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7" autoAdjust="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12589-EE82-4F58-A414-47CC4C2CD171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35C23-AC81-40E6-A300-D0B679062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3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https://spark.apache.org/examples.html</a:t>
            </a:r>
          </a:p>
          <a:p>
            <a:r>
              <a:rPr lang="en-IN" dirty="0"/>
              <a:t>https://spark.apache.org/docs/latest/quick-start.html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35C23-AC81-40E6-A300-D0B6790628E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3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https://spark.apache.org/examples.html</a:t>
            </a:r>
          </a:p>
          <a:p>
            <a:r>
              <a:rPr lang="en-IN" dirty="0"/>
              <a:t>https://spark.apache.org/docs/latest/quick-start.html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35C23-AC81-40E6-A300-D0B6790628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19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6E36-986E-D886-061E-8072B1DE9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B1C0D-CA1D-D1A9-70A2-63D8F3A38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78DD-5F1C-7381-4564-3015C2F8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040E8-8302-E346-929B-2D05BEC2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EED7-8CD3-9FB9-350F-C754374B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6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3C01-970A-9387-5824-8085DEDC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587B1-4787-1BDE-F2EA-FEAF9FD0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CAF9B-830C-2F25-6C76-94C4A975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C7E9-E4A0-4AE8-203A-D4FFA801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E5B9-2278-7810-C039-EBF8251C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8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5CF51-0CBC-1904-51D5-5CF82DEF6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F4611-C787-3A80-6852-E793E730B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96C1-05D7-D088-3B77-84C6D0E8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41D3-BA57-DCEF-2D2F-C77A170E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9EEE-F709-7C44-7EEF-BA0CADCB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7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830E-D6B8-368E-FBAC-91E1BCE0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7E76-FDCD-27CA-DEF2-7808F5AF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49FD-EA23-F960-AD7A-C2703326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E3CA-37DE-56B0-6BD5-07CFB871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7E1A-905B-5470-514C-6E2274F2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E8FB-389A-966F-C03A-D4BAA618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C0810-E2E9-E451-E888-359900BE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479C-8443-270A-6F33-6FB816E1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9C83-C9B3-4B4C-6685-1B36528E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8F04-A21E-A659-2116-33EFC08C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6AA3-F495-C47A-0072-97F22C72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7E378-3749-0168-9A67-DDD2843CF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13A7-C4F9-A813-E536-679EED3D5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B582-9436-90E1-8DF8-65A6DC98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BC5F-0017-A08D-2AC5-4AD1B8E9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A39F2-9E2F-380C-87E8-473C55AA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9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AB24-151C-5A25-0E38-28F6B74C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3D57D-E698-2B6E-65A3-72EACDF0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9964A-0A90-072F-738D-53216DB6F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D53B9-B0AB-2F5E-F733-16B4C928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8E95A-74AB-2ABF-6627-5852BDEF0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A6CCC-BBEF-E7A2-174A-84EB926D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63365-AF71-17CB-0D6A-C8F044E6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8512F-9432-A129-DAAA-ED4110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D79D-4C2D-CA88-1BF8-229BC026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D861C-2528-C09A-4517-40FAC401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CF28-E81A-3853-C00C-CC7C3900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CEAA6-F450-3C91-A479-C595909E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8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8FBB5-980A-D889-33EE-8F22EAAA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9F39D-6D17-8187-8F51-A1995261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AC7B-C1F4-544B-F971-0BD7775B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C384-6E93-0034-E0E8-B00CC40A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8902-1103-00F0-8701-95F453B3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AE103-BB17-AD40-6476-C260C76C3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14D0C-6DC2-60F3-B922-A92F0520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50E07-9E77-2758-321F-043AFC22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831D2-B812-7766-F86C-1AB4E24C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A4F2-207D-42CD-9E6B-16ED44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C6CE1-5A59-3FAF-2E4D-5B033BBAC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4B80-A004-6485-FFE9-C65EE2C1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85EAD-9C1D-EC31-2C3D-3947138C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68F66-C926-E640-582E-19BFFA27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B155D-E86F-A12C-9A5C-02BFA6C1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9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64914-4768-93C9-3EE6-08E011BB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51AD-9CEB-FA0F-EF37-76402B1C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9DB14-967D-6E4B-9958-BF6E31F42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C298-C460-495A-8044-B0DF4C8EE91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BF84-8919-7AD3-7AC5-C6EB7CC67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D91A-E400-60E1-967E-7E5F34EB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B283-31EE-40DC-A597-CA3ED853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1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6A3F6F-ED05-8EBE-6DE4-EA64AF7C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488" y="2695990"/>
            <a:ext cx="11666863" cy="12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8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80E2E6-55C2-8DEE-791A-3BDFF539CC2F}"/>
              </a:ext>
            </a:extLst>
          </p:cNvPr>
          <p:cNvSpPr txBox="1"/>
          <p:nvPr/>
        </p:nvSpPr>
        <p:spPr>
          <a:xfrm>
            <a:off x="448938" y="418896"/>
            <a:ext cx="1123995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Introduction to Word Count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Purpose</a:t>
            </a:r>
            <a:r>
              <a:rPr lang="en-US" sz="2400" dirty="0"/>
              <a:t>: Count the number of occurrences of each word in a dataset.</a:t>
            </a:r>
          </a:p>
          <a:p>
            <a:endParaRPr lang="en-US" sz="2400" b="1" dirty="0"/>
          </a:p>
          <a:p>
            <a:r>
              <a:rPr lang="en-US" sz="2400" b="1" dirty="0"/>
              <a:t>Use Case</a:t>
            </a:r>
            <a:r>
              <a:rPr lang="en-US" sz="2400" dirty="0"/>
              <a:t>: Text analysis, log processing, etc.</a:t>
            </a:r>
          </a:p>
        </p:txBody>
      </p:sp>
    </p:spTree>
    <p:extLst>
      <p:ext uri="{BB962C8B-B14F-4D97-AF65-F5344CB8AC3E}">
        <p14:creationId xmlns:p14="http://schemas.microsoft.com/office/powerpoint/2010/main" val="37325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0BCC3-9AB3-9ECF-2267-BE4BF641F804}"/>
              </a:ext>
            </a:extLst>
          </p:cNvPr>
          <p:cNvSpPr txBox="1"/>
          <p:nvPr/>
        </p:nvSpPr>
        <p:spPr>
          <a:xfrm>
            <a:off x="592156" y="560538"/>
            <a:ext cx="1116284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Word Count with Spark - Overview</a:t>
            </a:r>
          </a:p>
          <a:p>
            <a:endParaRPr lang="en-US" sz="2400" b="1" dirty="0"/>
          </a:p>
          <a:p>
            <a:r>
              <a:rPr lang="en-US" sz="2400" b="1" dirty="0"/>
              <a:t>Steps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Read the Input Data</a:t>
            </a:r>
            <a:r>
              <a:rPr lang="en-US" sz="2400" dirty="0"/>
              <a:t>: Load the text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Transform Data</a:t>
            </a:r>
            <a:r>
              <a:rPr lang="en-US" sz="2400" dirty="0"/>
              <a:t>: Tokenize text into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Count Words</a:t>
            </a:r>
            <a:r>
              <a:rPr lang="en-US" sz="2400" dirty="0"/>
              <a:t>: Aggregate word 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Save Results</a:t>
            </a:r>
            <a:r>
              <a:rPr lang="en-US" sz="2400" dirty="0"/>
              <a:t>: Store or display the results.</a:t>
            </a:r>
          </a:p>
        </p:txBody>
      </p:sp>
    </p:spTree>
    <p:extLst>
      <p:ext uri="{BB962C8B-B14F-4D97-AF65-F5344CB8AC3E}">
        <p14:creationId xmlns:p14="http://schemas.microsoft.com/office/powerpoint/2010/main" val="118188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B162036A-F903-48C4-EE1D-AD9B0C4FC96C}"/>
              </a:ext>
            </a:extLst>
          </p:cNvPr>
          <p:cNvSpPr/>
          <p:nvPr/>
        </p:nvSpPr>
        <p:spPr>
          <a:xfrm>
            <a:off x="1288973" y="407625"/>
            <a:ext cx="9926197" cy="5233012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Spark Word Count Example (Python)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6075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32174D-6464-5B8B-9CFC-B3E024FD840C}"/>
              </a:ext>
            </a:extLst>
          </p:cNvPr>
          <p:cNvSpPr/>
          <p:nvPr/>
        </p:nvSpPr>
        <p:spPr>
          <a:xfrm>
            <a:off x="396607" y="243512"/>
            <a:ext cx="11600762" cy="63709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4640-5D2B-FE1B-E4E2-62CEB5F2671A}"/>
              </a:ext>
            </a:extLst>
          </p:cNvPr>
          <p:cNvSpPr txBox="1"/>
          <p:nvPr/>
        </p:nvSpPr>
        <p:spPr>
          <a:xfrm>
            <a:off x="591697" y="243512"/>
            <a:ext cx="1100860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from pyspark import </a:t>
            </a:r>
            <a:r>
              <a:rPr lang="en-IN" sz="2400" dirty="0" err="1">
                <a:solidFill>
                  <a:schemeClr val="bg1"/>
                </a:solidFill>
              </a:rPr>
              <a:t>SparkConf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dirty="0" err="1">
                <a:solidFill>
                  <a:schemeClr val="bg1"/>
                </a:solidFill>
              </a:rPr>
              <a:t>SparkContext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# Initialize Spark context</a:t>
            </a:r>
          </a:p>
          <a:p>
            <a:r>
              <a:rPr lang="en-IN" sz="2400" dirty="0">
                <a:solidFill>
                  <a:schemeClr val="bg1"/>
                </a:solidFill>
              </a:rPr>
              <a:t>conf = </a:t>
            </a:r>
            <a:r>
              <a:rPr lang="en-IN" sz="2400" dirty="0" err="1">
                <a:solidFill>
                  <a:schemeClr val="bg1"/>
                </a:solidFill>
              </a:rPr>
              <a:t>SparkConf</a:t>
            </a:r>
            <a:r>
              <a:rPr lang="en-IN" sz="2400" dirty="0">
                <a:solidFill>
                  <a:schemeClr val="bg1"/>
                </a:solidFill>
              </a:rPr>
              <a:t>().</a:t>
            </a:r>
            <a:r>
              <a:rPr lang="en-IN" sz="2400" dirty="0" err="1">
                <a:solidFill>
                  <a:schemeClr val="bg1"/>
                </a:solidFill>
              </a:rPr>
              <a:t>setAppName</a:t>
            </a:r>
            <a:r>
              <a:rPr lang="en-IN" sz="2400" dirty="0">
                <a:solidFill>
                  <a:schemeClr val="bg1"/>
                </a:solidFill>
              </a:rPr>
              <a:t>("</a:t>
            </a:r>
            <a:r>
              <a:rPr lang="en-IN" sz="2400" dirty="0" err="1">
                <a:solidFill>
                  <a:schemeClr val="bg1"/>
                </a:solidFill>
              </a:rPr>
              <a:t>WordCount</a:t>
            </a:r>
            <a:r>
              <a:rPr lang="en-IN" sz="2400" dirty="0">
                <a:solidFill>
                  <a:schemeClr val="bg1"/>
                </a:solidFill>
              </a:rPr>
              <a:t>")</a:t>
            </a:r>
          </a:p>
          <a:p>
            <a:r>
              <a:rPr lang="en-IN" sz="2400" dirty="0" err="1">
                <a:solidFill>
                  <a:schemeClr val="bg1"/>
                </a:solidFill>
              </a:rPr>
              <a:t>sc</a:t>
            </a:r>
            <a:r>
              <a:rPr lang="en-IN" sz="2400" dirty="0">
                <a:solidFill>
                  <a:schemeClr val="bg1"/>
                </a:solidFill>
              </a:rPr>
              <a:t> = </a:t>
            </a:r>
            <a:r>
              <a:rPr lang="en-IN" sz="2400" dirty="0" err="1">
                <a:solidFill>
                  <a:schemeClr val="bg1"/>
                </a:solidFill>
              </a:rPr>
              <a:t>SparkContext</a:t>
            </a:r>
            <a:r>
              <a:rPr lang="en-IN" sz="2400" dirty="0">
                <a:solidFill>
                  <a:schemeClr val="bg1"/>
                </a:solidFill>
              </a:rPr>
              <a:t>(conf=conf)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# Load text file</a:t>
            </a:r>
          </a:p>
          <a:p>
            <a:r>
              <a:rPr lang="en-IN" sz="2400" dirty="0" err="1">
                <a:solidFill>
                  <a:schemeClr val="bg1"/>
                </a:solidFill>
              </a:rPr>
              <a:t>text_file</a:t>
            </a:r>
            <a:r>
              <a:rPr lang="en-IN" sz="2400" dirty="0">
                <a:solidFill>
                  <a:schemeClr val="bg1"/>
                </a:solidFill>
              </a:rPr>
              <a:t> = </a:t>
            </a:r>
            <a:r>
              <a:rPr lang="en-IN" sz="2400" dirty="0" err="1">
                <a:solidFill>
                  <a:schemeClr val="bg1"/>
                </a:solidFill>
              </a:rPr>
              <a:t>sc.textFile</a:t>
            </a:r>
            <a:r>
              <a:rPr lang="en-IN" sz="2400" dirty="0">
                <a:solidFill>
                  <a:schemeClr val="bg1"/>
                </a:solidFill>
              </a:rPr>
              <a:t>("path/to/textfile.txt")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# Split lines into words</a:t>
            </a:r>
          </a:p>
          <a:p>
            <a:r>
              <a:rPr lang="en-IN" sz="2400" dirty="0">
                <a:solidFill>
                  <a:schemeClr val="bg1"/>
                </a:solidFill>
              </a:rPr>
              <a:t>words = </a:t>
            </a:r>
            <a:r>
              <a:rPr lang="en-IN" sz="2400" dirty="0" err="1">
                <a:solidFill>
                  <a:schemeClr val="bg1"/>
                </a:solidFill>
              </a:rPr>
              <a:t>text_file.flatMap</a:t>
            </a:r>
            <a:r>
              <a:rPr lang="en-IN" sz="2400" dirty="0">
                <a:solidFill>
                  <a:schemeClr val="bg1"/>
                </a:solidFill>
              </a:rPr>
              <a:t>(lambda line: </a:t>
            </a:r>
            <a:r>
              <a:rPr lang="en-IN" sz="2400" dirty="0" err="1">
                <a:solidFill>
                  <a:schemeClr val="bg1"/>
                </a:solidFill>
              </a:rPr>
              <a:t>line.split</a:t>
            </a:r>
            <a:r>
              <a:rPr lang="en-IN" sz="2400" dirty="0">
                <a:solidFill>
                  <a:schemeClr val="bg1"/>
                </a:solidFill>
              </a:rPr>
              <a:t>(" "))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# Count occurrences of each word</a:t>
            </a:r>
          </a:p>
          <a:p>
            <a:r>
              <a:rPr lang="en-IN" sz="2400" dirty="0" err="1">
                <a:solidFill>
                  <a:schemeClr val="bg1"/>
                </a:solidFill>
              </a:rPr>
              <a:t>word_counts</a:t>
            </a:r>
            <a:r>
              <a:rPr lang="en-IN" sz="2400" dirty="0">
                <a:solidFill>
                  <a:schemeClr val="bg1"/>
                </a:solidFill>
              </a:rPr>
              <a:t> = </a:t>
            </a:r>
            <a:r>
              <a:rPr lang="en-IN" sz="2400" dirty="0" err="1">
                <a:solidFill>
                  <a:schemeClr val="bg1"/>
                </a:solidFill>
              </a:rPr>
              <a:t>words.map</a:t>
            </a:r>
            <a:r>
              <a:rPr lang="en-IN" sz="2400" dirty="0">
                <a:solidFill>
                  <a:schemeClr val="bg1"/>
                </a:solidFill>
              </a:rPr>
              <a:t>(lambda word: (word, 1)).</a:t>
            </a:r>
            <a:r>
              <a:rPr lang="en-IN" sz="2400" dirty="0" err="1">
                <a:solidFill>
                  <a:schemeClr val="bg1"/>
                </a:solidFill>
              </a:rPr>
              <a:t>reduceByKey</a:t>
            </a:r>
            <a:r>
              <a:rPr lang="en-IN" sz="2400" dirty="0">
                <a:solidFill>
                  <a:schemeClr val="bg1"/>
                </a:solidFill>
              </a:rPr>
              <a:t>(lambda a, b: a + b)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# Save the result</a:t>
            </a:r>
          </a:p>
          <a:p>
            <a:r>
              <a:rPr lang="en-IN" sz="2400" dirty="0" err="1">
                <a:solidFill>
                  <a:schemeClr val="bg1"/>
                </a:solidFill>
              </a:rPr>
              <a:t>word_counts.saveAsTextFile</a:t>
            </a:r>
            <a:r>
              <a:rPr lang="en-IN" sz="2400" dirty="0">
                <a:solidFill>
                  <a:schemeClr val="bg1"/>
                </a:solidFill>
              </a:rPr>
              <a:t>("path/to/output")</a:t>
            </a:r>
          </a:p>
        </p:txBody>
      </p:sp>
    </p:spTree>
    <p:extLst>
      <p:ext uri="{BB962C8B-B14F-4D97-AF65-F5344CB8AC3E}">
        <p14:creationId xmlns:p14="http://schemas.microsoft.com/office/powerpoint/2010/main" val="362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06B9C-57AC-63AE-E1F9-19833E15AAE9}"/>
              </a:ext>
            </a:extLst>
          </p:cNvPr>
          <p:cNvSpPr txBox="1"/>
          <p:nvPr/>
        </p:nvSpPr>
        <p:spPr>
          <a:xfrm>
            <a:off x="504022" y="571554"/>
            <a:ext cx="113060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Explanation:</a:t>
            </a:r>
          </a:p>
          <a:p>
            <a:endParaRPr lang="en-IN" sz="3200" b="1" dirty="0">
              <a:solidFill>
                <a:srgbClr val="FF0000"/>
              </a:solidFill>
            </a:endParaRPr>
          </a:p>
          <a:p>
            <a:r>
              <a:rPr lang="en-IN" sz="2400" dirty="0" err="1"/>
              <a:t>textFile</a:t>
            </a:r>
            <a:r>
              <a:rPr lang="en-IN" sz="2400" dirty="0"/>
              <a:t>(): Load the input file.</a:t>
            </a:r>
          </a:p>
          <a:p>
            <a:endParaRPr lang="en-IN" sz="2400" dirty="0"/>
          </a:p>
          <a:p>
            <a:r>
              <a:rPr lang="en-IN" sz="2400" dirty="0" err="1"/>
              <a:t>flatMap</a:t>
            </a:r>
            <a:r>
              <a:rPr lang="en-IN" sz="2400" dirty="0"/>
              <a:t>(): Tokenize lines into words.</a:t>
            </a:r>
          </a:p>
          <a:p>
            <a:endParaRPr lang="en-IN" sz="2400" dirty="0"/>
          </a:p>
          <a:p>
            <a:r>
              <a:rPr lang="en-IN" sz="2400" dirty="0"/>
              <a:t>map(): Create pairs (word, 1).</a:t>
            </a:r>
          </a:p>
          <a:p>
            <a:endParaRPr lang="en-IN" sz="2400" dirty="0"/>
          </a:p>
          <a:p>
            <a:r>
              <a:rPr lang="en-IN" sz="2400" dirty="0" err="1"/>
              <a:t>reduceByKey</a:t>
            </a:r>
            <a:r>
              <a:rPr lang="en-IN" sz="2400" dirty="0"/>
              <a:t>(): Aggregate counts.</a:t>
            </a:r>
          </a:p>
          <a:p>
            <a:endParaRPr lang="en-IN" sz="2400" dirty="0"/>
          </a:p>
          <a:p>
            <a:r>
              <a:rPr lang="en-IN" sz="2400" dirty="0" err="1"/>
              <a:t>saveAsTextFile</a:t>
            </a:r>
            <a:r>
              <a:rPr lang="en-IN" sz="2400" dirty="0"/>
              <a:t>(): Save the output.</a:t>
            </a:r>
          </a:p>
        </p:txBody>
      </p:sp>
    </p:spTree>
    <p:extLst>
      <p:ext uri="{BB962C8B-B14F-4D97-AF65-F5344CB8AC3E}">
        <p14:creationId xmlns:p14="http://schemas.microsoft.com/office/powerpoint/2010/main" val="134826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DE405-FE4E-0643-A056-0AC2F44B2C0D}"/>
              </a:ext>
            </a:extLst>
          </p:cNvPr>
          <p:cNvSpPr txBox="1"/>
          <p:nvPr/>
        </p:nvSpPr>
        <p:spPr>
          <a:xfrm>
            <a:off x="448936" y="500733"/>
            <a:ext cx="113170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Results</a:t>
            </a:r>
          </a:p>
          <a:p>
            <a:endParaRPr lang="en-IN" sz="3200" b="1" dirty="0">
              <a:solidFill>
                <a:srgbClr val="FF0000"/>
              </a:solidFill>
            </a:endParaRPr>
          </a:p>
          <a:p>
            <a:r>
              <a:rPr lang="en-IN" sz="2400" b="1" dirty="0"/>
              <a:t>Output:</a:t>
            </a:r>
          </a:p>
          <a:p>
            <a:r>
              <a:rPr lang="en-IN" sz="2400" dirty="0"/>
              <a:t>The output will be a set of text files in the specified output directory, each containing word counts.</a:t>
            </a:r>
          </a:p>
          <a:p>
            <a:endParaRPr lang="en-IN" sz="2400" dirty="0"/>
          </a:p>
          <a:p>
            <a:r>
              <a:rPr lang="en-IN" sz="2400" b="1" dirty="0"/>
              <a:t>Example Output:</a:t>
            </a:r>
          </a:p>
          <a:p>
            <a:endParaRPr lang="en-IN" sz="2400" b="1" dirty="0"/>
          </a:p>
          <a:p>
            <a:r>
              <a:rPr lang="en-IN" sz="2400" dirty="0"/>
              <a:t>(word1, 5) </a:t>
            </a:r>
          </a:p>
          <a:p>
            <a:r>
              <a:rPr lang="en-IN" sz="2400" dirty="0"/>
              <a:t>(word2, 10) </a:t>
            </a:r>
          </a:p>
          <a:p>
            <a:r>
              <a:rPr lang="en-IN" sz="2400" dirty="0"/>
              <a:t>...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8863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89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321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17</cp:revision>
  <dcterms:created xsi:type="dcterms:W3CDTF">2024-08-27T10:20:09Z</dcterms:created>
  <dcterms:modified xsi:type="dcterms:W3CDTF">2024-09-25T11:04:12Z</dcterms:modified>
</cp:coreProperties>
</file>