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2837-E347-E49F-4A8B-22D65718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C1877-F511-930E-2573-E3E1C2B35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D649-CFFD-2697-E8FA-337AFFF4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AD4DC-C471-B67E-DE47-8F0541D6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62D2-BCD3-A3B2-7203-436799E8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8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3EAB-C521-133F-0872-870C1652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0B510-78FB-21FA-12C4-923C5E045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D94A-03D6-2BA2-553D-208FCB38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3837-58CB-3995-811B-0B0BA52A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07607-3CC7-A545-A3A9-7852FD1A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0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26B39-5CC8-7CFA-EEA7-5379F674C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E84BA-E3A8-0A06-631B-E847F7B37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DCDE-C1ED-4F92-B087-E5D5020D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D64A-8F24-FB18-06C1-038BB54F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25E45-19E7-6708-4A79-7CC27D6C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09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3E04-2B91-E681-9A2D-556AE3D1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B690-139B-B952-D040-FB1DC448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49F3F-C22A-A5DB-6F19-85E817CC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B4F8-992A-A8CA-707A-D667F3E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3400-577F-AF6B-8665-582E394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89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FBC2-4F23-5066-DBD6-1F2F87A0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87071-F39D-88BE-48CF-4A3DC4D1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078B3-1F3C-2C6C-539E-4C3DD4E0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881E-7866-D0C7-7083-B1DA0D31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620A5-AF5A-8BB5-A92B-E03E87C7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9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9D20-A032-17FB-2A38-FA6BDDF0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BB91-4023-F380-937D-E439DECD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02441-4D7C-B844-7109-C686693C6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817F4-DA6C-EB5C-8BEB-BE935C4B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9C834-8562-AF3A-FA6F-FC7EDFAA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B914F-C0B1-314E-0FD8-D844832A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D5B5-142A-FDEE-51C3-8ADA9F4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D3A2-8911-873A-628C-B284D8E8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68850-D6B8-4D41-5335-9CBDF0617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04636-D777-228D-B3B6-1B9E5B5A7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62A11-C7D9-427B-14EA-20D3AD467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9E4C5-48A7-07F3-738C-E4E84E44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EC8F0-270D-199D-3B51-0793E4FFB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FFDCD-30F5-CC9D-6329-73623EFB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3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4735-0DE1-2C28-94C8-B61832EF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BC255-E023-E4F2-0AFD-400BA962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AEC38-7D2F-D7D1-E81E-07A8238F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59E8B-B0EF-CD6A-D1A6-63348AC7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2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95986-552D-0E49-8BCD-B7648F8A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6B903-B2FB-DA85-1D31-D8337E73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88A2B-FAE5-6F4C-FA78-9F52B404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6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4ADE-8F97-08AF-E736-8C4DAF3C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E7E4-4E5E-ED6E-72ED-B9BDDC74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93ABD-16B0-CB59-4788-B53B5C380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27ADE-5998-CA3C-200B-9882A06C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CC464-8C21-9A57-101A-A4DF3104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88FEF-5CB8-4E49-5691-C1AC2A66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0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019B-1E18-F91A-7551-F53A7F07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7BF7A-377C-F877-AD07-5487BCE0E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A1D70-1E90-95B2-844B-68EC7D848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EC0B6-AD72-0899-ABAD-A7C363D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6CEC7-E5BD-E8D6-F603-957CDA30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8CCF1-AFFC-884E-6EEB-F91FBB40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73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90138-D0F9-A383-CF91-08EF5ABF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9B210-4EE5-75CE-AFA4-792D934F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D25E-6A9F-7247-1D43-77B7FBA98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5F979-C0CF-42D5-875A-AB0ACD88B21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D360F-D60A-5576-9C99-7CA49D74A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150E-A909-E072-DBF6-25C511E73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C9E7-5ED6-4D5C-BF7E-6E15E16C8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3F36D0-F7E7-60F8-F2C2-D804AE1270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631" y="2120781"/>
            <a:ext cx="11970737" cy="18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2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D6DF6-F9E6-156B-BC25-08506F1F12A6}"/>
              </a:ext>
            </a:extLst>
          </p:cNvPr>
          <p:cNvSpPr txBox="1"/>
          <p:nvPr/>
        </p:nvSpPr>
        <p:spPr>
          <a:xfrm>
            <a:off x="570123" y="181957"/>
            <a:ext cx="1123995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Spark Storage Overview</a:t>
            </a:r>
          </a:p>
          <a:p>
            <a:endParaRPr lang="en-IN" sz="2400" dirty="0"/>
          </a:p>
          <a:p>
            <a:r>
              <a:rPr lang="en-IN" sz="2400" b="1" dirty="0"/>
              <a:t>Spark Storage Options:</a:t>
            </a:r>
          </a:p>
          <a:p>
            <a:endParaRPr lang="en-IN" sz="2400" dirty="0"/>
          </a:p>
          <a:p>
            <a:r>
              <a:rPr lang="en-IN" sz="2400" b="1" dirty="0"/>
              <a:t>Memory (RAM): </a:t>
            </a:r>
            <a:r>
              <a:rPr lang="en-IN" sz="2400" dirty="0"/>
              <a:t>Spark stores data in memory for fast access and processing. Ideal for iterative algorithms and large datasets.</a:t>
            </a:r>
          </a:p>
          <a:p>
            <a:r>
              <a:rPr lang="en-IN" sz="2400" b="1" dirty="0"/>
              <a:t>Disk Storage</a:t>
            </a:r>
            <a:r>
              <a:rPr lang="en-IN" sz="2400" dirty="0"/>
              <a:t>: For data that doesn’t fit in memory or needs to be persisted beyond a single job.</a:t>
            </a:r>
          </a:p>
          <a:p>
            <a:r>
              <a:rPr lang="en-IN" sz="2400" b="1" dirty="0"/>
              <a:t>External Storage: </a:t>
            </a:r>
            <a:r>
              <a:rPr lang="en-IN" sz="2400" dirty="0"/>
              <a:t>Integration with external storage systems like HDFS, S3, and Azure Blob Storage.</a:t>
            </a:r>
          </a:p>
          <a:p>
            <a:r>
              <a:rPr lang="en-IN" sz="2400" b="1" dirty="0"/>
              <a:t>Example:</a:t>
            </a:r>
          </a:p>
          <a:p>
            <a:endParaRPr lang="en-IN" sz="2400" dirty="0"/>
          </a:p>
          <a:p>
            <a:r>
              <a:rPr lang="en-IN" sz="2400" b="1" dirty="0"/>
              <a:t>In-memory Storage: </a:t>
            </a:r>
            <a:r>
              <a:rPr lang="en-IN" sz="2400" dirty="0"/>
              <a:t>Spark DataFrame cached using .cache() method.</a:t>
            </a:r>
          </a:p>
          <a:p>
            <a:r>
              <a:rPr lang="en-IN" sz="2400" b="1" dirty="0"/>
              <a:t>Disk Storage</a:t>
            </a:r>
            <a:r>
              <a:rPr lang="en-IN" sz="2400" dirty="0"/>
              <a:t>: Using .persist(</a:t>
            </a:r>
            <a:r>
              <a:rPr lang="en-IN" sz="2400" dirty="0" err="1"/>
              <a:t>StorageLevel.DISK_ONLY</a:t>
            </a:r>
            <a:r>
              <a:rPr lang="en-IN" sz="2400" dirty="0"/>
              <a:t>) for datasets that do not fit in memory.</a:t>
            </a:r>
          </a:p>
        </p:txBody>
      </p:sp>
    </p:spTree>
    <p:extLst>
      <p:ext uri="{BB962C8B-B14F-4D97-AF65-F5344CB8AC3E}">
        <p14:creationId xmlns:p14="http://schemas.microsoft.com/office/powerpoint/2010/main" val="105127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isk-based MapReduce versus Spark in-memory data processing">
            <a:extLst>
              <a:ext uri="{FF2B5EF4-FFF2-40B4-BE49-F238E27FC236}">
                <a16:creationId xmlns:a16="http://schemas.microsoft.com/office/drawing/2014/main" id="{32D93EE9-D88E-594F-0F0C-8A684B5EE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4AF80-A03F-1368-296E-7181708B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8" y="1040356"/>
            <a:ext cx="10212183" cy="44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7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3E2C37-145D-B97C-FD98-B1FEF1060D1B}"/>
              </a:ext>
            </a:extLst>
          </p:cNvPr>
          <p:cNvSpPr txBox="1"/>
          <p:nvPr/>
        </p:nvSpPr>
        <p:spPr>
          <a:xfrm>
            <a:off x="415887" y="266575"/>
            <a:ext cx="11504364" cy="6458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Supported Data Formats</a:t>
            </a:r>
            <a:endParaRPr lang="en-IN" sz="2400" kern="1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Formats: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 (Comma-Separated Values):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 text format for tabular data.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spark.read.csv("data.csv")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(JavaScript Object Notation):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Hierarchical data format.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spark.read.json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data.json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Parquet: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Columnar storage format optimized for Spark.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spark.read.parquet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data.parquet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 (Optimized Row Columnar):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Another columnar format, often used with Hive.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spark.read.orc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data.orc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Specialized Formats: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Delta Lake: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ACID transactions on data lakes.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spark.read.format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("delta").load("path/to/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delta_table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Avro: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Binary format for row-based data.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spark.read.format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avro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").load("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data.avro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5592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621133-E68E-996C-8480-A77DB2C7AEF5}"/>
              </a:ext>
            </a:extLst>
          </p:cNvPr>
          <p:cNvSpPr txBox="1"/>
          <p:nvPr/>
        </p:nvSpPr>
        <p:spPr>
          <a:xfrm>
            <a:off x="404869" y="360646"/>
            <a:ext cx="1139419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Choosing the Right Format and Storage</a:t>
            </a:r>
          </a:p>
          <a:p>
            <a:br>
              <a:rPr lang="en-IN" sz="2400" dirty="0"/>
            </a:br>
            <a:r>
              <a:rPr lang="en-IN" sz="2400" b="1" dirty="0"/>
              <a:t>Factors to Consider: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Performance:</a:t>
            </a:r>
            <a:r>
              <a:rPr lang="en-IN" sz="2400" dirty="0"/>
              <a:t> Columnar formats (Parquet, ORC) offer better performance for analytical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Compatibility:</a:t>
            </a:r>
            <a:r>
              <a:rPr lang="en-IN" sz="2400" dirty="0"/>
              <a:t> Choose formats based on integration needs (e.g., Delta Lake for ACID transactions).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Cost and Storage Efficiency:</a:t>
            </a:r>
            <a:r>
              <a:rPr lang="en-IN" sz="2400" dirty="0"/>
              <a:t> Evaluate storage costs and efficiency for large datasets.</a:t>
            </a:r>
          </a:p>
          <a:p>
            <a:endParaRPr lang="en-IN" sz="2400" b="1" dirty="0"/>
          </a:p>
          <a:p>
            <a:r>
              <a:rPr lang="en-IN" sz="2400" b="1" dirty="0"/>
              <a:t>Example Use Cases: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Data Warehousing:</a:t>
            </a:r>
            <a:r>
              <a:rPr lang="en-IN" sz="2400" dirty="0"/>
              <a:t> Use Parquet or ORC for large-scale analytics.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Streaming Data:</a:t>
            </a:r>
            <a:r>
              <a:rPr lang="en-IN" sz="2400" dirty="0"/>
              <a:t> JSON for real-time logs, Delta Lake for transactional data.</a:t>
            </a:r>
          </a:p>
        </p:txBody>
      </p:sp>
    </p:spTree>
    <p:extLst>
      <p:ext uri="{BB962C8B-B14F-4D97-AF65-F5344CB8AC3E}">
        <p14:creationId xmlns:p14="http://schemas.microsoft.com/office/powerpoint/2010/main" val="117334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70A293-1FA7-FC83-9E0F-87A1246BCC27}"/>
              </a:ext>
            </a:extLst>
          </p:cNvPr>
          <p:cNvSpPr txBox="1"/>
          <p:nvPr/>
        </p:nvSpPr>
        <p:spPr>
          <a:xfrm>
            <a:off x="3048918" y="324708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https://sparkbyexamples.com/</a:t>
            </a:r>
          </a:p>
        </p:txBody>
      </p:sp>
    </p:spTree>
    <p:extLst>
      <p:ext uri="{BB962C8B-B14F-4D97-AF65-F5344CB8AC3E}">
        <p14:creationId xmlns:p14="http://schemas.microsoft.com/office/powerpoint/2010/main" val="266949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anda - Benchmark Psychology">
            <a:extLst>
              <a:ext uri="{FF2B5EF4-FFF2-40B4-BE49-F238E27FC236}">
                <a16:creationId xmlns:a16="http://schemas.microsoft.com/office/drawing/2014/main" id="{44C83E70-2CD2-AB43-A0DF-1BD1DFFD0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286" y="1227061"/>
            <a:ext cx="9365428" cy="45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13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356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18</cp:revision>
  <dcterms:created xsi:type="dcterms:W3CDTF">2024-08-27T10:48:52Z</dcterms:created>
  <dcterms:modified xsi:type="dcterms:W3CDTF">2024-08-27T13:54:07Z</dcterms:modified>
</cp:coreProperties>
</file>