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C1C0-E3B3-77F3-E374-C7BF176E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E1D8-7936-1616-5A3D-ACC7A8C6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A1AC-E871-CBD2-2C75-9FD2E94A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486B-3101-DA33-079F-4B3C905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EC2A-7711-AF2A-528D-0147AFDF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5032-6725-B6D3-A87F-586B144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61B3-899E-BCB1-20A0-41F497867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4AFC-67F3-FBF0-AA2D-84FF6527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38A1-2E5B-B11F-64F6-7012ED6C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1A8D-1C4B-4302-5B37-68BE5A84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6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33D4B-C070-ECDC-48E7-1DEF2EC92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00A63-AC2B-283D-CEA5-2EACF657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D1E9-2C3C-2F94-F253-4E80D91F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C605-C850-1FCB-BAE9-6A713EB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AF1A-0969-CF1F-8796-1A064897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64E-72B7-099F-00CF-B262D7F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1B35-167C-8942-0CA8-F8BEF2E4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51CF-7BA0-6DC4-F693-08D75167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A8AB-74FD-F7D6-CB72-3407D433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F703-AAD2-C97B-B5EB-53AD3A59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C504-4DAF-8898-C6E6-A027C2B9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6EBC-E483-E2D3-EC0D-7B986440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FA25-432C-37C3-13AE-F5446B54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1761-8283-B1EC-FD6E-BA98AEFE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7ACE-B888-B061-F9C4-FEB155CC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8F5-6F26-3810-8B77-5D7F460E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AA2-B38B-94B6-1035-4E701F296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4CFC-DC4C-476A-5346-72445838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0A60-025B-A68A-FD5B-59A76D8A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AD7E-F8A4-787C-50D6-E19D52B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2A82-EA5F-43C4-EC31-A24476C2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8A51-FE45-D006-FC74-045106FB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D7AA-9021-7BEA-C740-04BE851C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84BD7-3A43-34AB-A092-1F4143991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38C3-224D-3CD0-DF73-0AB4A13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2D138-D8D1-EB3C-3523-032832F6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ED1A0-A0C7-6E5B-9B31-6FDD6B44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56038-7510-D1AF-00E4-725F4D60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19827-DF14-453D-34A5-82D62E5F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DE0F-5A07-8067-F701-EFE3F608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572AF-8173-BC80-1DE1-D553678B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76682-EDD2-3F79-7F60-EB7F3055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5542D-F2E2-4F35-6270-A0BECC1F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56D6D-5B78-159E-5943-BEF1A67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96AB4-4A83-6693-457C-DE208872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6079-9215-226A-4AEF-8FC38A60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3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2CAE-F92D-691F-3206-EA555FE2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F08-4A7C-6C22-8CE5-7824508A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0C671-62DC-F312-7EFD-68B2BB17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E815-CF04-B6D7-0FCA-241D10C1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D496-F3A6-2274-5567-9D8D526F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911D-0062-A790-837C-BA0DC1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4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471-A266-708F-88DC-D8A16047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7CDB8-54E0-C5C9-1E28-69C5CC483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D3BA-6BA7-2CD7-5CA5-EC2DA4F9B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571F-EB37-7861-3E17-FE93DFCA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38F6-BEE8-0841-82ED-B2BCB1F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7766-C560-6355-43B4-D98D2942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A19B6-6E1A-9576-53BD-D143BCE1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5392-91D6-956F-CC55-46ED9091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2AEC-9590-2C1C-AE80-F54A36E0F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CC05-2611-4F34-8909-DC03E6136D1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4FDF-B8A6-74CF-5156-8689ADE7A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096B-C877-49EB-6732-2712649E5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FFD3-F1EA-4225-97DD-C2E6E6C6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6E364C-722C-DD65-16B9-6C4500FB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350" y="1896652"/>
            <a:ext cx="10136428" cy="28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4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90A0B-1514-CE72-0565-DA6787E364D4}"/>
              </a:ext>
            </a:extLst>
          </p:cNvPr>
          <p:cNvSpPr txBox="1"/>
          <p:nvPr/>
        </p:nvSpPr>
        <p:spPr>
          <a:xfrm>
            <a:off x="459955" y="464795"/>
            <a:ext cx="11438262" cy="3588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SparkContext: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SparkSession instead for new applications.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sc.stop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is called to avoid resource leaks.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SparkSession: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single SparkSession throughout the application lifecycle.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Properly manage session lifecycle to avoid issues with multiple sessions.</a:t>
            </a:r>
          </a:p>
        </p:txBody>
      </p:sp>
    </p:spTree>
    <p:extLst>
      <p:ext uri="{BB962C8B-B14F-4D97-AF65-F5344CB8AC3E}">
        <p14:creationId xmlns:p14="http://schemas.microsoft.com/office/powerpoint/2010/main" val="25909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rikant S. on LinkedIn: #bigdata #dataengineering #pyspark  #talkaboutdataengineering">
            <a:extLst>
              <a:ext uri="{FF2B5EF4-FFF2-40B4-BE49-F238E27FC236}">
                <a16:creationId xmlns:a16="http://schemas.microsoft.com/office/drawing/2014/main" id="{91652BF3-6EC2-028C-F6B0-0764F3CF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9" y="0"/>
            <a:ext cx="10181422" cy="64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5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ndling Difficult Questions ...">
            <a:extLst>
              <a:ext uri="{FF2B5EF4-FFF2-40B4-BE49-F238E27FC236}">
                <a16:creationId xmlns:a16="http://schemas.microsoft.com/office/drawing/2014/main" id="{3E04CB36-DC01-6D4D-FC20-EBD3AD53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03" y="547918"/>
            <a:ext cx="8946844" cy="55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5808D-08F4-9A70-0E6F-07DE6BD781FC}"/>
              </a:ext>
            </a:extLst>
          </p:cNvPr>
          <p:cNvSpPr txBox="1"/>
          <p:nvPr/>
        </p:nvSpPr>
        <p:spPr>
          <a:xfrm>
            <a:off x="630256" y="342801"/>
            <a:ext cx="10931487" cy="587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SparkContext Overview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entry point for Spark functionality. It allows Spark to connect to a cluster, initialize the job execution environment, and configure job execution.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Responsibilities: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 the connection to the Spark cluster.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jobs and tasks.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 and monitoring the Spark application.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Deprecated in favour of SparkSession: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SparkContext was used before Spark 2.0. Although still available, it's recommended to use SparkSession for new applications.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01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07940-7BF7-3F47-E98F-F56225EBDA79}"/>
              </a:ext>
            </a:extLst>
          </p:cNvPr>
          <p:cNvSpPr txBox="1"/>
          <p:nvPr/>
        </p:nvSpPr>
        <p:spPr>
          <a:xfrm>
            <a:off x="459954" y="181957"/>
            <a:ext cx="1083233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Creating a SparkContext</a:t>
            </a:r>
          </a:p>
          <a:p>
            <a:endParaRPr lang="en-US" sz="2400" b="1" dirty="0"/>
          </a:p>
          <a:p>
            <a:r>
              <a:rPr lang="en-US" sz="2400" b="1" dirty="0"/>
              <a:t>Code Example:</a:t>
            </a:r>
          </a:p>
          <a:p>
            <a:endParaRPr lang="en-US" sz="2400" b="1" dirty="0"/>
          </a:p>
          <a:p>
            <a:r>
              <a:rPr lang="en-US" sz="2400" dirty="0"/>
              <a:t>from </a:t>
            </a:r>
            <a:r>
              <a:rPr lang="en-US" sz="2400" dirty="0" err="1"/>
              <a:t>pyspark</a:t>
            </a:r>
            <a:r>
              <a:rPr lang="en-US" sz="2400" dirty="0"/>
              <a:t> import SparkContext, </a:t>
            </a:r>
            <a:r>
              <a:rPr lang="en-US" sz="2400" dirty="0" err="1"/>
              <a:t>SparkConf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# Configuration</a:t>
            </a:r>
          </a:p>
          <a:p>
            <a:r>
              <a:rPr lang="en-US" sz="2400" dirty="0"/>
              <a:t>conf = </a:t>
            </a:r>
            <a:r>
              <a:rPr lang="en-US" sz="2400" dirty="0" err="1"/>
              <a:t>SparkConf</a:t>
            </a:r>
            <a:r>
              <a:rPr lang="en-US" sz="2400" dirty="0"/>
              <a:t>().</a:t>
            </a:r>
            <a:r>
              <a:rPr lang="en-US" sz="2400" dirty="0" err="1"/>
              <a:t>setAppName</a:t>
            </a:r>
            <a:r>
              <a:rPr lang="en-US" sz="2400" dirty="0"/>
              <a:t>("</a:t>
            </a:r>
            <a:r>
              <a:rPr lang="en-US" sz="2400" dirty="0" err="1"/>
              <a:t>MyApp</a:t>
            </a:r>
            <a:r>
              <a:rPr lang="en-US" sz="2400" dirty="0"/>
              <a:t>").</a:t>
            </a:r>
            <a:r>
              <a:rPr lang="en-US" sz="2400" dirty="0" err="1"/>
              <a:t>setMaster</a:t>
            </a:r>
            <a:r>
              <a:rPr lang="en-US" sz="2400" dirty="0"/>
              <a:t>("local[*]")</a:t>
            </a:r>
          </a:p>
          <a:p>
            <a:endParaRPr lang="en-US" sz="2400" dirty="0"/>
          </a:p>
          <a:p>
            <a:r>
              <a:rPr lang="en-US" sz="2400" dirty="0"/>
              <a:t># Initialize SparkContext</a:t>
            </a:r>
          </a:p>
          <a:p>
            <a:r>
              <a:rPr lang="en-US" sz="2400" dirty="0" err="1"/>
              <a:t>sc</a:t>
            </a:r>
            <a:r>
              <a:rPr lang="en-US" sz="2400" dirty="0"/>
              <a:t> = SparkContext(conf=conf)</a:t>
            </a:r>
          </a:p>
          <a:p>
            <a:endParaRPr lang="en-US" sz="2400" dirty="0"/>
          </a:p>
          <a:p>
            <a:r>
              <a:rPr lang="en-US" sz="2400" dirty="0"/>
              <a:t># Your Spark job logic here</a:t>
            </a:r>
          </a:p>
          <a:p>
            <a:endParaRPr lang="en-US" sz="2400" dirty="0"/>
          </a:p>
          <a:p>
            <a:r>
              <a:rPr lang="en-US" sz="2400" dirty="0"/>
              <a:t># Stop SparkContext</a:t>
            </a:r>
          </a:p>
          <a:p>
            <a:r>
              <a:rPr lang="en-US" sz="2400" dirty="0" err="1"/>
              <a:t>sc.stop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71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450F8-9ABB-5CAD-04AC-1C67B59758C0}"/>
              </a:ext>
            </a:extLst>
          </p:cNvPr>
          <p:cNvSpPr txBox="1"/>
          <p:nvPr/>
        </p:nvSpPr>
        <p:spPr>
          <a:xfrm>
            <a:off x="316734" y="569822"/>
            <a:ext cx="11515381" cy="2856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SparkConf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is used to configure the application.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setAppName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MyApp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sets the application name.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setMaster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("local[*]") specifies the master URL for the cluster; local[*] runs Spark locally with as many worker threads as logical cores on your machine.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sc.stop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is used to stop the SparkContext once the job is done.</a:t>
            </a:r>
          </a:p>
        </p:txBody>
      </p:sp>
    </p:spTree>
    <p:extLst>
      <p:ext uri="{BB962C8B-B14F-4D97-AF65-F5344CB8AC3E}">
        <p14:creationId xmlns:p14="http://schemas.microsoft.com/office/powerpoint/2010/main" val="323298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935BE8-C15D-E0B8-3681-E77EDB056A19}"/>
              </a:ext>
            </a:extLst>
          </p:cNvPr>
          <p:cNvSpPr txBox="1"/>
          <p:nvPr/>
        </p:nvSpPr>
        <p:spPr>
          <a:xfrm>
            <a:off x="493005" y="451343"/>
            <a:ext cx="11306060" cy="437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SparkSession Overview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 entry point for Spark applications starting from Spark 2.0. It encapsulates SparkContext and other services and provides a unified interface for working with Spark.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Responsibilities: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access to the underlying SparkContext.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Manages DataFrame and SQL operations.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Configures and manages Spark application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27969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EE58A8-CF59-A812-1D17-F6FB8B3C2F30}"/>
              </a:ext>
            </a:extLst>
          </p:cNvPr>
          <p:cNvSpPr txBox="1"/>
          <p:nvPr/>
        </p:nvSpPr>
        <p:spPr>
          <a:xfrm>
            <a:off x="437461" y="363915"/>
            <a:ext cx="113170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Creating a SparkSession</a:t>
            </a:r>
          </a:p>
          <a:p>
            <a:endParaRPr lang="en-US" sz="2400" b="1" dirty="0"/>
          </a:p>
          <a:p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SparkSession</a:t>
            </a:r>
          </a:p>
          <a:p>
            <a:endParaRPr lang="en-US" sz="2400" dirty="0"/>
          </a:p>
          <a:p>
            <a:r>
              <a:rPr lang="en-US" sz="2400" dirty="0"/>
              <a:t># Initialize SparkSession</a:t>
            </a:r>
          </a:p>
          <a:p>
            <a:r>
              <a:rPr lang="en-US" sz="2400" dirty="0"/>
              <a:t>spark = </a:t>
            </a:r>
            <a:r>
              <a:rPr lang="en-US" sz="2400" dirty="0" err="1"/>
              <a:t>SparkSession.builder</a:t>
            </a:r>
            <a:r>
              <a:rPr lang="en-US" sz="2400" dirty="0"/>
              <a:t> \</a:t>
            </a:r>
          </a:p>
          <a:p>
            <a:r>
              <a:rPr lang="en-US" sz="2400" dirty="0"/>
              <a:t>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MyApp</a:t>
            </a:r>
            <a:r>
              <a:rPr lang="en-US" sz="2400" dirty="0"/>
              <a:t>") \</a:t>
            </a:r>
          </a:p>
          <a:p>
            <a:r>
              <a:rPr lang="en-US" sz="2400" dirty="0"/>
              <a:t>    .master("local[*]") \</a:t>
            </a:r>
          </a:p>
          <a:p>
            <a:r>
              <a:rPr lang="en-US" sz="2400" dirty="0"/>
              <a:t>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# Example </a:t>
            </a:r>
            <a:r>
              <a:rPr lang="en-US" sz="2400" dirty="0" err="1"/>
              <a:t>DataFrame</a:t>
            </a:r>
            <a:r>
              <a:rPr lang="en-US" sz="2400" dirty="0"/>
              <a:t> operation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spark.createDataFrame</a:t>
            </a:r>
            <a:r>
              <a:rPr lang="en-US" sz="2400" dirty="0"/>
              <a:t>([(1, "Alice"), (2, "Bob")], ["id", "name"])</a:t>
            </a:r>
          </a:p>
          <a:p>
            <a:r>
              <a:rPr lang="en-US" sz="2400" dirty="0" err="1"/>
              <a:t>df.show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# Stop SparkSession</a:t>
            </a:r>
          </a:p>
          <a:p>
            <a:r>
              <a:rPr lang="en-US" sz="2400" dirty="0" err="1"/>
              <a:t>spark.stop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98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5F8B8-1A13-FDA4-2378-A466FEFC3F70}"/>
              </a:ext>
            </a:extLst>
          </p:cNvPr>
          <p:cNvSpPr txBox="1"/>
          <p:nvPr/>
        </p:nvSpPr>
        <p:spPr>
          <a:xfrm>
            <a:off x="426904" y="406691"/>
            <a:ext cx="11261992" cy="385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SparkSession.builder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build a SparkSession.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.appName("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MyApp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sets the application name.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.master("local[*]") specifies the cluster manager URL.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getOrCreate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either returns an existing SparkSession or creates a new one if none exists.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spark.createDataFrame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is used to create a DataFrame.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spark.stop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stops the SparkSession and releases the resources.</a:t>
            </a:r>
          </a:p>
        </p:txBody>
      </p:sp>
    </p:spTree>
    <p:extLst>
      <p:ext uri="{BB962C8B-B14F-4D97-AF65-F5344CB8AC3E}">
        <p14:creationId xmlns:p14="http://schemas.microsoft.com/office/powerpoint/2010/main" val="118670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1C25F9-7187-0B77-585A-4F958927C6E0}"/>
              </a:ext>
            </a:extLst>
          </p:cNvPr>
          <p:cNvSpPr txBox="1"/>
          <p:nvPr/>
        </p:nvSpPr>
        <p:spPr>
          <a:xfrm>
            <a:off x="360802" y="437787"/>
            <a:ext cx="10942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Key Differences Between SparkContext and SparkSession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69E5-FD24-DB99-2209-B00B90E1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2" y="1320860"/>
            <a:ext cx="1030748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66EAE9-741E-9BEE-191A-A1FD84EA08E2}"/>
              </a:ext>
            </a:extLst>
          </p:cNvPr>
          <p:cNvSpPr txBox="1"/>
          <p:nvPr/>
        </p:nvSpPr>
        <p:spPr>
          <a:xfrm>
            <a:off x="338768" y="355980"/>
            <a:ext cx="11471313" cy="408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to Use Which?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SparkContext If: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older codebases or maintaining legacy systems.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 manipulating RDDs and low-level configurations.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SparkSession If: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new projects or applications.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DataFrames, SQL, or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a unified and simplified entry point.</a:t>
            </a:r>
          </a:p>
        </p:txBody>
      </p:sp>
    </p:spTree>
    <p:extLst>
      <p:ext uri="{BB962C8B-B14F-4D97-AF65-F5344CB8AC3E}">
        <p14:creationId xmlns:p14="http://schemas.microsoft.com/office/powerpoint/2010/main" val="323986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502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20</cp:revision>
  <dcterms:created xsi:type="dcterms:W3CDTF">2024-08-27T15:00:57Z</dcterms:created>
  <dcterms:modified xsi:type="dcterms:W3CDTF">2024-08-27T15:45:38Z</dcterms:modified>
</cp:coreProperties>
</file>