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11B7-B15A-FE0A-F552-A817A16B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E6C2-81D0-E9BC-7514-256B8B8A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9E5B-A6EE-0263-98C0-476A31C7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D358-7CD0-BE14-B1FF-374D6A2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BA5A-D235-881E-E311-872AB0D5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7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BAA2-8A01-4754-6578-C99FE767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ADC8-62AE-9208-EC7B-FFF7D2BF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C4-CA92-FAEB-FBE2-66386A0B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6AC6-72E2-586C-DF3D-5563F2D9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78E5-3598-C6A7-A6E0-248B31D3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17485-5C79-B695-F1A9-09B3B75C2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04B0-B93A-E54D-9C00-4DCA31010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92F7-CD5E-D82E-8B0A-3A0F083A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B8DB-C802-D4FF-C799-5D46AB1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3314-A312-D5AD-5A23-62C4F194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F202-D6E8-28BE-DA85-62BE1CC7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A1B-9AD5-1DFA-AEA0-34D8D6A7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4E0F-902A-8337-B267-6D49C64A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66B0-8743-01FF-D90B-674F91FE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C593-DA0F-4570-F433-6810BD6E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2F21-FF26-C695-A0D8-3EB156DB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CF6D9-996A-ED72-3971-32A49C8B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BF25-C592-31C2-63A6-96C74FF1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96D4-EBEB-4106-0F03-91ABDFAB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CA7F-544E-CE71-AFF4-1C53239D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08A6-1456-B35E-DB34-D074C3FE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1494-7D60-707C-205F-DF7A6E148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B116-9018-C674-95D9-FB899AD7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FCC12-4182-2F94-1B92-9A5A82DE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3E498-E7EC-65F5-F61B-BEE11601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6682-F787-8F92-A1C8-263C391C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5EA3-6829-D18F-6103-21328078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3B71-2B96-7132-5807-2D53D76D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E7BAC-9A31-8ABC-A833-58D981D3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CD6E2-AB68-B270-118E-EDA7734CD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12CB6-75FF-2D54-800A-F699AF6BA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7EB0D-ECE9-2182-9A28-387036D6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5CBF-6BB8-E9CC-BD0B-15B50A1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CCFEB-D06D-5C75-A169-3B0B1F45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B79F-B8E6-19DC-DE84-6F0DD1E0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6DE87-1F98-9706-3589-E08C96B8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0E87-8BC4-6806-5A1A-7FA8156B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5361-DFDD-03BE-7597-9AC165F8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04175-59DC-A4A8-BB3B-D7B836A8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489B-5C12-FD20-D340-BB18A815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B4C86-869D-A2B4-FF73-AD2AEDD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E5D1-F58C-2E46-720F-8A38DA7A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12E9-C441-960F-7AA5-E3A06A93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888C-B4E2-E481-1D31-F13249B85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914D9-42CF-2F64-68AD-0DF699C5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2C0A-BB32-0484-157C-9C68B92C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0BF2-C799-16FD-4E72-20CBC30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5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0BA5-7BB7-0953-81FB-09F6E7E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7E475-C1D3-BDDE-ECF1-C847F00F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9D57-2570-5A56-725D-47D11B77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237B-09D4-4C9C-9A28-25C57D91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DC30-EEE2-FD81-A609-B50274C0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97327-570F-DC5B-FC51-71464847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7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1683C-7E34-52BD-916A-7A566A4B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FBE5-84EB-08E3-BE6E-B6C0E7E4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0A0A-B5F7-B1BA-3B2D-7FD131A99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6FC6-3CC8-49BC-BA18-84372A4A9F1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E95E-BDD8-D499-28B5-CBEA0DB31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0344-02BA-BE98-BF37-10C8536D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41A3-02C8-48FB-B44B-8DA86879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2DC241-357E-F923-CDAE-AF0B5A536C2A}"/>
              </a:ext>
            </a:extLst>
          </p:cNvPr>
          <p:cNvSpPr txBox="1"/>
          <p:nvPr/>
        </p:nvSpPr>
        <p:spPr>
          <a:xfrm>
            <a:off x="834527" y="1847946"/>
            <a:ext cx="11019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Spark Configuration Client and Cluster Deployment Modes</a:t>
            </a:r>
            <a:endParaRPr lang="en-IN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6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375BC2-D426-6728-C193-94A10A6880EB}"/>
              </a:ext>
            </a:extLst>
          </p:cNvPr>
          <p:cNvSpPr txBox="1"/>
          <p:nvPr/>
        </p:nvSpPr>
        <p:spPr>
          <a:xfrm>
            <a:off x="316734" y="270701"/>
            <a:ext cx="11669618" cy="3485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Scenario 2: Production Job on YARN</a:t>
            </a:r>
            <a:endParaRPr lang="en-IN" sz="3200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Running a Spark job on a YARN cluster.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(Cluster Mode):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spark-submit --master yarn --deploy-mode cluster --class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com.example.MyApp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-executors 10 --executor-memory 4g myapp.jar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Submits the job to YARN with 10 executors, each having 4 GB of memory.</a:t>
            </a:r>
          </a:p>
        </p:txBody>
      </p:sp>
    </p:spTree>
    <p:extLst>
      <p:ext uri="{BB962C8B-B14F-4D97-AF65-F5344CB8AC3E}">
        <p14:creationId xmlns:p14="http://schemas.microsoft.com/office/powerpoint/2010/main" val="28916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86553-B291-D8DF-B90B-790A9E297A4F}"/>
              </a:ext>
            </a:extLst>
          </p:cNvPr>
          <p:cNvSpPr txBox="1"/>
          <p:nvPr/>
        </p:nvSpPr>
        <p:spPr>
          <a:xfrm>
            <a:off x="393852" y="443182"/>
            <a:ext cx="11570465" cy="298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Scenario 3: Streaming Job</a:t>
            </a:r>
            <a:endParaRPr lang="en-IN" sz="3200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Running a Spark Streaming application with high throughput.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spark-submit --master yarn --deploy-mode cluster --class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com.example.StreamingApp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--conf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spark.streaming.kafka.maxRatePerPartition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=1000 myapp.jar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Configures streaming rate for Kafka integration.</a:t>
            </a:r>
          </a:p>
        </p:txBody>
      </p:sp>
    </p:spTree>
    <p:extLst>
      <p:ext uri="{BB962C8B-B14F-4D97-AF65-F5344CB8AC3E}">
        <p14:creationId xmlns:p14="http://schemas.microsoft.com/office/powerpoint/2010/main" val="337905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8D69D-6D9B-6C41-2379-77601F4061CA}"/>
              </a:ext>
            </a:extLst>
          </p:cNvPr>
          <p:cNvSpPr txBox="1"/>
          <p:nvPr/>
        </p:nvSpPr>
        <p:spPr>
          <a:xfrm>
            <a:off x="1870112" y="2905780"/>
            <a:ext cx="8981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Spark on Yarn; Visualizing Your Spark App; Logging in Spark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995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ticles Questions and Answers Part#1">
            <a:extLst>
              <a:ext uri="{FF2B5EF4-FFF2-40B4-BE49-F238E27FC236}">
                <a16:creationId xmlns:a16="http://schemas.microsoft.com/office/drawing/2014/main" id="{D6537C5F-B3B9-020E-3D43-36223FE8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5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2D648-5108-2BAD-942D-F40A24315415}"/>
              </a:ext>
            </a:extLst>
          </p:cNvPr>
          <p:cNvSpPr txBox="1"/>
          <p:nvPr/>
        </p:nvSpPr>
        <p:spPr>
          <a:xfrm>
            <a:off x="448938" y="345235"/>
            <a:ext cx="11317076" cy="636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 Configuration Overview</a:t>
            </a:r>
            <a:endParaRPr lang="en-IN" sz="3200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Parameters: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Define Spark's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resource allocation.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Parameters: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spark.master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Specifies the cluster manager (e.g., local, yarn,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mesos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spark.app.name: The name of the Spark application.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spark.executor.memory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Amount of memory per executor.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spark.driver.memory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Amount of memory for the driver.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Configuring Spark to run with 2 GB of memory for the driver and 4 GB for each executor.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814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EF023-2A42-48B0-F11A-163F5CDAF8A3}"/>
              </a:ext>
            </a:extLst>
          </p:cNvPr>
          <p:cNvSpPr txBox="1"/>
          <p:nvPr/>
        </p:nvSpPr>
        <p:spPr>
          <a:xfrm>
            <a:off x="437921" y="2458594"/>
            <a:ext cx="10854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spark-submit --conf </a:t>
            </a:r>
            <a:r>
              <a:rPr lang="en-IN" sz="2400" dirty="0" err="1"/>
              <a:t>spark.driver.memory</a:t>
            </a:r>
            <a:r>
              <a:rPr lang="en-IN" sz="2400" dirty="0"/>
              <a:t>=2g --conf </a:t>
            </a:r>
            <a:r>
              <a:rPr lang="en-IN" sz="2400" dirty="0" err="1"/>
              <a:t>spark.executor.memory</a:t>
            </a:r>
            <a:r>
              <a:rPr lang="en-IN" sz="2400" dirty="0"/>
              <a:t>=4g ...</a:t>
            </a:r>
          </a:p>
        </p:txBody>
      </p:sp>
    </p:spTree>
    <p:extLst>
      <p:ext uri="{BB962C8B-B14F-4D97-AF65-F5344CB8AC3E}">
        <p14:creationId xmlns:p14="http://schemas.microsoft.com/office/powerpoint/2010/main" val="206400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66949-19B6-9A53-9FDF-2273D665CCE3}"/>
              </a:ext>
            </a:extLst>
          </p:cNvPr>
          <p:cNvSpPr txBox="1"/>
          <p:nvPr/>
        </p:nvSpPr>
        <p:spPr>
          <a:xfrm>
            <a:off x="415886" y="397033"/>
            <a:ext cx="11526397" cy="5974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Deployment Mode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Driver runs on the machine where the spark-submit command is issued.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Development, debugging, or when running on a small cluster.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 debugging.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access to the Spark 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ideal for production with large-scale data due to potential network latency and resource limitations.</a:t>
            </a:r>
          </a:p>
        </p:txBody>
      </p:sp>
    </p:spTree>
    <p:extLst>
      <p:ext uri="{BB962C8B-B14F-4D97-AF65-F5344CB8AC3E}">
        <p14:creationId xmlns:p14="http://schemas.microsoft.com/office/powerpoint/2010/main" val="1698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5E4B4-39FC-3A94-6BDA-E91CB3826D41}"/>
              </a:ext>
            </a:extLst>
          </p:cNvPr>
          <p:cNvSpPr txBox="1"/>
          <p:nvPr/>
        </p:nvSpPr>
        <p:spPr>
          <a:xfrm>
            <a:off x="526054" y="625073"/>
            <a:ext cx="1126199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Example Configuration:</a:t>
            </a:r>
          </a:p>
          <a:p>
            <a:endParaRPr lang="en-IN" sz="3200" dirty="0"/>
          </a:p>
          <a:p>
            <a:r>
              <a:rPr lang="en-IN" sz="3200" dirty="0"/>
              <a:t>spark-submit --master yarn --deploy-mode client ...</a:t>
            </a:r>
          </a:p>
        </p:txBody>
      </p:sp>
    </p:spTree>
    <p:extLst>
      <p:ext uri="{BB962C8B-B14F-4D97-AF65-F5344CB8AC3E}">
        <p14:creationId xmlns:p14="http://schemas.microsoft.com/office/powerpoint/2010/main" val="14673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6870C-D4A3-C877-F6C1-8F886508F60F}"/>
              </a:ext>
            </a:extLst>
          </p:cNvPr>
          <p:cNvSpPr txBox="1"/>
          <p:nvPr/>
        </p:nvSpPr>
        <p:spPr>
          <a:xfrm>
            <a:off x="426904" y="311857"/>
            <a:ext cx="1146029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Cluster Deployment Mode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Definition:</a:t>
            </a:r>
            <a:r>
              <a:rPr lang="en-US" sz="2400" dirty="0"/>
              <a:t> Driver is launched on one of the worker nodes in the cluster.</a:t>
            </a:r>
          </a:p>
          <a:p>
            <a:r>
              <a:rPr lang="en-US" sz="2400" b="1" dirty="0"/>
              <a:t>Use Case:</a:t>
            </a:r>
            <a:r>
              <a:rPr lang="en-US" sz="2400" dirty="0"/>
              <a:t> Production environments where scalability and fault tolerance are critical.</a:t>
            </a:r>
          </a:p>
          <a:p>
            <a:endParaRPr lang="en-US" sz="2400" b="1" dirty="0"/>
          </a:p>
          <a:p>
            <a:r>
              <a:rPr lang="en-US" sz="2400" b="1" dirty="0"/>
              <a:t>Advantages: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scalability and fault tolerance.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driver is managed by the cluster manager, which can handle failures and retries.</a:t>
            </a:r>
          </a:p>
          <a:p>
            <a:endParaRPr lang="en-US" sz="2400" b="1" dirty="0"/>
          </a:p>
          <a:p>
            <a:r>
              <a:rPr lang="en-US" sz="2400" b="1" dirty="0"/>
              <a:t>Disadvantages: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complex to debug.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Less direct access to Spark UI.</a:t>
            </a:r>
          </a:p>
        </p:txBody>
      </p:sp>
    </p:spTree>
    <p:extLst>
      <p:ext uri="{BB962C8B-B14F-4D97-AF65-F5344CB8AC3E}">
        <p14:creationId xmlns:p14="http://schemas.microsoft.com/office/powerpoint/2010/main" val="7035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3CF223-56E0-1696-1F99-33F3E8E3551F}"/>
              </a:ext>
            </a:extLst>
          </p:cNvPr>
          <p:cNvSpPr txBox="1"/>
          <p:nvPr/>
        </p:nvSpPr>
        <p:spPr>
          <a:xfrm>
            <a:off x="415886" y="592023"/>
            <a:ext cx="111408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Example Configuration:</a:t>
            </a:r>
          </a:p>
          <a:p>
            <a:endParaRPr lang="en-IN" sz="2400" dirty="0"/>
          </a:p>
          <a:p>
            <a:r>
              <a:rPr lang="en-US" sz="2400" dirty="0"/>
              <a:t>spark-submit --master yarn --deploy-mode cluster ...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597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CD2D9E-9FF4-C4C6-316B-080318955CA2}"/>
              </a:ext>
            </a:extLst>
          </p:cNvPr>
          <p:cNvSpPr txBox="1"/>
          <p:nvPr/>
        </p:nvSpPr>
        <p:spPr>
          <a:xfrm>
            <a:off x="526055" y="536939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Comparing Client vs. Cluster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E7CC0-8939-7B0E-E99D-3E4F3368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5" y="1176443"/>
            <a:ext cx="1038369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6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7619F-A807-64DD-266F-ECC6E6ACED3F}"/>
              </a:ext>
            </a:extLst>
          </p:cNvPr>
          <p:cNvSpPr txBox="1"/>
          <p:nvPr/>
        </p:nvSpPr>
        <p:spPr>
          <a:xfrm>
            <a:off x="548089" y="503888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Example Scenario 1: Local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BBCEA-1CCA-5E4F-6A72-53D8565220B9}"/>
              </a:ext>
            </a:extLst>
          </p:cNvPr>
          <p:cNvSpPr txBox="1"/>
          <p:nvPr/>
        </p:nvSpPr>
        <p:spPr>
          <a:xfrm>
            <a:off x="548089" y="1161263"/>
            <a:ext cx="11383178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Testing a Spark application on a local machine.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spark-submit --master local[4] --class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com.example.MyApp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myapp.jar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4 cores on the local machine for testing.</a:t>
            </a:r>
          </a:p>
        </p:txBody>
      </p:sp>
    </p:spTree>
    <p:extLst>
      <p:ext uri="{BB962C8B-B14F-4D97-AF65-F5344CB8AC3E}">
        <p14:creationId xmlns:p14="http://schemas.microsoft.com/office/powerpoint/2010/main" val="218411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19</cp:revision>
  <dcterms:created xsi:type="dcterms:W3CDTF">2024-08-28T07:37:18Z</dcterms:created>
  <dcterms:modified xsi:type="dcterms:W3CDTF">2024-08-28T08:01:52Z</dcterms:modified>
</cp:coreProperties>
</file>