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9" r:id="rId3"/>
    <p:sldId id="280" r:id="rId4"/>
    <p:sldId id="281" r:id="rId5"/>
    <p:sldId id="282" r:id="rId6"/>
    <p:sldId id="283" r:id="rId7"/>
    <p:sldId id="284"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3666" autoAdjust="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9DB45-36C2-4200-BB0A-6038F7B027A0}" type="datetimeFigureOut">
              <a:rPr lang="en-US" smtClean="0"/>
              <a:t>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95FDD-BC89-4746-BA32-36FE17700DC4}" type="slidenum">
              <a:rPr lang="en-US" smtClean="0"/>
              <a:t>‹#›</a:t>
            </a:fld>
            <a:endParaRPr lang="en-US"/>
          </a:p>
        </p:txBody>
      </p:sp>
    </p:spTree>
    <p:extLst>
      <p:ext uri="{BB962C8B-B14F-4D97-AF65-F5344CB8AC3E}">
        <p14:creationId xmlns:p14="http://schemas.microsoft.com/office/powerpoint/2010/main" val="280076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9BC8-7B43-4849-B644-5F088210E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F4684-463E-4D58-BAAC-1376BD14D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FC6EB6-4853-4F91-A553-99E9351D31AE}"/>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5" name="Footer Placeholder 4">
            <a:extLst>
              <a:ext uri="{FF2B5EF4-FFF2-40B4-BE49-F238E27FC236}">
                <a16:creationId xmlns:a16="http://schemas.microsoft.com/office/drawing/2014/main" id="{59CB4D47-7C4F-4839-B8EC-35BF290D1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11A90-DBB5-4FD8-B433-9FDAC64B6327}"/>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61260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3F8F-94E6-4DEC-AFDD-CE2A26800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EE299-D46B-4743-BEB3-2076AB806F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E6E13-26DE-433D-A857-7FD5D0749D6F}"/>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5" name="Footer Placeholder 4">
            <a:extLst>
              <a:ext uri="{FF2B5EF4-FFF2-40B4-BE49-F238E27FC236}">
                <a16:creationId xmlns:a16="http://schemas.microsoft.com/office/drawing/2014/main" id="{02823257-05C5-4717-93A3-00E94AC33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56FB5-E500-442C-96C3-F6DC774BC221}"/>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358464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B8F8-B262-4906-B9B2-CD96555134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0707EA-B2B1-43E8-9873-18399E047A8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A103F-A687-4DCD-9E3A-91EC59B3DA4F}"/>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5" name="Footer Placeholder 4">
            <a:extLst>
              <a:ext uri="{FF2B5EF4-FFF2-40B4-BE49-F238E27FC236}">
                <a16:creationId xmlns:a16="http://schemas.microsoft.com/office/drawing/2014/main" id="{B6DE12C2-FBB1-45A6-878E-28443759F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04B96-C39B-468D-8BFC-EFFEF5F01E15}"/>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7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C3A1-A9CF-4632-965F-3DFDBB727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52A496-E781-41F1-B598-34C9B03FDA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8CA4A6-9A3F-4ED2-8448-0DE8355F84A3}"/>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5" name="Footer Placeholder 4">
            <a:extLst>
              <a:ext uri="{FF2B5EF4-FFF2-40B4-BE49-F238E27FC236}">
                <a16:creationId xmlns:a16="http://schemas.microsoft.com/office/drawing/2014/main" id="{78FE6B0D-AF20-446D-A8EE-929F873F1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6125E-820D-4279-BB1A-4F92606DB4EB}"/>
              </a:ext>
            </a:extLst>
          </p:cNvPr>
          <p:cNvSpPr>
            <a:spLocks noGrp="1"/>
          </p:cNvSpPr>
          <p:nvPr>
            <p:ph type="sldNum" sz="quarter" idx="12"/>
          </p:nvPr>
        </p:nvSpPr>
        <p:spPr/>
        <p:txBody>
          <a:bodyPr/>
          <a:lstStyle/>
          <a:p>
            <a:fld id="{5DC8A13D-CD68-4B56-8CB7-800724B7557D}" type="slidenum">
              <a:rPr lang="en-US" smtClean="0"/>
              <a:t>‹#›</a:t>
            </a:fld>
            <a:endParaRPr lang="en-US"/>
          </a:p>
        </p:txBody>
      </p:sp>
      <p:sp>
        <p:nvSpPr>
          <p:cNvPr id="7" name="TextBox 6">
            <a:extLst>
              <a:ext uri="{FF2B5EF4-FFF2-40B4-BE49-F238E27FC236}">
                <a16:creationId xmlns:a16="http://schemas.microsoft.com/office/drawing/2014/main" id="{BEA5AB79-0663-445D-9C9E-98AD64202620}"/>
              </a:ext>
            </a:extLst>
          </p:cNvPr>
          <p:cNvSpPr txBox="1"/>
          <p:nvPr userDrawn="1"/>
        </p:nvSpPr>
        <p:spPr>
          <a:xfrm>
            <a:off x="9662102" y="4893541"/>
            <a:ext cx="2364509" cy="400110"/>
          </a:xfrm>
          <a:prstGeom prst="rect">
            <a:avLst/>
          </a:prstGeom>
          <a:noFill/>
        </p:spPr>
        <p:txBody>
          <a:bodyPr wrap="square" rtlCol="0">
            <a:spAutoFit/>
          </a:bodyPr>
          <a:lstStyle/>
          <a:p>
            <a:pPr algn="ctr"/>
            <a:r>
              <a:rPr lang="en-US" sz="2000" dirty="0">
                <a:solidFill>
                  <a:schemeClr val="accent3">
                    <a:lumMod val="50000"/>
                  </a:schemeClr>
                </a:solidFill>
              </a:rPr>
              <a:t>Honolulu</a:t>
            </a:r>
          </a:p>
        </p:txBody>
      </p:sp>
    </p:spTree>
    <p:extLst>
      <p:ext uri="{BB962C8B-B14F-4D97-AF65-F5344CB8AC3E}">
        <p14:creationId xmlns:p14="http://schemas.microsoft.com/office/powerpoint/2010/main" val="394056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EFE9-BE5B-424C-A4EC-3376CFDAE3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D5A147-1511-4429-9167-B5284A424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E56552-E0CB-49E3-BC8F-2C15754C9472}"/>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5" name="Footer Placeholder 4">
            <a:extLst>
              <a:ext uri="{FF2B5EF4-FFF2-40B4-BE49-F238E27FC236}">
                <a16:creationId xmlns:a16="http://schemas.microsoft.com/office/drawing/2014/main" id="{D13FDD11-1B18-4BC9-BBD5-2FF5F5F5E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6323-8B6D-4103-B77B-A72B9F049AA7}"/>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8049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95C0-A13A-4108-A707-87E957F0B6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7101C-C91D-4104-845E-C542798996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3A439-B82E-409B-8947-DBE29E6AE2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A9C86C-EA78-47DB-9B81-FB85F7D25971}"/>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6" name="Footer Placeholder 5">
            <a:extLst>
              <a:ext uri="{FF2B5EF4-FFF2-40B4-BE49-F238E27FC236}">
                <a16:creationId xmlns:a16="http://schemas.microsoft.com/office/drawing/2014/main" id="{BAF4CFC2-1038-4FA3-85E2-FF0986215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EC19B-6520-4CAF-937A-B943143FE8B6}"/>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225213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C2DB-F7BD-4B52-B066-97E7AE430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AC26AE-673A-4351-A126-A02323D71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6BC982-2B78-4506-82F0-0E35F2AA8D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E9C056-5C27-4DD9-971B-8AB9506C8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95657F-1A24-436C-A28E-6A207894E1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74A3F4-6AC1-462E-BC62-09CF86FDF210}"/>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8" name="Footer Placeholder 7">
            <a:extLst>
              <a:ext uri="{FF2B5EF4-FFF2-40B4-BE49-F238E27FC236}">
                <a16:creationId xmlns:a16="http://schemas.microsoft.com/office/drawing/2014/main" id="{51AC509A-EF38-4798-974D-9401BDFF27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850374-D448-463B-AA9E-0A934FF792C2}"/>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337417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4038-9465-4FEC-A7AF-616FEC1188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EEF650-C361-4B02-8989-DEB7E8B59D8A}"/>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4" name="Footer Placeholder 3">
            <a:extLst>
              <a:ext uri="{FF2B5EF4-FFF2-40B4-BE49-F238E27FC236}">
                <a16:creationId xmlns:a16="http://schemas.microsoft.com/office/drawing/2014/main" id="{4648E7C5-15CD-4C6D-A6F6-37EC96C61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27621A-A1DF-4B9C-B850-51FB06EE6831}"/>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381685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351A5-A039-4521-A5EC-FABD7E15F097}"/>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3" name="Footer Placeholder 2">
            <a:extLst>
              <a:ext uri="{FF2B5EF4-FFF2-40B4-BE49-F238E27FC236}">
                <a16:creationId xmlns:a16="http://schemas.microsoft.com/office/drawing/2014/main" id="{7D030906-3E5E-4A7B-B817-FE17C149A5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8B866B-57CC-4584-B880-6BD6C832C613}"/>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12797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AD04-EB3C-450D-8243-7C9546BD8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A0C87-4962-4D3E-A21A-E293920BB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1434F-BA1E-4D1E-87A5-1E5C4D668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24661A-3FA6-4CB5-A96F-A95DB9C035CA}"/>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6" name="Footer Placeholder 5">
            <a:extLst>
              <a:ext uri="{FF2B5EF4-FFF2-40B4-BE49-F238E27FC236}">
                <a16:creationId xmlns:a16="http://schemas.microsoft.com/office/drawing/2014/main" id="{6397AB74-62F3-4405-94E2-0041DBBA2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4339F-42A1-429E-B9B9-0E3637F6DF8A}"/>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317016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711F-D21F-4028-A8CF-D7E4C7BA4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B5DCC4-C09C-4184-A5D4-F7AD0A886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E5704BE-A2ED-490F-AF34-ECC255CE8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B86007-007A-457E-81F2-9BCD1D941CBE}"/>
              </a:ext>
            </a:extLst>
          </p:cNvPr>
          <p:cNvSpPr>
            <a:spLocks noGrp="1"/>
          </p:cNvSpPr>
          <p:nvPr>
            <p:ph type="dt" sz="half" idx="10"/>
          </p:nvPr>
        </p:nvSpPr>
        <p:spPr/>
        <p:txBody>
          <a:bodyPr/>
          <a:lstStyle/>
          <a:p>
            <a:fld id="{3C5E16CA-EFA6-447C-B985-7CF6DF59498B}" type="datetimeFigureOut">
              <a:rPr lang="en-US" smtClean="0"/>
              <a:t>2/9/2018</a:t>
            </a:fld>
            <a:endParaRPr lang="en-US"/>
          </a:p>
        </p:txBody>
      </p:sp>
      <p:sp>
        <p:nvSpPr>
          <p:cNvPr id="6" name="Footer Placeholder 5">
            <a:extLst>
              <a:ext uri="{FF2B5EF4-FFF2-40B4-BE49-F238E27FC236}">
                <a16:creationId xmlns:a16="http://schemas.microsoft.com/office/drawing/2014/main" id="{1E8DD3F0-D6F7-4237-8D34-57980B0E7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9C36F-B41A-476E-976A-2E5918E74C77}"/>
              </a:ext>
            </a:extLst>
          </p:cNvPr>
          <p:cNvSpPr>
            <a:spLocks noGrp="1"/>
          </p:cNvSpPr>
          <p:nvPr>
            <p:ph type="sldNum" sz="quarter" idx="12"/>
          </p:nvPr>
        </p:nvSpPr>
        <p:spPr/>
        <p:txBody>
          <a:bodyPr/>
          <a:lstStyle/>
          <a:p>
            <a:fld id="{5DC8A13D-CD68-4B56-8CB7-800724B7557D}" type="slidenum">
              <a:rPr lang="en-US" smtClean="0"/>
              <a:t>‹#›</a:t>
            </a:fld>
            <a:endParaRPr lang="en-US"/>
          </a:p>
        </p:txBody>
      </p:sp>
    </p:spTree>
    <p:extLst>
      <p:ext uri="{BB962C8B-B14F-4D97-AF65-F5344CB8AC3E}">
        <p14:creationId xmlns:p14="http://schemas.microsoft.com/office/powerpoint/2010/main" val="279756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D0F79-FE57-4B1A-9E0F-4E5809C8D7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028BCF-13E2-4B71-AF3A-B29A6DFC7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DA06D-155F-4646-B716-4FF05EBF6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16CA-EFA6-447C-B985-7CF6DF59498B}" type="datetimeFigureOut">
              <a:rPr lang="en-US" smtClean="0"/>
              <a:t>2/9/2018</a:t>
            </a:fld>
            <a:endParaRPr lang="en-US"/>
          </a:p>
        </p:txBody>
      </p:sp>
      <p:sp>
        <p:nvSpPr>
          <p:cNvPr id="5" name="Footer Placeholder 4">
            <a:extLst>
              <a:ext uri="{FF2B5EF4-FFF2-40B4-BE49-F238E27FC236}">
                <a16:creationId xmlns:a16="http://schemas.microsoft.com/office/drawing/2014/main" id="{C2BF443D-53EB-4C52-901E-22F52512F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892BEB-AD3F-48AD-8827-304EE852C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8A13D-CD68-4B56-8CB7-800724B7557D}" type="slidenum">
              <a:rPr lang="en-US" smtClean="0"/>
              <a:t>‹#›</a:t>
            </a:fld>
            <a:endParaRPr lang="en-US"/>
          </a:p>
        </p:txBody>
      </p:sp>
      <p:pic>
        <p:nvPicPr>
          <p:cNvPr id="7" name="Picture 6">
            <a:extLst>
              <a:ext uri="{FF2B5EF4-FFF2-40B4-BE49-F238E27FC236}">
                <a16:creationId xmlns:a16="http://schemas.microsoft.com/office/drawing/2014/main" id="{DAE2A269-737C-4057-8FC8-F25612B4192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613313" y="5287957"/>
            <a:ext cx="2395185" cy="1433518"/>
          </a:xfrm>
          <a:prstGeom prst="rect">
            <a:avLst/>
          </a:prstGeom>
        </p:spPr>
      </p:pic>
    </p:spTree>
    <p:extLst>
      <p:ext uri="{BB962C8B-B14F-4D97-AF65-F5344CB8AC3E}">
        <p14:creationId xmlns:p14="http://schemas.microsoft.com/office/powerpoint/2010/main" val="924250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233-E0B6-46E4-A0FD-B3E0DE5F1E2A}"/>
              </a:ext>
            </a:extLst>
          </p:cNvPr>
          <p:cNvSpPr>
            <a:spLocks noGrp="1"/>
          </p:cNvSpPr>
          <p:nvPr>
            <p:ph type="ctrTitle"/>
          </p:nvPr>
        </p:nvSpPr>
        <p:spPr/>
        <p:txBody>
          <a:bodyPr/>
          <a:lstStyle/>
          <a:p>
            <a:r>
              <a:rPr lang="en-US"/>
              <a:t>AWS Honolulu User Group</a:t>
            </a:r>
          </a:p>
        </p:txBody>
      </p:sp>
      <p:sp>
        <p:nvSpPr>
          <p:cNvPr id="3" name="Subtitle 2">
            <a:extLst>
              <a:ext uri="{FF2B5EF4-FFF2-40B4-BE49-F238E27FC236}">
                <a16:creationId xmlns:a16="http://schemas.microsoft.com/office/drawing/2014/main" id="{B82F5970-0C24-4BCD-9A97-969B081904F3}"/>
              </a:ext>
            </a:extLst>
          </p:cNvPr>
          <p:cNvSpPr>
            <a:spLocks noGrp="1"/>
          </p:cNvSpPr>
          <p:nvPr>
            <p:ph type="subTitle" idx="1"/>
          </p:nvPr>
        </p:nvSpPr>
        <p:spPr/>
        <p:txBody>
          <a:bodyPr/>
          <a:lstStyle/>
          <a:p>
            <a:r>
              <a:rPr lang="en-US" dirty="0"/>
              <a:t>2018-02-08 – Setting Up Billing Alert</a:t>
            </a:r>
          </a:p>
        </p:txBody>
      </p:sp>
    </p:spTree>
    <p:extLst>
      <p:ext uri="{BB962C8B-B14F-4D97-AF65-F5344CB8AC3E}">
        <p14:creationId xmlns:p14="http://schemas.microsoft.com/office/powerpoint/2010/main" val="419081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F0EE-EBE6-4B23-A688-E64BFA75E511}"/>
              </a:ext>
            </a:extLst>
          </p:cNvPr>
          <p:cNvSpPr>
            <a:spLocks noGrp="1"/>
          </p:cNvSpPr>
          <p:nvPr>
            <p:ph type="title"/>
          </p:nvPr>
        </p:nvSpPr>
        <p:spPr/>
        <p:txBody>
          <a:bodyPr/>
          <a:lstStyle/>
          <a:p>
            <a:r>
              <a:rPr lang="en-US" dirty="0"/>
              <a:t>Setting Up a Billing Alert</a:t>
            </a:r>
          </a:p>
        </p:txBody>
      </p:sp>
      <p:sp>
        <p:nvSpPr>
          <p:cNvPr id="3" name="Content Placeholder 2">
            <a:extLst>
              <a:ext uri="{FF2B5EF4-FFF2-40B4-BE49-F238E27FC236}">
                <a16:creationId xmlns:a16="http://schemas.microsoft.com/office/drawing/2014/main" id="{577F2B30-5EA5-4507-81C8-C99CECAB439E}"/>
              </a:ext>
            </a:extLst>
          </p:cNvPr>
          <p:cNvSpPr>
            <a:spLocks noGrp="1"/>
          </p:cNvSpPr>
          <p:nvPr>
            <p:ph idx="1"/>
          </p:nvPr>
        </p:nvSpPr>
        <p:spPr/>
        <p:txBody>
          <a:bodyPr/>
          <a:lstStyle/>
          <a:p>
            <a:pPr marL="0" indent="0">
              <a:buNone/>
            </a:pPr>
            <a:r>
              <a:rPr lang="en-US" dirty="0"/>
              <a:t>Often times we are going to use the cloud to play around and test stuff such as launching an application, creating a VM, a DB, testing lambda functions, Load Balancers, etc.</a:t>
            </a:r>
          </a:p>
          <a:p>
            <a:pPr marL="0" indent="0">
              <a:buNone/>
            </a:pPr>
            <a:r>
              <a:rPr lang="en-US" dirty="0"/>
              <a:t>Depending on the resources we created, if we forget to destroy them we may incur on extra charges.</a:t>
            </a:r>
          </a:p>
          <a:p>
            <a:pPr marL="0" indent="0">
              <a:buNone/>
            </a:pPr>
            <a:r>
              <a:rPr lang="en-US" dirty="0"/>
              <a:t>To avoid this we can setup a Billing Alert that will send us an email when the estimated charges for the month are greater than a given threshold.</a:t>
            </a:r>
          </a:p>
        </p:txBody>
      </p:sp>
    </p:spTree>
    <p:extLst>
      <p:ext uri="{BB962C8B-B14F-4D97-AF65-F5344CB8AC3E}">
        <p14:creationId xmlns:p14="http://schemas.microsoft.com/office/powerpoint/2010/main" val="423342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9AE2-921F-4ED6-98C8-A37E70058FB4}"/>
              </a:ext>
            </a:extLst>
          </p:cNvPr>
          <p:cNvSpPr>
            <a:spLocks noGrp="1"/>
          </p:cNvSpPr>
          <p:nvPr>
            <p:ph type="title"/>
          </p:nvPr>
        </p:nvSpPr>
        <p:spPr/>
        <p:txBody>
          <a:bodyPr/>
          <a:lstStyle/>
          <a:p>
            <a:r>
              <a:rPr lang="en-US" dirty="0"/>
              <a:t>1. Go to CloudWatch service</a:t>
            </a:r>
          </a:p>
        </p:txBody>
      </p:sp>
      <p:pic>
        <p:nvPicPr>
          <p:cNvPr id="4" name="Picture 3">
            <a:extLst>
              <a:ext uri="{FF2B5EF4-FFF2-40B4-BE49-F238E27FC236}">
                <a16:creationId xmlns:a16="http://schemas.microsoft.com/office/drawing/2014/main" id="{244A095A-6F4E-4716-8DD6-E094AF2B7DCB}"/>
              </a:ext>
            </a:extLst>
          </p:cNvPr>
          <p:cNvPicPr>
            <a:picLocks noChangeAspect="1"/>
          </p:cNvPicPr>
          <p:nvPr/>
        </p:nvPicPr>
        <p:blipFill>
          <a:blip r:embed="rId2"/>
          <a:stretch>
            <a:fillRect/>
          </a:stretch>
        </p:blipFill>
        <p:spPr>
          <a:xfrm>
            <a:off x="838200" y="1438509"/>
            <a:ext cx="7488713" cy="5054366"/>
          </a:xfrm>
          <a:prstGeom prst="rect">
            <a:avLst/>
          </a:prstGeom>
        </p:spPr>
      </p:pic>
      <p:sp>
        <p:nvSpPr>
          <p:cNvPr id="5" name="Rectangle 4">
            <a:extLst>
              <a:ext uri="{FF2B5EF4-FFF2-40B4-BE49-F238E27FC236}">
                <a16:creationId xmlns:a16="http://schemas.microsoft.com/office/drawing/2014/main" id="{B29D5A0A-D876-4CCE-9A94-5E106C0B8607}"/>
              </a:ext>
            </a:extLst>
          </p:cNvPr>
          <p:cNvSpPr/>
          <p:nvPr/>
        </p:nvSpPr>
        <p:spPr>
          <a:xfrm>
            <a:off x="1417654" y="1471547"/>
            <a:ext cx="747049" cy="438282"/>
          </a:xfrm>
          <a:prstGeom prst="rect">
            <a:avLst/>
          </a:prstGeom>
          <a:solidFill>
            <a:schemeClr val="accent6">
              <a:alpha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899D36-C2D9-4A17-B0C8-69E3F0439CE6}"/>
              </a:ext>
            </a:extLst>
          </p:cNvPr>
          <p:cNvSpPr/>
          <p:nvPr/>
        </p:nvSpPr>
        <p:spPr>
          <a:xfrm>
            <a:off x="3809402" y="3592285"/>
            <a:ext cx="520003" cy="215040"/>
          </a:xfrm>
          <a:prstGeom prst="rect">
            <a:avLst/>
          </a:prstGeom>
          <a:solidFill>
            <a:schemeClr val="accent6">
              <a:alpha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0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047C64-CBB3-40CD-B041-51DD7090C013}"/>
              </a:ext>
            </a:extLst>
          </p:cNvPr>
          <p:cNvPicPr>
            <a:picLocks noChangeAspect="1"/>
          </p:cNvPicPr>
          <p:nvPr/>
        </p:nvPicPr>
        <p:blipFill>
          <a:blip r:embed="rId2"/>
          <a:stretch>
            <a:fillRect/>
          </a:stretch>
        </p:blipFill>
        <p:spPr>
          <a:xfrm>
            <a:off x="838200" y="1861391"/>
            <a:ext cx="8192895" cy="3461787"/>
          </a:xfrm>
          <a:prstGeom prst="rect">
            <a:avLst/>
          </a:prstGeom>
        </p:spPr>
      </p:pic>
      <p:sp>
        <p:nvSpPr>
          <p:cNvPr id="2" name="Title 1">
            <a:extLst>
              <a:ext uri="{FF2B5EF4-FFF2-40B4-BE49-F238E27FC236}">
                <a16:creationId xmlns:a16="http://schemas.microsoft.com/office/drawing/2014/main" id="{D9119AE2-921F-4ED6-98C8-A37E70058FB4}"/>
              </a:ext>
            </a:extLst>
          </p:cNvPr>
          <p:cNvSpPr>
            <a:spLocks noGrp="1"/>
          </p:cNvSpPr>
          <p:nvPr>
            <p:ph type="title"/>
          </p:nvPr>
        </p:nvSpPr>
        <p:spPr/>
        <p:txBody>
          <a:bodyPr/>
          <a:lstStyle/>
          <a:p>
            <a:r>
              <a:rPr lang="en-US" dirty="0"/>
              <a:t>2. Go to Billing</a:t>
            </a:r>
          </a:p>
        </p:txBody>
      </p:sp>
      <p:sp>
        <p:nvSpPr>
          <p:cNvPr id="6" name="Rectangle 5">
            <a:extLst>
              <a:ext uri="{FF2B5EF4-FFF2-40B4-BE49-F238E27FC236}">
                <a16:creationId xmlns:a16="http://schemas.microsoft.com/office/drawing/2014/main" id="{76899D36-C2D9-4A17-B0C8-69E3F0439CE6}"/>
              </a:ext>
            </a:extLst>
          </p:cNvPr>
          <p:cNvSpPr/>
          <p:nvPr/>
        </p:nvSpPr>
        <p:spPr>
          <a:xfrm>
            <a:off x="907581" y="2995126"/>
            <a:ext cx="520003" cy="215040"/>
          </a:xfrm>
          <a:prstGeom prst="rect">
            <a:avLst/>
          </a:prstGeom>
          <a:solidFill>
            <a:schemeClr val="accent6">
              <a:alpha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1E2B-93C5-4227-9AEE-BF5E0D22D753}"/>
              </a:ext>
            </a:extLst>
          </p:cNvPr>
          <p:cNvSpPr>
            <a:spLocks noGrp="1"/>
          </p:cNvSpPr>
          <p:nvPr>
            <p:ph type="title"/>
          </p:nvPr>
        </p:nvSpPr>
        <p:spPr/>
        <p:txBody>
          <a:bodyPr/>
          <a:lstStyle/>
          <a:p>
            <a:r>
              <a:rPr lang="en-US" dirty="0"/>
              <a:t>3. Click on Create Alarm</a:t>
            </a:r>
          </a:p>
        </p:txBody>
      </p:sp>
      <p:pic>
        <p:nvPicPr>
          <p:cNvPr id="4" name="Picture 3">
            <a:extLst>
              <a:ext uri="{FF2B5EF4-FFF2-40B4-BE49-F238E27FC236}">
                <a16:creationId xmlns:a16="http://schemas.microsoft.com/office/drawing/2014/main" id="{84FAEE1D-DF90-4179-92A1-0BBCA7A4DD4B}"/>
              </a:ext>
            </a:extLst>
          </p:cNvPr>
          <p:cNvPicPr>
            <a:picLocks noChangeAspect="1"/>
          </p:cNvPicPr>
          <p:nvPr/>
        </p:nvPicPr>
        <p:blipFill>
          <a:blip r:embed="rId2"/>
          <a:stretch>
            <a:fillRect/>
          </a:stretch>
        </p:blipFill>
        <p:spPr>
          <a:xfrm>
            <a:off x="461282" y="1526067"/>
            <a:ext cx="9130587" cy="3805866"/>
          </a:xfrm>
          <a:prstGeom prst="rect">
            <a:avLst/>
          </a:prstGeom>
        </p:spPr>
      </p:pic>
      <p:sp>
        <p:nvSpPr>
          <p:cNvPr id="5" name="TextBox 4">
            <a:extLst>
              <a:ext uri="{FF2B5EF4-FFF2-40B4-BE49-F238E27FC236}">
                <a16:creationId xmlns:a16="http://schemas.microsoft.com/office/drawing/2014/main" id="{51748B68-7B47-44AE-B3E7-C83EDC0A9E34}"/>
              </a:ext>
            </a:extLst>
          </p:cNvPr>
          <p:cNvSpPr txBox="1"/>
          <p:nvPr/>
        </p:nvSpPr>
        <p:spPr>
          <a:xfrm>
            <a:off x="461282" y="5569545"/>
            <a:ext cx="7035282" cy="923330"/>
          </a:xfrm>
          <a:prstGeom prst="rect">
            <a:avLst/>
          </a:prstGeom>
          <a:solidFill>
            <a:schemeClr val="accent2">
              <a:lumMod val="40000"/>
              <a:lumOff val="60000"/>
            </a:schemeClr>
          </a:solidFill>
        </p:spPr>
        <p:txBody>
          <a:bodyPr wrap="square" rtlCol="0">
            <a:spAutoFit/>
          </a:bodyPr>
          <a:lstStyle/>
          <a:p>
            <a:r>
              <a:rPr lang="en-US" dirty="0"/>
              <a:t>If you do not see the Create Alarm you might have to follow the steps they give you to enable Billing Metrics. It may also happen that you are not in the payer account (when using AWS Organizations)</a:t>
            </a:r>
          </a:p>
        </p:txBody>
      </p:sp>
    </p:spTree>
    <p:extLst>
      <p:ext uri="{BB962C8B-B14F-4D97-AF65-F5344CB8AC3E}">
        <p14:creationId xmlns:p14="http://schemas.microsoft.com/office/powerpoint/2010/main" val="108878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EFC6-719D-4495-A907-6571C4DC38AE}"/>
              </a:ext>
            </a:extLst>
          </p:cNvPr>
          <p:cNvSpPr>
            <a:spLocks noGrp="1"/>
          </p:cNvSpPr>
          <p:nvPr>
            <p:ph type="title"/>
          </p:nvPr>
        </p:nvSpPr>
        <p:spPr/>
        <p:txBody>
          <a:bodyPr/>
          <a:lstStyle/>
          <a:p>
            <a:r>
              <a:rPr lang="en-US" dirty="0"/>
              <a:t>4. Select your threshold and click New List</a:t>
            </a:r>
          </a:p>
        </p:txBody>
      </p:sp>
      <p:pic>
        <p:nvPicPr>
          <p:cNvPr id="4" name="Picture 3">
            <a:extLst>
              <a:ext uri="{FF2B5EF4-FFF2-40B4-BE49-F238E27FC236}">
                <a16:creationId xmlns:a16="http://schemas.microsoft.com/office/drawing/2014/main" id="{14E82402-876A-4CB1-A8F5-C613189F7E70}"/>
              </a:ext>
            </a:extLst>
          </p:cNvPr>
          <p:cNvPicPr>
            <a:picLocks noChangeAspect="1"/>
          </p:cNvPicPr>
          <p:nvPr/>
        </p:nvPicPr>
        <p:blipFill>
          <a:blip r:embed="rId2"/>
          <a:stretch>
            <a:fillRect/>
          </a:stretch>
        </p:blipFill>
        <p:spPr>
          <a:xfrm>
            <a:off x="838200" y="1447353"/>
            <a:ext cx="6943045" cy="5045522"/>
          </a:xfrm>
          <a:prstGeom prst="rect">
            <a:avLst/>
          </a:prstGeom>
        </p:spPr>
      </p:pic>
      <p:sp>
        <p:nvSpPr>
          <p:cNvPr id="5" name="Rectangle 4">
            <a:extLst>
              <a:ext uri="{FF2B5EF4-FFF2-40B4-BE49-F238E27FC236}">
                <a16:creationId xmlns:a16="http://schemas.microsoft.com/office/drawing/2014/main" id="{C53774FA-55B7-4FD0-9319-E12950062869}"/>
              </a:ext>
            </a:extLst>
          </p:cNvPr>
          <p:cNvSpPr/>
          <p:nvPr/>
        </p:nvSpPr>
        <p:spPr>
          <a:xfrm>
            <a:off x="2577761" y="3274826"/>
            <a:ext cx="949210" cy="224154"/>
          </a:xfrm>
          <a:prstGeom prst="rect">
            <a:avLst/>
          </a:prstGeom>
          <a:solidFill>
            <a:schemeClr val="accent6">
              <a:alpha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7C4FD41-C1B0-4041-AE26-7EDC4706154D}"/>
              </a:ext>
            </a:extLst>
          </p:cNvPr>
          <p:cNvSpPr/>
          <p:nvPr/>
        </p:nvSpPr>
        <p:spPr>
          <a:xfrm>
            <a:off x="3948639" y="3498980"/>
            <a:ext cx="511393" cy="224154"/>
          </a:xfrm>
          <a:prstGeom prst="rect">
            <a:avLst/>
          </a:prstGeom>
          <a:solidFill>
            <a:schemeClr val="accent6">
              <a:alpha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11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F15E-05EC-4E1A-A9DF-6E8CE7455971}"/>
              </a:ext>
            </a:extLst>
          </p:cNvPr>
          <p:cNvSpPr>
            <a:spLocks noGrp="1"/>
          </p:cNvSpPr>
          <p:nvPr>
            <p:ph type="title"/>
          </p:nvPr>
        </p:nvSpPr>
        <p:spPr/>
        <p:txBody>
          <a:bodyPr/>
          <a:lstStyle/>
          <a:p>
            <a:r>
              <a:rPr lang="en-US" dirty="0"/>
              <a:t>5. Enter your email and Click Create Alarm</a:t>
            </a:r>
          </a:p>
        </p:txBody>
      </p:sp>
      <p:pic>
        <p:nvPicPr>
          <p:cNvPr id="4" name="Picture 3">
            <a:extLst>
              <a:ext uri="{FF2B5EF4-FFF2-40B4-BE49-F238E27FC236}">
                <a16:creationId xmlns:a16="http://schemas.microsoft.com/office/drawing/2014/main" id="{CE0B23A1-3FAA-4231-89E6-11AE04849AC6}"/>
              </a:ext>
            </a:extLst>
          </p:cNvPr>
          <p:cNvPicPr>
            <a:picLocks noChangeAspect="1"/>
          </p:cNvPicPr>
          <p:nvPr/>
        </p:nvPicPr>
        <p:blipFill>
          <a:blip r:embed="rId2"/>
          <a:stretch>
            <a:fillRect/>
          </a:stretch>
        </p:blipFill>
        <p:spPr>
          <a:xfrm>
            <a:off x="838200" y="1397993"/>
            <a:ext cx="7250761" cy="5280197"/>
          </a:xfrm>
          <a:prstGeom prst="rect">
            <a:avLst/>
          </a:prstGeom>
        </p:spPr>
      </p:pic>
      <p:sp>
        <p:nvSpPr>
          <p:cNvPr id="5" name="Rectangle 4">
            <a:extLst>
              <a:ext uri="{FF2B5EF4-FFF2-40B4-BE49-F238E27FC236}">
                <a16:creationId xmlns:a16="http://schemas.microsoft.com/office/drawing/2014/main" id="{F1F7257E-8148-4BBB-ABAF-08DA07634205}"/>
              </a:ext>
            </a:extLst>
          </p:cNvPr>
          <p:cNvSpPr/>
          <p:nvPr/>
        </p:nvSpPr>
        <p:spPr>
          <a:xfrm>
            <a:off x="2624414" y="3573404"/>
            <a:ext cx="1938256" cy="224154"/>
          </a:xfrm>
          <a:prstGeom prst="rect">
            <a:avLst/>
          </a:prstGeom>
          <a:solidFill>
            <a:schemeClr val="accent6">
              <a:alpha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E86677-1160-4453-9BFF-4586C1B1A0E8}"/>
              </a:ext>
            </a:extLst>
          </p:cNvPr>
          <p:cNvSpPr/>
          <p:nvPr/>
        </p:nvSpPr>
        <p:spPr>
          <a:xfrm>
            <a:off x="6863623" y="6287426"/>
            <a:ext cx="1048738" cy="390764"/>
          </a:xfrm>
          <a:prstGeom prst="rect">
            <a:avLst/>
          </a:prstGeom>
          <a:solidFill>
            <a:schemeClr val="accent6">
              <a:alpha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45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7A89-ECB1-4E41-A7ED-265109093D8C}"/>
              </a:ext>
            </a:extLst>
          </p:cNvPr>
          <p:cNvSpPr>
            <a:spLocks noGrp="1"/>
          </p:cNvSpPr>
          <p:nvPr>
            <p:ph type="title"/>
          </p:nvPr>
        </p:nvSpPr>
        <p:spPr/>
        <p:txBody>
          <a:bodyPr/>
          <a:lstStyle/>
          <a:p>
            <a:r>
              <a:rPr lang="en-US" dirty="0"/>
              <a:t>6. Check your email and confirm your email address</a:t>
            </a:r>
          </a:p>
        </p:txBody>
      </p:sp>
      <p:pic>
        <p:nvPicPr>
          <p:cNvPr id="4" name="Picture 3">
            <a:extLst>
              <a:ext uri="{FF2B5EF4-FFF2-40B4-BE49-F238E27FC236}">
                <a16:creationId xmlns:a16="http://schemas.microsoft.com/office/drawing/2014/main" id="{37091B57-5A7A-49FC-9F63-8F8A9AF0458E}"/>
              </a:ext>
            </a:extLst>
          </p:cNvPr>
          <p:cNvPicPr>
            <a:picLocks noChangeAspect="1"/>
          </p:cNvPicPr>
          <p:nvPr/>
        </p:nvPicPr>
        <p:blipFill>
          <a:blip r:embed="rId2"/>
          <a:stretch>
            <a:fillRect/>
          </a:stretch>
        </p:blipFill>
        <p:spPr>
          <a:xfrm>
            <a:off x="3228975" y="2076450"/>
            <a:ext cx="5734050" cy="2705100"/>
          </a:xfrm>
          <a:prstGeom prst="rect">
            <a:avLst/>
          </a:prstGeom>
        </p:spPr>
      </p:pic>
    </p:spTree>
    <p:extLst>
      <p:ext uri="{BB962C8B-B14F-4D97-AF65-F5344CB8AC3E}">
        <p14:creationId xmlns:p14="http://schemas.microsoft.com/office/powerpoint/2010/main" val="3875020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0E6A4524-C9A2-43F6-9829-74D30038406E}" vid="{2B90B97B-99EE-48DE-B57C-ED2713E73E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63</TotalTime>
  <Words>187</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AWS Honolulu User Group</vt:lpstr>
      <vt:lpstr>Setting Up a Billing Alert</vt:lpstr>
      <vt:lpstr>1. Go to CloudWatch service</vt:lpstr>
      <vt:lpstr>2. Go to Billing</vt:lpstr>
      <vt:lpstr>3. Click on Create Alarm</vt:lpstr>
      <vt:lpstr>4. Select your threshold and click New List</vt:lpstr>
      <vt:lpstr>5. Enter your email and Click Create Alarm</vt:lpstr>
      <vt:lpstr>6. Check your email and confirm your email address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Honolulu User Group</dc:title>
  <dc:creator>Pipe Martina</dc:creator>
  <cp:lastModifiedBy>Pipe Martina</cp:lastModifiedBy>
  <cp:revision>3</cp:revision>
  <dcterms:created xsi:type="dcterms:W3CDTF">2018-02-09T16:36:41Z</dcterms:created>
  <dcterms:modified xsi:type="dcterms:W3CDTF">2018-02-09T17:39:53Z</dcterms:modified>
</cp:coreProperties>
</file>