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2" r:id="rId4"/>
    <p:sldId id="283" r:id="rId5"/>
    <p:sldId id="281" r:id="rId6"/>
    <p:sldId id="280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666" autoAdjust="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45-36C2-4200-BB0A-6038F7B027A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95FDD-BC89-4746-BA32-36FE1770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9BC8-7B43-4849-B644-5F088210E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F4684-463E-4D58-BAAC-1376BD14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6EB6-4853-4F91-A553-99E9351D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4D47-7C4F-4839-B8EC-35BF290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1A90-DBB5-4FD8-B433-9FDAC64B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3F8F-94E6-4DEC-AFDD-CE2A2680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E299-D46B-4743-BEB3-2076AB80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6E13-26DE-433D-A857-7FD5D07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3257-05C5-4717-93A3-00E94AC3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6FB5-E500-442C-96C3-F6DC774B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B8F8-B262-4906-B9B2-CD965551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707EA-B2B1-43E8-9873-18399E04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103F-A687-4DCD-9E3A-91EC59B3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12C2-FBB1-45A6-878E-2844375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4B96-C39B-468D-8BFC-EFFEF5F0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C3A1-A9CF-4632-965F-3DFDBB72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A496-E781-41F1-B598-34C9B03F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A4A6-9A3F-4ED2-8448-0DE8355F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6B0D-AF20-446D-A8EE-929F873F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125E-820D-4279-BB1A-4F92606D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FE9-BE5B-424C-A4EC-3376CFD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A147-1511-4429-9167-B5284A42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6552-E0CB-49E3-BC8F-2C15754C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DD11-1B18-4BC9-BBD5-2FF5F5F5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6323-8B6D-4103-B77B-A72B9F04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95C0-A13A-4108-A707-87E957F0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101C-C91D-4104-845E-C54279899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A439-B82E-409B-8947-DBE29E6A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C86C-EA78-47DB-9B81-FB85F7D2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4CFC2-1038-4FA3-85E2-FF09862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C19B-6520-4CAF-937A-B943143F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C2DB-F7BD-4B52-B066-97E7AE43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26AE-673A-4351-A126-A02323D7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BC982-2B78-4506-82F0-0E35F2AA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9C056-5C27-4DD9-971B-8AB9506C8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5657F-1A24-436C-A28E-6A207894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4A3F4-6AC1-462E-BC62-09CF86FD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C509A-EF38-4798-974D-9401BDFF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50374-D448-463B-AA9E-0A934FF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038-9465-4FEC-A7AF-616FEC1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EF650-C361-4B02-8989-DEB7E8B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8E7C5-15CD-4C6D-A6F6-37EC96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7621A-A1DF-4B9C-B850-51FB06EE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351A5-A039-4521-A5EC-FABD7E15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30906-3E5E-4A7B-B817-FE17C149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B866B-57CC-4584-B880-6BD6C832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AD04-EB3C-450D-8243-7C9546B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0C87-4962-4D3E-A21A-E293920B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1434F-BA1E-4D1E-87A5-1E5C4D66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661A-3FA6-4CB5-A96F-A95DB9C0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AB74-62F3-4405-94E2-0041DBB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339F-42A1-429E-B9B9-0E3637F6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711F-D21F-4028-A8CF-D7E4C7BA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5DCC4-C09C-4184-A5D4-F7AD0A88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04BE-A2ED-490F-AF34-ECC255CE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6007-007A-457E-81F2-9BCD1D9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D3F0-D6F7-4237-8D34-57980B0E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C36F-B41A-476E-976A-2E5918E7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D0F79-FE57-4B1A-9E0F-4E5809C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8BCF-13E2-4B71-AF3A-B29A6DFC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A06D-155F-4646-B716-4FF05EBF6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16CA-EFA6-447C-B985-7CF6DF59498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443D-53EB-4C52-901E-22F52512F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2BEB-AD3F-48AD-8827-304EE852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2A269-737C-4057-8FC8-F25612B41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313" y="5287957"/>
            <a:ext cx="2395185" cy="1433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CBACA-9B0D-41FB-BBFD-278C05F6F108}"/>
              </a:ext>
            </a:extLst>
          </p:cNvPr>
          <p:cNvSpPr txBox="1"/>
          <p:nvPr userDrawn="1"/>
        </p:nvSpPr>
        <p:spPr>
          <a:xfrm>
            <a:off x="9662102" y="4893541"/>
            <a:ext cx="236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Honolulu</a:t>
            </a:r>
          </a:p>
        </p:txBody>
      </p:sp>
    </p:spTree>
    <p:extLst>
      <p:ext uri="{BB962C8B-B14F-4D97-AF65-F5344CB8AC3E}">
        <p14:creationId xmlns:p14="http://schemas.microsoft.com/office/powerpoint/2010/main" val="9242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233-E0B6-46E4-A0FD-B3E0DE5F1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AWS Honolulu User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F5970-0C24-4BCD-9A97-969B08190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2018-03-01 – 2</a:t>
            </a:r>
            <a:r>
              <a:rPr lang="en-US" baseline="30000" dirty="0"/>
              <a:t>nd</a:t>
            </a:r>
            <a:r>
              <a:rPr lang="en-US" dirty="0"/>
              <a:t> Meetup</a:t>
            </a:r>
          </a:p>
        </p:txBody>
      </p:sp>
    </p:spTree>
    <p:extLst>
      <p:ext uri="{BB962C8B-B14F-4D97-AF65-F5344CB8AC3E}">
        <p14:creationId xmlns:p14="http://schemas.microsoft.com/office/powerpoint/2010/main" val="41908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F0EE-EBE6-4B23-A688-E64BFA75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2B30-5EA5-4507-81C8-C99CECAB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Meetup Overview</a:t>
            </a:r>
          </a:p>
          <a:p>
            <a:r>
              <a:rPr lang="en-US" dirty="0"/>
              <a:t>Deploy a Blog on AWS with </a:t>
            </a:r>
            <a:r>
              <a:rPr lang="en-US" dirty="0" err="1"/>
              <a:t>ElasticBeanstalk</a:t>
            </a:r>
            <a:r>
              <a:rPr lang="en-US" dirty="0"/>
              <a:t> (by Moe </a:t>
            </a:r>
            <a:r>
              <a:rPr lang="en-US" dirty="0" err="1"/>
              <a:t>Sy</a:t>
            </a:r>
            <a:r>
              <a:rPr lang="en-US" dirty="0"/>
              <a:t>)</a:t>
            </a:r>
          </a:p>
          <a:p>
            <a:r>
              <a:rPr lang="en-US" dirty="0"/>
              <a:t>Deploy a Serverless Slack registration app (by Pipe)</a:t>
            </a:r>
          </a:p>
          <a:p>
            <a:r>
              <a:rPr lang="en-US" dirty="0"/>
              <a:t>Domain registration and DNS settings on Route 53</a:t>
            </a:r>
          </a:p>
          <a:p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42334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7BFB-49FA-46EF-B953-3FE1B2A2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Architecture</a:t>
            </a:r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97AE870B-6229-4526-8547-6F0604EB0005}"/>
              </a:ext>
            </a:extLst>
          </p:cNvPr>
          <p:cNvSpPr/>
          <p:nvPr/>
        </p:nvSpPr>
        <p:spPr>
          <a:xfrm>
            <a:off x="6435988" y="3522067"/>
            <a:ext cx="2418704" cy="1200313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Request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View Engine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746511-550D-4008-A0F2-A51802922023}"/>
              </a:ext>
            </a:extLst>
          </p:cNvPr>
          <p:cNvGrpSpPr/>
          <p:nvPr/>
        </p:nvGrpSpPr>
        <p:grpSpPr>
          <a:xfrm>
            <a:off x="3519351" y="2014493"/>
            <a:ext cx="5562568" cy="3758085"/>
            <a:chOff x="3519352" y="884936"/>
            <a:chExt cx="5531342" cy="4564144"/>
          </a:xfrm>
        </p:grpSpPr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4560E713-F1B6-42E7-9D19-52A9914EB3DF}"/>
                </a:ext>
              </a:extLst>
            </p:cNvPr>
            <p:cNvSpPr/>
            <p:nvPr/>
          </p:nvSpPr>
          <p:spPr>
            <a:xfrm>
              <a:off x="3519352" y="1110344"/>
              <a:ext cx="5531342" cy="433873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2D7E1C-5916-4C24-87CC-D250579CDB50}"/>
                </a:ext>
              </a:extLst>
            </p:cNvPr>
            <p:cNvSpPr txBox="1"/>
            <p:nvPr/>
          </p:nvSpPr>
          <p:spPr>
            <a:xfrm>
              <a:off x="4270991" y="884936"/>
              <a:ext cx="4077478" cy="41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WEB SERVER</a:t>
              </a:r>
            </a:p>
          </p:txBody>
        </p:sp>
      </p:grpSp>
      <p:pic>
        <p:nvPicPr>
          <p:cNvPr id="8" name="Picture 12" descr="http://www.mechworks.com/wp-content/uploads/2014/01/WebClientLaptop1.png">
            <a:extLst>
              <a:ext uri="{FF2B5EF4-FFF2-40B4-BE49-F238E27FC236}">
                <a16:creationId xmlns:a16="http://schemas.microsoft.com/office/drawing/2014/main" id="{02B30D20-EA75-4FF6-8ED0-9B5220913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8" y="4015562"/>
            <a:ext cx="1012331" cy="5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0F22D-B2F4-4DF2-9341-855B478777ED}"/>
              </a:ext>
            </a:extLst>
          </p:cNvPr>
          <p:cNvCxnSpPr/>
          <p:nvPr/>
        </p:nvCxnSpPr>
        <p:spPr>
          <a:xfrm flipV="1">
            <a:off x="1183499" y="3117355"/>
            <a:ext cx="2701824" cy="89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F9E20F-E661-45C8-869E-C8198D677941}"/>
              </a:ext>
            </a:extLst>
          </p:cNvPr>
          <p:cNvSpPr txBox="1"/>
          <p:nvPr/>
        </p:nvSpPr>
        <p:spPr>
          <a:xfrm>
            <a:off x="1963021" y="3460425"/>
            <a:ext cx="1109534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HTTP Request</a:t>
            </a: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41AEEA9E-799E-4750-847D-BE53AA8412A1}"/>
              </a:ext>
            </a:extLst>
          </p:cNvPr>
          <p:cNvSpPr/>
          <p:nvPr/>
        </p:nvSpPr>
        <p:spPr>
          <a:xfrm rot="5400000">
            <a:off x="3651711" y="2614185"/>
            <a:ext cx="1953735" cy="1442258"/>
          </a:xfrm>
          <a:prstGeom prst="flowChartManualOperation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HTTP Server</a:t>
            </a:r>
          </a:p>
        </p:txBody>
      </p:sp>
      <p:pic>
        <p:nvPicPr>
          <p:cNvPr id="12" name="Picture 16" descr="Nginx-Logo-02.png (300×300)">
            <a:extLst>
              <a:ext uri="{FF2B5EF4-FFF2-40B4-BE49-F238E27FC236}">
                <a16:creationId xmlns:a16="http://schemas.microsoft.com/office/drawing/2014/main" id="{249BB077-3682-4BD4-BE90-E3EB8FA0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59" y="4109804"/>
            <a:ext cx="612576" cy="6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http://www.techiwarehouse.com/userfiles/apache-server.png">
            <a:extLst>
              <a:ext uri="{FF2B5EF4-FFF2-40B4-BE49-F238E27FC236}">
                <a16:creationId xmlns:a16="http://schemas.microsoft.com/office/drawing/2014/main" id="{4071C9A7-673F-4606-AD98-F5E0612D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52" y="4386803"/>
            <a:ext cx="886951" cy="6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http://www.howtogeek.com/wp-content/uploads/2012/04/652x286ximage428.png.pagespeed.gp+jp+jw+pj+js+rj+rp+rw+ri+cp+md.ic.HwgQcgG_4t.png">
            <a:extLst>
              <a:ext uri="{FF2B5EF4-FFF2-40B4-BE49-F238E27FC236}">
                <a16:creationId xmlns:a16="http://schemas.microsoft.com/office/drawing/2014/main" id="{85FDD375-2469-4452-B86D-97EAFDDCC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695" y="4968438"/>
            <a:ext cx="785469" cy="3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www.host-shopper.com/assets/images/learn-about-asp.net-logo.gif">
            <a:extLst>
              <a:ext uri="{FF2B5EF4-FFF2-40B4-BE49-F238E27FC236}">
                <a16:creationId xmlns:a16="http://schemas.microsoft.com/office/drawing/2014/main" id="{8F589E15-223D-4788-BB63-2745805B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28" y="2533024"/>
            <a:ext cx="1150412" cy="3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www.python.org/static/community_logos/python-logo-master-v3-TM.png">
            <a:extLst>
              <a:ext uri="{FF2B5EF4-FFF2-40B4-BE49-F238E27FC236}">
                <a16:creationId xmlns:a16="http://schemas.microsoft.com/office/drawing/2014/main" id="{704939D2-6ED4-443D-8583-BAF199FE4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97" y="2987172"/>
            <a:ext cx="1538849" cy="5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www.dreamscoder.com/images/Languages/php.png">
            <a:extLst>
              <a:ext uri="{FF2B5EF4-FFF2-40B4-BE49-F238E27FC236}">
                <a16:creationId xmlns:a16="http://schemas.microsoft.com/office/drawing/2014/main" id="{5CA88687-D715-4CC9-A359-E4446F95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98" y="2914907"/>
            <a:ext cx="649079" cy="43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upload.wikimedia.org/wikipedia/commons/thumb/d/d9/Node.js_logo.svg/2000px-Node.js_logo.svg.png">
            <a:extLst>
              <a:ext uri="{FF2B5EF4-FFF2-40B4-BE49-F238E27FC236}">
                <a16:creationId xmlns:a16="http://schemas.microsoft.com/office/drawing/2014/main" id="{C33651F8-B3AB-45DD-BFB1-C8CBD138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580" y="2345499"/>
            <a:ext cx="928606" cy="9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C2A703-DDDD-4F5C-BC90-58518157FEDF}"/>
              </a:ext>
            </a:extLst>
          </p:cNvPr>
          <p:cNvCxnSpPr/>
          <p:nvPr/>
        </p:nvCxnSpPr>
        <p:spPr>
          <a:xfrm flipH="1">
            <a:off x="1287625" y="3737424"/>
            <a:ext cx="2611078" cy="86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0B52B0-07F8-4805-BFCF-6F65D2A1FC64}"/>
              </a:ext>
            </a:extLst>
          </p:cNvPr>
          <p:cNvSpPr txBox="1"/>
          <p:nvPr/>
        </p:nvSpPr>
        <p:spPr>
          <a:xfrm>
            <a:off x="1897829" y="4109804"/>
            <a:ext cx="1179775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HTTP 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F71F92-48FE-4C5E-B43E-4E46ABDD8628}"/>
              </a:ext>
            </a:extLst>
          </p:cNvPr>
          <p:cNvCxnSpPr/>
          <p:nvPr/>
        </p:nvCxnSpPr>
        <p:spPr>
          <a:xfrm>
            <a:off x="5349708" y="3012167"/>
            <a:ext cx="1086281" cy="75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DB001-0158-478D-B58A-609C280AD33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8854692" y="3685160"/>
            <a:ext cx="885715" cy="43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E313D-F578-4D73-9BE7-FE1BB6B9223A}"/>
              </a:ext>
            </a:extLst>
          </p:cNvPr>
          <p:cNvSpPr txBox="1"/>
          <p:nvPr/>
        </p:nvSpPr>
        <p:spPr>
          <a:xfrm>
            <a:off x="5579939" y="3129184"/>
            <a:ext cx="735826" cy="46166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Http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908C11-23C4-47A9-8DE8-7354CAE4BE06}"/>
              </a:ext>
            </a:extLst>
          </p:cNvPr>
          <p:cNvSpPr txBox="1"/>
          <p:nvPr/>
        </p:nvSpPr>
        <p:spPr>
          <a:xfrm>
            <a:off x="8911773" y="3817938"/>
            <a:ext cx="876129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DB Access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0956D0-6319-4DEE-8FA1-191B7A6188F4}"/>
              </a:ext>
            </a:extLst>
          </p:cNvPr>
          <p:cNvGrpSpPr/>
          <p:nvPr/>
        </p:nvGrpSpPr>
        <p:grpSpPr>
          <a:xfrm>
            <a:off x="9740407" y="2712415"/>
            <a:ext cx="2267502" cy="1838317"/>
            <a:chOff x="4728102" y="4766669"/>
            <a:chExt cx="2267502" cy="18383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CF1A37F-DCCC-4295-8712-8FB8581438CC}"/>
                </a:ext>
              </a:extLst>
            </p:cNvPr>
            <p:cNvGrpSpPr/>
            <p:nvPr/>
          </p:nvGrpSpPr>
          <p:grpSpPr>
            <a:xfrm>
              <a:off x="5096068" y="5011213"/>
              <a:ext cx="1553953" cy="1463984"/>
              <a:chOff x="5567051" y="3263222"/>
              <a:chExt cx="1553953" cy="1463984"/>
            </a:xfrm>
          </p:grpSpPr>
          <p:sp>
            <p:nvSpPr>
              <p:cNvPr id="30" name="Rounded Rectangle 37">
                <a:extLst>
                  <a:ext uri="{FF2B5EF4-FFF2-40B4-BE49-F238E27FC236}">
                    <a16:creationId xmlns:a16="http://schemas.microsoft.com/office/drawing/2014/main" id="{23ADCA9A-190E-4188-BF74-102D65F8BC7C}"/>
                  </a:ext>
                </a:extLst>
              </p:cNvPr>
              <p:cNvSpPr/>
              <p:nvPr/>
            </p:nvSpPr>
            <p:spPr>
              <a:xfrm>
                <a:off x="5604006" y="3263222"/>
                <a:ext cx="1449926" cy="558987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Base Access</a:t>
                </a:r>
              </a:p>
            </p:txBody>
          </p:sp>
          <p:pic>
            <p:nvPicPr>
              <p:cNvPr id="31" name="Picture 14" descr="https://upload.wikimedia.org/wikipedia/en/thumb/6/62/MySQL.svg/640px-MySQL.svg.png">
                <a:extLst>
                  <a:ext uri="{FF2B5EF4-FFF2-40B4-BE49-F238E27FC236}">
                    <a16:creationId xmlns:a16="http://schemas.microsoft.com/office/drawing/2014/main" id="{E3A2A9E6-0A95-4C1E-B8C0-B36655B2BB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051" y="3952819"/>
                <a:ext cx="761917" cy="34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6" descr="https://raw.githubusercontent.com/docker-library/docs/01c12653951b2fe592c1f93a13b4e289ada0e3a1/postgres/logo.png">
                <a:extLst>
                  <a:ext uri="{FF2B5EF4-FFF2-40B4-BE49-F238E27FC236}">
                    <a16:creationId xmlns:a16="http://schemas.microsoft.com/office/drawing/2014/main" id="{6E569F15-D856-4785-9D9C-B0C22DF19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6163" y="3896957"/>
                <a:ext cx="566538" cy="4544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8" descr="https://accessexperts.com/wp-content/uploads/2012/04/sql-server-logo.jpg">
                <a:extLst>
                  <a:ext uri="{FF2B5EF4-FFF2-40B4-BE49-F238E27FC236}">
                    <a16:creationId xmlns:a16="http://schemas.microsoft.com/office/drawing/2014/main" id="{57F9BFCC-5BF3-48F1-B333-84E521B6B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824" y="4360962"/>
                <a:ext cx="820773" cy="336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0" descr="http://vignette1.wikia.nocookie.net/marvelcinematicuniverse/images/7/77/Oracle-logo.png/revision/latest?cb=20140803214942">
                <a:extLst>
                  <a:ext uri="{FF2B5EF4-FFF2-40B4-BE49-F238E27FC236}">
                    <a16:creationId xmlns:a16="http://schemas.microsoft.com/office/drawing/2014/main" id="{2C66963E-EE4B-4C4B-B2C0-73A8031F10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8829" y="4455944"/>
                <a:ext cx="622175" cy="271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5E1AC2-2FBF-40BE-A78D-78ECE750E2DF}"/>
                </a:ext>
              </a:extLst>
            </p:cNvPr>
            <p:cNvGrpSpPr/>
            <p:nvPr/>
          </p:nvGrpSpPr>
          <p:grpSpPr>
            <a:xfrm>
              <a:off x="4728102" y="4766669"/>
              <a:ext cx="2267502" cy="1838317"/>
              <a:chOff x="4728102" y="4766669"/>
              <a:chExt cx="2267502" cy="1838317"/>
            </a:xfrm>
          </p:grpSpPr>
          <p:sp>
            <p:nvSpPr>
              <p:cNvPr id="28" name="Double Bracket 27">
                <a:extLst>
                  <a:ext uri="{FF2B5EF4-FFF2-40B4-BE49-F238E27FC236}">
                    <a16:creationId xmlns:a16="http://schemas.microsoft.com/office/drawing/2014/main" id="{72898C8E-2C68-42A0-9B03-E183031E4DBF}"/>
                  </a:ext>
                </a:extLst>
              </p:cNvPr>
              <p:cNvSpPr/>
              <p:nvPr/>
            </p:nvSpPr>
            <p:spPr>
              <a:xfrm>
                <a:off x="4728102" y="4873841"/>
                <a:ext cx="2267502" cy="1731145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960B8B-22BF-49FF-813E-D324A30CB3FB}"/>
                  </a:ext>
                </a:extLst>
              </p:cNvPr>
              <p:cNvSpPr txBox="1"/>
              <p:nvPr/>
            </p:nvSpPr>
            <p:spPr>
              <a:xfrm>
                <a:off x="5096068" y="4766669"/>
                <a:ext cx="15874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DB 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9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20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2DA5-6758-47D2-B5EE-2F9F18B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Web Architecture</a:t>
            </a:r>
          </a:p>
        </p:txBody>
      </p:sp>
      <p:pic>
        <p:nvPicPr>
          <p:cNvPr id="55" name="Picture 12" descr="http://www.mechworks.com/wp-content/uploads/2014/01/WebClientLaptop1.png">
            <a:extLst>
              <a:ext uri="{FF2B5EF4-FFF2-40B4-BE49-F238E27FC236}">
                <a16:creationId xmlns:a16="http://schemas.microsoft.com/office/drawing/2014/main" id="{17114607-5C51-48E4-AA0E-856740FA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8" y="3316313"/>
            <a:ext cx="1012331" cy="5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2C2B9D-27EC-4A65-B2C4-D5488F90CCFA}"/>
              </a:ext>
            </a:extLst>
          </p:cNvPr>
          <p:cNvCxnSpPr/>
          <p:nvPr/>
        </p:nvCxnSpPr>
        <p:spPr>
          <a:xfrm>
            <a:off x="1212347" y="3440838"/>
            <a:ext cx="1253276" cy="3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2F361A-03E4-4619-80B6-9CF874D61AE8}"/>
              </a:ext>
            </a:extLst>
          </p:cNvPr>
          <p:cNvCxnSpPr/>
          <p:nvPr/>
        </p:nvCxnSpPr>
        <p:spPr>
          <a:xfrm flipH="1" flipV="1">
            <a:off x="1251749" y="3936988"/>
            <a:ext cx="1167829" cy="3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7414CE-0980-43D6-9171-2A11728375EA}"/>
              </a:ext>
            </a:extLst>
          </p:cNvPr>
          <p:cNvGrpSpPr/>
          <p:nvPr/>
        </p:nvGrpSpPr>
        <p:grpSpPr>
          <a:xfrm>
            <a:off x="4560719" y="1384515"/>
            <a:ext cx="2153480" cy="1658395"/>
            <a:chOff x="3519351" y="884936"/>
            <a:chExt cx="4799026" cy="311001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55B033-B417-4018-AD63-1DB1FB5A161A}"/>
                </a:ext>
              </a:extLst>
            </p:cNvPr>
            <p:cNvGrpSpPr/>
            <p:nvPr/>
          </p:nvGrpSpPr>
          <p:grpSpPr>
            <a:xfrm>
              <a:off x="3519351" y="884936"/>
              <a:ext cx="4799026" cy="3110015"/>
              <a:chOff x="3519351" y="884936"/>
              <a:chExt cx="4799026" cy="3110015"/>
            </a:xfrm>
          </p:grpSpPr>
          <p:sp>
            <p:nvSpPr>
              <p:cNvPr id="61" name="Rounded Rectangle 9">
                <a:extLst>
                  <a:ext uri="{FF2B5EF4-FFF2-40B4-BE49-F238E27FC236}">
                    <a16:creationId xmlns:a16="http://schemas.microsoft.com/office/drawing/2014/main" id="{BA722730-513C-4D99-85F6-2FC716DB6B7C}"/>
                  </a:ext>
                </a:extLst>
              </p:cNvPr>
              <p:cNvSpPr/>
              <p:nvPr/>
            </p:nvSpPr>
            <p:spPr>
              <a:xfrm>
                <a:off x="6035637" y="2019065"/>
                <a:ext cx="2104685" cy="985531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Routing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Authentication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Request Handling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View Engine</a:t>
                </a:r>
                <a:endParaRPr lang="en-US" sz="600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3782757-D323-48F5-959D-5BF010CDED5A}"/>
                  </a:ext>
                </a:extLst>
              </p:cNvPr>
              <p:cNvGrpSpPr/>
              <p:nvPr/>
            </p:nvGrpSpPr>
            <p:grpSpPr>
              <a:xfrm>
                <a:off x="3519351" y="884936"/>
                <a:ext cx="4799026" cy="3110015"/>
                <a:chOff x="3519352" y="884936"/>
                <a:chExt cx="5531342" cy="4564144"/>
              </a:xfrm>
            </p:grpSpPr>
            <p:sp>
              <p:nvSpPr>
                <p:cNvPr id="71" name="Double Bracket 70">
                  <a:extLst>
                    <a:ext uri="{FF2B5EF4-FFF2-40B4-BE49-F238E27FC236}">
                      <a16:creationId xmlns:a16="http://schemas.microsoft.com/office/drawing/2014/main" id="{23C3CE69-2F5E-44BE-B42C-94D422C671F5}"/>
                    </a:ext>
                  </a:extLst>
                </p:cNvPr>
                <p:cNvSpPr/>
                <p:nvPr/>
              </p:nvSpPr>
              <p:spPr>
                <a:xfrm>
                  <a:off x="3519352" y="1110344"/>
                  <a:ext cx="5531342" cy="433873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4416A6-BC68-4FC5-A146-DC4C4EFDB19C}"/>
                    </a:ext>
                  </a:extLst>
                </p:cNvPr>
                <p:cNvSpPr txBox="1"/>
                <p:nvPr/>
              </p:nvSpPr>
              <p:spPr>
                <a:xfrm>
                  <a:off x="4270992" y="884936"/>
                  <a:ext cx="4077478" cy="6776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WEB SERVER</a:t>
                  </a:r>
                </a:p>
              </p:txBody>
            </p:sp>
          </p:grpSp>
          <p:sp>
            <p:nvSpPr>
              <p:cNvPr id="63" name="Flowchart: Manual Operation 62">
                <a:extLst>
                  <a:ext uri="{FF2B5EF4-FFF2-40B4-BE49-F238E27FC236}">
                    <a16:creationId xmlns:a16="http://schemas.microsoft.com/office/drawing/2014/main" id="{7AA27438-EA5E-48F6-A747-06314858C66B}"/>
                  </a:ext>
                </a:extLst>
              </p:cNvPr>
              <p:cNvSpPr/>
              <p:nvPr/>
            </p:nvSpPr>
            <p:spPr>
              <a:xfrm rot="5400000">
                <a:off x="3741435" y="1256430"/>
                <a:ext cx="1469772" cy="1244287"/>
              </a:xfrm>
              <a:prstGeom prst="flowChartManualOperation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800" dirty="0">
                    <a:latin typeface="Calibri" panose="020F0502020204030204" pitchFamily="34" charset="0"/>
                  </a:rPr>
                  <a:t>HTTP Server</a:t>
                </a:r>
              </a:p>
            </p:txBody>
          </p:sp>
          <p:pic>
            <p:nvPicPr>
              <p:cNvPr id="64" name="Picture 16" descr="Nginx-Logo-02.png (300×300)">
                <a:extLst>
                  <a:ext uri="{FF2B5EF4-FFF2-40B4-BE49-F238E27FC236}">
                    <a16:creationId xmlns:a16="http://schemas.microsoft.com/office/drawing/2014/main" id="{619C0847-6A6F-4643-9E2B-5435C6113C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2664" y="2461214"/>
                <a:ext cx="528491" cy="460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18" descr="http://www.techiwarehouse.com/userfiles/apache-server.png">
                <a:extLst>
                  <a:ext uri="{FF2B5EF4-FFF2-40B4-BE49-F238E27FC236}">
                    <a16:creationId xmlns:a16="http://schemas.microsoft.com/office/drawing/2014/main" id="{22F7EB5B-4402-47AF-8824-CFB78CB1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682" y="2669597"/>
                <a:ext cx="765204" cy="458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0" descr="http://www.howtogeek.com/wp-content/uploads/2012/04/652x286ximage428.png.pagespeed.gp+jp+jw+pj+js+rj+rp+rw+ri+cp+md.ic.HwgQcgG_4t.png">
                <a:extLst>
                  <a:ext uri="{FF2B5EF4-FFF2-40B4-BE49-F238E27FC236}">
                    <a16:creationId xmlns:a16="http://schemas.microsoft.com/office/drawing/2014/main" id="{BEFF62F6-BE89-469A-ADE2-B8914063E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177" y="3142838"/>
                <a:ext cx="1102309" cy="421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 descr="https://www.host-shopper.com/assets/images/learn-about-asp.net-logo.gif">
                <a:extLst>
                  <a:ext uri="{FF2B5EF4-FFF2-40B4-BE49-F238E27FC236}">
                    <a16:creationId xmlns:a16="http://schemas.microsoft.com/office/drawing/2014/main" id="{AB800165-4AA5-430D-879D-04E824E092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3051" y="1275021"/>
                <a:ext cx="992502" cy="269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6" descr="https://www.python.org/static/community_logos/python-logo-master-v3-TM.png">
                <a:extLst>
                  <a:ext uri="{FF2B5EF4-FFF2-40B4-BE49-F238E27FC236}">
                    <a16:creationId xmlns:a16="http://schemas.microsoft.com/office/drawing/2014/main" id="{1704CFFB-CFC7-4942-88C3-2B4EC4682A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11" y="1616671"/>
                <a:ext cx="1327620" cy="394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8" descr="http://www.dreamscoder.com/images/Languages/php.png">
                <a:extLst>
                  <a:ext uri="{FF2B5EF4-FFF2-40B4-BE49-F238E27FC236}">
                    <a16:creationId xmlns:a16="http://schemas.microsoft.com/office/drawing/2014/main" id="{B87352D9-7147-4C34-BA19-3532875D0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965" y="1131568"/>
                <a:ext cx="833375" cy="48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0" descr="https://upload.wikimedia.org/wikipedia/commons/thumb/d/d9/Node.js_logo.svg/2000px-Node.js_logo.svg.png">
                <a:extLst>
                  <a:ext uri="{FF2B5EF4-FFF2-40B4-BE49-F238E27FC236}">
                    <a16:creationId xmlns:a16="http://schemas.microsoft.com/office/drawing/2014/main" id="{8677882E-FC03-4022-96D5-75ED22BF2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142" y="1372422"/>
                <a:ext cx="1052235" cy="925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924C01-88EF-4D1B-AA66-14DB2D46DB29}"/>
                </a:ext>
              </a:extLst>
            </p:cNvPr>
            <p:cNvCxnSpPr/>
            <p:nvPr/>
          </p:nvCxnSpPr>
          <p:spPr>
            <a:xfrm>
              <a:off x="5098465" y="1635475"/>
              <a:ext cx="937173" cy="568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060351-3E12-41A2-BA5F-F4D9341BE56E}"/>
              </a:ext>
            </a:extLst>
          </p:cNvPr>
          <p:cNvCxnSpPr>
            <a:stCxn id="71" idx="3"/>
            <a:endCxn id="77" idx="1"/>
          </p:cNvCxnSpPr>
          <p:nvPr/>
        </p:nvCxnSpPr>
        <p:spPr>
          <a:xfrm>
            <a:off x="6714199" y="2254664"/>
            <a:ext cx="765981" cy="189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6A85E0A-88EF-428B-9172-E0179DC9DA1C}"/>
              </a:ext>
            </a:extLst>
          </p:cNvPr>
          <p:cNvGrpSpPr/>
          <p:nvPr/>
        </p:nvGrpSpPr>
        <p:grpSpPr>
          <a:xfrm>
            <a:off x="7480180" y="3172868"/>
            <a:ext cx="2267502" cy="1838317"/>
            <a:chOff x="4728102" y="4766669"/>
            <a:chExt cx="2267502" cy="183831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4F30FD-9E11-4D58-8553-FF9FF2E6E2A0}"/>
                </a:ext>
              </a:extLst>
            </p:cNvPr>
            <p:cNvGrpSpPr/>
            <p:nvPr/>
          </p:nvGrpSpPr>
          <p:grpSpPr>
            <a:xfrm>
              <a:off x="5096068" y="5011213"/>
              <a:ext cx="1553953" cy="1463984"/>
              <a:chOff x="5567051" y="3263222"/>
              <a:chExt cx="1553953" cy="1463984"/>
            </a:xfrm>
          </p:grpSpPr>
          <p:sp>
            <p:nvSpPr>
              <p:cNvPr id="79" name="Rounded Rectangle 30">
                <a:extLst>
                  <a:ext uri="{FF2B5EF4-FFF2-40B4-BE49-F238E27FC236}">
                    <a16:creationId xmlns:a16="http://schemas.microsoft.com/office/drawing/2014/main" id="{6BAD6A35-2751-4EE7-9F01-E1817DFF2F2D}"/>
                  </a:ext>
                </a:extLst>
              </p:cNvPr>
              <p:cNvSpPr/>
              <p:nvPr/>
            </p:nvSpPr>
            <p:spPr>
              <a:xfrm>
                <a:off x="5604006" y="3263222"/>
                <a:ext cx="1449926" cy="558987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Base Access</a:t>
                </a:r>
              </a:p>
            </p:txBody>
          </p:sp>
          <p:pic>
            <p:nvPicPr>
              <p:cNvPr id="80" name="Picture 14" descr="https://upload.wikimedia.org/wikipedia/en/thumb/6/62/MySQL.svg/640px-MySQL.svg.png">
                <a:extLst>
                  <a:ext uri="{FF2B5EF4-FFF2-40B4-BE49-F238E27FC236}">
                    <a16:creationId xmlns:a16="http://schemas.microsoft.com/office/drawing/2014/main" id="{34446A07-C764-4B6D-8391-34B794C599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051" y="3952819"/>
                <a:ext cx="761917" cy="34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6" descr="https://raw.githubusercontent.com/docker-library/docs/01c12653951b2fe592c1f93a13b4e289ada0e3a1/postgres/logo.png">
                <a:extLst>
                  <a:ext uri="{FF2B5EF4-FFF2-40B4-BE49-F238E27FC236}">
                    <a16:creationId xmlns:a16="http://schemas.microsoft.com/office/drawing/2014/main" id="{AD113E8D-D17A-4D6C-9A6A-4B3201B53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6163" y="3896957"/>
                <a:ext cx="566538" cy="4544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8" descr="https://accessexperts.com/wp-content/uploads/2012/04/sql-server-logo.jpg">
                <a:extLst>
                  <a:ext uri="{FF2B5EF4-FFF2-40B4-BE49-F238E27FC236}">
                    <a16:creationId xmlns:a16="http://schemas.microsoft.com/office/drawing/2014/main" id="{8C5AC1B6-5FE6-48F7-A57A-7C051F6ED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824" y="4360962"/>
                <a:ext cx="820773" cy="336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0" descr="http://vignette1.wikia.nocookie.net/marvelcinematicuniverse/images/7/77/Oracle-logo.png/revision/latest?cb=20140803214942">
                <a:extLst>
                  <a:ext uri="{FF2B5EF4-FFF2-40B4-BE49-F238E27FC236}">
                    <a16:creationId xmlns:a16="http://schemas.microsoft.com/office/drawing/2014/main" id="{7356A217-50D1-47EF-B598-2A86AE4905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8829" y="4455944"/>
                <a:ext cx="622175" cy="271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D2062D2-240E-41FA-B077-3773C24B0117}"/>
                </a:ext>
              </a:extLst>
            </p:cNvPr>
            <p:cNvGrpSpPr/>
            <p:nvPr/>
          </p:nvGrpSpPr>
          <p:grpSpPr>
            <a:xfrm>
              <a:off x="4728102" y="4766669"/>
              <a:ext cx="2267502" cy="1838317"/>
              <a:chOff x="4728102" y="4766669"/>
              <a:chExt cx="2267502" cy="1838317"/>
            </a:xfrm>
          </p:grpSpPr>
          <p:sp>
            <p:nvSpPr>
              <p:cNvPr id="77" name="Double Bracket 76">
                <a:extLst>
                  <a:ext uri="{FF2B5EF4-FFF2-40B4-BE49-F238E27FC236}">
                    <a16:creationId xmlns:a16="http://schemas.microsoft.com/office/drawing/2014/main" id="{029B386D-1D4D-47E2-89D2-C373D236B3A4}"/>
                  </a:ext>
                </a:extLst>
              </p:cNvPr>
              <p:cNvSpPr/>
              <p:nvPr/>
            </p:nvSpPr>
            <p:spPr>
              <a:xfrm>
                <a:off x="4728102" y="4873841"/>
                <a:ext cx="2267502" cy="1731145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116B3B-14DF-4476-8FB0-366A1F0F42A1}"/>
                  </a:ext>
                </a:extLst>
              </p:cNvPr>
              <p:cNvSpPr txBox="1"/>
              <p:nvPr/>
            </p:nvSpPr>
            <p:spPr>
              <a:xfrm>
                <a:off x="5096068" y="4766669"/>
                <a:ext cx="15874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DB SERVER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099EFF-78CD-413A-B9CD-5429A2B1E096}"/>
              </a:ext>
            </a:extLst>
          </p:cNvPr>
          <p:cNvGrpSpPr/>
          <p:nvPr/>
        </p:nvGrpSpPr>
        <p:grpSpPr>
          <a:xfrm>
            <a:off x="4572829" y="3180889"/>
            <a:ext cx="2153480" cy="1658395"/>
            <a:chOff x="3519351" y="884936"/>
            <a:chExt cx="4799026" cy="311001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041914E-DD3D-47CA-B254-9247BA5182DA}"/>
                </a:ext>
              </a:extLst>
            </p:cNvPr>
            <p:cNvGrpSpPr/>
            <p:nvPr/>
          </p:nvGrpSpPr>
          <p:grpSpPr>
            <a:xfrm>
              <a:off x="3519351" y="884936"/>
              <a:ext cx="4799026" cy="3110015"/>
              <a:chOff x="3519351" y="884936"/>
              <a:chExt cx="4799026" cy="3110015"/>
            </a:xfrm>
          </p:grpSpPr>
          <p:sp>
            <p:nvSpPr>
              <p:cNvPr id="87" name="Rounded Rectangle 66">
                <a:extLst>
                  <a:ext uri="{FF2B5EF4-FFF2-40B4-BE49-F238E27FC236}">
                    <a16:creationId xmlns:a16="http://schemas.microsoft.com/office/drawing/2014/main" id="{48F1E574-A2A1-49EC-ACDE-5BE80E221EFF}"/>
                  </a:ext>
                </a:extLst>
              </p:cNvPr>
              <p:cNvSpPr/>
              <p:nvPr/>
            </p:nvSpPr>
            <p:spPr>
              <a:xfrm>
                <a:off x="5803802" y="2019065"/>
                <a:ext cx="2336520" cy="985531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Routing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Authentication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Request Handling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View Engine</a:t>
                </a:r>
                <a:endParaRPr lang="en-US" sz="600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21E16C7-7AA0-4C1C-A4A9-4F11B66EF301}"/>
                  </a:ext>
                </a:extLst>
              </p:cNvPr>
              <p:cNvGrpSpPr/>
              <p:nvPr/>
            </p:nvGrpSpPr>
            <p:grpSpPr>
              <a:xfrm>
                <a:off x="3519351" y="884936"/>
                <a:ext cx="4799026" cy="3110015"/>
                <a:chOff x="3519352" y="884936"/>
                <a:chExt cx="5531342" cy="4564144"/>
              </a:xfrm>
            </p:grpSpPr>
            <p:sp>
              <p:nvSpPr>
                <p:cNvPr id="97" name="Double Bracket 96">
                  <a:extLst>
                    <a:ext uri="{FF2B5EF4-FFF2-40B4-BE49-F238E27FC236}">
                      <a16:creationId xmlns:a16="http://schemas.microsoft.com/office/drawing/2014/main" id="{5A3BDB8B-69F3-45A6-BCF2-A27FEB347913}"/>
                    </a:ext>
                  </a:extLst>
                </p:cNvPr>
                <p:cNvSpPr/>
                <p:nvPr/>
              </p:nvSpPr>
              <p:spPr>
                <a:xfrm>
                  <a:off x="3519352" y="1110344"/>
                  <a:ext cx="5531342" cy="433873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F667F2C-6C81-4187-892A-EF1C173C9CC2}"/>
                    </a:ext>
                  </a:extLst>
                </p:cNvPr>
                <p:cNvSpPr txBox="1"/>
                <p:nvPr/>
              </p:nvSpPr>
              <p:spPr>
                <a:xfrm>
                  <a:off x="4270992" y="884936"/>
                  <a:ext cx="4077478" cy="6776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WEB SERVER</a:t>
                  </a:r>
                </a:p>
              </p:txBody>
            </p:sp>
          </p:grpSp>
          <p:sp>
            <p:nvSpPr>
              <p:cNvPr id="89" name="Flowchart: Manual Operation 88">
                <a:extLst>
                  <a:ext uri="{FF2B5EF4-FFF2-40B4-BE49-F238E27FC236}">
                    <a16:creationId xmlns:a16="http://schemas.microsoft.com/office/drawing/2014/main" id="{6CC40B57-61FB-4C4F-A78D-8AE91AEB5D5F}"/>
                  </a:ext>
                </a:extLst>
              </p:cNvPr>
              <p:cNvSpPr/>
              <p:nvPr/>
            </p:nvSpPr>
            <p:spPr>
              <a:xfrm rot="5400000">
                <a:off x="3741435" y="1256430"/>
                <a:ext cx="1469772" cy="1244287"/>
              </a:xfrm>
              <a:prstGeom prst="flowChartManualOperation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800" dirty="0">
                    <a:latin typeface="Calibri" panose="020F0502020204030204" pitchFamily="34" charset="0"/>
                  </a:rPr>
                  <a:t>HTTP Server</a:t>
                </a:r>
              </a:p>
            </p:txBody>
          </p:sp>
          <p:pic>
            <p:nvPicPr>
              <p:cNvPr id="90" name="Picture 16" descr="Nginx-Logo-02.png (300×300)">
                <a:extLst>
                  <a:ext uri="{FF2B5EF4-FFF2-40B4-BE49-F238E27FC236}">
                    <a16:creationId xmlns:a16="http://schemas.microsoft.com/office/drawing/2014/main" id="{87D97CD3-D0A0-4600-928D-7438F0037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2664" y="2461214"/>
                <a:ext cx="528491" cy="460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8" descr="http://www.techiwarehouse.com/userfiles/apache-server.png">
                <a:extLst>
                  <a:ext uri="{FF2B5EF4-FFF2-40B4-BE49-F238E27FC236}">
                    <a16:creationId xmlns:a16="http://schemas.microsoft.com/office/drawing/2014/main" id="{064F54FE-77C1-4971-A19B-8245BB9DD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682" y="2669597"/>
                <a:ext cx="765204" cy="458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0" descr="http://www.howtogeek.com/wp-content/uploads/2012/04/652x286ximage428.png.pagespeed.gp+jp+jw+pj+js+rj+rp+rw+ri+cp+md.ic.HwgQcgG_4t.png">
                <a:extLst>
                  <a:ext uri="{FF2B5EF4-FFF2-40B4-BE49-F238E27FC236}">
                    <a16:creationId xmlns:a16="http://schemas.microsoft.com/office/drawing/2014/main" id="{94FF025C-9184-4DB1-A14C-CDA0ACCC5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177" y="3142838"/>
                <a:ext cx="1102309" cy="421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4" descr="https://www.host-shopper.com/assets/images/learn-about-asp.net-logo.gif">
                <a:extLst>
                  <a:ext uri="{FF2B5EF4-FFF2-40B4-BE49-F238E27FC236}">
                    <a16:creationId xmlns:a16="http://schemas.microsoft.com/office/drawing/2014/main" id="{1A1D1832-6006-4066-ABEE-D78333E550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3051" y="1275021"/>
                <a:ext cx="992502" cy="269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6" descr="https://www.python.org/static/community_logos/python-logo-master-v3-TM.png">
                <a:extLst>
                  <a:ext uri="{FF2B5EF4-FFF2-40B4-BE49-F238E27FC236}">
                    <a16:creationId xmlns:a16="http://schemas.microsoft.com/office/drawing/2014/main" id="{45ED6CCA-4611-4FDE-8110-0C349A8F11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11" y="1616671"/>
                <a:ext cx="1327620" cy="394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http://www.dreamscoder.com/images/Languages/php.png">
                <a:extLst>
                  <a:ext uri="{FF2B5EF4-FFF2-40B4-BE49-F238E27FC236}">
                    <a16:creationId xmlns:a16="http://schemas.microsoft.com/office/drawing/2014/main" id="{67D3076F-16A0-4A85-8E56-8417892723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965" y="1131568"/>
                <a:ext cx="833375" cy="48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0" descr="https://upload.wikimedia.org/wikipedia/commons/thumb/d/d9/Node.js_logo.svg/2000px-Node.js_logo.svg.png">
                <a:extLst>
                  <a:ext uri="{FF2B5EF4-FFF2-40B4-BE49-F238E27FC236}">
                    <a16:creationId xmlns:a16="http://schemas.microsoft.com/office/drawing/2014/main" id="{675CE5CD-3609-402E-8F83-FD753ACD3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142" y="1372422"/>
                <a:ext cx="1052235" cy="925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96DED7F-D98C-47C6-B213-2ADF9477049E}"/>
                </a:ext>
              </a:extLst>
            </p:cNvPr>
            <p:cNvCxnSpPr>
              <a:cxnSpLocks/>
            </p:cNvCxnSpPr>
            <p:nvPr/>
          </p:nvCxnSpPr>
          <p:spPr>
            <a:xfrm>
              <a:off x="5098465" y="1635475"/>
              <a:ext cx="736679" cy="66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864A162-EAD8-4F59-92BE-460DF57CE866}"/>
              </a:ext>
            </a:extLst>
          </p:cNvPr>
          <p:cNvGrpSpPr/>
          <p:nvPr/>
        </p:nvGrpSpPr>
        <p:grpSpPr>
          <a:xfrm>
            <a:off x="4625229" y="5025537"/>
            <a:ext cx="2153480" cy="1658395"/>
            <a:chOff x="3519351" y="884936"/>
            <a:chExt cx="4799026" cy="311001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84CD47E-88F4-498F-B64B-12FCE6EB8E94}"/>
                </a:ext>
              </a:extLst>
            </p:cNvPr>
            <p:cNvGrpSpPr/>
            <p:nvPr/>
          </p:nvGrpSpPr>
          <p:grpSpPr>
            <a:xfrm>
              <a:off x="3519351" y="884936"/>
              <a:ext cx="4799026" cy="3110015"/>
              <a:chOff x="3519351" y="884936"/>
              <a:chExt cx="4799026" cy="3110015"/>
            </a:xfrm>
          </p:grpSpPr>
          <p:sp>
            <p:nvSpPr>
              <p:cNvPr id="102" name="Rounded Rectangle 81">
                <a:extLst>
                  <a:ext uri="{FF2B5EF4-FFF2-40B4-BE49-F238E27FC236}">
                    <a16:creationId xmlns:a16="http://schemas.microsoft.com/office/drawing/2014/main" id="{7875CFF2-0D73-4D15-B7CC-2CD0B7A10261}"/>
                  </a:ext>
                </a:extLst>
              </p:cNvPr>
              <p:cNvSpPr/>
              <p:nvPr/>
            </p:nvSpPr>
            <p:spPr>
              <a:xfrm>
                <a:off x="6035637" y="2019065"/>
                <a:ext cx="2104685" cy="985531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Routing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Authentication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Request Handling</a:t>
                </a:r>
              </a:p>
              <a:p>
                <a:r>
                  <a:rPr lang="en-US" sz="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- View Engine</a:t>
                </a:r>
                <a:endParaRPr lang="en-US" sz="600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071DF09-D297-4A73-AFDB-7CC18C1383D2}"/>
                  </a:ext>
                </a:extLst>
              </p:cNvPr>
              <p:cNvGrpSpPr/>
              <p:nvPr/>
            </p:nvGrpSpPr>
            <p:grpSpPr>
              <a:xfrm>
                <a:off x="3519351" y="884936"/>
                <a:ext cx="4799026" cy="3110015"/>
                <a:chOff x="3519352" y="884936"/>
                <a:chExt cx="5531342" cy="4564144"/>
              </a:xfrm>
            </p:grpSpPr>
            <p:sp>
              <p:nvSpPr>
                <p:cNvPr id="112" name="Double Bracket 111">
                  <a:extLst>
                    <a:ext uri="{FF2B5EF4-FFF2-40B4-BE49-F238E27FC236}">
                      <a16:creationId xmlns:a16="http://schemas.microsoft.com/office/drawing/2014/main" id="{422CA391-EB39-49AE-BDD2-909D326764E3}"/>
                    </a:ext>
                  </a:extLst>
                </p:cNvPr>
                <p:cNvSpPr/>
                <p:nvPr/>
              </p:nvSpPr>
              <p:spPr>
                <a:xfrm>
                  <a:off x="3519352" y="1110344"/>
                  <a:ext cx="5531342" cy="433873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8073546-768A-45F6-BFB5-9B6881BDC29D}"/>
                    </a:ext>
                  </a:extLst>
                </p:cNvPr>
                <p:cNvSpPr txBox="1"/>
                <p:nvPr/>
              </p:nvSpPr>
              <p:spPr>
                <a:xfrm>
                  <a:off x="4270992" y="884936"/>
                  <a:ext cx="4077478" cy="6776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WEB SERVER</a:t>
                  </a:r>
                </a:p>
              </p:txBody>
            </p:sp>
          </p:grpSp>
          <p:sp>
            <p:nvSpPr>
              <p:cNvPr id="104" name="Flowchart: Manual Operation 103">
                <a:extLst>
                  <a:ext uri="{FF2B5EF4-FFF2-40B4-BE49-F238E27FC236}">
                    <a16:creationId xmlns:a16="http://schemas.microsoft.com/office/drawing/2014/main" id="{C9BBCD26-6406-4005-A8F2-C76B7F34E641}"/>
                  </a:ext>
                </a:extLst>
              </p:cNvPr>
              <p:cNvSpPr/>
              <p:nvPr/>
            </p:nvSpPr>
            <p:spPr>
              <a:xfrm rot="5400000">
                <a:off x="3741435" y="1256430"/>
                <a:ext cx="1469772" cy="1244287"/>
              </a:xfrm>
              <a:prstGeom prst="flowChartManualOperation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800" dirty="0">
                    <a:latin typeface="Calibri" panose="020F0502020204030204" pitchFamily="34" charset="0"/>
                  </a:rPr>
                  <a:t>HTTP Server</a:t>
                </a:r>
              </a:p>
            </p:txBody>
          </p:sp>
          <p:pic>
            <p:nvPicPr>
              <p:cNvPr id="105" name="Picture 16" descr="Nginx-Logo-02.png (300×300)">
                <a:extLst>
                  <a:ext uri="{FF2B5EF4-FFF2-40B4-BE49-F238E27FC236}">
                    <a16:creationId xmlns:a16="http://schemas.microsoft.com/office/drawing/2014/main" id="{A2E72807-A1F7-4FCF-870D-2DF92A4AE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2664" y="2461214"/>
                <a:ext cx="528491" cy="460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8" descr="http://www.techiwarehouse.com/userfiles/apache-server.png">
                <a:extLst>
                  <a:ext uri="{FF2B5EF4-FFF2-40B4-BE49-F238E27FC236}">
                    <a16:creationId xmlns:a16="http://schemas.microsoft.com/office/drawing/2014/main" id="{96E5FF1A-B7B3-4B85-91B6-0B531BCE82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682" y="2669597"/>
                <a:ext cx="765204" cy="458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0" descr="http://www.howtogeek.com/wp-content/uploads/2012/04/652x286ximage428.png.pagespeed.gp+jp+jw+pj+js+rj+rp+rw+ri+cp+md.ic.HwgQcgG_4t.png">
                <a:extLst>
                  <a:ext uri="{FF2B5EF4-FFF2-40B4-BE49-F238E27FC236}">
                    <a16:creationId xmlns:a16="http://schemas.microsoft.com/office/drawing/2014/main" id="{8374E5C8-8DFE-4CAE-A368-BAB4E0DB6F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177" y="3142838"/>
                <a:ext cx="1102309" cy="421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4" descr="https://www.host-shopper.com/assets/images/learn-about-asp.net-logo.gif">
                <a:extLst>
                  <a:ext uri="{FF2B5EF4-FFF2-40B4-BE49-F238E27FC236}">
                    <a16:creationId xmlns:a16="http://schemas.microsoft.com/office/drawing/2014/main" id="{D9F6EA8B-5975-4937-9D68-2C5D6EC4E5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3051" y="1275021"/>
                <a:ext cx="992502" cy="269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6" descr="https://www.python.org/static/community_logos/python-logo-master-v3-TM.png">
                <a:extLst>
                  <a:ext uri="{FF2B5EF4-FFF2-40B4-BE49-F238E27FC236}">
                    <a16:creationId xmlns:a16="http://schemas.microsoft.com/office/drawing/2014/main" id="{2F506079-C189-4687-8510-1FC7512D01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11" y="1616671"/>
                <a:ext cx="1327620" cy="394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8" descr="http://www.dreamscoder.com/images/Languages/php.png">
                <a:extLst>
                  <a:ext uri="{FF2B5EF4-FFF2-40B4-BE49-F238E27FC236}">
                    <a16:creationId xmlns:a16="http://schemas.microsoft.com/office/drawing/2014/main" id="{AC2000BC-ECE1-4957-A27A-0BC1D1045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965" y="1131568"/>
                <a:ext cx="833375" cy="48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10" descr="https://upload.wikimedia.org/wikipedia/commons/thumb/d/d9/Node.js_logo.svg/2000px-Node.js_logo.svg.png">
                <a:extLst>
                  <a:ext uri="{FF2B5EF4-FFF2-40B4-BE49-F238E27FC236}">
                    <a16:creationId xmlns:a16="http://schemas.microsoft.com/office/drawing/2014/main" id="{EAD86B91-7027-42D1-96D5-9A87843316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142" y="1372422"/>
                <a:ext cx="1052235" cy="925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6D65647-16A7-4993-84EB-82ECA7A46D9B}"/>
                </a:ext>
              </a:extLst>
            </p:cNvPr>
            <p:cNvCxnSpPr/>
            <p:nvPr/>
          </p:nvCxnSpPr>
          <p:spPr>
            <a:xfrm>
              <a:off x="5098465" y="1635475"/>
              <a:ext cx="937173" cy="568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AE6505-57E2-4272-9E10-1F72EAED0B36}"/>
              </a:ext>
            </a:extLst>
          </p:cNvPr>
          <p:cNvCxnSpPr>
            <a:stCxn id="97" idx="3"/>
            <a:endCxn id="77" idx="1"/>
          </p:cNvCxnSpPr>
          <p:nvPr/>
        </p:nvCxnSpPr>
        <p:spPr>
          <a:xfrm>
            <a:off x="6726309" y="4051038"/>
            <a:ext cx="753871" cy="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A46D51A-55DF-4FC4-BFDC-3E33D6528C23}"/>
              </a:ext>
            </a:extLst>
          </p:cNvPr>
          <p:cNvCxnSpPr>
            <a:stCxn id="112" idx="3"/>
            <a:endCxn id="77" idx="1"/>
          </p:cNvCxnSpPr>
          <p:nvPr/>
        </p:nvCxnSpPr>
        <p:spPr>
          <a:xfrm flipV="1">
            <a:off x="6778709" y="4145613"/>
            <a:ext cx="701471" cy="175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http://www.nuance.com/ucmprod/groups/imaging/@web-enus/documents/multimedia/nc_027422.png">
            <a:extLst>
              <a:ext uri="{FF2B5EF4-FFF2-40B4-BE49-F238E27FC236}">
                <a16:creationId xmlns:a16="http://schemas.microsoft.com/office/drawing/2014/main" id="{166DF884-1656-4323-A115-F48E5D38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3" y="3547801"/>
            <a:ext cx="723993" cy="100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CBFE16D-F8C8-4BF2-812E-89BB24C97EFF}"/>
              </a:ext>
            </a:extLst>
          </p:cNvPr>
          <p:cNvCxnSpPr>
            <a:stCxn id="116" idx="3"/>
            <a:endCxn id="71" idx="1"/>
          </p:cNvCxnSpPr>
          <p:nvPr/>
        </p:nvCxnSpPr>
        <p:spPr>
          <a:xfrm flipV="1">
            <a:off x="3227046" y="2254664"/>
            <a:ext cx="1333673" cy="179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A63603-7530-47C8-AE56-954E70060C49}"/>
              </a:ext>
            </a:extLst>
          </p:cNvPr>
          <p:cNvCxnSpPr>
            <a:stCxn id="116" idx="3"/>
            <a:endCxn id="97" idx="1"/>
          </p:cNvCxnSpPr>
          <p:nvPr/>
        </p:nvCxnSpPr>
        <p:spPr>
          <a:xfrm flipV="1">
            <a:off x="3227046" y="4051038"/>
            <a:ext cx="1345783" cy="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3EBEA4-F07E-42D3-BF89-DEBF846FD6B2}"/>
              </a:ext>
            </a:extLst>
          </p:cNvPr>
          <p:cNvCxnSpPr>
            <a:stCxn id="116" idx="3"/>
            <a:endCxn id="112" idx="1"/>
          </p:cNvCxnSpPr>
          <p:nvPr/>
        </p:nvCxnSpPr>
        <p:spPr>
          <a:xfrm>
            <a:off x="3227046" y="4051149"/>
            <a:ext cx="1398183" cy="184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DCBF383-C195-498D-90FA-C7F9DD09E24F}"/>
              </a:ext>
            </a:extLst>
          </p:cNvPr>
          <p:cNvSpPr txBox="1"/>
          <p:nvPr/>
        </p:nvSpPr>
        <p:spPr>
          <a:xfrm>
            <a:off x="2156207" y="3257486"/>
            <a:ext cx="1587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07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EB05-361A-4ADB-84CA-D07AD0C1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C0123-8FE8-4C1E-9E60-8ABF23B4A2C5}"/>
              </a:ext>
            </a:extLst>
          </p:cNvPr>
          <p:cNvSpPr txBox="1"/>
          <p:nvPr/>
        </p:nvSpPr>
        <p:spPr>
          <a:xfrm>
            <a:off x="6641134" y="3974825"/>
            <a:ext cx="15488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Stores member data in DB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9B76F-631E-4B19-979D-3CD1549F5948}"/>
              </a:ext>
            </a:extLst>
          </p:cNvPr>
          <p:cNvGrpSpPr/>
          <p:nvPr/>
        </p:nvGrpSpPr>
        <p:grpSpPr>
          <a:xfrm>
            <a:off x="3947254" y="1861496"/>
            <a:ext cx="983035" cy="1276471"/>
            <a:chOff x="4140114" y="2330727"/>
            <a:chExt cx="983035" cy="1276471"/>
          </a:xfrm>
        </p:grpSpPr>
        <p:pic>
          <p:nvPicPr>
            <p:cNvPr id="8" name="Picture 2" descr="https://nr-platform.s3.amazonaws.com/uploads/platform/published_extension/branding_icon/275/AmazonS3.png">
              <a:extLst>
                <a:ext uri="{FF2B5EF4-FFF2-40B4-BE49-F238E27FC236}">
                  <a16:creationId xmlns:a16="http://schemas.microsoft.com/office/drawing/2014/main" id="{6ABB55C8-E423-40BF-A180-53757957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236" y="2330727"/>
              <a:ext cx="870792" cy="87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9818B9-A607-4FA7-A6D6-7D39CECDDA25}"/>
                </a:ext>
              </a:extLst>
            </p:cNvPr>
            <p:cNvSpPr txBox="1"/>
            <p:nvPr/>
          </p:nvSpPr>
          <p:spPr>
            <a:xfrm>
              <a:off x="4140114" y="3145533"/>
              <a:ext cx="983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</a:rPr>
                <a:t>S3 Hosting bucket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7FE823-332A-4354-8E4E-284F58C6D3AB}"/>
              </a:ext>
            </a:extLst>
          </p:cNvPr>
          <p:cNvCxnSpPr>
            <a:endCxn id="8" idx="1"/>
          </p:cNvCxnSpPr>
          <p:nvPr/>
        </p:nvCxnSpPr>
        <p:spPr>
          <a:xfrm flipV="1">
            <a:off x="1344058" y="2296892"/>
            <a:ext cx="2659318" cy="1458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E817CD-B5DA-4DA5-87BD-AF948953E6F8}"/>
              </a:ext>
            </a:extLst>
          </p:cNvPr>
          <p:cNvSpPr txBox="1"/>
          <p:nvPr/>
        </p:nvSpPr>
        <p:spPr>
          <a:xfrm>
            <a:off x="1653958" y="2785778"/>
            <a:ext cx="1995945" cy="6463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Client downloads html,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js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css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img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, etc. from an S3 Hosting bucket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62106-56D1-4663-81F0-E91CC6E98895}"/>
              </a:ext>
            </a:extLst>
          </p:cNvPr>
          <p:cNvGrpSpPr/>
          <p:nvPr/>
        </p:nvGrpSpPr>
        <p:grpSpPr>
          <a:xfrm>
            <a:off x="3825959" y="4039562"/>
            <a:ext cx="1104330" cy="1090476"/>
            <a:chOff x="3125941" y="3413372"/>
            <a:chExt cx="1104330" cy="1090476"/>
          </a:xfrm>
        </p:grpSpPr>
        <p:pic>
          <p:nvPicPr>
            <p:cNvPr id="13" name="Picture 6" descr="http://kinlane-productions.s3.amazonaws.com/api-evangelist-site/blog/aws-api-gateway-icon.png">
              <a:extLst>
                <a:ext uri="{FF2B5EF4-FFF2-40B4-BE49-F238E27FC236}">
                  <a16:creationId xmlns:a16="http://schemas.microsoft.com/office/drawing/2014/main" id="{5AF65DA5-1515-4D50-A2E6-2B291BB4F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95" y="3413372"/>
              <a:ext cx="813477" cy="813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6FF505-71E4-446E-93D0-7E2EBA71AAE7}"/>
                </a:ext>
              </a:extLst>
            </p:cNvPr>
            <p:cNvSpPr txBox="1"/>
            <p:nvPr/>
          </p:nvSpPr>
          <p:spPr>
            <a:xfrm>
              <a:off x="3125941" y="4226849"/>
              <a:ext cx="1104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</a:rPr>
                <a:t>API Gateway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D73B43-B151-45F8-9D59-D7C6CD07CC59}"/>
              </a:ext>
            </a:extLst>
          </p:cNvPr>
          <p:cNvCxnSpPr>
            <a:endCxn id="13" idx="1"/>
          </p:cNvCxnSpPr>
          <p:nvPr/>
        </p:nvCxnSpPr>
        <p:spPr>
          <a:xfrm>
            <a:off x="1395940" y="3885658"/>
            <a:ext cx="2579973" cy="56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86CD8-C68B-4BCD-9B21-4DB266EE800A}"/>
              </a:ext>
            </a:extLst>
          </p:cNvPr>
          <p:cNvSpPr txBox="1"/>
          <p:nvPr/>
        </p:nvSpPr>
        <p:spPr>
          <a:xfrm>
            <a:off x="2049878" y="3688774"/>
            <a:ext cx="1676776" cy="46166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Client calls a server-less Restful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444763-9E6D-4C7C-9D87-27318E999924}"/>
              </a:ext>
            </a:extLst>
          </p:cNvPr>
          <p:cNvGrpSpPr/>
          <p:nvPr/>
        </p:nvGrpSpPr>
        <p:grpSpPr>
          <a:xfrm>
            <a:off x="3687131" y="1462203"/>
            <a:ext cx="5531343" cy="4124865"/>
            <a:chOff x="3519352" y="884936"/>
            <a:chExt cx="5531342" cy="4564144"/>
          </a:xfrm>
        </p:grpSpPr>
        <p:sp>
          <p:nvSpPr>
            <p:cNvPr id="18" name="Double Bracket 17">
              <a:extLst>
                <a:ext uri="{FF2B5EF4-FFF2-40B4-BE49-F238E27FC236}">
                  <a16:creationId xmlns:a16="http://schemas.microsoft.com/office/drawing/2014/main" id="{83133DD8-24C7-4E1B-8D47-3F765A04AC80}"/>
                </a:ext>
              </a:extLst>
            </p:cNvPr>
            <p:cNvSpPr/>
            <p:nvPr/>
          </p:nvSpPr>
          <p:spPr>
            <a:xfrm>
              <a:off x="3519352" y="1110344"/>
              <a:ext cx="5531342" cy="433873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7F4FD8-E162-428F-80BD-5F9EE2E11011}"/>
                </a:ext>
              </a:extLst>
            </p:cNvPr>
            <p:cNvSpPr txBox="1"/>
            <p:nvPr/>
          </p:nvSpPr>
          <p:spPr>
            <a:xfrm>
              <a:off x="4270991" y="884936"/>
              <a:ext cx="407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AWS Cloud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9018B1-FF42-424C-B317-9C8AFAF52AB0}"/>
              </a:ext>
            </a:extLst>
          </p:cNvPr>
          <p:cNvGrpSpPr/>
          <p:nvPr/>
        </p:nvGrpSpPr>
        <p:grpSpPr>
          <a:xfrm>
            <a:off x="5961284" y="4097542"/>
            <a:ext cx="983035" cy="1032496"/>
            <a:chOff x="5793504" y="4040033"/>
            <a:chExt cx="983035" cy="1032496"/>
          </a:xfrm>
        </p:grpSpPr>
        <p:pic>
          <p:nvPicPr>
            <p:cNvPr id="21" name="Picture 8" descr="https://clouda-assets.s3.amazonaws.com/upload/54d0e409d287c266042be5f5.png?1422976010">
              <a:extLst>
                <a:ext uri="{FF2B5EF4-FFF2-40B4-BE49-F238E27FC236}">
                  <a16:creationId xmlns:a16="http://schemas.microsoft.com/office/drawing/2014/main" id="{14D814F1-3867-4B0D-B874-75DEEFA07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6264" y="4040033"/>
              <a:ext cx="697516" cy="69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167FEC-EF44-4A08-A714-232395FEEFA9}"/>
                </a:ext>
              </a:extLst>
            </p:cNvPr>
            <p:cNvSpPr txBox="1"/>
            <p:nvPr/>
          </p:nvSpPr>
          <p:spPr>
            <a:xfrm>
              <a:off x="5793504" y="4795530"/>
              <a:ext cx="98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</a:rPr>
                <a:t>Lambda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9C2013-128E-4527-BF23-561773280481}"/>
              </a:ext>
            </a:extLst>
          </p:cNvPr>
          <p:cNvCxnSpPr/>
          <p:nvPr/>
        </p:nvCxnSpPr>
        <p:spPr>
          <a:xfrm flipV="1">
            <a:off x="4789390" y="4200301"/>
            <a:ext cx="1314654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26B9FA-70FE-4195-B9F6-E2B17409FE84}"/>
              </a:ext>
            </a:extLst>
          </p:cNvPr>
          <p:cNvCxnSpPr/>
          <p:nvPr/>
        </p:nvCxnSpPr>
        <p:spPr>
          <a:xfrm flipH="1">
            <a:off x="4789390" y="4795058"/>
            <a:ext cx="131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A87199-6747-4623-8A8B-0E720F1813A7}"/>
              </a:ext>
            </a:extLst>
          </p:cNvPr>
          <p:cNvSpPr txBox="1"/>
          <p:nvPr/>
        </p:nvSpPr>
        <p:spPr>
          <a:xfrm>
            <a:off x="10915779" y="18103634"/>
            <a:ext cx="214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/polls</a:t>
            </a:r>
          </a:p>
          <a:p>
            <a:r>
              <a:rPr lang="en-US" sz="1200" dirty="0">
                <a:latin typeface="Calibri" panose="020F0502020204030204" pitchFamily="34" charset="0"/>
              </a:rPr>
              <a:t>/polls/{</a:t>
            </a:r>
            <a:r>
              <a:rPr lang="en-US" sz="1200" dirty="0" err="1">
                <a:latin typeface="Calibri" panose="020F0502020204030204" pitchFamily="34" charset="0"/>
              </a:rPr>
              <a:t>poll_id</a:t>
            </a:r>
            <a:r>
              <a:rPr lang="en-US" sz="1200" dirty="0">
                <a:latin typeface="Calibri" panose="020F0502020204030204" pitchFamily="34" charset="0"/>
              </a:rPr>
              <a:t>}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/polls/{</a:t>
            </a:r>
            <a:r>
              <a:rPr lang="en-US" sz="1200" dirty="0" err="1">
                <a:latin typeface="Calibri" panose="020F0502020204030204" pitchFamily="34" charset="0"/>
              </a:rPr>
              <a:t>poll_id</a:t>
            </a:r>
            <a:r>
              <a:rPr lang="en-US" sz="1200" dirty="0">
                <a:latin typeface="Calibri" panose="020F0502020204030204" pitchFamily="34" charset="0"/>
              </a:rPr>
              <a:t>}/votes</a:t>
            </a:r>
          </a:p>
          <a:p>
            <a:r>
              <a:rPr lang="en-US" sz="1200" dirty="0">
                <a:latin typeface="Calibri" panose="020F0502020204030204" pitchFamily="34" charset="0"/>
              </a:rPr>
              <a:t>/polls/{</a:t>
            </a:r>
            <a:r>
              <a:rPr lang="en-US" sz="1200" dirty="0" err="1">
                <a:latin typeface="Calibri" panose="020F0502020204030204" pitchFamily="34" charset="0"/>
              </a:rPr>
              <a:t>poll_id</a:t>
            </a:r>
            <a:r>
              <a:rPr lang="en-US" sz="1200" dirty="0">
                <a:latin typeface="Calibri" panose="020F0502020204030204" pitchFamily="34" charset="0"/>
              </a:rPr>
              <a:t>}/results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4794D-9DE5-4ABE-A95A-7519D14E50D4}"/>
              </a:ext>
            </a:extLst>
          </p:cNvPr>
          <p:cNvSpPr txBox="1"/>
          <p:nvPr/>
        </p:nvSpPr>
        <p:spPr>
          <a:xfrm>
            <a:off x="4672275" y="3495989"/>
            <a:ext cx="15488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Maps and parses HTTP request to a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AFAC96-252D-4EC1-A6F2-8EE653F8C22F}"/>
              </a:ext>
            </a:extLst>
          </p:cNvPr>
          <p:cNvSpPr txBox="1"/>
          <p:nvPr/>
        </p:nvSpPr>
        <p:spPr>
          <a:xfrm>
            <a:off x="4834051" y="4833458"/>
            <a:ext cx="12699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Maps and parses function result to HTTP Response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8DB024-DCB1-411A-A959-0630D5E4B1B6}"/>
              </a:ext>
            </a:extLst>
          </p:cNvPr>
          <p:cNvGrpSpPr/>
          <p:nvPr/>
        </p:nvGrpSpPr>
        <p:grpSpPr>
          <a:xfrm>
            <a:off x="7973852" y="4011569"/>
            <a:ext cx="983035" cy="1118468"/>
            <a:chOff x="7806072" y="3954060"/>
            <a:chExt cx="983035" cy="1118468"/>
          </a:xfrm>
        </p:grpSpPr>
        <p:pic>
          <p:nvPicPr>
            <p:cNvPr id="29" name="Picture 10" descr="http://cdn.markomedia.com.au/wp-content/uploads/2015/03/DynamoDB.svg_.png">
              <a:extLst>
                <a:ext uri="{FF2B5EF4-FFF2-40B4-BE49-F238E27FC236}">
                  <a16:creationId xmlns:a16="http://schemas.microsoft.com/office/drawing/2014/main" id="{BD23BFEC-E8E5-4B88-A01A-48BF14544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655" y="3954060"/>
              <a:ext cx="867870" cy="86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25B8BE-4630-4EE8-8BFB-17CC110AE20D}"/>
                </a:ext>
              </a:extLst>
            </p:cNvPr>
            <p:cNvSpPr txBox="1"/>
            <p:nvPr/>
          </p:nvSpPr>
          <p:spPr>
            <a:xfrm>
              <a:off x="7806072" y="4795529"/>
              <a:ext cx="98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</a:rPr>
                <a:t>DynamoDB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5DCD8D-3954-40CB-9E56-2F22CBC4EE7A}"/>
              </a:ext>
            </a:extLst>
          </p:cNvPr>
          <p:cNvCxnSpPr>
            <a:stCxn id="21" idx="3"/>
          </p:cNvCxnSpPr>
          <p:nvPr/>
        </p:nvCxnSpPr>
        <p:spPr>
          <a:xfrm flipV="1">
            <a:off x="6801560" y="4445504"/>
            <a:ext cx="1229875" cy="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2" descr="http://www.mechworks.com/wp-content/uploads/2014/01/WebClientLaptop1.png">
            <a:extLst>
              <a:ext uri="{FF2B5EF4-FFF2-40B4-BE49-F238E27FC236}">
                <a16:creationId xmlns:a16="http://schemas.microsoft.com/office/drawing/2014/main" id="{4B5B0BF0-DC76-4797-AEB1-D099C3862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0" y="3551735"/>
            <a:ext cx="1012331" cy="5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A0717CA-06BB-422B-82D7-BACC5364B00C}"/>
              </a:ext>
            </a:extLst>
          </p:cNvPr>
          <p:cNvGrpSpPr/>
          <p:nvPr/>
        </p:nvGrpSpPr>
        <p:grpSpPr>
          <a:xfrm>
            <a:off x="6891450" y="1951763"/>
            <a:ext cx="983035" cy="1176883"/>
            <a:chOff x="6723670" y="1778755"/>
            <a:chExt cx="983035" cy="1176883"/>
          </a:xfrm>
        </p:grpSpPr>
        <p:pic>
          <p:nvPicPr>
            <p:cNvPr id="34" name="Picture 14" descr="https://clouda-assets.s3.amazonaws.com/upload/54d0e279d287c266052be653.png?1422975609">
              <a:extLst>
                <a:ext uri="{FF2B5EF4-FFF2-40B4-BE49-F238E27FC236}">
                  <a16:creationId xmlns:a16="http://schemas.microsoft.com/office/drawing/2014/main" id="{661B8CED-7DA8-4CF9-972A-2DAFFE007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790" y="1778755"/>
              <a:ext cx="876797" cy="876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416E2-3E03-4423-86BF-AA74A8B0825D}"/>
                </a:ext>
              </a:extLst>
            </p:cNvPr>
            <p:cNvSpPr txBox="1"/>
            <p:nvPr/>
          </p:nvSpPr>
          <p:spPr>
            <a:xfrm>
              <a:off x="6723670" y="2678639"/>
              <a:ext cx="98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</a:rPr>
                <a:t>CloudWatch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7B15E8-0B31-4969-BB35-E4ED48E4C04F}"/>
              </a:ext>
            </a:extLst>
          </p:cNvPr>
          <p:cNvCxnSpPr>
            <a:endCxn id="35" idx="2"/>
          </p:cNvCxnSpPr>
          <p:nvPr/>
        </p:nvCxnSpPr>
        <p:spPr>
          <a:xfrm flipV="1">
            <a:off x="6477509" y="3128646"/>
            <a:ext cx="905459" cy="8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7680E7-842B-46F6-8005-0F2C3552BCF7}"/>
              </a:ext>
            </a:extLst>
          </p:cNvPr>
          <p:cNvSpPr txBox="1"/>
          <p:nvPr/>
        </p:nvSpPr>
        <p:spPr>
          <a:xfrm>
            <a:off x="6477509" y="3213074"/>
            <a:ext cx="1072925" cy="46166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Write logs to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CloudWatch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3FC8C9-2F02-43D4-B973-44B20760C0A4}"/>
              </a:ext>
            </a:extLst>
          </p:cNvPr>
          <p:cNvGrpSpPr/>
          <p:nvPr/>
        </p:nvGrpSpPr>
        <p:grpSpPr>
          <a:xfrm>
            <a:off x="6743525" y="4790154"/>
            <a:ext cx="1339900" cy="1881313"/>
            <a:chOff x="6743525" y="4790154"/>
            <a:chExt cx="1339900" cy="1881313"/>
          </a:xfrm>
        </p:grpSpPr>
        <p:pic>
          <p:nvPicPr>
            <p:cNvPr id="1026" name="Picture 2" descr="Image result for slack icon">
              <a:extLst>
                <a:ext uri="{FF2B5EF4-FFF2-40B4-BE49-F238E27FC236}">
                  <a16:creationId xmlns:a16="http://schemas.microsoft.com/office/drawing/2014/main" id="{E9621965-2300-4684-8EA6-95682A30E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574" y="6003616"/>
              <a:ext cx="667851" cy="66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EF646B-250D-494E-B6BD-CCBBFD6344A7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5" y="4790154"/>
              <a:ext cx="894796" cy="1213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432E51-6008-444A-B187-C49C855E671D}"/>
                </a:ext>
              </a:extLst>
            </p:cNvPr>
            <p:cNvSpPr txBox="1"/>
            <p:nvPr/>
          </p:nvSpPr>
          <p:spPr>
            <a:xfrm>
              <a:off x="6790802" y="5454253"/>
              <a:ext cx="1276788" cy="27699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</a:rPr>
                <a:t>Sends slack invite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1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6" grpId="0" animBg="1"/>
      <p:bldP spid="26" grpId="0" animBg="1"/>
      <p:bldP spid="27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C14A-FB95-40B4-AE17-F72C7A4C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4990-2260-4C99-8DA4-4568CFC4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Open Data Day by Code for Hawaii</a:t>
            </a:r>
          </a:p>
          <a:p>
            <a:r>
              <a:rPr lang="en-US" dirty="0"/>
              <a:t>March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- AT&amp;T Hackathon (AWS Sumerian?)</a:t>
            </a:r>
          </a:p>
          <a:p>
            <a:r>
              <a:rPr lang="en-US" dirty="0"/>
              <a:t>Next AWS Meetup???</a:t>
            </a:r>
          </a:p>
        </p:txBody>
      </p:sp>
    </p:spTree>
    <p:extLst>
      <p:ext uri="{BB962C8B-B14F-4D97-AF65-F5344CB8AC3E}">
        <p14:creationId xmlns:p14="http://schemas.microsoft.com/office/powerpoint/2010/main" val="7020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49B0-E676-4322-8500-E3AE3B3D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Image result for cloud computing joke">
            <a:extLst>
              <a:ext uri="{FF2B5EF4-FFF2-40B4-BE49-F238E27FC236}">
                <a16:creationId xmlns:a16="http://schemas.microsoft.com/office/drawing/2014/main" id="{29276C00-E2E2-4DB0-9C50-B0E2E5CD4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8" y="1549630"/>
            <a:ext cx="5328863" cy="494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2C808C-C30B-4B7D-B092-EE1B26E41D0D}" vid="{8E49031A-A75D-4121-AF55-59EF332D08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115</TotalTime>
  <Words>222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Honolulu User Group</vt:lpstr>
      <vt:lpstr>Agenda</vt:lpstr>
      <vt:lpstr>Traditional Web Architecture</vt:lpstr>
      <vt:lpstr>Scaled Web Architecture</vt:lpstr>
      <vt:lpstr>Serverless Architecture</vt:lpstr>
      <vt:lpstr>Announcements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Honolulu User Group</dc:title>
  <dc:creator>Pipe Martina</dc:creator>
  <cp:lastModifiedBy>Pipe Martina</cp:lastModifiedBy>
  <cp:revision>5</cp:revision>
  <dcterms:created xsi:type="dcterms:W3CDTF">2018-03-01T23:49:15Z</dcterms:created>
  <dcterms:modified xsi:type="dcterms:W3CDTF">2018-03-02T01:44:58Z</dcterms:modified>
</cp:coreProperties>
</file>