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ndrew Whiteside (SEPTEMBER 2024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Andrew Whiteside (SEPTEMBER 2024)</a:t>
            </a:r>
          </a:p>
        </p:txBody>
      </p:sp>
      <p:sp>
        <p:nvSpPr>
          <p:cNvPr id="172" name="TELCO Customer Chur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TELCO Customer Churn</a:t>
            </a:r>
          </a:p>
        </p:txBody>
      </p:sp>
      <p:sp>
        <p:nvSpPr>
          <p:cNvPr id="173" name="DATS21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DATS211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6" name="Purpose &amp; Agend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Purpose &amp; Agenda</a:t>
            </a:r>
          </a:p>
        </p:txBody>
      </p:sp>
      <p:sp>
        <p:nvSpPr>
          <p:cNvPr id="177" name="TelCo, a telecommunications company is experiencing high customer churn rates.…"/>
          <p:cNvSpPr txBox="1"/>
          <p:nvPr>
            <p:ph type="body" sz="half" idx="1"/>
          </p:nvPr>
        </p:nvSpPr>
        <p:spPr>
          <a:xfrm>
            <a:off x="1206500" y="4248504"/>
            <a:ext cx="11261753" cy="767914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TelCo, a telecommunications company is experiencing high customer churn rates.</a:t>
            </a:r>
          </a:p>
          <a:p>
            <a:pPr marL="0" indent="0">
              <a:buSzTx/>
              <a:buNone/>
            </a:pPr>
            <a:r>
              <a:t>An in-depth analysis will be conducted to evaluate the predictive model for customer churn.</a:t>
            </a:r>
          </a:p>
        </p:txBody>
      </p:sp>
      <p:sp>
        <p:nvSpPr>
          <p:cNvPr id="178" name="Data Overview…"/>
          <p:cNvSpPr txBox="1"/>
          <p:nvPr/>
        </p:nvSpPr>
        <p:spPr>
          <a:xfrm>
            <a:off x="14876436" y="4424381"/>
            <a:ext cx="7195876" cy="7327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075174" indent="-935474" defTabSz="825500">
              <a:lnSpc>
                <a:spcPct val="100000"/>
              </a:lnSpc>
              <a:spcBef>
                <a:spcPts val="1800"/>
              </a:spcBef>
              <a:buClr>
                <a:srgbClr val="000000">
                  <a:alpha val="84706"/>
                </a:srgbClr>
              </a:buClr>
              <a:buSzPct val="123000"/>
              <a:buFont typeface="Helvetica Neue"/>
              <a:buChar char="•"/>
              <a:defRPr spc="-55" sz="5500"/>
            </a:pPr>
            <a:r>
              <a:t>Data Overview​</a:t>
            </a:r>
            <a:endParaRPr spc="-22" sz="2300">
              <a:latin typeface="Arial"/>
              <a:ea typeface="Arial"/>
              <a:cs typeface="Arial"/>
              <a:sym typeface="Arial"/>
            </a:endParaRPr>
          </a:p>
          <a:p>
            <a:pPr marL="1075174" indent="-935474" defTabSz="825500">
              <a:lnSpc>
                <a:spcPct val="100000"/>
              </a:lnSpc>
              <a:spcBef>
                <a:spcPts val="1800"/>
              </a:spcBef>
              <a:buClr>
                <a:srgbClr val="000000">
                  <a:alpha val="84706"/>
                </a:srgbClr>
              </a:buClr>
              <a:buSzPct val="123000"/>
              <a:buFont typeface="Helvetica Neue"/>
              <a:buChar char="•"/>
              <a:defRPr spc="-55" sz="5500"/>
            </a:pPr>
            <a:r>
              <a:t>Data Preprocessing​</a:t>
            </a:r>
            <a:endParaRPr spc="-22" sz="2300">
              <a:latin typeface="Arial"/>
              <a:ea typeface="Arial"/>
              <a:cs typeface="Arial"/>
              <a:sym typeface="Arial"/>
            </a:endParaRPr>
          </a:p>
          <a:p>
            <a:pPr marL="1075174" indent="-935474" defTabSz="825500">
              <a:lnSpc>
                <a:spcPct val="100000"/>
              </a:lnSpc>
              <a:spcBef>
                <a:spcPts val="1800"/>
              </a:spcBef>
              <a:buClr>
                <a:srgbClr val="000000">
                  <a:alpha val="84706"/>
                </a:srgbClr>
              </a:buClr>
              <a:buSzPct val="123000"/>
              <a:buFont typeface="Helvetica Neue"/>
              <a:buChar char="•"/>
              <a:defRPr spc="-55" sz="5500"/>
            </a:pPr>
            <a:r>
              <a:rPr baseline="-909"/>
              <a:t>EDA</a:t>
            </a:r>
            <a:r>
              <a:t>​</a:t>
            </a:r>
            <a:endParaRPr spc="-22" sz="2300">
              <a:latin typeface="Arial"/>
              <a:ea typeface="Arial"/>
              <a:cs typeface="Arial"/>
              <a:sym typeface="Arial"/>
            </a:endParaRPr>
          </a:p>
          <a:p>
            <a:pPr marL="1075174" indent="-935474" defTabSz="825500">
              <a:lnSpc>
                <a:spcPct val="100000"/>
              </a:lnSpc>
              <a:spcBef>
                <a:spcPts val="1800"/>
              </a:spcBef>
              <a:buClr>
                <a:srgbClr val="000000">
                  <a:alpha val="84706"/>
                </a:srgbClr>
              </a:buClr>
              <a:buSzPct val="123000"/>
              <a:buFont typeface="Helvetica Neue"/>
              <a:buChar char="•"/>
              <a:defRPr spc="-55" sz="5500"/>
            </a:pPr>
            <a:r>
              <a:t>Model Building​</a:t>
            </a:r>
            <a:endParaRPr spc="-22" sz="2300">
              <a:latin typeface="Arial"/>
              <a:ea typeface="Arial"/>
              <a:cs typeface="Arial"/>
              <a:sym typeface="Arial"/>
            </a:endParaRPr>
          </a:p>
          <a:p>
            <a:pPr marL="1075174" indent="-935474" defTabSz="825500">
              <a:lnSpc>
                <a:spcPct val="100000"/>
              </a:lnSpc>
              <a:spcBef>
                <a:spcPts val="1800"/>
              </a:spcBef>
              <a:buClr>
                <a:srgbClr val="000000">
                  <a:alpha val="84706"/>
                </a:srgbClr>
              </a:buClr>
              <a:buSzPct val="123000"/>
              <a:buFont typeface="Helvetica Neue"/>
              <a:buChar char="•"/>
              <a:defRPr spc="-55" sz="5500"/>
            </a:pPr>
            <a:r>
              <a:t>Model Evaluation​</a:t>
            </a:r>
            <a:endParaRPr spc="-22" sz="2300">
              <a:latin typeface="Arial"/>
              <a:ea typeface="Arial"/>
              <a:cs typeface="Arial"/>
              <a:sym typeface="Arial"/>
            </a:endParaRPr>
          </a:p>
          <a:p>
            <a:pPr marL="1075174" indent="-935474" defTabSz="825500">
              <a:lnSpc>
                <a:spcPct val="100000"/>
              </a:lnSpc>
              <a:spcBef>
                <a:spcPts val="1800"/>
              </a:spcBef>
              <a:buClr>
                <a:srgbClr val="000000">
                  <a:alpha val="84706"/>
                </a:srgbClr>
              </a:buClr>
              <a:buSzPct val="123000"/>
              <a:buFont typeface="Helvetica Neue"/>
              <a:buChar char="•"/>
              <a:defRPr spc="-55" sz="5500"/>
            </a:pPr>
            <a:r>
              <a:t>Business Insights​</a:t>
            </a:r>
            <a:endParaRPr spc="-22" sz="2300">
              <a:latin typeface="Arial"/>
              <a:ea typeface="Arial"/>
              <a:cs typeface="Arial"/>
              <a:sym typeface="Arial"/>
            </a:endParaRPr>
          </a:p>
          <a:p>
            <a:pPr marL="1075174" indent="-935474" defTabSz="825500">
              <a:lnSpc>
                <a:spcPct val="100000"/>
              </a:lnSpc>
              <a:spcBef>
                <a:spcPts val="1800"/>
              </a:spcBef>
              <a:buClr>
                <a:srgbClr val="000000">
                  <a:alpha val="84706"/>
                </a:srgbClr>
              </a:buClr>
              <a:buSzPct val="123000"/>
              <a:buFont typeface="Helvetica Neue"/>
              <a:buChar char="•"/>
              <a:defRPr spc="-55" sz="5500"/>
            </a:pPr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ata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Overview</a:t>
            </a:r>
          </a:p>
        </p:txBody>
      </p:sp>
      <p:sp>
        <p:nvSpPr>
          <p:cNvPr id="181" name="Dataset Descrip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Dataset Description</a:t>
            </a:r>
          </a:p>
        </p:txBody>
      </p:sp>
      <p:sp>
        <p:nvSpPr>
          <p:cNvPr id="182" name="The dataset contains information on customer demographics, which is crucial for analyzing customer behavior and predicting chu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The dataset contains information on customer demographics, which is crucial for analyzing customer behavior and predicting churn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Variables are Age, Gender, Annual Income, Account Length, Monthly Charge, Data Usage, and Churn Status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The dataset consists of 981 customer records after being cleaned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Average age is 49 years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Average annual income is $50,000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Gender is evenly split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Approximately 49% of customers have churned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ata Pre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Preprocessing</a:t>
            </a:r>
          </a:p>
        </p:txBody>
      </p:sp>
      <p:sp>
        <p:nvSpPr>
          <p:cNvPr id="185" name="Cleaning and Transform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Cleaning and Transformation</a:t>
            </a:r>
          </a:p>
        </p:txBody>
      </p:sp>
      <p:sp>
        <p:nvSpPr>
          <p:cNvPr id="186" name="Column names were cleaned and standardized using the janitor package to improve readability and consistency…"/>
          <p:cNvSpPr txBox="1"/>
          <p:nvPr>
            <p:ph type="body" sz="half" idx="1"/>
          </p:nvPr>
        </p:nvSpPr>
        <p:spPr>
          <a:xfrm>
            <a:off x="1206500" y="4248504"/>
            <a:ext cx="9882692" cy="8256012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Column names were cleaned and standardized using the janitor package to improve readability and consistency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The two categorical variables were converted to binary format to simplify the modeling process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Outlier detection and removal was used based on the IQR method; reducing the influence of extreme values that could skew results</a:t>
            </a:r>
          </a:p>
        </p:txBody>
      </p:sp>
      <p:pic>
        <p:nvPicPr>
          <p:cNvPr id="18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24623" y="2475128"/>
            <a:ext cx="8575122" cy="4722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24623" y="7748928"/>
            <a:ext cx="8575122" cy="4522649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BEFORE"/>
          <p:cNvSpPr txBox="1"/>
          <p:nvPr/>
        </p:nvSpPr>
        <p:spPr>
          <a:xfrm rot="1709509">
            <a:off x="21173203" y="2727269"/>
            <a:ext cx="250759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BEFORE</a:t>
            </a:r>
          </a:p>
        </p:txBody>
      </p:sp>
      <p:sp>
        <p:nvSpPr>
          <p:cNvPr id="190" name="AFTER"/>
          <p:cNvSpPr txBox="1"/>
          <p:nvPr/>
        </p:nvSpPr>
        <p:spPr>
          <a:xfrm rot="1709509">
            <a:off x="21427406" y="7972294"/>
            <a:ext cx="199918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AFTER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xploratory Data Analysis (ED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Exploratory Data Analysis (EDA)</a:t>
            </a:r>
          </a:p>
        </p:txBody>
      </p:sp>
      <p:sp>
        <p:nvSpPr>
          <p:cNvPr id="193" name="Key Finding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Key Findings</a:t>
            </a:r>
          </a:p>
        </p:txBody>
      </p:sp>
      <p:sp>
        <p:nvSpPr>
          <p:cNvPr id="194" name="Age Distribution"/>
          <p:cNvSpPr txBox="1"/>
          <p:nvPr/>
        </p:nvSpPr>
        <p:spPr>
          <a:xfrm>
            <a:off x="2038761" y="4224634"/>
            <a:ext cx="447233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Age Distribution</a:t>
            </a:r>
          </a:p>
        </p:txBody>
      </p:sp>
      <p:sp>
        <p:nvSpPr>
          <p:cNvPr id="195" name="Annual Income"/>
          <p:cNvSpPr txBox="1"/>
          <p:nvPr/>
        </p:nvSpPr>
        <p:spPr>
          <a:xfrm>
            <a:off x="10102138" y="4224634"/>
            <a:ext cx="417972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Annual Income</a:t>
            </a:r>
          </a:p>
        </p:txBody>
      </p:sp>
      <p:sp>
        <p:nvSpPr>
          <p:cNvPr id="196" name="Churn Rate by Age Group"/>
          <p:cNvSpPr txBox="1"/>
          <p:nvPr/>
        </p:nvSpPr>
        <p:spPr>
          <a:xfrm>
            <a:off x="16254468" y="4224634"/>
            <a:ext cx="717103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Churn Rate by Age Group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9013" y="5164056"/>
            <a:ext cx="7171031" cy="5148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49214" y="5578480"/>
            <a:ext cx="6016482" cy="4319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3956" y="5164056"/>
            <a:ext cx="7171030" cy="514807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he age distribution reveals that there are noticeable spikes in certain age groups."/>
          <p:cNvSpPr txBox="1"/>
          <p:nvPr/>
        </p:nvSpPr>
        <p:spPr>
          <a:xfrm>
            <a:off x="2038761" y="10697502"/>
            <a:ext cx="4472331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lvl1pPr>
          </a:lstStyle>
          <a:p>
            <a:pPr/>
            <a:r>
              <a:t>The age distribution reveals that there are noticeable spikes in certain age groups.</a:t>
            </a:r>
          </a:p>
        </p:txBody>
      </p:sp>
      <p:sp>
        <p:nvSpPr>
          <p:cNvPr id="201" name="There is a wide variation in annual income among the customers, with a slight uptrend as they age."/>
          <p:cNvSpPr txBox="1"/>
          <p:nvPr/>
        </p:nvSpPr>
        <p:spPr>
          <a:xfrm>
            <a:off x="9821289" y="10697502"/>
            <a:ext cx="4472331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lvl1pPr>
          </a:lstStyle>
          <a:p>
            <a:pPr/>
            <a:r>
              <a:t>There is a wide variation in annual income among the customers, with a slight uptrend as they age.</a:t>
            </a:r>
          </a:p>
        </p:txBody>
      </p:sp>
      <p:sp>
        <p:nvSpPr>
          <p:cNvPr id="202" name="The churn rate analysis shows that customers aged 40-60 have a higher tendency to churn compared to other age groups."/>
          <p:cNvSpPr txBox="1"/>
          <p:nvPr/>
        </p:nvSpPr>
        <p:spPr>
          <a:xfrm>
            <a:off x="17603818" y="10697502"/>
            <a:ext cx="4472331" cy="1934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lvl1pPr>
          </a:lstStyle>
          <a:p>
            <a:pPr/>
            <a:r>
              <a:t>The churn rate analysis shows that customers aged 40-60 have a higher tendency to churn compared to other age groups.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redictive Model Buil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Predictive Model Building</a:t>
            </a:r>
          </a:p>
        </p:txBody>
      </p:sp>
      <p:sp>
        <p:nvSpPr>
          <p:cNvPr id="205" name="Logistic Regression Mode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Logistic Regression Model</a:t>
            </a:r>
          </a:p>
        </p:txBody>
      </p:sp>
      <p:pic>
        <p:nvPicPr>
          <p:cNvPr id="20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2092" y="3745491"/>
            <a:ext cx="19899816" cy="9262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odel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Evaluation</a:t>
            </a:r>
          </a:p>
        </p:txBody>
      </p:sp>
      <p:sp>
        <p:nvSpPr>
          <p:cNvPr id="209" name="Assessing Performance and Identifying Areas for Improveme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Assessing Performance and Identifying Areas for Improvement</a:t>
            </a:r>
          </a:p>
        </p:txBody>
      </p:sp>
      <p:sp>
        <p:nvSpPr>
          <p:cNvPr id="210" name="The model is using age as its only predictor for customer churn status. This lends the model to be highly interpret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The model is using age as its only predictor for customer churn status. This lends the model to be highly interpretable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The model is effective at identifying customers who are likely to churn with a high recall score (0.78)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With a low precision score (0.49), the model will predict a number of false positives leading to unnecessary retention efforts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The overall accuracy (0.53) indicates that the model’s predictions are only slightly better than random guessing.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The ROC (Receiver Operating Characteristic) curve has some discriminative power as the bow curves towards the top-left corner, seen in the recall 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Business 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Insights</a:t>
            </a:r>
          </a:p>
        </p:txBody>
      </p:sp>
      <p:sp>
        <p:nvSpPr>
          <p:cNvPr id="213" name="Recommend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Recommendations</a:t>
            </a:r>
          </a:p>
        </p:txBody>
      </p:sp>
      <p:sp>
        <p:nvSpPr>
          <p:cNvPr id="214" name="The churn rate is highest among customers aged 40-60. This demographic may face specific challenges or have unmet needs that lead them to discontinue the service. It’s important to understand these challenges to devise effective retention strategi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The </a:t>
            </a:r>
            <a:r>
              <a:rPr b="1"/>
              <a:t>churn rate is highest among customers aged 40-60</a:t>
            </a:r>
            <a:r>
              <a:t>. This demographic may face specific challenges or have unmet needs that lead them to discontinue the service. It’s important to understand these challenges to devise effective retention strategies.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Develop retention programs that cater specifically to the needs of the 40-60 and above 60 age groups. For instance, </a:t>
            </a:r>
            <a:r>
              <a:rPr b="1"/>
              <a:t>offering discounted rates for long-term contracts</a:t>
            </a:r>
            <a:r>
              <a:t>, or adding value through bundled services that address their specific needs, could help lower churn rates.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By reducing churn among the higher-risk age groups, the company can maintain a </a:t>
            </a:r>
            <a:r>
              <a:rPr b="1"/>
              <a:t>more stable revenue stream</a:t>
            </a:r>
            <a:r>
              <a:t> and avoid the costs associated with acquiring new customers to replace those who leave.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17" name="Key Takeaways and Strategic Path Forwar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Key Takeaways and Strategic Path Forward</a:t>
            </a:r>
          </a:p>
        </p:txBody>
      </p:sp>
      <p:sp>
        <p:nvSpPr>
          <p:cNvPr id="218" name="The Exploratory Data Analysis (EDA) revealed that customers aged 40-60 and above 60 are at a higher risk of churn, which indicates a need for targeted retention strateg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Exploratory Data Analysis (EDA) revealed that customers aged 40-60 and above 60 are at a higher risk of churn, which indicates a need for targeted retention strategies</a:t>
            </a:r>
          </a:p>
          <a:p>
            <a:pPr/>
            <a:r>
              <a:t>The logistic regression model provided insights into the likelihood of churn, with a recall rate of 78%, indicating the model’s strength in identifying customers at risk of leaving</a:t>
            </a:r>
          </a:p>
          <a:p>
            <a:pPr/>
            <a:r>
              <a:t>Implement targeted retention strategies for high-risk age groups, such as personalized offers, better customer support, and loyalty programs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