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71"/>
  </p:notesMasterIdLst>
  <p:handoutMasterIdLst>
    <p:handoutMasterId r:id="rId72"/>
  </p:handoutMasterIdLst>
  <p:sldIdLst>
    <p:sldId id="256" r:id="rId3"/>
    <p:sldId id="1044" r:id="rId4"/>
    <p:sldId id="897" r:id="rId5"/>
    <p:sldId id="979" r:id="rId6"/>
    <p:sldId id="980" r:id="rId7"/>
    <p:sldId id="981" r:id="rId8"/>
    <p:sldId id="982" r:id="rId9"/>
    <p:sldId id="983" r:id="rId10"/>
    <p:sldId id="984" r:id="rId11"/>
    <p:sldId id="985" r:id="rId12"/>
    <p:sldId id="986" r:id="rId13"/>
    <p:sldId id="987" r:id="rId14"/>
    <p:sldId id="988" r:id="rId15"/>
    <p:sldId id="989" r:id="rId16"/>
    <p:sldId id="991" r:id="rId17"/>
    <p:sldId id="992" r:id="rId18"/>
    <p:sldId id="1045" r:id="rId19"/>
    <p:sldId id="807" r:id="rId20"/>
    <p:sldId id="994" r:id="rId21"/>
    <p:sldId id="995" r:id="rId22"/>
    <p:sldId id="899" r:id="rId23"/>
    <p:sldId id="996" r:id="rId24"/>
    <p:sldId id="887" r:id="rId25"/>
    <p:sldId id="888" r:id="rId26"/>
    <p:sldId id="1046" r:id="rId27"/>
    <p:sldId id="998" r:id="rId28"/>
    <p:sldId id="999" r:id="rId29"/>
    <p:sldId id="1000" r:id="rId30"/>
    <p:sldId id="1001" r:id="rId31"/>
    <p:sldId id="861" r:id="rId32"/>
    <p:sldId id="1002" r:id="rId33"/>
    <p:sldId id="1004" r:id="rId34"/>
    <p:sldId id="1003" r:id="rId35"/>
    <p:sldId id="1005" r:id="rId36"/>
    <p:sldId id="1006" r:id="rId37"/>
    <p:sldId id="1007" r:id="rId38"/>
    <p:sldId id="1012" r:id="rId39"/>
    <p:sldId id="1008" r:id="rId40"/>
    <p:sldId id="1009" r:id="rId41"/>
    <p:sldId id="1010" r:id="rId42"/>
    <p:sldId id="1011" r:id="rId43"/>
    <p:sldId id="1017" r:id="rId44"/>
    <p:sldId id="1013" r:id="rId45"/>
    <p:sldId id="1014" r:id="rId46"/>
    <p:sldId id="1015" r:id="rId47"/>
    <p:sldId id="1047" r:id="rId48"/>
    <p:sldId id="1016" r:id="rId49"/>
    <p:sldId id="1019" r:id="rId50"/>
    <p:sldId id="1020" r:id="rId51"/>
    <p:sldId id="1021" r:id="rId52"/>
    <p:sldId id="1022" r:id="rId53"/>
    <p:sldId id="1026" r:id="rId54"/>
    <p:sldId id="1023" r:id="rId55"/>
    <p:sldId id="1024" r:id="rId56"/>
    <p:sldId id="1025" r:id="rId57"/>
    <p:sldId id="1027" r:id="rId58"/>
    <p:sldId id="1028" r:id="rId59"/>
    <p:sldId id="1030" r:id="rId60"/>
    <p:sldId id="1048" r:id="rId61"/>
    <p:sldId id="1029" r:id="rId62"/>
    <p:sldId id="1031" r:id="rId63"/>
    <p:sldId id="1032" r:id="rId64"/>
    <p:sldId id="1033" r:id="rId65"/>
    <p:sldId id="1034" r:id="rId66"/>
    <p:sldId id="1036" r:id="rId67"/>
    <p:sldId id="1037" r:id="rId68"/>
    <p:sldId id="1040" r:id="rId69"/>
    <p:sldId id="1038" r:id="rId7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3294" userDrawn="1">
          <p15:clr>
            <a:srgbClr val="A4A3A4"/>
          </p15:clr>
        </p15:guide>
        <p15:guide id="2" pos="3840" userDrawn="1">
          <p15:clr>
            <a:srgbClr val="A4A3A4"/>
          </p15:clr>
        </p15:guide>
        <p15:guide id="3" pos="846" userDrawn="1">
          <p15:clr>
            <a:srgbClr val="A4A3A4"/>
          </p15:clr>
        </p15:guide>
        <p15:guide id="4" pos="6698" userDrawn="1">
          <p15:clr>
            <a:srgbClr val="A4A3A4"/>
          </p15:clr>
        </p15:guide>
        <p15:guide id="5" orient="horz"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罗伟伟" initials="l" lastIdx="1" clrIdx="0">
    <p:extLst>
      <p:ext uri="{19B8F6BF-5375-455C-9EA6-DF929625EA0E}">
        <p15:presenceInfo xmlns:p15="http://schemas.microsoft.com/office/powerpoint/2012/main" userId="罗伟伟"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00A2E4"/>
    <a:srgbClr val="0093D4"/>
    <a:srgbClr val="2AA6E3"/>
    <a:srgbClr val="D7E4BD"/>
    <a:srgbClr val="D99694"/>
    <a:srgbClr val="F6E7E6"/>
    <a:srgbClr val="F2DBDA"/>
    <a:srgbClr val="760076"/>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5" autoAdjust="0"/>
    <p:restoredTop sz="82916" autoAdjust="0"/>
  </p:normalViewPr>
  <p:slideViewPr>
    <p:cSldViewPr>
      <p:cViewPr varScale="1">
        <p:scale>
          <a:sx n="93" d="100"/>
          <a:sy n="93" d="100"/>
        </p:scale>
        <p:origin x="606" y="48"/>
      </p:cViewPr>
      <p:guideLst>
        <p:guide orient="horz" pos="3294"/>
        <p:guide pos="3840"/>
        <p:guide pos="846"/>
        <p:guide pos="6698"/>
        <p:guide orient="horz" pos="43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212"/>
    </p:cViewPr>
  </p:sorterViewPr>
  <p:notesViewPr>
    <p:cSldViewPr>
      <p:cViewPr varScale="1">
        <p:scale>
          <a:sx n="58" d="100"/>
          <a:sy n="58" d="100"/>
        </p:scale>
        <p:origin x="-25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5ED1178F-7F20-4438-A243-05207A35F85C}" type="datetimeFigureOut">
              <a:rPr lang="en-US"/>
              <a:pPr>
                <a:defRPr/>
              </a:pPr>
              <a:t>9/17/2024</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6E9E9FC1-0BEE-4781-A640-D91CC0AFFDFE}" type="slidenum">
              <a:rPr lang="en-US"/>
              <a:pPr>
                <a:defRPr/>
              </a:pPr>
              <a:t>‹#›</a:t>
            </a:fld>
            <a:endParaRPr lang="en-US"/>
          </a:p>
        </p:txBody>
      </p:sp>
    </p:spTree>
    <p:extLst>
      <p:ext uri="{BB962C8B-B14F-4D97-AF65-F5344CB8AC3E}">
        <p14:creationId xmlns:p14="http://schemas.microsoft.com/office/powerpoint/2010/main" val="2400865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F0E4509-7A91-429E-AA33-F9244E3F1891}" type="datetimeFigureOut">
              <a:rPr lang="en-US"/>
              <a:pPr>
                <a:defRPr/>
              </a:pPr>
              <a:t>9/17/2024</a:t>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FF1E9CB-49CB-4AE5-9926-EBAF060DC9C9}" type="slidenum">
              <a:rPr lang="en-US"/>
              <a:pPr>
                <a:defRPr/>
              </a:pPr>
              <a:t>‹#›</a:t>
            </a:fld>
            <a:endParaRPr lang="en-US"/>
          </a:p>
        </p:txBody>
      </p:sp>
    </p:spTree>
    <p:extLst>
      <p:ext uri="{BB962C8B-B14F-4D97-AF65-F5344CB8AC3E}">
        <p14:creationId xmlns:p14="http://schemas.microsoft.com/office/powerpoint/2010/main" val="36467572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F1E9CB-49CB-4AE5-9926-EBAF060DC9C9}" type="slidenum">
              <a:rPr lang="en-US" smtClean="0"/>
              <a:pPr>
                <a:defRPr/>
              </a:pPr>
              <a:t>1</a:t>
            </a:fld>
            <a:endParaRPr lang="en-US"/>
          </a:p>
        </p:txBody>
      </p:sp>
    </p:spTree>
    <p:extLst>
      <p:ext uri="{BB962C8B-B14F-4D97-AF65-F5344CB8AC3E}">
        <p14:creationId xmlns:p14="http://schemas.microsoft.com/office/powerpoint/2010/main" val="1055769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223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5704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9653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7447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4752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63113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7124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F0166-4BDA-43B4-A590-249962BAE79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88378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F0166-4BDA-43B4-A590-249962BAE79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58820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F1E9CB-49CB-4AE5-9926-EBAF060DC9C9}" type="slidenum">
              <a:rPr lang="en-US" smtClean="0"/>
              <a:pPr>
                <a:defRPr/>
              </a:pPr>
              <a:t>30</a:t>
            </a:fld>
            <a:endParaRPr lang="en-US"/>
          </a:p>
        </p:txBody>
      </p:sp>
    </p:spTree>
    <p:extLst>
      <p:ext uri="{BB962C8B-B14F-4D97-AF65-F5344CB8AC3E}">
        <p14:creationId xmlns:p14="http://schemas.microsoft.com/office/powerpoint/2010/main" val="3786421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F0166-4BDA-43B4-A590-249962BAE79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69791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F0166-4BDA-43B4-A590-249962BAE79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05295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FF1E9CB-49CB-4AE5-9926-EBAF060DC9C9}" type="slidenum">
              <a:rPr lang="en-US" smtClean="0"/>
              <a:pPr>
                <a:defRPr/>
              </a:pPr>
              <a:t>53</a:t>
            </a:fld>
            <a:endParaRPr lang="en-US"/>
          </a:p>
        </p:txBody>
      </p:sp>
    </p:spTree>
    <p:extLst>
      <p:ext uri="{BB962C8B-B14F-4D97-AF65-F5344CB8AC3E}">
        <p14:creationId xmlns:p14="http://schemas.microsoft.com/office/powerpoint/2010/main" val="3955846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1F0166-4BDA-43B4-A590-249962BAE79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9729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FF1E9CB-49CB-4AE5-9926-EBAF060DC9C9}" type="slidenum">
              <a:rPr lang="en-US" smtClean="0"/>
              <a:pPr>
                <a:defRPr/>
              </a:pPr>
              <a:t>68</a:t>
            </a:fld>
            <a:endParaRPr lang="en-US"/>
          </a:p>
        </p:txBody>
      </p:sp>
    </p:spTree>
    <p:extLst>
      <p:ext uri="{BB962C8B-B14F-4D97-AF65-F5344CB8AC3E}">
        <p14:creationId xmlns:p14="http://schemas.microsoft.com/office/powerpoint/2010/main" val="487916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F1E9CB-49CB-4AE5-9926-EBAF060DC9C9}" type="slidenum">
              <a:rPr lang="en-US" smtClean="0"/>
              <a:pPr>
                <a:defRPr/>
              </a:pPr>
              <a:t>3</a:t>
            </a:fld>
            <a:endParaRPr lang="en-US"/>
          </a:p>
        </p:txBody>
      </p:sp>
    </p:spTree>
    <p:extLst>
      <p:ext uri="{BB962C8B-B14F-4D97-AF65-F5344CB8AC3E}">
        <p14:creationId xmlns:p14="http://schemas.microsoft.com/office/powerpoint/2010/main" val="292129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F1E9CB-49CB-4AE5-9926-EBAF060DC9C9}" type="slidenum">
              <a:rPr lang="en-US" smtClean="0"/>
              <a:pPr>
                <a:defRPr/>
              </a:pPr>
              <a:t>4</a:t>
            </a:fld>
            <a:endParaRPr lang="en-US"/>
          </a:p>
        </p:txBody>
      </p:sp>
    </p:spTree>
    <p:extLst>
      <p:ext uri="{BB962C8B-B14F-4D97-AF65-F5344CB8AC3E}">
        <p14:creationId xmlns:p14="http://schemas.microsoft.com/office/powerpoint/2010/main" val="414870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F1E9CB-49CB-4AE5-9926-EBAF060DC9C9}" type="slidenum">
              <a:rPr lang="en-US" smtClean="0"/>
              <a:pPr>
                <a:defRPr/>
              </a:pPr>
              <a:t>5</a:t>
            </a:fld>
            <a:endParaRPr lang="en-US"/>
          </a:p>
        </p:txBody>
      </p:sp>
    </p:spTree>
    <p:extLst>
      <p:ext uri="{BB962C8B-B14F-4D97-AF65-F5344CB8AC3E}">
        <p14:creationId xmlns:p14="http://schemas.microsoft.com/office/powerpoint/2010/main" val="852003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8361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4910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036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F1E9CB-49CB-4AE5-9926-EBAF060DC9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485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sp>
        <p:nvSpPr>
          <p:cNvPr id="3" name="矩形 17"/>
          <p:cNvSpPr/>
          <p:nvPr userDrawn="1"/>
        </p:nvSpPr>
        <p:spPr>
          <a:xfrm>
            <a:off x="11495269" y="6257927"/>
            <a:ext cx="696731" cy="441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1"/>
          <p:cNvSpPr/>
          <p:nvPr userDrawn="1"/>
        </p:nvSpPr>
        <p:spPr>
          <a:xfrm>
            <a:off x="0" y="938213"/>
            <a:ext cx="12192000" cy="187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TextBox 15"/>
          <p:cNvSpPr txBox="1"/>
          <p:nvPr userDrawn="1"/>
        </p:nvSpPr>
        <p:spPr>
          <a:xfrm>
            <a:off x="11720636" y="6308725"/>
            <a:ext cx="471604" cy="338554"/>
          </a:xfrm>
          <a:prstGeom prst="rect">
            <a:avLst/>
          </a:prstGeom>
          <a:noFill/>
        </p:spPr>
        <p:txBody>
          <a:bodyPr wrap="none">
            <a:spAutoFit/>
          </a:bodyPr>
          <a:lstStyle/>
          <a:p>
            <a:pPr fontAlgn="auto">
              <a:spcBef>
                <a:spcPts val="0"/>
              </a:spcBef>
              <a:spcAft>
                <a:spcPts val="0"/>
              </a:spcAft>
              <a:defRPr/>
            </a:pPr>
            <a:fld id="{08D017F4-9253-4277-85B3-BDE3767E3B19}" type="slidenum">
              <a:rPr lang="zh-CN" altLang="en-US" sz="1600">
                <a:solidFill>
                  <a:schemeClr val="bg1"/>
                </a:solidFill>
                <a:latin typeface="+mn-lt"/>
                <a:ea typeface="+mn-ea"/>
              </a:rPr>
              <a:pPr fontAlgn="auto">
                <a:spcBef>
                  <a:spcPts val="0"/>
                </a:spcBef>
                <a:spcAft>
                  <a:spcPts val="0"/>
                </a:spcAft>
                <a:defRPr/>
              </a:pPr>
              <a:t>‹#›</a:t>
            </a:fld>
            <a:r>
              <a:rPr lang="zh-CN" altLang="en-US" sz="1600" dirty="0">
                <a:solidFill>
                  <a:schemeClr val="bg1"/>
                </a:solidFill>
                <a:latin typeface="+mn-lt"/>
                <a:ea typeface="+mn-ea"/>
              </a:rPr>
              <a:t> </a:t>
            </a:r>
            <a:endParaRPr lang="zh-CN" altLang="en-US" sz="1600" dirty="0">
              <a:solidFill>
                <a:schemeClr val="bg1"/>
              </a:solidFill>
              <a:latin typeface="微软雅黑" pitchFamily="34" charset="-122"/>
              <a:ea typeface="微软雅黑" pitchFamily="34" charset="-122"/>
            </a:endParaRPr>
          </a:p>
        </p:txBody>
      </p:sp>
      <p:cxnSp>
        <p:nvCxnSpPr>
          <p:cNvPr id="6" name="直接连接符 2"/>
          <p:cNvCxnSpPr/>
          <p:nvPr userDrawn="1"/>
        </p:nvCxnSpPr>
        <p:spPr>
          <a:xfrm>
            <a:off x="1993381" y="2"/>
            <a:ext cx="0" cy="765175"/>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a:off x="1993381" y="1268415"/>
            <a:ext cx="0" cy="5589587"/>
          </a:xfrm>
          <a:prstGeom prst="line">
            <a:avLst/>
          </a:prstGeom>
          <a:ln>
            <a:headEnd type="oval"/>
          </a:ln>
        </p:spPr>
        <p:style>
          <a:lnRef idx="1">
            <a:schemeClr val="accent1"/>
          </a:lnRef>
          <a:fillRef idx="0">
            <a:schemeClr val="accent1"/>
          </a:fillRef>
          <a:effectRef idx="0">
            <a:schemeClr val="accent1"/>
          </a:effectRef>
          <a:fontRef idx="minor">
            <a:schemeClr val="tx1"/>
          </a:fontRef>
        </p:style>
      </p:cxnSp>
      <p:pic>
        <p:nvPicPr>
          <p:cNvPr id="8" name="图片 3"/>
          <p:cNvPicPr>
            <a:picLocks noChangeAspect="1"/>
          </p:cNvPicPr>
          <p:nvPr userDrawn="1"/>
        </p:nvPicPr>
        <p:blipFill>
          <a:blip r:embed="rId2"/>
          <a:srcRect t="5159"/>
          <a:stretch>
            <a:fillRect/>
          </a:stretch>
        </p:blipFill>
        <p:spPr bwMode="auto">
          <a:xfrm>
            <a:off x="767" y="1"/>
            <a:ext cx="12192000" cy="6858000"/>
          </a:xfrm>
          <a:prstGeom prst="rect">
            <a:avLst/>
          </a:prstGeom>
          <a:noFill/>
          <a:ln w="9525">
            <a:noFill/>
            <a:miter lim="800000"/>
            <a:headEnd/>
            <a:tailEnd/>
          </a:ln>
        </p:spPr>
      </p:pic>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cxnSp>
        <p:nvCxnSpPr>
          <p:cNvPr id="10" name="直接连接符 9"/>
          <p:cNvCxnSpPr/>
          <p:nvPr userDrawn="1"/>
        </p:nvCxnSpPr>
        <p:spPr bwMode="auto">
          <a:xfrm rot="10800000">
            <a:off x="0" y="761999"/>
            <a:ext cx="12192000" cy="0"/>
          </a:xfrm>
          <a:prstGeom prst="line">
            <a:avLst/>
          </a:prstGeom>
          <a:gradFill rotWithShape="1">
            <a:gsLst>
              <a:gs pos="0">
                <a:srgbClr val="33CC33"/>
              </a:gs>
              <a:gs pos="100000">
                <a:srgbClr val="33CC33">
                  <a:gamma/>
                  <a:shade val="46275"/>
                  <a:invGamma/>
                </a:srgbClr>
              </a:gs>
            </a:gsLst>
            <a:lin ang="2700000" scaled="1"/>
          </a:gradFill>
          <a:ln w="25400" cap="flat" cmpd="sng" algn="ctr">
            <a:solidFill>
              <a:srgbClr val="0B51B5"/>
            </a:solidFill>
            <a:prstDash val="solid"/>
            <a:round/>
            <a:headEnd type="none" w="med" len="med"/>
            <a:tailEnd type="none" w="med" len="med"/>
          </a:ln>
          <a:effectLst/>
        </p:spPr>
      </p:cxnSp>
      <p:sp>
        <p:nvSpPr>
          <p:cNvPr id="11" name="矩形 10"/>
          <p:cNvSpPr/>
          <p:nvPr userDrawn="1"/>
        </p:nvSpPr>
        <p:spPr>
          <a:xfrm>
            <a:off x="0" y="-38100"/>
            <a:ext cx="12192000" cy="8001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5"/>
          <p:cNvSpPr txBox="1">
            <a:spLocks/>
          </p:cNvSpPr>
          <p:nvPr userDrawn="1"/>
        </p:nvSpPr>
        <p:spPr>
          <a:xfrm>
            <a:off x="287867" y="6397626"/>
            <a:ext cx="829733" cy="365125"/>
          </a:xfrm>
          <a:prstGeom prst="rect">
            <a:avLst/>
          </a:prstGeo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2DC2717C-370A-41A3-92E6-972F84004944}"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42333" y="50800"/>
            <a:ext cx="10972800" cy="576262"/>
          </a:xfrm>
          <a:prstGeom prst="rect">
            <a:avLst/>
          </a:prstGeom>
        </p:spPr>
        <p:txBody>
          <a:bodyPr/>
          <a:lstStyle>
            <a:lvl1pPr algn="l">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13" name="副标题 2"/>
          <p:cNvSpPr>
            <a:spLocks noGrp="1"/>
          </p:cNvSpPr>
          <p:nvPr>
            <p:ph type="subTitle" idx="1" hasCustomPrompt="1"/>
          </p:nvPr>
        </p:nvSpPr>
        <p:spPr>
          <a:xfrm>
            <a:off x="1888067" y="1473200"/>
            <a:ext cx="8534400" cy="4044950"/>
          </a:xfrm>
          <a:prstGeom prst="rect">
            <a:avLst/>
          </a:prstGeom>
        </p:spPr>
        <p:txBody>
          <a:bodyPr/>
          <a:lstStyle>
            <a:lvl1pPr marL="0" indent="0" algn="l">
              <a:buFont typeface="Wingdings" pitchFamily="2" charset="2"/>
              <a:buNone/>
              <a:defRPr sz="2400">
                <a:solidFill>
                  <a:schemeClr val="tx1"/>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单击此处编辑正文</a:t>
            </a:r>
          </a:p>
        </p:txBody>
      </p:sp>
    </p:spTree>
    <p:extLst>
      <p:ext uri="{BB962C8B-B14F-4D97-AF65-F5344CB8AC3E}">
        <p14:creationId xmlns:p14="http://schemas.microsoft.com/office/powerpoint/2010/main" val="141838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0FB3457-9722-4457-83D7-552592321929}" type="datetime1">
              <a:rPr lang="zh-CN" altLang="en-US" smtClean="0"/>
              <a:t>2024-09-17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20197174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FF26515-D079-499F-857A-47F2516D53A5}" type="datetime1">
              <a:rPr lang="zh-CN" altLang="en-US" smtClean="0"/>
              <a:t>2024-09-17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1728447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0FB3457-9722-4457-83D7-552592321929}" type="datetime1">
              <a:rPr lang="zh-CN" altLang="en-US" smtClean="0"/>
              <a:t>2024-09-17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70126582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0FB3457-9722-4457-83D7-552592321929}" type="datetime1">
              <a:rPr lang="zh-CN" altLang="en-US" smtClean="0"/>
              <a:t>2024-09-17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18388457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0FB3457-9722-4457-83D7-552592321929}" type="datetime1">
              <a:rPr lang="zh-CN" altLang="en-US" smtClean="0"/>
              <a:t>2024-09-17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296981432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0FB3457-9722-4457-83D7-552592321929}" type="datetime1">
              <a:rPr lang="zh-CN" altLang="en-US" smtClean="0"/>
              <a:t>2024-09-17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32200562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95682-13CD-4C30-AC6C-5698CE79FD32}" type="datetime1">
              <a:rPr lang="zh-CN" altLang="en-US" smtClean="0"/>
              <a:t>2024-09-17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3122086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EA58B9B-7A18-40C1-8519-1342000D1AEC}" type="datetime1">
              <a:rPr lang="zh-CN" altLang="en-US" smtClean="0"/>
              <a:t>2024-09-17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477032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0DF0687-F948-4C85-B93C-C8CBF9E37C2F}" type="datetime1">
              <a:rPr lang="zh-CN" altLang="en-US" smtClean="0"/>
              <a:t>2024-09-17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178060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sp>
        <p:nvSpPr>
          <p:cNvPr id="2" name="TextBox 7"/>
          <p:cNvSpPr txBox="1"/>
          <p:nvPr userDrawn="1"/>
        </p:nvSpPr>
        <p:spPr>
          <a:xfrm>
            <a:off x="480837" y="451005"/>
            <a:ext cx="1112176" cy="400110"/>
          </a:xfrm>
          <a:prstGeom prst="rect">
            <a:avLst/>
          </a:prstGeom>
          <a:noFill/>
          <a:effectLst>
            <a:reflection blurRad="6350" stA="50000" endA="300" endPos="38500" dist="50800" dir="5400000" sy="-100000" algn="bl" rotWithShape="0"/>
          </a:effectLst>
        </p:spPr>
        <p:txBody>
          <a:bodyPr>
            <a:spAutoFit/>
          </a:bodyPr>
          <a:lstStyle/>
          <a:p>
            <a:pPr algn="r" fontAlgn="auto">
              <a:spcBef>
                <a:spcPts val="0"/>
              </a:spcBef>
              <a:spcAft>
                <a:spcPts val="0"/>
              </a:spcAft>
              <a:defRPr/>
            </a:pPr>
            <a:r>
              <a:rPr lang="en-US" altLang="zh-CN" sz="2000" dirty="0">
                <a:solidFill>
                  <a:srgbClr val="3275B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2000" dirty="0">
              <a:solidFill>
                <a:srgbClr val="3275B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1"/>
          <p:cNvSpPr/>
          <p:nvPr userDrawn="1"/>
        </p:nvSpPr>
        <p:spPr>
          <a:xfrm>
            <a:off x="0" y="938213"/>
            <a:ext cx="12192000" cy="187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2"/>
          <p:cNvCxnSpPr/>
          <p:nvPr userDrawn="1"/>
        </p:nvCxnSpPr>
        <p:spPr>
          <a:xfrm>
            <a:off x="1993381" y="2"/>
            <a:ext cx="0" cy="765175"/>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a:off x="1993381" y="1268415"/>
            <a:ext cx="0" cy="5589587"/>
          </a:xfrm>
          <a:prstGeom prst="line">
            <a:avLst/>
          </a:prstGeom>
          <a:ln>
            <a:headEnd type="oval"/>
          </a:ln>
        </p:spPr>
        <p:style>
          <a:lnRef idx="1">
            <a:schemeClr val="accent1"/>
          </a:lnRef>
          <a:fillRef idx="0">
            <a:schemeClr val="accent1"/>
          </a:fillRef>
          <a:effectRef idx="0">
            <a:schemeClr val="accent1"/>
          </a:effectRef>
          <a:fontRef idx="minor">
            <a:schemeClr val="tx1"/>
          </a:fontRef>
        </p:style>
      </p:cxnSp>
      <p:pic>
        <p:nvPicPr>
          <p:cNvPr id="8" name="图片 18"/>
          <p:cNvPicPr>
            <a:picLocks noChangeAspect="1"/>
          </p:cNvPicPr>
          <p:nvPr userDrawn="1"/>
        </p:nvPicPr>
        <p:blipFill>
          <a:blip r:embed="rId2"/>
          <a:srcRect t="5159"/>
          <a:stretch>
            <a:fillRect/>
          </a:stretch>
        </p:blipFill>
        <p:spPr bwMode="auto">
          <a:xfrm>
            <a:off x="0" y="0"/>
            <a:ext cx="12192000" cy="6858000"/>
          </a:xfrm>
          <a:prstGeom prst="rect">
            <a:avLst/>
          </a:prstGeom>
          <a:noFill/>
          <a:ln w="9525">
            <a:noFill/>
            <a:miter lim="800000"/>
            <a:headEnd/>
            <a:tailEnd/>
          </a:ln>
        </p:spPr>
      </p:pic>
      <p:sp>
        <p:nvSpPr>
          <p:cNvPr id="10" name="文本框 27"/>
          <p:cNvSpPr txBox="1"/>
          <p:nvPr userDrawn="1"/>
        </p:nvSpPr>
        <p:spPr>
          <a:xfrm>
            <a:off x="1" y="382590"/>
            <a:ext cx="1920375" cy="461665"/>
          </a:xfrm>
          <a:prstGeom prst="rect">
            <a:avLst/>
          </a:prstGeom>
          <a:noFill/>
        </p:spPr>
        <p:txBody>
          <a:bodyPr wrap="square">
            <a:spAutoFit/>
          </a:bodyPr>
          <a:lstStyle/>
          <a:p>
            <a:pPr algn="ctr" fontAlgn="auto">
              <a:spcBef>
                <a:spcPts val="0"/>
              </a:spcBef>
              <a:spcAft>
                <a:spcPts val="0"/>
              </a:spcAft>
              <a:defRPr/>
            </a:pPr>
            <a:r>
              <a:rPr lang="zh-CN" altLang="en-US" sz="2400" dirty="0">
                <a:solidFill>
                  <a:prstClr val="white"/>
                </a:solidFill>
                <a:latin typeface="+mn-lt"/>
                <a:ea typeface="微软雅黑"/>
              </a:rPr>
              <a:t>目录</a:t>
            </a:r>
          </a:p>
        </p:txBody>
      </p:sp>
      <p:sp>
        <p:nvSpPr>
          <p:cNvPr id="12" name="矩形 9"/>
          <p:cNvSpPr/>
          <p:nvPr userDrawn="1"/>
        </p:nvSpPr>
        <p:spPr>
          <a:xfrm>
            <a:off x="11130240" y="0"/>
            <a:ext cx="1061760" cy="6858000"/>
          </a:xfrm>
          <a:prstGeom prst="rect">
            <a:avLst/>
          </a:prstGeom>
          <a:gradFill flip="none" rotWithShape="1">
            <a:gsLst>
              <a:gs pos="0">
                <a:schemeClr val="bg1"/>
              </a:gs>
              <a:gs pos="100000">
                <a:srgbClr val="FAFAF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5"/>
          <p:cNvSpPr/>
          <p:nvPr userDrawn="1"/>
        </p:nvSpPr>
        <p:spPr>
          <a:xfrm>
            <a:off x="1920376" y="0"/>
            <a:ext cx="10271625" cy="6858000"/>
          </a:xfrm>
          <a:prstGeom prst="rect">
            <a:avLst/>
          </a:prstGeom>
          <a:gradFill flip="none" rotWithShape="1">
            <a:gsLst>
              <a:gs pos="0">
                <a:schemeClr val="bg1"/>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17"/>
          <p:cNvSpPr/>
          <p:nvPr userDrawn="1"/>
        </p:nvSpPr>
        <p:spPr>
          <a:xfrm>
            <a:off x="11495269" y="6257927"/>
            <a:ext cx="696731" cy="441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TextBox 15"/>
          <p:cNvSpPr txBox="1"/>
          <p:nvPr userDrawn="1"/>
        </p:nvSpPr>
        <p:spPr>
          <a:xfrm>
            <a:off x="11720636" y="6308725"/>
            <a:ext cx="471604" cy="338554"/>
          </a:xfrm>
          <a:prstGeom prst="rect">
            <a:avLst/>
          </a:prstGeom>
          <a:noFill/>
        </p:spPr>
        <p:txBody>
          <a:bodyPr wrap="none">
            <a:spAutoFit/>
          </a:bodyPr>
          <a:lstStyle/>
          <a:p>
            <a:pPr fontAlgn="auto">
              <a:spcBef>
                <a:spcPts val="0"/>
              </a:spcBef>
              <a:spcAft>
                <a:spcPts val="0"/>
              </a:spcAft>
              <a:defRPr/>
            </a:pPr>
            <a:fld id="{008DF845-3D5A-4190-AE58-6C002225821C}" type="slidenum">
              <a:rPr lang="zh-CN" altLang="en-US" sz="1600">
                <a:solidFill>
                  <a:schemeClr val="bg1"/>
                </a:solidFill>
                <a:latin typeface="+mn-lt"/>
                <a:ea typeface="+mn-ea"/>
              </a:rPr>
              <a:pPr fontAlgn="auto">
                <a:spcBef>
                  <a:spcPts val="0"/>
                </a:spcBef>
                <a:spcAft>
                  <a:spcPts val="0"/>
                </a:spcAft>
                <a:defRPr/>
              </a:pPr>
              <a:t>‹#›</a:t>
            </a:fld>
            <a:r>
              <a:rPr lang="zh-CN" altLang="en-US" sz="1600" dirty="0">
                <a:solidFill>
                  <a:schemeClr val="bg1"/>
                </a:solidFill>
                <a:latin typeface="+mn-lt"/>
                <a:ea typeface="+mn-ea"/>
              </a:rPr>
              <a:t> </a:t>
            </a:r>
            <a:endParaRPr lang="zh-CN" altLang="en-US" sz="1600" dirty="0">
              <a:solidFill>
                <a:schemeClr val="bg1"/>
              </a:solidFill>
              <a:latin typeface="微软雅黑" pitchFamily="34" charset="-122"/>
              <a:ea typeface="微软雅黑" pitchFamily="34" charset="-122"/>
            </a:endParaRPr>
          </a:p>
        </p:txBody>
      </p:sp>
      <p:sp>
        <p:nvSpPr>
          <p:cNvPr id="13" name="矩形 11"/>
          <p:cNvSpPr/>
          <p:nvPr userDrawn="1"/>
        </p:nvSpPr>
        <p:spPr>
          <a:xfrm>
            <a:off x="11495269" y="6257927"/>
            <a:ext cx="696731" cy="441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5"/>
          <p:cNvSpPr txBox="1"/>
          <p:nvPr userDrawn="1"/>
        </p:nvSpPr>
        <p:spPr>
          <a:xfrm>
            <a:off x="11720636" y="6308725"/>
            <a:ext cx="471604" cy="338554"/>
          </a:xfrm>
          <a:prstGeom prst="rect">
            <a:avLst/>
          </a:prstGeom>
          <a:noFill/>
        </p:spPr>
        <p:txBody>
          <a:bodyPr wrap="none">
            <a:spAutoFit/>
          </a:bodyPr>
          <a:lstStyle/>
          <a:p>
            <a:pPr fontAlgn="auto">
              <a:spcBef>
                <a:spcPts val="0"/>
              </a:spcBef>
              <a:spcAft>
                <a:spcPts val="0"/>
              </a:spcAft>
              <a:defRPr/>
            </a:pPr>
            <a:fld id="{8569070A-E851-4995-8E5D-EE7705810019}" type="slidenum">
              <a:rPr lang="zh-CN" altLang="en-US" sz="1600">
                <a:solidFill>
                  <a:schemeClr val="bg1"/>
                </a:solidFill>
                <a:latin typeface="+mn-lt"/>
                <a:ea typeface="+mn-ea"/>
              </a:rPr>
              <a:pPr fontAlgn="auto">
                <a:spcBef>
                  <a:spcPts val="0"/>
                </a:spcBef>
                <a:spcAft>
                  <a:spcPts val="0"/>
                </a:spcAft>
                <a:defRPr/>
              </a:pPr>
              <a:t>‹#›</a:t>
            </a:fld>
            <a:r>
              <a:rPr lang="zh-CN" altLang="en-US" sz="1600" dirty="0">
                <a:solidFill>
                  <a:schemeClr val="bg1"/>
                </a:solidFill>
                <a:latin typeface="+mn-lt"/>
                <a:ea typeface="+mn-ea"/>
              </a:rPr>
              <a:t> </a:t>
            </a:r>
            <a:endParaRPr lang="zh-CN" altLang="en-US" sz="1600" dirty="0">
              <a:solidFill>
                <a:schemeClr val="bg1"/>
              </a:solidFill>
              <a:latin typeface="微软雅黑" pitchFamily="34" charset="-122"/>
              <a:ea typeface="微软雅黑" pitchFamily="34" charset="-122"/>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4FC8FE7-8280-44E9-AEF7-55374ECFDB2C}" type="datetime1">
              <a:rPr lang="zh-CN" altLang="en-US" smtClean="0"/>
              <a:t>2024-09-17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2929160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2E88AD-387B-4EEE-8510-AB2FD3112F5A}" type="datetime1">
              <a:rPr lang="zh-CN" altLang="en-US" smtClean="0"/>
              <a:t>2024-09-17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1808514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两栏内容">
    <p:bg>
      <p:bgPr>
        <a:solidFill>
          <a:schemeClr val="bg1"/>
        </a:solidFill>
        <a:effectLst/>
      </p:bgPr>
    </p:bg>
    <p:spTree>
      <p:nvGrpSpPr>
        <p:cNvPr id="1" name=""/>
        <p:cNvGrpSpPr/>
        <p:nvPr/>
      </p:nvGrpSpPr>
      <p:grpSpPr>
        <a:xfrm>
          <a:off x="0" y="0"/>
          <a:ext cx="0" cy="0"/>
          <a:chOff x="0" y="0"/>
          <a:chExt cx="0" cy="0"/>
        </a:xfrm>
      </p:grpSpPr>
      <p:pic>
        <p:nvPicPr>
          <p:cNvPr id="2" name="图片 3"/>
          <p:cNvPicPr>
            <a:picLocks noChangeAspect="1"/>
          </p:cNvPicPr>
          <p:nvPr userDrawn="1"/>
        </p:nvPicPr>
        <p:blipFill>
          <a:blip r:embed="rId2"/>
          <a:srcRect t="5159"/>
          <a:stretch>
            <a:fillRect/>
          </a:stretch>
        </p:blipFill>
        <p:spPr bwMode="auto">
          <a:xfrm>
            <a:off x="767" y="1"/>
            <a:ext cx="12191233" cy="6858000"/>
          </a:xfrm>
          <a:prstGeom prst="rect">
            <a:avLst/>
          </a:prstGeom>
          <a:noFill/>
          <a:ln w="9525">
            <a:noFill/>
            <a:miter lim="800000"/>
            <a:headEnd/>
            <a:tailEnd/>
          </a:ln>
        </p:spPr>
      </p:pic>
    </p:spTree>
    <p:extLst>
      <p:ext uri="{BB962C8B-B14F-4D97-AF65-F5344CB8AC3E}">
        <p14:creationId xmlns:p14="http://schemas.microsoft.com/office/powerpoint/2010/main" val="223612269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11" name="灯片编号占位符 13"/>
          <p:cNvSpPr>
            <a:spLocks noGrp="1"/>
          </p:cNvSpPr>
          <p:nvPr>
            <p:ph type="sldNum" sz="quarter" idx="12"/>
          </p:nvPr>
        </p:nvSpPr>
        <p:spPr>
          <a:xfrm>
            <a:off x="11522491" y="6351516"/>
            <a:ext cx="644751" cy="365125"/>
          </a:xfrm>
        </p:spPr>
        <p:txBody>
          <a:bodyPr/>
          <a:lstStyle>
            <a:lvl1pPr algn="ctr">
              <a:defRPr sz="1400">
                <a:solidFill>
                  <a:schemeClr val="tx1"/>
                </a:solidFill>
              </a:defRPr>
            </a:lvl1pPr>
          </a:lstStyle>
          <a:p>
            <a:fld id="{CD45CB9B-4DF8-4FF7-BEBC-4B0B26C01F34}" type="slidenum">
              <a:rPr lang="zh-CN" altLang="en-US" smtClean="0"/>
              <a:pPr/>
              <a:t>‹#›</a:t>
            </a:fld>
            <a:endParaRPr lang="zh-CN" altLang="en-US" dirty="0"/>
          </a:p>
        </p:txBody>
      </p:sp>
      <p:pic>
        <p:nvPicPr>
          <p:cNvPr id="5" name="图片 18"/>
          <p:cNvPicPr>
            <a:picLocks noChangeAspect="1"/>
          </p:cNvPicPr>
          <p:nvPr userDrawn="1"/>
        </p:nvPicPr>
        <p:blipFill>
          <a:blip r:embed="rId2"/>
          <a:srcRect t="5159"/>
          <a:stretch>
            <a:fillRect/>
          </a:stretch>
        </p:blipFill>
        <p:spPr bwMode="auto">
          <a:xfrm>
            <a:off x="0" y="0"/>
            <a:ext cx="12192000" cy="6858000"/>
          </a:xfrm>
          <a:prstGeom prst="rect">
            <a:avLst/>
          </a:prstGeom>
          <a:noFill/>
          <a:ln w="9525">
            <a:noFill/>
            <a:miter lim="800000"/>
            <a:headEnd/>
            <a:tailEnd/>
          </a:ln>
        </p:spPr>
      </p:pic>
      <p:sp>
        <p:nvSpPr>
          <p:cNvPr id="6" name="矩形 15"/>
          <p:cNvSpPr/>
          <p:nvPr userDrawn="1"/>
        </p:nvSpPr>
        <p:spPr>
          <a:xfrm>
            <a:off x="1920376" y="0"/>
            <a:ext cx="10271625"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343113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lef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比较">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681152"/>
            <a:ext cx="12192000" cy="153698"/>
          </a:xfrm>
          <a:prstGeom prst="rect">
            <a:avLst/>
          </a:prstGeom>
          <a:gradFill flip="none" rotWithShape="1">
            <a:gsLst>
              <a:gs pos="0">
                <a:schemeClr val="accent5">
                  <a:lumMod val="40000"/>
                  <a:lumOff val="60000"/>
                </a:schemeClr>
              </a:gs>
              <a:gs pos="100000">
                <a:schemeClr val="accent5">
                  <a:lumMod val="95000"/>
                  <a:lumOff val="5000"/>
                </a:schemeClr>
              </a:gs>
              <a:gs pos="100000">
                <a:schemeClr val="accent5">
                  <a:lumMod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userDrawn="1"/>
        </p:nvSpPr>
        <p:spPr>
          <a:xfrm>
            <a:off x="8426669" y="6225927"/>
            <a:ext cx="3144929" cy="584775"/>
          </a:xfrm>
          <a:prstGeom prst="rect">
            <a:avLst/>
          </a:prstGeom>
          <a:noFill/>
          <a:effectLst>
            <a:outerShdw blurRad="50800" dist="38100" dir="8100000" algn="tr" rotWithShape="0">
              <a:prstClr val="black">
                <a:alpha val="40000"/>
              </a:prstClr>
            </a:outerShdw>
          </a:effectLst>
        </p:spPr>
        <p:txBody>
          <a:bodyPr wrap="square" rtlCol="0">
            <a:spAutoFit/>
          </a:bodyPr>
          <a:lstStyle/>
          <a:p>
            <a:pPr algn="r"/>
            <a:r>
              <a:rPr lang="en-US" altLang="zh-CN" sz="1600" dirty="0">
                <a:latin typeface="Cambria Math" panose="02040503050406030204" pitchFamily="18" charset="0"/>
                <a:ea typeface="Cambria Math" panose="02040503050406030204" pitchFamily="18" charset="0"/>
              </a:rPr>
              <a:t>Model Based Systems Engineering</a:t>
            </a:r>
          </a:p>
          <a:p>
            <a:pPr algn="r"/>
            <a:r>
              <a:rPr lang="en-US" altLang="zh-CN" sz="1600" i="1" dirty="0">
                <a:latin typeface="Cambria Math" panose="02040503050406030204" pitchFamily="18" charset="0"/>
                <a:ea typeface="Cambria Math" panose="02040503050406030204" pitchFamily="18" charset="0"/>
              </a:rPr>
              <a:t>Powered by </a:t>
            </a:r>
            <a:r>
              <a:rPr lang="en-US" altLang="zh-CN" sz="1600" b="1" i="1" dirty="0" err="1">
                <a:latin typeface="Cambria Math" panose="02040503050406030204" pitchFamily="18" charset="0"/>
                <a:ea typeface="Cambria Math" panose="02040503050406030204" pitchFamily="18" charset="0"/>
              </a:rPr>
              <a:t>MWorks</a:t>
            </a:r>
            <a:endParaRPr lang="zh-CN" altLang="en-US" sz="1600" b="1" i="1" dirty="0">
              <a:latin typeface="Cambria Math" panose="02040503050406030204" pitchFamily="18" charset="0"/>
            </a:endParaRPr>
          </a:p>
        </p:txBody>
      </p:sp>
      <p:sp>
        <p:nvSpPr>
          <p:cNvPr id="13" name="矩形 12"/>
          <p:cNvSpPr/>
          <p:nvPr userDrawn="1"/>
        </p:nvSpPr>
        <p:spPr>
          <a:xfrm>
            <a:off x="11666483" y="6311828"/>
            <a:ext cx="525517" cy="4445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4" name="灯片编号占位符 13"/>
          <p:cNvSpPr>
            <a:spLocks noGrp="1"/>
          </p:cNvSpPr>
          <p:nvPr>
            <p:ph type="sldNum" sz="quarter" idx="12"/>
          </p:nvPr>
        </p:nvSpPr>
        <p:spPr>
          <a:xfrm>
            <a:off x="11666483" y="6351516"/>
            <a:ext cx="525517" cy="365125"/>
          </a:xfrm>
        </p:spPr>
        <p:txBody>
          <a:bodyPr/>
          <a:lstStyle>
            <a:lvl1pPr algn="ctr">
              <a:defRPr sz="1400">
                <a:solidFill>
                  <a:schemeClr val="bg1"/>
                </a:solidFill>
                <a:latin typeface="Cambria Math" panose="02040503050406030204" pitchFamily="18" charset="0"/>
              </a:defRPr>
            </a:lvl1pPr>
          </a:lstStyle>
          <a:p>
            <a:fld id="{CD45CB9B-4DF8-4FF7-BEBC-4B0B26C01F34}" type="slidenum">
              <a:rPr lang="zh-CN" altLang="en-US" smtClean="0"/>
              <a:pPr/>
              <a:t>‹#›</a:t>
            </a:fld>
            <a:endParaRPr lang="zh-CN" altLang="en-US" dirty="0"/>
          </a:p>
        </p:txBody>
      </p:sp>
    </p:spTree>
    <p:extLst>
      <p:ext uri="{BB962C8B-B14F-4D97-AF65-F5344CB8AC3E}">
        <p14:creationId xmlns:p14="http://schemas.microsoft.com/office/powerpoint/2010/main" val="227162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left)">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9" name="文本框 8"/>
          <p:cNvSpPr txBox="1"/>
          <p:nvPr userDrawn="1"/>
        </p:nvSpPr>
        <p:spPr>
          <a:xfrm>
            <a:off x="8426669" y="6225927"/>
            <a:ext cx="3144929" cy="584775"/>
          </a:xfrm>
          <a:prstGeom prst="rect">
            <a:avLst/>
          </a:prstGeom>
          <a:noFill/>
          <a:effectLst>
            <a:outerShdw blurRad="50800" dist="38100" dir="8100000" algn="tr" rotWithShape="0">
              <a:prstClr val="black">
                <a:alpha val="40000"/>
              </a:prstClr>
            </a:outerShdw>
          </a:effectLst>
        </p:spPr>
        <p:txBody>
          <a:bodyPr wrap="square" rtlCol="0">
            <a:spAutoFit/>
          </a:bodyPr>
          <a:lstStyle/>
          <a:p>
            <a:pPr algn="r"/>
            <a:r>
              <a:rPr lang="en-US" altLang="zh-CN" sz="1600" dirty="0">
                <a:latin typeface="Cambria Math" panose="02040503050406030204" pitchFamily="18" charset="0"/>
                <a:ea typeface="Cambria Math" panose="02040503050406030204" pitchFamily="18" charset="0"/>
              </a:rPr>
              <a:t>Model Based Systems Engineering</a:t>
            </a:r>
          </a:p>
          <a:p>
            <a:pPr algn="r"/>
            <a:r>
              <a:rPr lang="en-US" altLang="zh-CN" sz="1600" i="1" dirty="0">
                <a:latin typeface="Cambria Math" panose="02040503050406030204" pitchFamily="18" charset="0"/>
                <a:ea typeface="Cambria Math" panose="02040503050406030204" pitchFamily="18" charset="0"/>
              </a:rPr>
              <a:t>Powered by </a:t>
            </a:r>
            <a:r>
              <a:rPr lang="en-US" altLang="zh-CN" sz="1600" b="1" i="1" dirty="0" err="1">
                <a:latin typeface="Cambria Math" panose="02040503050406030204" pitchFamily="18" charset="0"/>
                <a:ea typeface="Cambria Math" panose="02040503050406030204" pitchFamily="18" charset="0"/>
              </a:rPr>
              <a:t>MWorks</a:t>
            </a:r>
            <a:endParaRPr lang="zh-CN" altLang="en-US" sz="1600" b="1" i="1" dirty="0">
              <a:latin typeface="Cambria Math" panose="02040503050406030204" pitchFamily="18" charset="0"/>
            </a:endParaRPr>
          </a:p>
        </p:txBody>
      </p:sp>
      <p:sp>
        <p:nvSpPr>
          <p:cNvPr id="11" name="矩形 10"/>
          <p:cNvSpPr/>
          <p:nvPr userDrawn="1"/>
        </p:nvSpPr>
        <p:spPr>
          <a:xfrm>
            <a:off x="11666483" y="6311828"/>
            <a:ext cx="525517" cy="4445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5" name="灯片编号占位符 13"/>
          <p:cNvSpPr>
            <a:spLocks noGrp="1"/>
          </p:cNvSpPr>
          <p:nvPr>
            <p:ph type="sldNum" sz="quarter" idx="12"/>
          </p:nvPr>
        </p:nvSpPr>
        <p:spPr>
          <a:xfrm>
            <a:off x="11666483" y="6351516"/>
            <a:ext cx="525517" cy="365125"/>
          </a:xfrm>
        </p:spPr>
        <p:txBody>
          <a:bodyPr/>
          <a:lstStyle>
            <a:lvl1pPr algn="ctr">
              <a:defRPr sz="1400">
                <a:solidFill>
                  <a:schemeClr val="bg1"/>
                </a:solidFill>
                <a:latin typeface="Cambria Math" panose="02040503050406030204" pitchFamily="18" charset="0"/>
              </a:defRPr>
            </a:lvl1pPr>
          </a:lstStyle>
          <a:p>
            <a:fld id="{CD45CB9B-4DF8-4FF7-BEBC-4B0B26C01F34}" type="slidenum">
              <a:rPr lang="zh-CN" altLang="en-US" smtClean="0"/>
              <a:pPr/>
              <a:t>‹#›</a:t>
            </a:fld>
            <a:endParaRPr lang="zh-CN" altLang="en-US" dirty="0"/>
          </a:p>
        </p:txBody>
      </p:sp>
      <p:sp>
        <p:nvSpPr>
          <p:cNvPr id="16" name="矩形 15"/>
          <p:cNvSpPr/>
          <p:nvPr userDrawn="1"/>
        </p:nvSpPr>
        <p:spPr>
          <a:xfrm>
            <a:off x="0" y="681152"/>
            <a:ext cx="12192000" cy="153698"/>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14751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11" name="矩形 10"/>
          <p:cNvSpPr/>
          <p:nvPr userDrawn="1"/>
        </p:nvSpPr>
        <p:spPr>
          <a:xfrm>
            <a:off x="11666483" y="6311828"/>
            <a:ext cx="525517" cy="4445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5" name="灯片编号占位符 13"/>
          <p:cNvSpPr>
            <a:spLocks noGrp="1"/>
          </p:cNvSpPr>
          <p:nvPr>
            <p:ph type="sldNum" sz="quarter" idx="12"/>
          </p:nvPr>
        </p:nvSpPr>
        <p:spPr>
          <a:xfrm>
            <a:off x="11666483" y="6351516"/>
            <a:ext cx="525517" cy="365125"/>
          </a:xfrm>
        </p:spPr>
        <p:txBody>
          <a:bodyPr/>
          <a:lstStyle>
            <a:lvl1pPr algn="ctr">
              <a:defRPr sz="1400">
                <a:solidFill>
                  <a:schemeClr val="bg1"/>
                </a:solidFill>
                <a:latin typeface="Cambria Math" panose="02040503050406030204" pitchFamily="18" charset="0"/>
              </a:defRPr>
            </a:lvl1pPr>
          </a:lstStyle>
          <a:p>
            <a:fld id="{CD45CB9B-4DF8-4FF7-BEBC-4B0B26C01F34}" type="slidenum">
              <a:rPr lang="zh-CN" altLang="en-US" smtClean="0"/>
              <a:pPr/>
              <a:t>‹#›</a:t>
            </a:fld>
            <a:endParaRPr lang="zh-CN" altLang="en-US" dirty="0"/>
          </a:p>
        </p:txBody>
      </p:sp>
      <p:sp>
        <p:nvSpPr>
          <p:cNvPr id="16" name="矩形 15"/>
          <p:cNvSpPr/>
          <p:nvPr userDrawn="1"/>
        </p:nvSpPr>
        <p:spPr>
          <a:xfrm>
            <a:off x="0" y="681152"/>
            <a:ext cx="12192000" cy="153698"/>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5" name="直接连接符 14">
            <a:extLst>
              <a:ext uri="{FF2B5EF4-FFF2-40B4-BE49-F238E27FC236}">
                <a16:creationId xmlns:a16="http://schemas.microsoft.com/office/drawing/2014/main" id="{6D9CE299-6D7D-4D1F-928F-A2C6D803A0DE}"/>
              </a:ext>
            </a:extLst>
          </p:cNvPr>
          <p:cNvCxnSpPr>
            <a:cxnSpLocks/>
          </p:cNvCxnSpPr>
          <p:nvPr userDrawn="1"/>
        </p:nvCxnSpPr>
        <p:spPr>
          <a:xfrm>
            <a:off x="1777446" y="1166741"/>
            <a:ext cx="0" cy="5691259"/>
          </a:xfrm>
          <a:prstGeom prst="line">
            <a:avLst/>
          </a:prstGeom>
          <a:ln>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77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两栏内容">
    <p:bg>
      <p:bgPr>
        <a:solidFill>
          <a:schemeClr val="accent5">
            <a:lumMod val="75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1" y="1"/>
            <a:ext cx="12194655" cy="965771"/>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r="63715"/>
          <a:stretch>
            <a:fillRect/>
          </a:stretch>
        </p:blipFill>
        <p:spPr bwMode="auto">
          <a:xfrm>
            <a:off x="198135" y="216974"/>
            <a:ext cx="901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888644"/>
            <a:ext cx="12192000" cy="1591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406811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两栏内容">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1" y="1"/>
            <a:ext cx="12194655" cy="965771"/>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r="63715"/>
          <a:stretch>
            <a:fillRect/>
          </a:stretch>
        </p:blipFill>
        <p:spPr bwMode="auto">
          <a:xfrm>
            <a:off x="198135" y="216974"/>
            <a:ext cx="901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888644"/>
            <a:ext cx="12192000" cy="1591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47750"/>
            <a:ext cx="12192000" cy="5810250"/>
          </a:xfrm>
          <a:prstGeom prst="rect">
            <a:avLst/>
          </a:prstGeom>
          <a:noFill/>
        </p:spPr>
      </p:pic>
    </p:spTree>
    <p:extLst>
      <p:ext uri="{BB962C8B-B14F-4D97-AF65-F5344CB8AC3E}">
        <p14:creationId xmlns:p14="http://schemas.microsoft.com/office/powerpoint/2010/main" val="733519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665162"/>
          </a:xfrm>
          <a:prstGeom prst="rect">
            <a:avLst/>
          </a:prstGeom>
          <a:noFill/>
          <a:ln>
            <a:noFill/>
          </a:ln>
        </p:spPr>
        <p:txBody>
          <a:bodyPr anchor="ctr"/>
          <a:lstStyle>
            <a:lvl1pPr algn="l">
              <a:defRPr sz="3200" b="1" baseline="0">
                <a:solidFill>
                  <a:schemeClr val="accent5"/>
                </a:solidFill>
                <a:latin typeface="Cambria Math" panose="02040503050406030204" pitchFamily="18" charset="0"/>
                <a:ea typeface="宋体" panose="02010600030101010101" pitchFamily="2" charset="-122"/>
              </a:defRPr>
            </a:lvl1pPr>
          </a:lstStyle>
          <a:p>
            <a:r>
              <a:rPr lang="zh-CN" altLang="en-US" dirty="0"/>
              <a:t>单击此处编辑母版标题样式</a:t>
            </a:r>
          </a:p>
        </p:txBody>
      </p:sp>
      <p:sp>
        <p:nvSpPr>
          <p:cNvPr id="9" name="副标题 2"/>
          <p:cNvSpPr>
            <a:spLocks noGrp="1"/>
          </p:cNvSpPr>
          <p:nvPr>
            <p:ph type="subTitle" idx="1"/>
          </p:nvPr>
        </p:nvSpPr>
        <p:spPr>
          <a:xfrm>
            <a:off x="335360" y="986971"/>
            <a:ext cx="11521280" cy="5322349"/>
          </a:xfrm>
          <a:prstGeom prst="rect">
            <a:avLst/>
          </a:prstGeom>
        </p:spPr>
        <p:txBody>
          <a:bodyPr/>
          <a:lstStyle>
            <a:lvl1pPr marL="0" indent="0" algn="l">
              <a:buFont typeface="Wingdings" pitchFamily="2" charset="2"/>
              <a:buNone/>
              <a:defRPr sz="2000" baseline="0">
                <a:solidFill>
                  <a:schemeClr val="tx1"/>
                </a:solidFill>
                <a:latin typeface="Cambria Math" panose="02040503050406030204" pitchFamily="18" charset="0"/>
                <a:ea typeface="宋体" panose="02010600030101010101" pitchFamily="2" charset="-122"/>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pic>
        <p:nvPicPr>
          <p:cNvPr id="4" name="Picture 7" descr="E:\Work\工作日志\同元Logo1.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harpenSoften amount="84000"/>
                    </a14:imgEffect>
                  </a14:imgLayer>
                </a14:imgProps>
              </a:ext>
              <a:ext uri="{28A0092B-C50C-407E-A947-70E740481C1C}">
                <a14:useLocalDpi xmlns:a14="http://schemas.microsoft.com/office/drawing/2010/main"/>
              </a:ext>
            </a:extLst>
          </a:blip>
          <a:srcRect/>
          <a:stretch>
            <a:fillRect/>
          </a:stretch>
        </p:blipFill>
        <p:spPr bwMode="auto">
          <a:xfrm>
            <a:off x="9456373" y="0"/>
            <a:ext cx="2735627" cy="6858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04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目录页">
    <p:spTree>
      <p:nvGrpSpPr>
        <p:cNvPr id="1" name=""/>
        <p:cNvGrpSpPr/>
        <p:nvPr/>
      </p:nvGrpSpPr>
      <p:grpSpPr>
        <a:xfrm>
          <a:off x="0" y="0"/>
          <a:ext cx="0" cy="0"/>
          <a:chOff x="0" y="0"/>
          <a:chExt cx="0" cy="0"/>
        </a:xfrm>
      </p:grpSpPr>
      <p:sp>
        <p:nvSpPr>
          <p:cNvPr id="2" name="TextBox 7"/>
          <p:cNvSpPr txBox="1"/>
          <p:nvPr userDrawn="1"/>
        </p:nvSpPr>
        <p:spPr>
          <a:xfrm>
            <a:off x="480837" y="451005"/>
            <a:ext cx="1112176" cy="400110"/>
          </a:xfrm>
          <a:prstGeom prst="rect">
            <a:avLst/>
          </a:prstGeom>
          <a:noFill/>
          <a:effectLst>
            <a:reflection blurRad="6350" stA="50000" endA="300" endPos="38500" dist="50800" dir="5400000" sy="-100000" algn="bl" rotWithShape="0"/>
          </a:effectLst>
        </p:spPr>
        <p:txBody>
          <a:bodyPr>
            <a:spAutoFit/>
          </a:bodyPr>
          <a:lstStyle/>
          <a:p>
            <a:pPr algn="r" fontAlgn="auto">
              <a:spcBef>
                <a:spcPts val="0"/>
              </a:spcBef>
              <a:spcAft>
                <a:spcPts val="0"/>
              </a:spcAft>
              <a:defRPr/>
            </a:pPr>
            <a:r>
              <a:rPr lang="en-US" altLang="zh-CN" sz="2000" dirty="0">
                <a:solidFill>
                  <a:srgbClr val="3275B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2000" dirty="0">
              <a:solidFill>
                <a:srgbClr val="3275B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矩形 17"/>
          <p:cNvSpPr/>
          <p:nvPr userDrawn="1"/>
        </p:nvSpPr>
        <p:spPr>
          <a:xfrm>
            <a:off x="11495269" y="6257927"/>
            <a:ext cx="696731" cy="441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1"/>
          <p:cNvSpPr/>
          <p:nvPr userDrawn="1"/>
        </p:nvSpPr>
        <p:spPr>
          <a:xfrm>
            <a:off x="0" y="938213"/>
            <a:ext cx="12192000" cy="187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TextBox 15"/>
          <p:cNvSpPr txBox="1"/>
          <p:nvPr userDrawn="1"/>
        </p:nvSpPr>
        <p:spPr>
          <a:xfrm>
            <a:off x="11720636" y="6308725"/>
            <a:ext cx="471604" cy="338554"/>
          </a:xfrm>
          <a:prstGeom prst="rect">
            <a:avLst/>
          </a:prstGeom>
          <a:noFill/>
        </p:spPr>
        <p:txBody>
          <a:bodyPr wrap="none">
            <a:spAutoFit/>
          </a:bodyPr>
          <a:lstStyle/>
          <a:p>
            <a:pPr fontAlgn="auto">
              <a:spcBef>
                <a:spcPts val="0"/>
              </a:spcBef>
              <a:spcAft>
                <a:spcPts val="0"/>
              </a:spcAft>
              <a:defRPr/>
            </a:pPr>
            <a:fld id="{A803BB12-F3F0-464F-B812-45158DF01562}" type="slidenum">
              <a:rPr lang="zh-CN" altLang="en-US" sz="1600">
                <a:solidFill>
                  <a:schemeClr val="bg1"/>
                </a:solidFill>
                <a:latin typeface="+mn-lt"/>
                <a:ea typeface="+mn-ea"/>
              </a:rPr>
              <a:pPr fontAlgn="auto">
                <a:spcBef>
                  <a:spcPts val="0"/>
                </a:spcBef>
                <a:spcAft>
                  <a:spcPts val="0"/>
                </a:spcAft>
                <a:defRPr/>
              </a:pPr>
              <a:t>‹#›</a:t>
            </a:fld>
            <a:r>
              <a:rPr lang="zh-CN" altLang="en-US" sz="1600" dirty="0">
                <a:solidFill>
                  <a:schemeClr val="bg1"/>
                </a:solidFill>
                <a:latin typeface="+mn-lt"/>
                <a:ea typeface="+mn-ea"/>
              </a:rPr>
              <a:t> </a:t>
            </a:r>
            <a:endParaRPr lang="zh-CN" altLang="en-US" sz="1600" dirty="0">
              <a:solidFill>
                <a:schemeClr val="bg1"/>
              </a:solidFill>
              <a:latin typeface="微软雅黑" pitchFamily="34" charset="-122"/>
              <a:ea typeface="微软雅黑" pitchFamily="34" charset="-122"/>
            </a:endParaRPr>
          </a:p>
        </p:txBody>
      </p:sp>
      <p:cxnSp>
        <p:nvCxnSpPr>
          <p:cNvPr id="6" name="直接连接符 2"/>
          <p:cNvCxnSpPr/>
          <p:nvPr userDrawn="1"/>
        </p:nvCxnSpPr>
        <p:spPr>
          <a:xfrm>
            <a:off x="1993381" y="2"/>
            <a:ext cx="0" cy="765175"/>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a:off x="1993381" y="1268415"/>
            <a:ext cx="0" cy="5589587"/>
          </a:xfrm>
          <a:prstGeom prst="line">
            <a:avLst/>
          </a:prstGeom>
          <a:ln>
            <a:headEnd type="oval"/>
          </a:ln>
        </p:spPr>
        <p:style>
          <a:lnRef idx="1">
            <a:schemeClr val="accent1"/>
          </a:lnRef>
          <a:fillRef idx="0">
            <a:schemeClr val="accent1"/>
          </a:fillRef>
          <a:effectRef idx="0">
            <a:schemeClr val="accent1"/>
          </a:effectRef>
          <a:fontRef idx="minor">
            <a:schemeClr val="tx1"/>
          </a:fontRef>
        </p:style>
      </p:cxnSp>
      <p:pic>
        <p:nvPicPr>
          <p:cNvPr id="8" name="图片 14"/>
          <p:cNvPicPr>
            <a:picLocks noChangeAspect="1"/>
          </p:cNvPicPr>
          <p:nvPr userDrawn="1"/>
        </p:nvPicPr>
        <p:blipFill>
          <a:blip r:embed="rId2"/>
          <a:srcRect t="5159"/>
          <a:stretch>
            <a:fillRect/>
          </a:stretch>
        </p:blipFill>
        <p:spPr bwMode="auto">
          <a:xfrm>
            <a:off x="0" y="0"/>
            <a:ext cx="12192000" cy="6858000"/>
          </a:xfrm>
          <a:prstGeom prst="rect">
            <a:avLst/>
          </a:prstGeom>
          <a:noFill/>
          <a:ln w="9525">
            <a:noFill/>
            <a:miter lim="800000"/>
            <a:headEnd/>
            <a:tailEnd/>
          </a:ln>
        </p:spPr>
      </p:pic>
      <p:sp>
        <p:nvSpPr>
          <p:cNvPr id="9" name="矩形 15"/>
          <p:cNvSpPr/>
          <p:nvPr userDrawn="1"/>
        </p:nvSpPr>
        <p:spPr>
          <a:xfrm>
            <a:off x="1920376" y="0"/>
            <a:ext cx="10271625" cy="6858000"/>
          </a:xfrm>
          <a:prstGeom prst="rect">
            <a:avLst/>
          </a:prstGeom>
          <a:gradFill flip="none" rotWithShape="1">
            <a:gsLst>
              <a:gs pos="0">
                <a:schemeClr val="bg1"/>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16"/>
          <p:cNvSpPr/>
          <p:nvPr userDrawn="1"/>
        </p:nvSpPr>
        <p:spPr>
          <a:xfrm>
            <a:off x="11495269" y="6257927"/>
            <a:ext cx="696731" cy="441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TextBox 15"/>
          <p:cNvSpPr txBox="1"/>
          <p:nvPr userDrawn="1"/>
        </p:nvSpPr>
        <p:spPr>
          <a:xfrm>
            <a:off x="11720636" y="6308725"/>
            <a:ext cx="471604" cy="338554"/>
          </a:xfrm>
          <a:prstGeom prst="rect">
            <a:avLst/>
          </a:prstGeom>
          <a:noFill/>
        </p:spPr>
        <p:txBody>
          <a:bodyPr wrap="none">
            <a:spAutoFit/>
          </a:bodyPr>
          <a:lstStyle/>
          <a:p>
            <a:pPr fontAlgn="auto">
              <a:spcBef>
                <a:spcPts val="0"/>
              </a:spcBef>
              <a:spcAft>
                <a:spcPts val="0"/>
              </a:spcAft>
              <a:defRPr/>
            </a:pPr>
            <a:fld id="{A27C0D0C-8BF6-4CBD-A784-31F7D1268540}" type="slidenum">
              <a:rPr lang="zh-CN" altLang="en-US" sz="1600">
                <a:solidFill>
                  <a:schemeClr val="bg1"/>
                </a:solidFill>
                <a:latin typeface="+mn-lt"/>
                <a:ea typeface="+mn-ea"/>
              </a:rPr>
              <a:pPr fontAlgn="auto">
                <a:spcBef>
                  <a:spcPts val="0"/>
                </a:spcBef>
                <a:spcAft>
                  <a:spcPts val="0"/>
                </a:spcAft>
                <a:defRPr/>
              </a:pPr>
              <a:t>‹#›</a:t>
            </a:fld>
            <a:r>
              <a:rPr lang="zh-CN" altLang="en-US" sz="1600" dirty="0">
                <a:solidFill>
                  <a:schemeClr val="bg1"/>
                </a:solidFill>
                <a:latin typeface="+mn-lt"/>
                <a:ea typeface="+mn-ea"/>
              </a:rPr>
              <a:t> </a:t>
            </a:r>
            <a:endParaRPr lang="zh-CN" altLang="en-US" sz="1600" dirty="0">
              <a:solidFill>
                <a:schemeClr val="bg1"/>
              </a:solidFill>
              <a:latin typeface="微软雅黑" pitchFamily="34" charset="-122"/>
              <a:ea typeface="微软雅黑" pitchFamily="34" charset="-122"/>
            </a:endParaRPr>
          </a:p>
        </p:txBody>
      </p:sp>
      <p:sp>
        <p:nvSpPr>
          <p:cNvPr id="13" name="文本框 20"/>
          <p:cNvSpPr txBox="1"/>
          <p:nvPr userDrawn="1"/>
        </p:nvSpPr>
        <p:spPr>
          <a:xfrm>
            <a:off x="1" y="476252"/>
            <a:ext cx="1920375" cy="461665"/>
          </a:xfrm>
          <a:prstGeom prst="rect">
            <a:avLst/>
          </a:prstGeom>
          <a:noFill/>
        </p:spPr>
        <p:txBody>
          <a:bodyPr wrap="square">
            <a:spAutoFit/>
          </a:bodyPr>
          <a:lstStyle/>
          <a:p>
            <a:pPr algn="ctr" fontAlgn="auto">
              <a:spcBef>
                <a:spcPts val="0"/>
              </a:spcBef>
              <a:spcAft>
                <a:spcPts val="0"/>
              </a:spcAft>
              <a:defRPr/>
            </a:pPr>
            <a:r>
              <a:rPr lang="zh-CN" altLang="en-US" sz="2400" dirty="0">
                <a:solidFill>
                  <a:prstClr val="white"/>
                </a:solidFill>
                <a:latin typeface="+mn-lt"/>
                <a:ea typeface="微软雅黑"/>
              </a:rPr>
              <a:t>目录</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过渡页1">
    <p:spTree>
      <p:nvGrpSpPr>
        <p:cNvPr id="1" name=""/>
        <p:cNvGrpSpPr/>
        <p:nvPr/>
      </p:nvGrpSpPr>
      <p:grpSpPr>
        <a:xfrm>
          <a:off x="0" y="0"/>
          <a:ext cx="0" cy="0"/>
          <a:chOff x="0" y="0"/>
          <a:chExt cx="0" cy="0"/>
        </a:xfrm>
      </p:grpSpPr>
      <p:sp>
        <p:nvSpPr>
          <p:cNvPr id="3" name="矩形 17"/>
          <p:cNvSpPr/>
          <p:nvPr userDrawn="1"/>
        </p:nvSpPr>
        <p:spPr>
          <a:xfrm>
            <a:off x="11495269" y="6257927"/>
            <a:ext cx="696731" cy="441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1"/>
          <p:cNvSpPr/>
          <p:nvPr userDrawn="1"/>
        </p:nvSpPr>
        <p:spPr>
          <a:xfrm>
            <a:off x="0" y="938213"/>
            <a:ext cx="12192000" cy="187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TextBox 15"/>
          <p:cNvSpPr txBox="1"/>
          <p:nvPr userDrawn="1"/>
        </p:nvSpPr>
        <p:spPr>
          <a:xfrm>
            <a:off x="11720636" y="6308725"/>
            <a:ext cx="471604" cy="338554"/>
          </a:xfrm>
          <a:prstGeom prst="rect">
            <a:avLst/>
          </a:prstGeom>
          <a:noFill/>
        </p:spPr>
        <p:txBody>
          <a:bodyPr wrap="none">
            <a:spAutoFit/>
          </a:bodyPr>
          <a:lstStyle/>
          <a:p>
            <a:pPr fontAlgn="auto">
              <a:spcBef>
                <a:spcPts val="0"/>
              </a:spcBef>
              <a:spcAft>
                <a:spcPts val="0"/>
              </a:spcAft>
              <a:defRPr/>
            </a:pPr>
            <a:fld id="{E4FB4023-21DC-4EED-A838-F9920479297B}" type="slidenum">
              <a:rPr lang="zh-CN" altLang="en-US" sz="1600">
                <a:solidFill>
                  <a:schemeClr val="bg1"/>
                </a:solidFill>
                <a:latin typeface="+mn-lt"/>
                <a:ea typeface="+mn-ea"/>
              </a:rPr>
              <a:pPr fontAlgn="auto">
                <a:spcBef>
                  <a:spcPts val="0"/>
                </a:spcBef>
                <a:spcAft>
                  <a:spcPts val="0"/>
                </a:spcAft>
                <a:defRPr/>
              </a:pPr>
              <a:t>‹#›</a:t>
            </a:fld>
            <a:r>
              <a:rPr lang="zh-CN" altLang="en-US" sz="1600" dirty="0">
                <a:solidFill>
                  <a:schemeClr val="bg1"/>
                </a:solidFill>
                <a:latin typeface="+mn-lt"/>
                <a:ea typeface="+mn-ea"/>
              </a:rPr>
              <a:t> </a:t>
            </a:r>
            <a:endParaRPr lang="zh-CN" altLang="en-US" sz="1600" dirty="0">
              <a:solidFill>
                <a:schemeClr val="bg1"/>
              </a:solidFill>
              <a:latin typeface="微软雅黑" pitchFamily="34" charset="-122"/>
              <a:ea typeface="微软雅黑" pitchFamily="34" charset="-122"/>
            </a:endParaRPr>
          </a:p>
        </p:txBody>
      </p:sp>
      <p:cxnSp>
        <p:nvCxnSpPr>
          <p:cNvPr id="6" name="直接连接符 2"/>
          <p:cNvCxnSpPr/>
          <p:nvPr userDrawn="1"/>
        </p:nvCxnSpPr>
        <p:spPr>
          <a:xfrm>
            <a:off x="1775520" y="0"/>
            <a:ext cx="0" cy="765175"/>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a:off x="1775520" y="1268413"/>
            <a:ext cx="0" cy="5589587"/>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4" name="TextBox 16"/>
          <p:cNvSpPr txBox="1">
            <a:spLocks noChangeArrowheads="1"/>
          </p:cNvSpPr>
          <p:nvPr userDrawn="1"/>
        </p:nvSpPr>
        <p:spPr bwMode="auto">
          <a:xfrm>
            <a:off x="7799790" y="6298687"/>
            <a:ext cx="3333751" cy="571500"/>
          </a:xfrm>
          <a:prstGeom prst="rect">
            <a:avLst/>
          </a:prstGeom>
          <a:noFill/>
          <a:ln>
            <a:noFill/>
          </a:ln>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a:defRPr/>
            </a:pPr>
            <a:r>
              <a:rPr lang="en-US" altLang="zh-CN" b="1" i="1" dirty="0"/>
              <a:t>Modeling &amp; Simulation</a:t>
            </a:r>
          </a:p>
          <a:p>
            <a:pPr algn="r">
              <a:defRPr/>
            </a:pPr>
            <a:r>
              <a:rPr lang="en-US" altLang="zh-CN" sz="1200" b="1" i="0" dirty="0"/>
              <a:t>Based on </a:t>
            </a:r>
            <a:r>
              <a:rPr lang="en-US" altLang="zh-CN" sz="1200" b="1" i="1" dirty="0" err="1"/>
              <a:t>Modelica</a:t>
            </a:r>
            <a:endParaRPr lang="zh-CN" altLang="en-US" sz="1200" b="1" i="1" dirty="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过渡页1">
    <p:spTree>
      <p:nvGrpSpPr>
        <p:cNvPr id="1" name=""/>
        <p:cNvGrpSpPr/>
        <p:nvPr/>
      </p:nvGrpSpPr>
      <p:grpSpPr>
        <a:xfrm>
          <a:off x="0" y="0"/>
          <a:ext cx="0" cy="0"/>
          <a:chOff x="0" y="0"/>
          <a:chExt cx="0" cy="0"/>
        </a:xfrm>
      </p:grpSpPr>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过渡页1">
    <p:spTree>
      <p:nvGrpSpPr>
        <p:cNvPr id="1" name=""/>
        <p:cNvGrpSpPr/>
        <p:nvPr/>
      </p:nvGrpSpPr>
      <p:grpSpPr>
        <a:xfrm>
          <a:off x="0" y="0"/>
          <a:ext cx="0" cy="0"/>
          <a:chOff x="0" y="0"/>
          <a:chExt cx="0" cy="0"/>
        </a:xfrm>
      </p:grpSpPr>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过渡页1">
    <p:spTree>
      <p:nvGrpSpPr>
        <p:cNvPr id="1" name=""/>
        <p:cNvGrpSpPr/>
        <p:nvPr/>
      </p:nvGrpSpPr>
      <p:grpSpPr>
        <a:xfrm>
          <a:off x="0" y="0"/>
          <a:ext cx="0" cy="0"/>
          <a:chOff x="0" y="0"/>
          <a:chExt cx="0" cy="0"/>
        </a:xfrm>
      </p:grpSpPr>
      <p:sp>
        <p:nvSpPr>
          <p:cNvPr id="2" name="矩形 1"/>
          <p:cNvSpPr/>
          <p:nvPr userDrawn="1"/>
        </p:nvSpPr>
        <p:spPr>
          <a:xfrm>
            <a:off x="7920203" y="6237312"/>
            <a:ext cx="3360373"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userDrawn="1"/>
        </p:nvSpPr>
        <p:spPr>
          <a:xfrm>
            <a:off x="7043689" y="6237313"/>
            <a:ext cx="4250267" cy="584775"/>
          </a:xfrm>
          <a:prstGeom prst="rect">
            <a:avLst/>
          </a:prstGeom>
          <a:noFill/>
          <a:effectLst>
            <a:outerShdw blurRad="50800" dist="38100" dir="8100000" algn="tr" rotWithShape="0">
              <a:prstClr val="black">
                <a:alpha val="40000"/>
              </a:prstClr>
            </a:outerShdw>
          </a:effectLst>
        </p:spPr>
        <p:txBody>
          <a:bodyPr wrap="square" rtlCol="0">
            <a:spAutoFit/>
          </a:bodyPr>
          <a:lstStyle/>
          <a:p>
            <a:pPr algn="r"/>
            <a:r>
              <a:rPr lang="en-US" altLang="zh-CN" sz="1600" dirty="0">
                <a:latin typeface="Cambria Math" panose="02040503050406030204" pitchFamily="18" charset="0"/>
                <a:ea typeface="Cambria Math" panose="02040503050406030204" pitchFamily="18" charset="0"/>
              </a:rPr>
              <a:t>Model Based Systems Engineering</a:t>
            </a:r>
          </a:p>
          <a:p>
            <a:pPr algn="r"/>
            <a:r>
              <a:rPr lang="en-US" altLang="zh-CN" sz="1600" i="1" dirty="0">
                <a:latin typeface="Cambria Math" panose="02040503050406030204" pitchFamily="18" charset="0"/>
                <a:ea typeface="Cambria Math" panose="02040503050406030204" pitchFamily="18" charset="0"/>
              </a:rPr>
              <a:t>Powered by </a:t>
            </a:r>
            <a:r>
              <a:rPr lang="en-US" altLang="zh-CN" sz="1600" b="1" i="1" dirty="0" err="1">
                <a:latin typeface="Cambria Math" panose="02040503050406030204" pitchFamily="18" charset="0"/>
                <a:ea typeface="Cambria Math" panose="02040503050406030204" pitchFamily="18" charset="0"/>
              </a:rPr>
              <a:t>MWorks</a:t>
            </a:r>
            <a:endParaRPr lang="zh-CN" altLang="en-US" sz="1600" b="1" i="1" dirty="0">
              <a:latin typeface="Cambria Math" panose="02040503050406030204" pitchFamily="18" charset="0"/>
            </a:endParaRPr>
          </a:p>
        </p:txBody>
      </p:sp>
    </p:spTree>
    <p:extLst>
      <p:ext uri="{BB962C8B-B14F-4D97-AF65-F5344CB8AC3E}">
        <p14:creationId xmlns:p14="http://schemas.microsoft.com/office/powerpoint/2010/main" val="165389959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过渡页1">
    <p:spTree>
      <p:nvGrpSpPr>
        <p:cNvPr id="1" name=""/>
        <p:cNvGrpSpPr/>
        <p:nvPr/>
      </p:nvGrpSpPr>
      <p:grpSpPr>
        <a:xfrm>
          <a:off x="0" y="0"/>
          <a:ext cx="0" cy="0"/>
          <a:chOff x="0" y="0"/>
          <a:chExt cx="0" cy="0"/>
        </a:xfrm>
      </p:grpSpPr>
      <p:sp>
        <p:nvSpPr>
          <p:cNvPr id="2" name="矩形 1"/>
          <p:cNvSpPr/>
          <p:nvPr userDrawn="1"/>
        </p:nvSpPr>
        <p:spPr>
          <a:xfrm>
            <a:off x="7920203" y="6237312"/>
            <a:ext cx="3360373"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userDrawn="1"/>
        </p:nvSpPr>
        <p:spPr>
          <a:xfrm>
            <a:off x="7043689" y="6237313"/>
            <a:ext cx="4250267" cy="584775"/>
          </a:xfrm>
          <a:prstGeom prst="rect">
            <a:avLst/>
          </a:prstGeom>
          <a:noFill/>
          <a:effectLst>
            <a:outerShdw blurRad="50800" dist="38100" dir="8100000" algn="tr" rotWithShape="0">
              <a:prstClr val="black">
                <a:alpha val="40000"/>
              </a:prstClr>
            </a:outerShdw>
          </a:effectLst>
        </p:spPr>
        <p:txBody>
          <a:bodyPr wrap="square" rtlCol="0">
            <a:spAutoFit/>
          </a:bodyPr>
          <a:lstStyle/>
          <a:p>
            <a:pPr algn="r"/>
            <a:r>
              <a:rPr lang="en-US" altLang="zh-CN" sz="1600" dirty="0">
                <a:latin typeface="Cambria Math" panose="02040503050406030204" pitchFamily="18" charset="0"/>
                <a:ea typeface="Cambria Math" panose="02040503050406030204" pitchFamily="18" charset="0"/>
              </a:rPr>
              <a:t>Model Based Systems Engineering</a:t>
            </a:r>
          </a:p>
          <a:p>
            <a:pPr algn="r"/>
            <a:r>
              <a:rPr lang="en-US" altLang="zh-CN" sz="1600" i="1" dirty="0">
                <a:latin typeface="Cambria Math" panose="02040503050406030204" pitchFamily="18" charset="0"/>
                <a:ea typeface="Cambria Math" panose="02040503050406030204" pitchFamily="18" charset="0"/>
              </a:rPr>
              <a:t>Powered by </a:t>
            </a:r>
            <a:r>
              <a:rPr lang="en-US" altLang="zh-CN" sz="1600" b="1" i="1" dirty="0" err="1">
                <a:latin typeface="Cambria Math" panose="02040503050406030204" pitchFamily="18" charset="0"/>
                <a:ea typeface="Cambria Math" panose="02040503050406030204" pitchFamily="18" charset="0"/>
              </a:rPr>
              <a:t>MWorks</a:t>
            </a:r>
            <a:endParaRPr lang="zh-CN" altLang="en-US" sz="1600" b="1" i="1" dirty="0">
              <a:latin typeface="Cambria Math" panose="02040503050406030204" pitchFamily="18" charset="0"/>
            </a:endParaRPr>
          </a:p>
        </p:txBody>
      </p:sp>
      <p:cxnSp>
        <p:nvCxnSpPr>
          <p:cNvPr id="5" name="直接连接符 14"/>
          <p:cNvCxnSpPr/>
          <p:nvPr userDrawn="1"/>
        </p:nvCxnSpPr>
        <p:spPr>
          <a:xfrm>
            <a:off x="1775520" y="908720"/>
            <a:ext cx="0" cy="594928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30249"/>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过渡页1">
    <p:spTree>
      <p:nvGrpSpPr>
        <p:cNvPr id="1" name=""/>
        <p:cNvGrpSpPr/>
        <p:nvPr/>
      </p:nvGrpSpPr>
      <p:grpSpPr>
        <a:xfrm>
          <a:off x="0" y="0"/>
          <a:ext cx="0" cy="0"/>
          <a:chOff x="0" y="0"/>
          <a:chExt cx="0" cy="0"/>
        </a:xfrm>
      </p:grpSpPr>
      <p:sp>
        <p:nvSpPr>
          <p:cNvPr id="2" name="矩形 1"/>
          <p:cNvSpPr/>
          <p:nvPr userDrawn="1"/>
        </p:nvSpPr>
        <p:spPr>
          <a:xfrm>
            <a:off x="7920203" y="6237312"/>
            <a:ext cx="3360373"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userDrawn="1"/>
        </p:nvSpPr>
        <p:spPr>
          <a:xfrm>
            <a:off x="7043689" y="6237313"/>
            <a:ext cx="4250267" cy="584775"/>
          </a:xfrm>
          <a:prstGeom prst="rect">
            <a:avLst/>
          </a:prstGeom>
          <a:noFill/>
          <a:effectLst>
            <a:outerShdw blurRad="50800" dist="38100" dir="8100000" algn="tr" rotWithShape="0">
              <a:prstClr val="black">
                <a:alpha val="40000"/>
              </a:prstClr>
            </a:outerShdw>
          </a:effectLst>
        </p:spPr>
        <p:txBody>
          <a:bodyPr wrap="square" rtlCol="0">
            <a:spAutoFit/>
          </a:bodyPr>
          <a:lstStyle/>
          <a:p>
            <a:pPr algn="r"/>
            <a:r>
              <a:rPr lang="en-US" altLang="zh-CN" sz="1600" dirty="0">
                <a:latin typeface="Cambria Math" panose="02040503050406030204" pitchFamily="18" charset="0"/>
                <a:ea typeface="Cambria Math" panose="02040503050406030204" pitchFamily="18" charset="0"/>
              </a:rPr>
              <a:t>Model Based Systems Engineering</a:t>
            </a:r>
          </a:p>
          <a:p>
            <a:pPr algn="r"/>
            <a:r>
              <a:rPr lang="en-US" altLang="zh-CN" sz="1600" i="1" dirty="0">
                <a:latin typeface="Cambria Math" panose="02040503050406030204" pitchFamily="18" charset="0"/>
                <a:ea typeface="Cambria Math" panose="02040503050406030204" pitchFamily="18" charset="0"/>
              </a:rPr>
              <a:t>Powered by </a:t>
            </a:r>
            <a:r>
              <a:rPr lang="en-US" altLang="zh-CN" sz="1600" b="1" i="1" dirty="0" err="1">
                <a:latin typeface="Cambria Math" panose="02040503050406030204" pitchFamily="18" charset="0"/>
                <a:ea typeface="Cambria Math" panose="02040503050406030204" pitchFamily="18" charset="0"/>
              </a:rPr>
              <a:t>MWorks</a:t>
            </a:r>
            <a:endParaRPr lang="zh-CN" altLang="en-US" sz="1600" b="1" i="1" dirty="0">
              <a:latin typeface="Cambria Math" panose="02040503050406030204" pitchFamily="18" charset="0"/>
            </a:endParaRPr>
          </a:p>
        </p:txBody>
      </p:sp>
      <p:cxnSp>
        <p:nvCxnSpPr>
          <p:cNvPr id="4" name="直接连接符 2"/>
          <p:cNvCxnSpPr/>
          <p:nvPr userDrawn="1"/>
        </p:nvCxnSpPr>
        <p:spPr>
          <a:xfrm>
            <a:off x="1775520" y="0"/>
            <a:ext cx="0" cy="548680"/>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cxnSp>
        <p:nvCxnSpPr>
          <p:cNvPr id="5" name="直接连接符 14"/>
          <p:cNvCxnSpPr/>
          <p:nvPr userDrawn="1"/>
        </p:nvCxnSpPr>
        <p:spPr>
          <a:xfrm>
            <a:off x="1775520" y="908720"/>
            <a:ext cx="0" cy="5949280"/>
          </a:xfrm>
          <a:prstGeom prst="line">
            <a:avLst/>
          </a:prstGeom>
          <a:ln>
            <a:headEnd type="ova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2233" y="56085"/>
            <a:ext cx="832096" cy="55457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918" y="-32087"/>
            <a:ext cx="714315" cy="714314"/>
          </a:xfrm>
          <a:prstGeom prst="rect">
            <a:avLst/>
          </a:prstGeom>
        </p:spPr>
      </p:pic>
    </p:spTree>
    <p:extLst>
      <p:ext uri="{BB962C8B-B14F-4D97-AF65-F5344CB8AC3E}">
        <p14:creationId xmlns:p14="http://schemas.microsoft.com/office/powerpoint/2010/main" val="802988714"/>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a:xfrm>
            <a:off x="11495269" y="6257927"/>
            <a:ext cx="696731" cy="441325"/>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矩形 31"/>
          <p:cNvSpPr/>
          <p:nvPr userDrawn="1"/>
        </p:nvSpPr>
        <p:spPr>
          <a:xfrm>
            <a:off x="0" y="659251"/>
            <a:ext cx="12192000" cy="105453"/>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TextBox 15"/>
          <p:cNvSpPr txBox="1"/>
          <p:nvPr userDrawn="1"/>
        </p:nvSpPr>
        <p:spPr>
          <a:xfrm>
            <a:off x="11720636" y="6308726"/>
            <a:ext cx="471604" cy="338554"/>
          </a:xfrm>
          <a:prstGeom prst="rect">
            <a:avLst/>
          </a:prstGeom>
          <a:noFill/>
        </p:spPr>
        <p:txBody>
          <a:bodyPr wrap="none">
            <a:spAutoFit/>
          </a:bodyPr>
          <a:lstStyle/>
          <a:p>
            <a:pPr fontAlgn="auto">
              <a:spcBef>
                <a:spcPts val="0"/>
              </a:spcBef>
              <a:spcAft>
                <a:spcPts val="0"/>
              </a:spcAft>
              <a:defRPr/>
            </a:pPr>
            <a:fld id="{30E10B1A-333F-453A-9CF2-B5FE6488DD0D}" type="slidenum">
              <a:rPr lang="zh-CN" altLang="en-US" sz="1600">
                <a:solidFill>
                  <a:schemeClr val="bg1"/>
                </a:solidFill>
                <a:latin typeface="+mn-lt"/>
                <a:ea typeface="+mn-ea"/>
              </a:rPr>
              <a:pPr fontAlgn="auto">
                <a:spcBef>
                  <a:spcPts val="0"/>
                </a:spcBef>
                <a:spcAft>
                  <a:spcPts val="0"/>
                </a:spcAft>
                <a:defRPr/>
              </a:pPr>
              <a:t>‹#›</a:t>
            </a:fld>
            <a:r>
              <a:rPr lang="zh-CN" altLang="en-US" sz="1600" dirty="0">
                <a:solidFill>
                  <a:schemeClr val="bg1"/>
                </a:solidFill>
                <a:latin typeface="+mn-lt"/>
                <a:ea typeface="+mn-ea"/>
              </a:rPr>
              <a:t> </a:t>
            </a:r>
            <a:endParaRPr lang="zh-CN" altLang="en-US" sz="1600" dirty="0">
              <a:solidFill>
                <a:schemeClr val="bg1"/>
              </a:solidFill>
              <a:latin typeface="微软雅黑" pitchFamily="34" charset="-122"/>
              <a:ea typeface="微软雅黑" pitchFamily="34" charset="-122"/>
            </a:endParaRPr>
          </a:p>
        </p:txBody>
      </p:sp>
      <p:sp>
        <p:nvSpPr>
          <p:cNvPr id="10" name="TextBox 16"/>
          <p:cNvSpPr txBox="1">
            <a:spLocks noChangeArrowheads="1"/>
          </p:cNvSpPr>
          <p:nvPr userDrawn="1"/>
        </p:nvSpPr>
        <p:spPr bwMode="auto">
          <a:xfrm>
            <a:off x="7799790" y="6298687"/>
            <a:ext cx="3333751" cy="571500"/>
          </a:xfrm>
          <a:prstGeom prst="rect">
            <a:avLst/>
          </a:prstGeom>
          <a:noFill/>
          <a:ln>
            <a:noFill/>
          </a:ln>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a:defRPr/>
            </a:pPr>
            <a:r>
              <a:rPr lang="en-US" altLang="zh-CN" b="1" i="1" dirty="0"/>
              <a:t>Modeling &amp; Simulation</a:t>
            </a:r>
          </a:p>
          <a:p>
            <a:pPr algn="r">
              <a:defRPr/>
            </a:pPr>
            <a:r>
              <a:rPr lang="en-US" altLang="zh-CN" sz="1200" b="1" i="0" dirty="0"/>
              <a:t>Based on </a:t>
            </a:r>
            <a:r>
              <a:rPr lang="en-US" altLang="zh-CN" sz="1200" b="1" i="1" dirty="0" err="1"/>
              <a:t>Modelica</a:t>
            </a:r>
            <a:endParaRPr lang="zh-CN" altLang="en-US" sz="1200" b="1" i="1"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3" r:id="rId8"/>
    <p:sldLayoutId id="2147483674" r:id="rId9"/>
    <p:sldLayoutId id="2147483672" r:id="rId10"/>
  </p:sldLayoutIdLst>
  <p:transition spd="slow"/>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B3457-9722-4457-83D7-552592321929}" type="datetime1">
              <a:rPr lang="zh-CN" altLang="en-US" smtClean="0"/>
              <a:t>2024-09-17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5CB9B-4DF8-4FF7-BEBC-4B0B26C01F34}" type="slidenum">
              <a:rPr lang="zh-CN" altLang="en-US" smtClean="0"/>
              <a:t>‹#›</a:t>
            </a:fld>
            <a:endParaRPr lang="zh-CN" altLang="en-US"/>
          </a:p>
        </p:txBody>
      </p:sp>
    </p:spTree>
    <p:extLst>
      <p:ext uri="{BB962C8B-B14F-4D97-AF65-F5344CB8AC3E}">
        <p14:creationId xmlns:p14="http://schemas.microsoft.com/office/powerpoint/2010/main" val="332814447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p:cNvSpPr txBox="1">
            <a:spLocks noChangeArrowheads="1"/>
          </p:cNvSpPr>
          <p:nvPr/>
        </p:nvSpPr>
        <p:spPr bwMode="auto">
          <a:xfrm>
            <a:off x="1343025" y="2276872"/>
            <a:ext cx="9540552" cy="1015663"/>
          </a:xfrm>
          <a:prstGeom prst="rect">
            <a:avLst/>
          </a:prstGeom>
          <a:noFill/>
          <a:ln w="9525">
            <a:noFill/>
            <a:miter lim="800000"/>
            <a:headEnd/>
            <a:tailEnd/>
          </a:ln>
        </p:spPr>
        <p:txBody>
          <a:bodyPr wrap="square">
            <a:spAutoFit/>
          </a:bodyPr>
          <a:lstStyle/>
          <a:p>
            <a:pPr algn="ctr"/>
            <a:r>
              <a:rPr lang="en-US" altLang="zh-CN" sz="6000" b="1" kern="1500" dirty="0" err="1">
                <a:solidFill>
                  <a:schemeClr val="bg1"/>
                </a:solidFill>
                <a:latin typeface="微软雅黑" pitchFamily="34" charset="-122"/>
                <a:ea typeface="微软雅黑" pitchFamily="34" charset="-122"/>
              </a:rPr>
              <a:t>Mworks</a:t>
            </a:r>
            <a:r>
              <a:rPr lang="en-US" altLang="zh-CN" sz="6000" b="1" kern="1500" dirty="0">
                <a:solidFill>
                  <a:schemeClr val="bg1"/>
                </a:solidFill>
                <a:latin typeface="微软雅黑" pitchFamily="34" charset="-122"/>
                <a:ea typeface="微软雅黑" pitchFamily="34" charset="-122"/>
              </a:rPr>
              <a:t> </a:t>
            </a:r>
            <a:r>
              <a:rPr lang="en-US" altLang="zh-CN" sz="6000" b="1" kern="1500" dirty="0" err="1">
                <a:solidFill>
                  <a:schemeClr val="bg1"/>
                </a:solidFill>
                <a:latin typeface="微软雅黑" pitchFamily="34" charset="-122"/>
                <a:ea typeface="微软雅黑" pitchFamily="34" charset="-122"/>
              </a:rPr>
              <a:t>syslab</a:t>
            </a:r>
            <a:r>
              <a:rPr lang="zh-CN" altLang="en-US" sz="6000" b="1" kern="1500" dirty="0">
                <a:solidFill>
                  <a:schemeClr val="bg1"/>
                </a:solidFill>
                <a:latin typeface="微软雅黑" pitchFamily="34" charset="-122"/>
                <a:ea typeface="微软雅黑" pitchFamily="34" charset="-122"/>
              </a:rPr>
              <a:t>介绍</a:t>
            </a:r>
            <a:endParaRPr lang="en-US" altLang="zh-CN" sz="6000" b="1" kern="1500" dirty="0">
              <a:solidFill>
                <a:schemeClr val="bg1"/>
              </a:solidFill>
              <a:latin typeface="微软雅黑" pitchFamily="34" charset="-122"/>
              <a:ea typeface="微软雅黑" pitchFamily="34" charset="-122"/>
            </a:endParaRPr>
          </a:p>
        </p:txBody>
      </p:sp>
      <p:cxnSp>
        <p:nvCxnSpPr>
          <p:cNvPr id="3" name="直接连接符 2"/>
          <p:cNvCxnSpPr/>
          <p:nvPr/>
        </p:nvCxnSpPr>
        <p:spPr>
          <a:xfrm>
            <a:off x="6693687" y="4797152"/>
            <a:ext cx="549831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332776"/>
            <a:ext cx="10668000" cy="1080000"/>
          </a:xfrm>
          <a:prstGeom prst="rect">
            <a:avLst/>
          </a:prstGeom>
          <a:gradFill flip="none" rotWithShape="1">
            <a:gsLst>
              <a:gs pos="0">
                <a:schemeClr val="bg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7" descr="E:\Work\工作日志\同元Logo1.jpg"/>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84000"/>
                    </a14:imgEffect>
                  </a14:imgLayer>
                </a14:imgProps>
              </a:ext>
              <a:ext uri="{28A0092B-C50C-407E-A947-70E740481C1C}">
                <a14:useLocalDpi xmlns:a14="http://schemas.microsoft.com/office/drawing/2010/main"/>
              </a:ext>
            </a:extLst>
          </a:blip>
          <a:srcRect/>
          <a:stretch>
            <a:fillRect/>
          </a:stretch>
        </p:blipFill>
        <p:spPr bwMode="auto">
          <a:xfrm>
            <a:off x="0" y="332776"/>
            <a:ext cx="3230980" cy="108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TextBox 11">
            <a:extLst>
              <a:ext uri="{FF2B5EF4-FFF2-40B4-BE49-F238E27FC236}">
                <a16:creationId xmlns:a16="http://schemas.microsoft.com/office/drawing/2014/main" id="{44C20B8F-2622-4EDF-A75F-73E11FC03FD9}"/>
              </a:ext>
            </a:extLst>
          </p:cNvPr>
          <p:cNvSpPr txBox="1">
            <a:spLocks noChangeArrowheads="1"/>
          </p:cNvSpPr>
          <p:nvPr/>
        </p:nvSpPr>
        <p:spPr bwMode="auto">
          <a:xfrm>
            <a:off x="7464152" y="5157192"/>
            <a:ext cx="4591010" cy="984885"/>
          </a:xfrm>
          <a:prstGeom prst="rect">
            <a:avLst/>
          </a:prstGeom>
          <a:noFill/>
          <a:ln w="9525">
            <a:noFill/>
            <a:miter lim="800000"/>
            <a:headEnd/>
            <a:tailEnd/>
          </a:ln>
        </p:spPr>
        <p:txBody>
          <a:bodyPr wrap="square">
            <a:spAutoFit/>
          </a:bodyPr>
          <a:lstStyle/>
          <a:p>
            <a:pPr algn="r"/>
            <a:endParaRPr lang="en-US" altLang="zh-CN" sz="1400" dirty="0">
              <a:solidFill>
                <a:schemeClr val="bg1"/>
              </a:solidFill>
              <a:latin typeface="微软雅黑" pitchFamily="34" charset="-122"/>
              <a:ea typeface="微软雅黑" pitchFamily="34" charset="-122"/>
            </a:endParaRPr>
          </a:p>
          <a:p>
            <a:pPr algn="r"/>
            <a:r>
              <a:rPr lang="zh-CN" altLang="en-US" sz="2200" dirty="0">
                <a:solidFill>
                  <a:schemeClr val="bg1"/>
                </a:solidFill>
                <a:latin typeface="微软雅黑" pitchFamily="34" charset="-122"/>
                <a:ea typeface="微软雅黑" pitchFamily="34" charset="-122"/>
              </a:rPr>
              <a:t>苏州同元软控信息技术有限公司</a:t>
            </a:r>
            <a:endParaRPr lang="en-US" altLang="zh-CN" sz="2200" dirty="0">
              <a:solidFill>
                <a:schemeClr val="bg1"/>
              </a:solidFill>
              <a:latin typeface="微软雅黑" pitchFamily="34" charset="-122"/>
              <a:ea typeface="微软雅黑" pitchFamily="34" charset="-122"/>
            </a:endParaRPr>
          </a:p>
          <a:p>
            <a:pPr algn="r"/>
            <a:r>
              <a:rPr lang="en-US" altLang="zh-CN" sz="2200" dirty="0">
                <a:solidFill>
                  <a:schemeClr val="bg1"/>
                </a:solidFill>
                <a:latin typeface="Pristina" panose="03060402040406080204" pitchFamily="66" charset="0"/>
                <a:ea typeface="微软雅黑" pitchFamily="34" charset="-122"/>
              </a:rPr>
              <a:t>www.tongyuan.cc</a:t>
            </a:r>
            <a:endParaRPr lang="zh-CN" altLang="en-US" sz="2200" dirty="0">
              <a:solidFill>
                <a:schemeClr val="bg1"/>
              </a:solidFill>
              <a:latin typeface="Pristina" panose="03060402040406080204" pitchFamily="66" charset="0"/>
              <a:ea typeface="微软雅黑"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11" fill="hold">
                            <p:stCondLst>
                              <p:cond delay="2300"/>
                            </p:stCondLst>
                            <p:childTnLst>
                              <p:par>
                                <p:cTn id="12" presetID="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250" fill="hold"/>
                                        <p:tgtEl>
                                          <p:spTgt spid="3"/>
                                        </p:tgtEl>
                                        <p:attrNameLst>
                                          <p:attrName>ppt_x</p:attrName>
                                        </p:attrNameLst>
                                      </p:cBhvr>
                                      <p:tavLst>
                                        <p:tav tm="0">
                                          <p:val>
                                            <p:strVal val="0-#ppt_w/2"/>
                                          </p:val>
                                        </p:tav>
                                        <p:tav tm="100000">
                                          <p:val>
                                            <p:strVal val="#ppt_x"/>
                                          </p:val>
                                        </p:tav>
                                      </p:tavLst>
                                    </p:anim>
                                    <p:anim calcmode="lin" valueType="num">
                                      <p:cBhvr additive="base">
                                        <p:cTn id="15" dur="250" fill="hold"/>
                                        <p:tgtEl>
                                          <p:spTgt spid="3"/>
                                        </p:tgtEl>
                                        <p:attrNameLst>
                                          <p:attrName>ppt_y</p:attrName>
                                        </p:attrNameLst>
                                      </p:cBhvr>
                                      <p:tavLst>
                                        <p:tav tm="0">
                                          <p:val>
                                            <p:strVal val="#ppt_y"/>
                                          </p:val>
                                        </p:tav>
                                        <p:tav tm="100000">
                                          <p:val>
                                            <p:strVal val="#ppt_y"/>
                                          </p:val>
                                        </p:tav>
                                      </p:tavLst>
                                    </p:anim>
                                  </p:childTnLst>
                                </p:cTn>
                              </p:par>
                            </p:childTnLst>
                          </p:cTn>
                        </p:par>
                        <p:par>
                          <p:cTn id="16" fill="hold">
                            <p:stCondLst>
                              <p:cond delay="2550"/>
                            </p:stCondLst>
                            <p:childTnLst>
                              <p:par>
                                <p:cTn id="17" presetID="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0-#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801823" y="1634817"/>
            <a:ext cx="10225136" cy="4320480"/>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solidFill>
                  <a:srgbClr val="FF0000"/>
                </a:solidFill>
                <a:latin typeface="微软雅黑" panose="020B0503020204020204" pitchFamily="34" charset="-122"/>
                <a:ea typeface="微软雅黑" panose="020B0503020204020204" pitchFamily="34" charset="-122"/>
              </a:rPr>
              <a:t>在进行运算前首先输入指令：</a:t>
            </a:r>
            <a:r>
              <a:rPr lang="en-US" altLang="zh-CN" sz="1800" dirty="0" err="1">
                <a:solidFill>
                  <a:srgbClr val="FF0000"/>
                </a:solidFill>
                <a:latin typeface="微软雅黑" panose="020B0503020204020204" pitchFamily="34" charset="-122"/>
                <a:ea typeface="微软雅黑" panose="020B0503020204020204" pitchFamily="34" charset="-122"/>
              </a:rPr>
              <a:t>julia</a:t>
            </a:r>
            <a:r>
              <a:rPr lang="en-US" altLang="zh-CN" sz="1800" dirty="0">
                <a:solidFill>
                  <a:srgbClr val="FF0000"/>
                </a:solidFill>
                <a:latin typeface="微软雅黑" panose="020B0503020204020204" pitchFamily="34" charset="-122"/>
                <a:ea typeface="微软雅黑" panose="020B0503020204020204" pitchFamily="34" charset="-122"/>
              </a:rPr>
              <a:t>&gt; using </a:t>
            </a:r>
            <a:r>
              <a:rPr lang="en-US" altLang="zh-CN" sz="1800" dirty="0" err="1">
                <a:solidFill>
                  <a:srgbClr val="FF0000"/>
                </a:solidFill>
                <a:latin typeface="微软雅黑" panose="020B0503020204020204" pitchFamily="34" charset="-122"/>
                <a:ea typeface="微软雅黑" panose="020B0503020204020204" pitchFamily="34" charset="-122"/>
              </a:rPr>
              <a:t>TyMath</a:t>
            </a:r>
            <a:endParaRPr lang="en-US" altLang="zh-CN" sz="18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b="0" i="0" u="none" strike="noStrike" baseline="0" dirty="0">
                <a:solidFill>
                  <a:srgbClr val="FF00FF"/>
                </a:solidFill>
                <a:latin typeface="微软雅黑" panose="020B0503020204020204" pitchFamily="34" charset="-122"/>
                <a:ea typeface="微软雅黑" panose="020B0503020204020204" pitchFamily="34" charset="-122"/>
              </a:rPr>
              <a:t>创建矩阵的函数</a:t>
            </a:r>
            <a: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t>：创建某些特殊的矩阵</a:t>
            </a:r>
            <a:endParaRPr lang="en-US" altLang="zh-CN" sz="1800" b="0" i="0" u="none" strike="noStrike" baseline="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en-US" altLang="zh-CN" sz="1800" b="1" i="0" u="none" strike="noStrike" baseline="0" dirty="0">
                <a:latin typeface="微软雅黑" panose="020B0503020204020204" pitchFamily="34" charset="-122"/>
                <a:ea typeface="微软雅黑" panose="020B0503020204020204" pitchFamily="34" charset="-122"/>
              </a:rPr>
              <a:t>     eye(size(A))</a:t>
            </a:r>
            <a:r>
              <a:rPr lang="zh-CN" altLang="en-US" sz="1800" b="0" i="0" u="none" strike="noStrike" baseline="0" dirty="0">
                <a:latin typeface="微软雅黑" panose="020B0503020204020204" pitchFamily="34" charset="-122"/>
                <a:ea typeface="微软雅黑" panose="020B0503020204020204" pitchFamily="34" charset="-122"/>
              </a:rPr>
              <a:t>：产生与</a:t>
            </a:r>
            <a:r>
              <a:rPr lang="en-US" altLang="zh-CN" sz="1800" b="1" i="0" u="none" strike="noStrike" baseline="0" dirty="0">
                <a:latin typeface="微软雅黑" panose="020B0503020204020204" pitchFamily="34" charset="-122"/>
                <a:ea typeface="微软雅黑" panose="020B0503020204020204" pitchFamily="34" charset="-122"/>
              </a:rPr>
              <a:t>A</a:t>
            </a:r>
            <a:r>
              <a:rPr lang="zh-CN" altLang="en-US" sz="1800" b="0" i="0" u="none" strike="noStrike" baseline="0" dirty="0">
                <a:latin typeface="微软雅黑" panose="020B0503020204020204" pitchFamily="34" charset="-122"/>
                <a:ea typeface="微软雅黑" panose="020B0503020204020204" pitchFamily="34" charset="-122"/>
              </a:rPr>
              <a:t>矩阵同阶的单位矩阵</a:t>
            </a:r>
            <a:endParaRPr lang="en-US" altLang="zh-CN" sz="1800" b="0" i="0" u="none" strike="noStrike" baseline="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en-US" altLang="zh-CN" sz="1800" dirty="0">
                <a:solidFill>
                  <a:srgbClr val="FF0000"/>
                </a:solidFill>
                <a:latin typeface="微软雅黑" panose="020B0503020204020204" pitchFamily="34" charset="-122"/>
                <a:ea typeface="微软雅黑" panose="020B0503020204020204" pitchFamily="34" charset="-122"/>
              </a:rPr>
              <a:t>      </a:t>
            </a:r>
            <a:r>
              <a:rPr lang="en-US" altLang="zh-CN" sz="1800" b="1" i="0" u="none" strike="noStrike" baseline="0" dirty="0">
                <a:latin typeface="微软雅黑" panose="020B0503020204020204" pitchFamily="34" charset="-122"/>
                <a:ea typeface="微软雅黑" panose="020B0503020204020204" pitchFamily="34" charset="-122"/>
              </a:rPr>
              <a:t>zeros</a:t>
            </a:r>
            <a:r>
              <a:rPr lang="zh-CN" altLang="en-US" sz="1800" b="0" i="0" u="none" strike="noStrike" baseline="0" dirty="0">
                <a:latin typeface="微软雅黑" panose="020B0503020204020204" pitchFamily="34" charset="-122"/>
                <a:ea typeface="微软雅黑" panose="020B0503020204020204" pitchFamily="34" charset="-122"/>
              </a:rPr>
              <a:t>（）和</a:t>
            </a:r>
            <a:r>
              <a:rPr lang="en-US" altLang="zh-CN" sz="1800" b="1" i="0" u="none" strike="noStrike" baseline="0" dirty="0">
                <a:latin typeface="微软雅黑" panose="020B0503020204020204" pitchFamily="34" charset="-122"/>
                <a:ea typeface="微软雅黑" panose="020B0503020204020204" pitchFamily="34" charset="-122"/>
              </a:rPr>
              <a:t>ones</a:t>
            </a:r>
            <a:r>
              <a:rPr lang="zh-CN" altLang="en-US" sz="1800" b="0" i="0" u="none" strike="noStrike" baseline="0" dirty="0">
                <a:latin typeface="微软雅黑" panose="020B0503020204020204" pitchFamily="34" charset="-122"/>
                <a:ea typeface="微软雅黑" panose="020B0503020204020204" pitchFamily="34" charset="-122"/>
              </a:rPr>
              <a:t>（）：产生</a:t>
            </a:r>
            <a:r>
              <a:rPr lang="en-US" altLang="zh-CN" sz="1800" b="1" i="0" u="none" strike="noStrike" baseline="0" dirty="0">
                <a:latin typeface="微软雅黑" panose="020B0503020204020204" pitchFamily="34" charset="-122"/>
                <a:ea typeface="微软雅黑" panose="020B0503020204020204" pitchFamily="34" charset="-122"/>
              </a:rPr>
              <a:t>0</a:t>
            </a:r>
            <a:r>
              <a:rPr lang="zh-CN" altLang="en-US" sz="1800" b="0" i="0" u="none" strike="noStrike" baseline="0" dirty="0">
                <a:latin typeface="微软雅黑" panose="020B0503020204020204" pitchFamily="34" charset="-122"/>
                <a:ea typeface="微软雅黑" panose="020B0503020204020204" pitchFamily="34" charset="-122"/>
              </a:rPr>
              <a:t>和</a:t>
            </a:r>
            <a:r>
              <a:rPr lang="en-US" altLang="zh-CN" sz="1800" b="1" i="0" u="none" strike="noStrike" baseline="0" dirty="0">
                <a:latin typeface="微软雅黑" panose="020B0503020204020204" pitchFamily="34" charset="-122"/>
                <a:ea typeface="微软雅黑" panose="020B0503020204020204" pitchFamily="34" charset="-122"/>
              </a:rPr>
              <a:t>1</a:t>
            </a:r>
            <a:r>
              <a:rPr lang="zh-CN" altLang="en-US" sz="1800" b="0" i="0" u="none" strike="noStrike" baseline="0" dirty="0">
                <a:latin typeface="微软雅黑" panose="020B0503020204020204" pitchFamily="34" charset="-122"/>
                <a:ea typeface="微软雅黑" panose="020B0503020204020204" pitchFamily="34" charset="-122"/>
              </a:rPr>
              <a:t>的矩阵：</a:t>
            </a:r>
            <a:endParaRPr lang="en-US" altLang="zh-CN" sz="1800" b="0" i="0" u="none" strike="noStrike" baseline="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en-US" altLang="zh-CN" sz="1800" b="0" i="0" u="none" strike="noStrike" baseline="0" dirty="0">
                <a:latin typeface="微软雅黑" panose="020B0503020204020204" pitchFamily="34" charset="-122"/>
                <a:ea typeface="微软雅黑" panose="020B0503020204020204" pitchFamily="34" charset="-122"/>
              </a:rPr>
              <a:t>       </a:t>
            </a: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X = zeros(4,4)    </a:t>
            </a: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X = ones(4,4)</a:t>
            </a: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en-US" altLang="zh-CN" sz="1800" dirty="0">
                <a:latin typeface="微软雅黑" panose="020B0503020204020204" pitchFamily="34" charset="-122"/>
                <a:ea typeface="微软雅黑" panose="020B0503020204020204" pitchFamily="34" charset="-122"/>
              </a:rPr>
              <a:t>      </a:t>
            </a:r>
            <a:r>
              <a:rPr lang="en-US" altLang="zh-CN" sz="1800" b="1" i="0" u="none" strike="noStrike" baseline="0" dirty="0">
                <a:latin typeface="TimesNewRomanPS-BoldMT"/>
              </a:rPr>
              <a:t>rand</a:t>
            </a:r>
            <a:r>
              <a:rPr lang="zh-CN" altLang="en-US" sz="1800" b="0" i="0" u="none" strike="noStrike" baseline="0" dirty="0">
                <a:latin typeface="宋体" panose="02010600030101010101" pitchFamily="2" charset="-122"/>
                <a:ea typeface="宋体" panose="02010600030101010101" pitchFamily="2" charset="-122"/>
              </a:rPr>
              <a:t>（）：产生随机元素的矩阵</a:t>
            </a:r>
            <a:endParaRPr lang="en-US" altLang="zh-CN" sz="1800" b="0" i="0" u="none" strike="noStrike" baseline="0" dirty="0">
              <a:latin typeface="宋体" panose="02010600030101010101" pitchFamily="2" charset="-122"/>
              <a:ea typeface="宋体" panose="02010600030101010101" pitchFamily="2" charset="-122"/>
            </a:endParaRPr>
          </a:p>
          <a:p>
            <a:pPr marL="0" indent="0" algn="l">
              <a:buNone/>
            </a:pPr>
            <a:r>
              <a:rPr lang="en-US" altLang="zh-CN" sz="1800" b="1" i="0" u="none" strike="noStrike" baseline="0" dirty="0">
                <a:latin typeface="TimesNewRomanPS-BoldMT"/>
              </a:rPr>
              <a:t>      </a:t>
            </a:r>
            <a:r>
              <a:rPr lang="en-US" altLang="zh-CN" sz="1800" b="1" i="0" u="none" strike="noStrike" baseline="0" dirty="0" err="1">
                <a:latin typeface="TimesNewRomanPS-BoldMT"/>
              </a:rPr>
              <a:t>diag</a:t>
            </a:r>
            <a:r>
              <a:rPr lang="en-US" altLang="zh-CN" sz="1800" b="1" i="0" u="none" strike="noStrike" baseline="0" dirty="0">
                <a:latin typeface="TimesNewRomanPS-BoldMT"/>
              </a:rPr>
              <a:t>()</a:t>
            </a:r>
            <a:r>
              <a:rPr lang="zh-CN" altLang="en-US" sz="1800" b="0" i="0" u="none" strike="noStrike" baseline="0" dirty="0">
                <a:latin typeface="宋体" panose="02010600030101010101" pitchFamily="2" charset="-122"/>
                <a:ea typeface="宋体" panose="02010600030101010101" pitchFamily="2" charset="-122"/>
              </a:rPr>
              <a:t>、</a:t>
            </a:r>
            <a:r>
              <a:rPr lang="en-US" altLang="zh-CN" sz="1800" b="1" i="0" u="none" strike="noStrike" baseline="0" dirty="0" err="1">
                <a:latin typeface="TimesNewRomanPS-BoldMT"/>
                <a:ea typeface="宋体" panose="02010600030101010101" pitchFamily="2" charset="-122"/>
              </a:rPr>
              <a:t>triu</a:t>
            </a:r>
            <a:r>
              <a:rPr lang="en-US" altLang="zh-CN" sz="1800" b="1" i="0" u="none" strike="noStrike" baseline="0" dirty="0">
                <a:latin typeface="TimesNewRomanPS-BoldMT"/>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a:t>
            </a:r>
            <a:r>
              <a:rPr lang="en-US" altLang="zh-CN" sz="1800" b="1" i="0" u="none" strike="noStrike" baseline="0" dirty="0" err="1">
                <a:latin typeface="TimesNewRomanPS-BoldMT"/>
                <a:ea typeface="宋体" panose="02010600030101010101" pitchFamily="2" charset="-122"/>
              </a:rPr>
              <a:t>tril</a:t>
            </a:r>
            <a:r>
              <a:rPr lang="en-US" altLang="zh-CN" sz="1800" b="1" i="0" u="none" strike="noStrike" baseline="0" dirty="0">
                <a:latin typeface="TimesNewRomanPS-BoldMT"/>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：创建对角、上三角、下三角矩阵</a:t>
            </a:r>
            <a:endParaRPr lang="en-US" altLang="zh-CN" sz="1800" b="0" i="0" u="none" strike="noStrike" baseline="0" dirty="0">
              <a:latin typeface="宋体" panose="02010600030101010101" pitchFamily="2" charset="-122"/>
              <a:ea typeface="宋体" panose="02010600030101010101" pitchFamily="2" charset="-122"/>
            </a:endParaRPr>
          </a:p>
          <a:p>
            <a:pPr marL="0" indent="0" algn="l">
              <a:buNone/>
            </a:pPr>
            <a:r>
              <a:rPr lang="en-US" altLang="zh-CN" sz="1800" dirty="0">
                <a:latin typeface="宋体" panose="02010600030101010101" pitchFamily="2" charset="-122"/>
                <a:ea typeface="宋体" panose="02010600030101010101" pitchFamily="2" charset="-122"/>
              </a:rPr>
              <a:t>   </a:t>
            </a:r>
            <a:r>
              <a:rPr lang="en-US" altLang="zh-CN" sz="1800" b="1" i="0" u="none" strike="noStrike" baseline="0" dirty="0">
                <a:latin typeface="TimesNewRomanPS-BoldMT"/>
              </a:rPr>
              <a:t>size()</a:t>
            </a:r>
            <a:r>
              <a:rPr lang="zh-CN" altLang="en-US" sz="1800" b="0" i="0" u="none" strike="noStrike" baseline="0" dirty="0">
                <a:latin typeface="宋体" panose="02010600030101010101" pitchFamily="2" charset="-122"/>
                <a:ea typeface="宋体" panose="02010600030101010101" pitchFamily="2" charset="-122"/>
              </a:rPr>
              <a:t>：显示一个包含两个元素的向量：矩阵的行与列的个数。函</a:t>
            </a:r>
          </a:p>
          <a:p>
            <a:pPr marL="0" indent="0" algn="l">
              <a:buNone/>
            </a:pPr>
            <a:r>
              <a:rPr lang="zh-CN" altLang="en-US" sz="1800" b="0" i="0" u="none" strike="noStrike" baseline="0" dirty="0">
                <a:latin typeface="宋体" panose="02010600030101010101" pitchFamily="2" charset="-122"/>
                <a:ea typeface="宋体" panose="02010600030101010101" pitchFamily="2" charset="-122"/>
              </a:rPr>
              <a:t>          数</a:t>
            </a:r>
            <a:r>
              <a:rPr lang="en-US" altLang="zh-CN" sz="1800" b="1" i="0" u="none" strike="noStrike" baseline="0" dirty="0">
                <a:latin typeface="TimesNewRomanPS-BoldMT"/>
                <a:ea typeface="宋体" panose="02010600030101010101" pitchFamily="2" charset="-122"/>
              </a:rPr>
              <a:t>length()</a:t>
            </a:r>
            <a:r>
              <a:rPr lang="zh-CN" altLang="en-US" sz="1800" b="0" i="0" u="none" strike="noStrike" baseline="0" dirty="0">
                <a:latin typeface="宋体" panose="02010600030101010101" pitchFamily="2" charset="-122"/>
                <a:ea typeface="宋体" panose="02010600030101010101" pitchFamily="2" charset="-122"/>
              </a:rPr>
              <a:t>返回向量的长度或矩阵行数和列数的最大值</a:t>
            </a:r>
            <a:endParaRPr lang="en-US" altLang="zh-CN" sz="1800" b="0" i="0" u="none" strike="noStrike" baseline="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n-US" altLang="zh-CN" sz="1800" b="0" i="0" u="none" strike="noStrike" baseline="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n-US" altLang="zh-CN" sz="1800" dirty="0">
              <a:solidFill>
                <a:srgbClr val="FF0000"/>
              </a:solidFill>
              <a:latin typeface="微软雅黑" panose="020B0503020204020204" pitchFamily="34" charset="-122"/>
              <a:ea typeface="微软雅黑" panose="020B0503020204020204" pitchFamily="34" charset="-122"/>
            </a:endParaRPr>
          </a:p>
        </p:txBody>
      </p:sp>
      <p:sp>
        <p:nvSpPr>
          <p:cNvPr id="6" name="内容占位符 2">
            <a:extLst>
              <a:ext uri="{FF2B5EF4-FFF2-40B4-BE49-F238E27FC236}">
                <a16:creationId xmlns:a16="http://schemas.microsoft.com/office/drawing/2014/main" id="{544246E9-72A8-93CA-4F09-CCDAE1549FE4}"/>
              </a:ext>
            </a:extLst>
          </p:cNvPr>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4F81B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4) </a:t>
            </a:r>
            <a:r>
              <a:rPr kumimoji="0" lang="zh-CN" altLang="en-US"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矩阵的简单运算</a:t>
            </a:r>
            <a:endParaRPr kumimoji="0" lang="en-US" altLang="zh-CN" sz="2000" b="0"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F7D66A39-491C-FAF2-1F8F-69D789B51C4A}"/>
              </a:ext>
            </a:extLst>
          </p:cNvPr>
          <p:cNvPicPr>
            <a:picLocks noChangeAspect="1"/>
          </p:cNvPicPr>
          <p:nvPr/>
        </p:nvPicPr>
        <p:blipFill>
          <a:blip r:embed="rId3"/>
          <a:stretch>
            <a:fillRect/>
          </a:stretch>
        </p:blipFill>
        <p:spPr>
          <a:xfrm>
            <a:off x="6456040" y="1916832"/>
            <a:ext cx="2715004" cy="1286054"/>
          </a:xfrm>
          <a:prstGeom prst="rect">
            <a:avLst/>
          </a:prstGeom>
        </p:spPr>
      </p:pic>
      <p:pic>
        <p:nvPicPr>
          <p:cNvPr id="5" name="图片 4">
            <a:extLst>
              <a:ext uri="{FF2B5EF4-FFF2-40B4-BE49-F238E27FC236}">
                <a16:creationId xmlns:a16="http://schemas.microsoft.com/office/drawing/2014/main" id="{29F83221-A8B8-BDEF-AC54-E3BC8C7F056E}"/>
              </a:ext>
            </a:extLst>
          </p:cNvPr>
          <p:cNvPicPr>
            <a:picLocks noChangeAspect="1"/>
          </p:cNvPicPr>
          <p:nvPr/>
        </p:nvPicPr>
        <p:blipFill>
          <a:blip r:embed="rId4"/>
          <a:stretch>
            <a:fillRect/>
          </a:stretch>
        </p:blipFill>
        <p:spPr>
          <a:xfrm>
            <a:off x="9171044" y="1766799"/>
            <a:ext cx="2362530" cy="1286054"/>
          </a:xfrm>
          <a:prstGeom prst="rect">
            <a:avLst/>
          </a:prstGeom>
        </p:spPr>
      </p:pic>
    </p:spTree>
    <p:extLst>
      <p:ext uri="{BB962C8B-B14F-4D97-AF65-F5344CB8AC3E}">
        <p14:creationId xmlns:p14="http://schemas.microsoft.com/office/powerpoint/2010/main" val="2874381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801823" y="1634817"/>
            <a:ext cx="10225136" cy="4320480"/>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zh-CN" altLang="en-US" sz="1800" b="0" i="0" u="none" strike="noStrike" baseline="0" dirty="0">
                <a:solidFill>
                  <a:srgbClr val="FF00FF"/>
                </a:solidFill>
                <a:latin typeface="宋体" panose="02010600030101010101" pitchFamily="2" charset="-122"/>
                <a:ea typeface="宋体" panose="02010600030101010101" pitchFamily="2" charset="-122"/>
              </a:rPr>
              <a:t>方阵的行列式： </a:t>
            </a: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det</a:t>
            </a:r>
          </a:p>
          <a:p>
            <a:pPr marL="0" indent="0" algn="l">
              <a:buNone/>
            </a:pPr>
            <a:r>
              <a:rPr lang="zh-CN" altLang="en-US" sz="1800" b="0" i="0" u="none" strike="noStrike" baseline="0" dirty="0">
                <a:solidFill>
                  <a:srgbClr val="FF00FF"/>
                </a:solidFill>
                <a:latin typeface="宋体" panose="02010600030101010101" pitchFamily="2" charset="-122"/>
                <a:ea typeface="宋体" panose="02010600030101010101" pitchFamily="2" charset="-122"/>
              </a:rPr>
              <a:t>矩阵的秩： </a:t>
            </a: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rank</a:t>
            </a:r>
          </a:p>
          <a:p>
            <a:pPr marL="0" indent="0" algn="l">
              <a:buNone/>
            </a:pPr>
            <a:r>
              <a:rPr lang="zh-CN" altLang="en-US" sz="1800" b="0" i="0" u="none" strike="noStrike" baseline="0" dirty="0">
                <a:solidFill>
                  <a:srgbClr val="FF00FF"/>
                </a:solidFill>
                <a:latin typeface="宋体" panose="02010600030101010101" pitchFamily="2" charset="-122"/>
                <a:ea typeface="宋体" panose="02010600030101010101" pitchFamily="2" charset="-122"/>
              </a:rPr>
              <a:t>矩阵和向量的范数</a:t>
            </a:r>
          </a:p>
          <a:p>
            <a:pPr marL="0" indent="0" algn="l">
              <a:buNone/>
            </a:pP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norm </a:t>
            </a:r>
            <a:r>
              <a:rPr lang="zh-CN" altLang="en-US" sz="1800" b="0" i="0" u="none" strike="noStrike" baseline="0" dirty="0">
                <a:solidFill>
                  <a:srgbClr val="000000"/>
                </a:solidFill>
                <a:latin typeface="宋体" panose="02010600030101010101" pitchFamily="2" charset="-122"/>
                <a:ea typeface="宋体" panose="02010600030101010101" pitchFamily="2" charset="-122"/>
              </a:rPr>
              <a:t>欧几里德范数</a:t>
            </a:r>
          </a:p>
          <a:p>
            <a:pPr marL="0" indent="0" algn="l">
              <a:buNone/>
            </a:pP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norm</a:t>
            </a:r>
            <a:r>
              <a:rPr lang="en-US" altLang="zh-CN" sz="1800" b="1" i="0" u="none" strike="noStrike" baseline="0" dirty="0">
                <a:solidFill>
                  <a:srgbClr val="000000"/>
                </a:solidFill>
                <a:latin typeface="TimesNewRomanPS-BoldMT"/>
                <a:ea typeface="宋体" panose="02010600030101010101" pitchFamily="2" charset="-122"/>
              </a:rPr>
              <a:t>(</a:t>
            </a:r>
            <a:r>
              <a:rPr lang="en-US" altLang="zh-CN" sz="1800" b="1" i="1" u="none" strike="noStrike" baseline="0" dirty="0" err="1">
                <a:solidFill>
                  <a:srgbClr val="000000"/>
                </a:solidFill>
                <a:latin typeface="Times New Roman" panose="02020603050405020304" pitchFamily="18" charset="0"/>
                <a:ea typeface="宋体" panose="02010600030101010101" pitchFamily="2" charset="-122"/>
              </a:rPr>
              <a:t>x,</a:t>
            </a:r>
            <a:r>
              <a:rPr lang="en-US" altLang="zh-CN" sz="1800" b="1" i="0" u="none" strike="noStrike" baseline="0" dirty="0" err="1">
                <a:solidFill>
                  <a:srgbClr val="000000"/>
                </a:solidFill>
                <a:latin typeface="TimesNewRomanPS-BoldMT"/>
                <a:ea typeface="宋体" panose="02010600030101010101" pitchFamily="2" charset="-122"/>
              </a:rPr>
              <a:t>inf</a:t>
            </a:r>
            <a:r>
              <a:rPr lang="en-US" altLang="zh-CN" sz="1800" b="1" i="0" u="none" strike="noStrike" baseline="0" dirty="0">
                <a:solidFill>
                  <a:srgbClr val="000000"/>
                </a:solidFill>
                <a:latin typeface="TimesNewRomanPS-BoldMT"/>
                <a:ea typeface="宋体" panose="02010600030101010101" pitchFamily="2" charset="-122"/>
              </a:rPr>
              <a:t> ) </a:t>
            </a:r>
            <a:r>
              <a:rPr lang="zh-CN" altLang="en-US" sz="1800" b="0" i="0" u="none" strike="noStrike" baseline="0" dirty="0">
                <a:solidFill>
                  <a:srgbClr val="000000"/>
                </a:solidFill>
                <a:latin typeface="宋体" panose="02010600030101010101" pitchFamily="2" charset="-122"/>
                <a:ea typeface="宋体" panose="02010600030101010101" pitchFamily="2" charset="-122"/>
              </a:rPr>
              <a:t>无穷范数</a:t>
            </a:r>
          </a:p>
          <a:p>
            <a:pPr marL="0" indent="0" algn="l">
              <a:buNone/>
            </a:pPr>
            <a:r>
              <a:rPr lang="zh-CN" altLang="en-US" sz="1800" b="0" i="0" u="none" strike="noStrike" baseline="0" dirty="0">
                <a:solidFill>
                  <a:srgbClr val="FF00FF"/>
                </a:solidFill>
                <a:latin typeface="宋体" panose="02010600030101010101" pitchFamily="2" charset="-122"/>
                <a:ea typeface="宋体" panose="02010600030101010101" pitchFamily="2" charset="-122"/>
              </a:rPr>
              <a:t>矩阵函数</a:t>
            </a:r>
          </a:p>
          <a:p>
            <a:pPr marL="0" indent="0" algn="l">
              <a:buNone/>
            </a:pP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         exp</a:t>
            </a:r>
            <a:r>
              <a:rPr lang="zh-CN" altLang="en-US" sz="1800" b="1" i="1" u="none" strike="noStrike" baseline="0" dirty="0">
                <a:solidFill>
                  <a:srgbClr val="000000"/>
                </a:solidFill>
                <a:latin typeface="Times New Roman" panose="02020603050405020304" pitchFamily="18" charset="0"/>
                <a:ea typeface="宋体" panose="02010600030101010101" pitchFamily="2" charset="-122"/>
              </a:rPr>
              <a:t>（矩阵平方根）</a:t>
            </a: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 log </a:t>
            </a:r>
            <a:r>
              <a:rPr lang="zh-CN" altLang="en-US" sz="1800" b="1" i="1" u="none" strike="noStrike" baseline="0" dirty="0">
                <a:solidFill>
                  <a:srgbClr val="000000"/>
                </a:solidFill>
                <a:latin typeface="Times New Roman" panose="02020603050405020304" pitchFamily="18" charset="0"/>
                <a:ea typeface="宋体" panose="02010600030101010101" pitchFamily="2" charset="-122"/>
              </a:rPr>
              <a:t>（矩阵对数）</a:t>
            </a: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sqrt</a:t>
            </a:r>
            <a:r>
              <a:rPr lang="zh-CN" altLang="en-US" sz="1800" b="1" i="1" u="none" strike="noStrike" baseline="0" dirty="0">
                <a:solidFill>
                  <a:srgbClr val="000000"/>
                </a:solidFill>
                <a:latin typeface="Times New Roman" panose="02020603050405020304" pitchFamily="18" charset="0"/>
                <a:ea typeface="宋体" panose="02010600030101010101" pitchFamily="2" charset="-122"/>
              </a:rPr>
              <a:t>矩阵平方根）</a:t>
            </a: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 </a:t>
            </a:r>
            <a:endParaRPr lang="en-US" altLang="zh-CN" sz="1800" b="0" i="0" u="none" strike="noStrike" baseline="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n-US" altLang="zh-CN" sz="1800" dirty="0">
              <a:solidFill>
                <a:srgbClr val="FF0000"/>
              </a:solidFill>
              <a:latin typeface="微软雅黑" panose="020B0503020204020204" pitchFamily="34" charset="-122"/>
              <a:ea typeface="微软雅黑" panose="020B0503020204020204" pitchFamily="34" charset="-122"/>
            </a:endParaRPr>
          </a:p>
        </p:txBody>
      </p:sp>
      <p:sp>
        <p:nvSpPr>
          <p:cNvPr id="6" name="内容占位符 2">
            <a:extLst>
              <a:ext uri="{FF2B5EF4-FFF2-40B4-BE49-F238E27FC236}">
                <a16:creationId xmlns:a16="http://schemas.microsoft.com/office/drawing/2014/main" id="{544246E9-72A8-93CA-4F09-CCDAE1549FE4}"/>
              </a:ext>
            </a:extLst>
          </p:cNvPr>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4F81B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4) </a:t>
            </a:r>
            <a:r>
              <a:rPr kumimoji="0" lang="zh-CN" altLang="en-US"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矩阵的简单运算</a:t>
            </a:r>
            <a:endParaRPr kumimoji="0" lang="en-US" altLang="zh-CN" sz="2000" b="0"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48541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767408" y="1232657"/>
            <a:ext cx="11593288" cy="5538170"/>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zh-CN" altLang="en-US" sz="1800" b="0" i="0" u="none" strike="noStrike" baseline="0" dirty="0">
                <a:solidFill>
                  <a:srgbClr val="FF00FF"/>
                </a:solidFill>
                <a:latin typeface="微软雅黑" panose="020B0503020204020204" pitchFamily="34" charset="-122"/>
                <a:ea typeface="微软雅黑" panose="020B0503020204020204" pitchFamily="34" charset="-122"/>
              </a:rPr>
              <a:t>矩阵的三角分解：</a:t>
            </a:r>
            <a:r>
              <a:rPr lang="zh-CN" altLang="en-US" sz="1800" b="0" i="0" u="none" strike="noStrike" baseline="0" dirty="0">
                <a:latin typeface="微软雅黑" panose="020B0503020204020204" pitchFamily="34" charset="-122"/>
                <a:ea typeface="微软雅黑" panose="020B0503020204020204" pitchFamily="34" charset="-122"/>
              </a:rPr>
              <a:t>将一个方阵表示为一个上三角阵（</a:t>
            </a:r>
            <a:r>
              <a:rPr lang="en-US" altLang="zh-CN" sz="1800" b="0" i="0" u="none" strike="noStrike" baseline="0" dirty="0">
                <a:latin typeface="微软雅黑" panose="020B0503020204020204" pitchFamily="34" charset="-122"/>
                <a:ea typeface="微软雅黑" panose="020B0503020204020204" pitchFamily="34" charset="-122"/>
              </a:rPr>
              <a:t>U</a:t>
            </a:r>
            <a:r>
              <a:rPr lang="zh-CN" altLang="en-US" sz="1800" b="0" i="0" u="none" strike="noStrike" baseline="0" dirty="0">
                <a:latin typeface="微软雅黑" panose="020B0503020204020204" pitchFamily="34" charset="-122"/>
                <a:ea typeface="微软雅黑" panose="020B0503020204020204" pitchFamily="34" charset="-122"/>
              </a:rPr>
              <a:t>）和一个下三角阵（</a:t>
            </a:r>
            <a:r>
              <a:rPr lang="en-US" altLang="zh-CN" sz="1800" b="0" i="0" u="none" strike="noStrike" baseline="0" dirty="0">
                <a:latin typeface="微软雅黑" panose="020B0503020204020204" pitchFamily="34" charset="-122"/>
                <a:ea typeface="微软雅黑" panose="020B0503020204020204" pitchFamily="34" charset="-122"/>
              </a:rPr>
              <a:t>L</a:t>
            </a:r>
            <a:r>
              <a:rPr lang="zh-CN" altLang="en-US" sz="1800" b="0" i="0" u="none" strike="noStrike" baseline="0" dirty="0">
                <a:latin typeface="微软雅黑" panose="020B0503020204020204" pitchFamily="34" charset="-122"/>
                <a:ea typeface="微软雅黑" panose="020B0503020204020204" pitchFamily="34" charset="-122"/>
              </a:rPr>
              <a:t>）的乘积（</a:t>
            </a:r>
            <a:r>
              <a:rPr lang="en-US" altLang="zh-CN" sz="1800" b="0" i="0" u="none" strike="noStrike" baseline="0" dirty="0">
                <a:latin typeface="微软雅黑" panose="020B0503020204020204" pitchFamily="34" charset="-122"/>
                <a:ea typeface="微软雅黑" panose="020B0503020204020204" pitchFamily="34" charset="-122"/>
              </a:rPr>
              <a:t>LU</a:t>
            </a:r>
            <a:r>
              <a:rPr lang="zh-CN" altLang="en-US" sz="1800" b="0" i="0" u="none" strike="noStrike" baseline="0" dirty="0">
                <a:latin typeface="微软雅黑" panose="020B0503020204020204" pitchFamily="34" charset="-122"/>
                <a:ea typeface="微软雅黑" panose="020B0503020204020204" pitchFamily="34" charset="-122"/>
              </a:rPr>
              <a:t>分解）  </a:t>
            </a:r>
            <a:r>
              <a:rPr lang="en-US" altLang="zh-CN" sz="1800" b="0" i="0" u="none" strike="noStrike" baseline="0" dirty="0">
                <a:latin typeface="微软雅黑" panose="020B0503020204020204" pitchFamily="34" charset="-122"/>
                <a:ea typeface="微软雅黑" panose="020B0503020204020204" pitchFamily="34" charset="-122"/>
              </a:rPr>
              <a:t>[L,U]=</a:t>
            </a:r>
            <a:r>
              <a:rPr lang="en-US" altLang="zh-CN" sz="1800" b="0" i="0" u="none" strike="noStrike" baseline="0" dirty="0" err="1">
                <a:latin typeface="微软雅黑" panose="020B0503020204020204" pitchFamily="34" charset="-122"/>
                <a:ea typeface="微软雅黑" panose="020B0503020204020204" pitchFamily="34" charset="-122"/>
              </a:rPr>
              <a:t>lu</a:t>
            </a:r>
            <a:r>
              <a:rPr lang="en-US" altLang="zh-CN" sz="1800" b="0" i="0" u="none" strike="noStrike" baseline="0" dirty="0">
                <a:latin typeface="微软雅黑" panose="020B0503020204020204" pitchFamily="34" charset="-122"/>
                <a:ea typeface="微软雅黑" panose="020B0503020204020204" pitchFamily="34" charset="-122"/>
              </a:rPr>
              <a:t>(X)</a:t>
            </a: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&gt;using </a:t>
            </a:r>
            <a:r>
              <a:rPr lang="en-US" altLang="zh-CN" sz="1800" b="0" i="0" u="none" strike="noStrike" baseline="0" dirty="0" err="1">
                <a:latin typeface="微软雅黑" panose="020B0503020204020204" pitchFamily="34" charset="-122"/>
                <a:ea typeface="微软雅黑" panose="020B0503020204020204" pitchFamily="34" charset="-122"/>
              </a:rPr>
              <a:t>TyMath</a:t>
            </a:r>
            <a:endParaRPr lang="en-US" altLang="zh-CN" sz="1800" b="0" i="0" u="none" strike="noStrike" baseline="0" dirty="0">
              <a:latin typeface="微软雅黑" panose="020B0503020204020204" pitchFamily="34" charset="-122"/>
              <a:ea typeface="微软雅黑" panose="020B0503020204020204" pitchFamily="34" charset="-122"/>
            </a:endParaRP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A = [10 -7 0</a:t>
            </a:r>
          </a:p>
          <a:p>
            <a:pPr marL="0" indent="0" algn="l">
              <a:buNone/>
            </a:pPr>
            <a:r>
              <a:rPr lang="en-US" altLang="zh-CN" sz="1800" b="0" i="0" u="none" strike="noStrike" baseline="0" dirty="0">
                <a:latin typeface="微软雅黑" panose="020B0503020204020204" pitchFamily="34" charset="-122"/>
                <a:ea typeface="微软雅黑" panose="020B0503020204020204" pitchFamily="34" charset="-122"/>
              </a:rPr>
              <a:t>    -3  2 6</a:t>
            </a:r>
          </a:p>
          <a:p>
            <a:pPr marL="0" indent="0" algn="l">
              <a:buNone/>
            </a:pPr>
            <a:r>
              <a:rPr lang="en-US" altLang="zh-CN" sz="1800" b="0" i="0" u="none" strike="noStrike" baseline="0" dirty="0">
                <a:latin typeface="微软雅黑" panose="020B0503020204020204" pitchFamily="34" charset="-122"/>
                <a:ea typeface="微软雅黑" panose="020B0503020204020204" pitchFamily="34" charset="-122"/>
              </a:rPr>
              <a:t>      5 -1 5]</a:t>
            </a: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L,U = </a:t>
            </a:r>
            <a:r>
              <a:rPr lang="en-US" altLang="zh-CN" sz="1800" b="0" i="0" u="none" strike="noStrike" baseline="0" dirty="0" err="1">
                <a:latin typeface="微软雅黑" panose="020B0503020204020204" pitchFamily="34" charset="-122"/>
                <a:ea typeface="微软雅黑" panose="020B0503020204020204" pitchFamily="34" charset="-122"/>
              </a:rPr>
              <a:t>lu</a:t>
            </a:r>
            <a:r>
              <a:rPr lang="en-US" altLang="zh-CN" sz="1800" b="0" i="0" u="none" strike="noStrike" baseline="0" dirty="0">
                <a:latin typeface="微软雅黑" panose="020B0503020204020204" pitchFamily="34" charset="-122"/>
                <a:ea typeface="微软雅黑" panose="020B0503020204020204" pitchFamily="34" charset="-122"/>
              </a:rPr>
              <a:t>(A)</a:t>
            </a:r>
          </a:p>
          <a:p>
            <a:pPr marL="0" indent="0" algn="l">
              <a:buNone/>
            </a:pPr>
            <a:endParaRPr lang="en-US" altLang="zh-CN" sz="1800" b="0" i="0" u="none" strike="noStrike" baseline="0" dirty="0">
              <a:latin typeface="微软雅黑" panose="020B0503020204020204" pitchFamily="34" charset="-122"/>
              <a:ea typeface="微软雅黑" panose="020B0503020204020204" pitchFamily="34" charset="-122"/>
            </a:endParaRPr>
          </a:p>
          <a:p>
            <a:pPr marL="0" indent="0" algn="l">
              <a:buNone/>
            </a:pPr>
            <a:r>
              <a:rPr lang="zh-CN" altLang="en-US" sz="1800" b="0" i="0" u="none" strike="noStrike" baseline="0" dirty="0">
                <a:solidFill>
                  <a:srgbClr val="FF00FF"/>
                </a:solidFill>
                <a:latin typeface="微软雅黑" panose="020B0503020204020204" pitchFamily="34" charset="-122"/>
                <a:ea typeface="微软雅黑" panose="020B0503020204020204" pitchFamily="34" charset="-122"/>
              </a:rPr>
              <a:t>矩阵的正交变换：</a:t>
            </a:r>
            <a:r>
              <a:rPr lang="zh-CN" altLang="en-US" sz="1800" b="0" i="0" u="none" strike="noStrike" baseline="0" dirty="0">
                <a:latin typeface="微软雅黑" panose="020B0503020204020204" pitchFamily="34" charset="-122"/>
                <a:ea typeface="微软雅黑" panose="020B0503020204020204" pitchFamily="34" charset="-122"/>
              </a:rPr>
              <a:t>分解为正交矩阵（</a:t>
            </a:r>
            <a:r>
              <a:rPr lang="en-US" altLang="zh-CN" sz="1800" b="0" i="0" u="none" strike="noStrike" baseline="0" dirty="0">
                <a:latin typeface="微软雅黑" panose="020B0503020204020204" pitchFamily="34" charset="-122"/>
                <a:ea typeface="微软雅黑" panose="020B0503020204020204" pitchFamily="34" charset="-122"/>
              </a:rPr>
              <a:t>Q</a:t>
            </a:r>
            <a:r>
              <a:rPr lang="zh-CN" altLang="en-US" sz="1800" b="0" i="0" u="none" strike="noStrike" baseline="0" dirty="0">
                <a:latin typeface="微软雅黑" panose="020B0503020204020204" pitchFamily="34" charset="-122"/>
                <a:ea typeface="微软雅黑" panose="020B0503020204020204" pitchFamily="34" charset="-122"/>
              </a:rPr>
              <a:t>）和上三角矩阵（</a:t>
            </a:r>
            <a:r>
              <a:rPr lang="en-US" altLang="zh-CN" sz="1800" b="0" i="0" u="none" strike="noStrike" baseline="0" dirty="0">
                <a:latin typeface="微软雅黑" panose="020B0503020204020204" pitchFamily="34" charset="-122"/>
                <a:ea typeface="微软雅黑" panose="020B0503020204020204" pitchFamily="34" charset="-122"/>
              </a:rPr>
              <a:t>R</a:t>
            </a:r>
            <a:r>
              <a:rPr lang="zh-CN" altLang="en-US" sz="1800" b="0" i="0" u="none" strike="noStrike" baseline="0" dirty="0">
                <a:latin typeface="微软雅黑" panose="020B0503020204020204" pitchFamily="34" charset="-122"/>
                <a:ea typeface="微软雅黑" panose="020B0503020204020204" pitchFamily="34" charset="-122"/>
              </a:rPr>
              <a:t>）的乘积（</a:t>
            </a:r>
            <a:r>
              <a:rPr lang="en-US" altLang="zh-CN" sz="1800" b="0" i="0" u="none" strike="noStrike" baseline="0" dirty="0">
                <a:latin typeface="微软雅黑" panose="020B0503020204020204" pitchFamily="34" charset="-122"/>
                <a:ea typeface="微软雅黑" panose="020B0503020204020204" pitchFamily="34" charset="-122"/>
              </a:rPr>
              <a:t>QR</a:t>
            </a:r>
            <a:r>
              <a:rPr lang="zh-CN" altLang="en-US" sz="1800" b="0" i="0" u="none" strike="noStrike" baseline="0" dirty="0">
                <a:latin typeface="微软雅黑" panose="020B0503020204020204" pitchFamily="34" charset="-122"/>
                <a:ea typeface="微软雅黑" panose="020B0503020204020204" pitchFamily="34" charset="-122"/>
              </a:rPr>
              <a:t>分解） </a:t>
            </a:r>
            <a:r>
              <a:rPr lang="en-US" altLang="zh-CN" sz="1800" b="0" i="0" u="none" strike="noStrike" baseline="0" dirty="0">
                <a:latin typeface="微软雅黑" panose="020B0503020204020204" pitchFamily="34" charset="-122"/>
                <a:ea typeface="微软雅黑" panose="020B0503020204020204" pitchFamily="34" charset="-122"/>
              </a:rPr>
              <a:t>[Q,R]=</a:t>
            </a:r>
            <a:r>
              <a:rPr lang="en-US" altLang="zh-CN" sz="1800" b="0" i="0" u="none" strike="noStrike" baseline="0" dirty="0" err="1">
                <a:latin typeface="微软雅黑" panose="020B0503020204020204" pitchFamily="34" charset="-122"/>
                <a:ea typeface="微软雅黑" panose="020B0503020204020204" pitchFamily="34" charset="-122"/>
              </a:rPr>
              <a:t>qr</a:t>
            </a:r>
            <a:r>
              <a:rPr lang="en-US" altLang="zh-CN" sz="1800" b="0" i="0" u="none" strike="noStrike" baseline="0" dirty="0">
                <a:latin typeface="微软雅黑" panose="020B0503020204020204" pitchFamily="34" charset="-122"/>
                <a:ea typeface="微软雅黑" panose="020B0503020204020204" pitchFamily="34" charset="-122"/>
              </a:rPr>
              <a:t>(A)</a:t>
            </a: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using </a:t>
            </a:r>
            <a:r>
              <a:rPr lang="en-US" altLang="zh-CN" sz="1800" b="0" i="0" u="none" strike="noStrike" baseline="0" dirty="0" err="1">
                <a:latin typeface="微软雅黑" panose="020B0503020204020204" pitchFamily="34" charset="-122"/>
                <a:ea typeface="微软雅黑" panose="020B0503020204020204" pitchFamily="34" charset="-122"/>
              </a:rPr>
              <a:t>TySymbolicMath</a:t>
            </a:r>
            <a:endParaRPr lang="en-US" altLang="zh-CN" sz="1800" b="0" i="0" u="none" strike="noStrike" baseline="0" dirty="0">
              <a:latin typeface="微软雅黑" panose="020B0503020204020204" pitchFamily="34" charset="-122"/>
              <a:ea typeface="微软雅黑" panose="020B0503020204020204" pitchFamily="34" charset="-122"/>
            </a:endParaRP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using </a:t>
            </a:r>
            <a:r>
              <a:rPr lang="en-US" altLang="zh-CN" sz="1800" b="0" i="0" u="none" strike="noStrike" baseline="0" dirty="0" err="1">
                <a:latin typeface="微软雅黑" panose="020B0503020204020204" pitchFamily="34" charset="-122"/>
                <a:ea typeface="微软雅黑" panose="020B0503020204020204" pitchFamily="34" charset="-122"/>
              </a:rPr>
              <a:t>TyMath</a:t>
            </a:r>
            <a:endParaRPr lang="en-US" altLang="zh-CN" sz="1800" b="0" i="0" u="none" strike="noStrike" baseline="0" dirty="0">
              <a:latin typeface="微软雅黑" panose="020B0503020204020204" pitchFamily="34" charset="-122"/>
              <a:ea typeface="微软雅黑" panose="020B0503020204020204" pitchFamily="34" charset="-122"/>
            </a:endParaRP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A = float(pascal(3))</a:t>
            </a:r>
          </a:p>
          <a:p>
            <a:pPr marL="0" indent="0" algn="l">
              <a:buNone/>
            </a:pPr>
            <a:r>
              <a:rPr lang="en-US" altLang="zh-CN" sz="1800" b="0" i="0" u="none" strike="noStrike" baseline="0" dirty="0">
                <a:latin typeface="微软雅黑" panose="020B0503020204020204" pitchFamily="34" charset="-122"/>
                <a:ea typeface="微软雅黑" panose="020B0503020204020204" pitchFamily="34" charset="-122"/>
              </a:rPr>
              <a:t>F = </a:t>
            </a:r>
            <a:r>
              <a:rPr lang="en-US" altLang="zh-CN" sz="1800" b="0" i="0" u="none" strike="noStrike" baseline="0" dirty="0" err="1">
                <a:latin typeface="微软雅黑" panose="020B0503020204020204" pitchFamily="34" charset="-122"/>
                <a:ea typeface="微软雅黑" panose="020B0503020204020204" pitchFamily="34" charset="-122"/>
              </a:rPr>
              <a:t>qr</a:t>
            </a:r>
            <a:r>
              <a:rPr lang="en-US" altLang="zh-CN" sz="1800" b="0" i="0" u="none" strike="noStrike" baseline="0" dirty="0">
                <a:latin typeface="微软雅黑" panose="020B0503020204020204" pitchFamily="34" charset="-122"/>
                <a:ea typeface="微软雅黑" panose="020B0503020204020204" pitchFamily="34" charset="-122"/>
              </a:rPr>
              <a:t>(A)</a:t>
            </a:r>
          </a:p>
          <a:p>
            <a:pPr marL="0" indent="0" algn="l">
              <a:buNone/>
            </a:pPr>
            <a:endParaRPr lang="en-US" altLang="zh-CN" sz="1800" b="0" i="0" u="none" strike="noStrike" baseline="0" dirty="0">
              <a:latin typeface="微软雅黑" panose="020B0503020204020204" pitchFamily="34" charset="-122"/>
              <a:ea typeface="微软雅黑" panose="020B0503020204020204" pitchFamily="34" charset="-122"/>
            </a:endParaRPr>
          </a:p>
          <a:p>
            <a:pPr marL="0" indent="0" algn="l">
              <a:buNone/>
            </a:pPr>
            <a:endParaRPr lang="en-US" altLang="zh-CN" sz="1800" b="0" i="0" u="none" strike="noStrike" baseline="0" dirty="0">
              <a:latin typeface="微软雅黑" panose="020B0503020204020204" pitchFamily="34" charset="-122"/>
              <a:ea typeface="微软雅黑" panose="020B0503020204020204" pitchFamily="34" charset="-122"/>
            </a:endParaRPr>
          </a:p>
        </p:txBody>
      </p:sp>
      <p:sp>
        <p:nvSpPr>
          <p:cNvPr id="6" name="内容占位符 2">
            <a:extLst>
              <a:ext uri="{FF2B5EF4-FFF2-40B4-BE49-F238E27FC236}">
                <a16:creationId xmlns:a16="http://schemas.microsoft.com/office/drawing/2014/main" id="{544246E9-72A8-93CA-4F09-CCDAE1549FE4}"/>
              </a:ext>
            </a:extLst>
          </p:cNvPr>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4F81B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5) </a:t>
            </a:r>
            <a:r>
              <a:rPr kumimoji="0" lang="zh-CN" altLang="en-US"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矩阵的特殊运算</a:t>
            </a:r>
            <a:endParaRPr kumimoji="0" lang="en-US" altLang="zh-CN" sz="2000" b="0"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E81031A2-7083-AA66-27DD-D0DDA13D2634}"/>
              </a:ext>
            </a:extLst>
          </p:cNvPr>
          <p:cNvPicPr>
            <a:picLocks noChangeAspect="1"/>
          </p:cNvPicPr>
          <p:nvPr/>
        </p:nvPicPr>
        <p:blipFill>
          <a:blip r:embed="rId3"/>
          <a:stretch>
            <a:fillRect/>
          </a:stretch>
        </p:blipFill>
        <p:spPr>
          <a:xfrm>
            <a:off x="5951984" y="1728650"/>
            <a:ext cx="1948416" cy="1848497"/>
          </a:xfrm>
          <a:prstGeom prst="rect">
            <a:avLst/>
          </a:prstGeom>
        </p:spPr>
      </p:pic>
      <p:pic>
        <p:nvPicPr>
          <p:cNvPr id="5" name="图片 4">
            <a:extLst>
              <a:ext uri="{FF2B5EF4-FFF2-40B4-BE49-F238E27FC236}">
                <a16:creationId xmlns:a16="http://schemas.microsoft.com/office/drawing/2014/main" id="{6C64AC3E-B3ED-C0CA-CFBF-406F8A1B9CD1}"/>
              </a:ext>
            </a:extLst>
          </p:cNvPr>
          <p:cNvPicPr>
            <a:picLocks noChangeAspect="1"/>
          </p:cNvPicPr>
          <p:nvPr/>
        </p:nvPicPr>
        <p:blipFill>
          <a:blip r:embed="rId4"/>
          <a:stretch>
            <a:fillRect/>
          </a:stretch>
        </p:blipFill>
        <p:spPr>
          <a:xfrm>
            <a:off x="4007768" y="4509120"/>
            <a:ext cx="4707122" cy="1816336"/>
          </a:xfrm>
          <a:prstGeom prst="rect">
            <a:avLst/>
          </a:prstGeom>
        </p:spPr>
      </p:pic>
    </p:spTree>
    <p:extLst>
      <p:ext uri="{BB962C8B-B14F-4D97-AF65-F5344CB8AC3E}">
        <p14:creationId xmlns:p14="http://schemas.microsoft.com/office/powerpoint/2010/main" val="3666699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839416" y="1484784"/>
            <a:ext cx="10225136" cy="4320480"/>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zh-CN" altLang="pl-PL" sz="1800" b="0" i="0" u="none" strike="noStrike" baseline="0" dirty="0">
                <a:solidFill>
                  <a:srgbClr val="FF00FF"/>
                </a:solidFill>
                <a:latin typeface="宋体" panose="02010600030101010101" pitchFamily="2" charset="-122"/>
                <a:ea typeface="宋体" panose="02010600030101010101" pitchFamily="2" charset="-122"/>
              </a:rPr>
              <a:t>奇异值分解：</a:t>
            </a:r>
            <a:r>
              <a:rPr lang="pl-PL" altLang="zh-CN" sz="1800" b="1" i="0" u="none" strike="noStrike" baseline="0" dirty="0">
                <a:solidFill>
                  <a:srgbClr val="000000"/>
                </a:solidFill>
                <a:latin typeface="TimesNewRomanPS-BoldMT"/>
                <a:ea typeface="宋体" panose="02010600030101010101" pitchFamily="2" charset="-122"/>
              </a:rPr>
              <a:t>[U,S,V]=svd(A) A=U*S*V</a:t>
            </a:r>
            <a:r>
              <a:rPr lang="en-US" altLang="zh-CN" sz="1800" b="1" dirty="0">
                <a:solidFill>
                  <a:srgbClr val="000000"/>
                </a:solidFill>
                <a:latin typeface="TimesNewRomanPS-BoldMT"/>
                <a:ea typeface="宋体" panose="02010600030101010101" pitchFamily="2" charset="-122"/>
              </a:rPr>
              <a:t>’</a:t>
            </a: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a:t>
            </a:r>
            <a:r>
              <a:rPr lang="en-US" altLang="zh-CN" sz="1800" b="1" dirty="0">
                <a:solidFill>
                  <a:srgbClr val="000000"/>
                </a:solidFill>
                <a:latin typeface="TimesNewRomanPS-BoldMT"/>
                <a:ea typeface="宋体" panose="02010600030101010101" pitchFamily="2" charset="-122"/>
              </a:rPr>
              <a:t>using </a:t>
            </a:r>
            <a:r>
              <a:rPr lang="en-US" altLang="zh-CN" sz="1800" b="1" dirty="0" err="1">
                <a:solidFill>
                  <a:srgbClr val="000000"/>
                </a:solidFill>
                <a:latin typeface="TimesNewRomanPS-BoldMT"/>
                <a:ea typeface="宋体" panose="02010600030101010101" pitchFamily="2" charset="-122"/>
              </a:rPr>
              <a:t>TySymbolicMath</a:t>
            </a:r>
            <a:endParaRPr lang="en-US" altLang="zh-CN" sz="1800" b="1" dirty="0">
              <a:solidFill>
                <a:srgbClr val="000000"/>
              </a:solidFill>
              <a:latin typeface="TimesNewRomanPS-BoldMT"/>
              <a:ea typeface="宋体" panose="02010600030101010101" pitchFamily="2" charset="-122"/>
            </a:endParaRP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a:t>
            </a:r>
            <a:r>
              <a:rPr lang="en-US" altLang="zh-CN" sz="1800" b="1" dirty="0">
                <a:solidFill>
                  <a:srgbClr val="000000"/>
                </a:solidFill>
                <a:latin typeface="TimesNewRomanPS-BoldMT"/>
                <a:ea typeface="宋体" panose="02010600030101010101" pitchFamily="2" charset="-122"/>
              </a:rPr>
              <a:t>using </a:t>
            </a:r>
            <a:r>
              <a:rPr lang="en-US" altLang="zh-CN" sz="1800" b="1" dirty="0" err="1">
                <a:solidFill>
                  <a:srgbClr val="000000"/>
                </a:solidFill>
                <a:latin typeface="TimesNewRomanPS-BoldMT"/>
                <a:ea typeface="宋体" panose="02010600030101010101" pitchFamily="2" charset="-122"/>
              </a:rPr>
              <a:t>TyMath</a:t>
            </a:r>
            <a:endParaRPr lang="en-US" altLang="zh-CN" sz="1800" b="1" dirty="0">
              <a:solidFill>
                <a:srgbClr val="000000"/>
              </a:solidFill>
              <a:latin typeface="TimesNewRomanPS-BoldMT"/>
              <a:ea typeface="宋体" panose="02010600030101010101" pitchFamily="2" charset="-122"/>
            </a:endParaRP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a:t>
            </a:r>
            <a:r>
              <a:rPr lang="en-US" altLang="zh-CN" sz="1800" b="1" dirty="0">
                <a:solidFill>
                  <a:srgbClr val="000000"/>
                </a:solidFill>
                <a:latin typeface="TimesNewRomanPS-BoldMT"/>
                <a:ea typeface="宋体" panose="02010600030101010101" pitchFamily="2" charset="-122"/>
              </a:rPr>
              <a:t>U,S,V = </a:t>
            </a:r>
            <a:r>
              <a:rPr lang="en-US" altLang="zh-CN" sz="1800" b="1" dirty="0" err="1">
                <a:solidFill>
                  <a:srgbClr val="000000"/>
                </a:solidFill>
                <a:latin typeface="TimesNewRomanPS-BoldMT"/>
                <a:ea typeface="宋体" panose="02010600030101010101" pitchFamily="2" charset="-122"/>
              </a:rPr>
              <a:t>sym_svd</a:t>
            </a:r>
            <a:r>
              <a:rPr lang="en-US" altLang="zh-CN" sz="1800" b="1" dirty="0">
                <a:solidFill>
                  <a:srgbClr val="000000"/>
                </a:solidFill>
                <a:latin typeface="TimesNewRomanPS-BoldMT"/>
                <a:ea typeface="宋体" panose="02010600030101010101" pitchFamily="2" charset="-122"/>
              </a:rPr>
              <a:t>(Num.(magic(5))) </a:t>
            </a:r>
          </a:p>
          <a:p>
            <a:pPr marL="0" indent="0" algn="l">
              <a:buNone/>
            </a:pPr>
            <a:endParaRPr lang="pl-PL" altLang="zh-CN" sz="1800" b="1" i="0" u="none" strike="noStrike" baseline="0" dirty="0">
              <a:solidFill>
                <a:srgbClr val="000000"/>
              </a:solidFill>
              <a:latin typeface="TimesNewRomanPS-BoldMT"/>
              <a:ea typeface="宋体" panose="02010600030101010101" pitchFamily="2" charset="-122"/>
            </a:endParaRPr>
          </a:p>
          <a:p>
            <a:pPr marL="0" indent="0" algn="l">
              <a:buNone/>
            </a:pPr>
            <a:r>
              <a:rPr lang="zh-CN" altLang="en-US" sz="1800" b="0" i="0" u="none" strike="noStrike" baseline="0" dirty="0">
                <a:solidFill>
                  <a:srgbClr val="FF00FF"/>
                </a:solidFill>
                <a:latin typeface="宋体" panose="02010600030101010101" pitchFamily="2" charset="-122"/>
                <a:ea typeface="宋体" panose="02010600030101010101" pitchFamily="2" charset="-122"/>
              </a:rPr>
              <a:t>矩阵的特征值：</a:t>
            </a:r>
            <a:r>
              <a:rPr lang="en-US" altLang="zh-CN" sz="1800" b="1" i="0" u="none" strike="noStrike" baseline="0" dirty="0" err="1">
                <a:solidFill>
                  <a:srgbClr val="000000"/>
                </a:solidFill>
                <a:latin typeface="TimesNewRomanPS-BoldMT"/>
                <a:ea typeface="宋体" panose="02010600030101010101" pitchFamily="2" charset="-122"/>
              </a:rPr>
              <a:t>eig</a:t>
            </a:r>
            <a:r>
              <a:rPr lang="en-US" altLang="zh-CN" sz="1800" b="1" i="0" u="none" strike="noStrike" baseline="0" dirty="0">
                <a:solidFill>
                  <a:srgbClr val="000000"/>
                </a:solidFill>
                <a:latin typeface="TimesNewRomanPS-BoldMT"/>
                <a:ea typeface="宋体" panose="02010600030101010101" pitchFamily="2" charset="-122"/>
              </a:rPr>
              <a:t>(A)</a:t>
            </a:r>
            <a:r>
              <a:rPr lang="zh-CN" altLang="en-US" sz="1800" b="0" i="0" u="none" strike="noStrike" baseline="0" dirty="0">
                <a:solidFill>
                  <a:srgbClr val="000000"/>
                </a:solidFill>
                <a:latin typeface="宋体" panose="02010600030101010101" pitchFamily="2" charset="-122"/>
                <a:ea typeface="宋体" panose="02010600030101010101" pitchFamily="2" charset="-122"/>
              </a:rPr>
              <a:t>以列向量形式返回特征值</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a:t>
            </a:r>
            <a:r>
              <a:rPr lang="en-US" altLang="zh-CN" sz="1800" dirty="0">
                <a:latin typeface="微软雅黑" panose="020B0503020204020204" pitchFamily="34" charset="-122"/>
                <a:ea typeface="微软雅黑" panose="020B0503020204020204" pitchFamily="34" charset="-122"/>
              </a:rPr>
              <a:t>using </a:t>
            </a:r>
            <a:r>
              <a:rPr lang="en-US" altLang="zh-CN" sz="1800" dirty="0" err="1">
                <a:latin typeface="微软雅黑" panose="020B0503020204020204" pitchFamily="34" charset="-122"/>
                <a:ea typeface="微软雅黑" panose="020B0503020204020204" pitchFamily="34" charset="-122"/>
              </a:rPr>
              <a:t>TySymbolicMath</a:t>
            </a:r>
            <a:endParaRPr lang="en-US" altLang="zh-CN" sz="1800" dirty="0">
              <a:latin typeface="微软雅黑" panose="020B0503020204020204" pitchFamily="34" charset="-122"/>
              <a:ea typeface="微软雅黑" panose="020B0503020204020204" pitchFamily="34" charset="-122"/>
            </a:endParaRP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a:t>
            </a:r>
            <a:r>
              <a:rPr lang="en-US" altLang="zh-CN" sz="1800" dirty="0">
                <a:latin typeface="微软雅黑" panose="020B0503020204020204" pitchFamily="34" charset="-122"/>
                <a:ea typeface="微软雅黑" panose="020B0503020204020204" pitchFamily="34" charset="-122"/>
              </a:rPr>
              <a:t>using </a:t>
            </a:r>
            <a:r>
              <a:rPr lang="en-US" altLang="zh-CN" sz="1800" dirty="0" err="1">
                <a:latin typeface="微软雅黑" panose="020B0503020204020204" pitchFamily="34" charset="-122"/>
                <a:ea typeface="微软雅黑" panose="020B0503020204020204" pitchFamily="34" charset="-122"/>
              </a:rPr>
              <a:t>TyMath</a:t>
            </a:r>
            <a:endParaRPr lang="en-US" altLang="zh-CN" sz="1800" dirty="0">
              <a:latin typeface="微软雅黑" panose="020B0503020204020204" pitchFamily="34" charset="-122"/>
              <a:ea typeface="微软雅黑" panose="020B0503020204020204" pitchFamily="34" charset="-122"/>
            </a:endParaRP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a:t>
            </a:r>
            <a:r>
              <a:rPr lang="en-US" altLang="zh-CN" sz="1800" dirty="0">
                <a:latin typeface="微软雅黑" panose="020B0503020204020204" pitchFamily="34" charset="-122"/>
                <a:ea typeface="微软雅黑" panose="020B0503020204020204" pitchFamily="34" charset="-122"/>
              </a:rPr>
              <a:t>A = Num.(magic(5));</a:t>
            </a:r>
          </a:p>
          <a:p>
            <a:pPr marL="0" indent="0" algn="l">
              <a:buNone/>
            </a:pPr>
            <a:r>
              <a:rPr lang="en-US" altLang="zh-CN" sz="1800" b="0" i="0" u="none" strike="noStrike" baseline="0" dirty="0" err="1">
                <a:latin typeface="微软雅黑" panose="020B0503020204020204" pitchFamily="34" charset="-122"/>
                <a:ea typeface="微软雅黑" panose="020B0503020204020204" pitchFamily="34" charset="-122"/>
              </a:rPr>
              <a:t>julia</a:t>
            </a:r>
            <a:r>
              <a:rPr lang="en-US" altLang="zh-CN" sz="1800" b="0" i="0" u="none" strike="noStrike" baseline="0" dirty="0">
                <a:latin typeface="微软雅黑" panose="020B0503020204020204" pitchFamily="34" charset="-122"/>
                <a:ea typeface="微软雅黑" panose="020B0503020204020204" pitchFamily="34" charset="-122"/>
              </a:rPr>
              <a:t>&gt; </a:t>
            </a:r>
            <a:r>
              <a:rPr lang="en-US" altLang="zh-CN" sz="1800" dirty="0">
                <a:latin typeface="微软雅黑" panose="020B0503020204020204" pitchFamily="34" charset="-122"/>
                <a:ea typeface="微软雅黑" panose="020B0503020204020204" pitchFamily="34" charset="-122"/>
              </a:rPr>
              <a:t>_,lambda = </a:t>
            </a:r>
            <a:r>
              <a:rPr lang="en-US" altLang="zh-CN" sz="1800" dirty="0" err="1">
                <a:latin typeface="微软雅黑" panose="020B0503020204020204" pitchFamily="34" charset="-122"/>
                <a:ea typeface="微软雅黑" panose="020B0503020204020204" pitchFamily="34" charset="-122"/>
              </a:rPr>
              <a:t>eig</a:t>
            </a:r>
            <a:r>
              <a:rPr lang="en-US" altLang="zh-CN" sz="1800" dirty="0">
                <a:latin typeface="微软雅黑" panose="020B0503020204020204" pitchFamily="34" charset="-122"/>
                <a:ea typeface="微软雅黑" panose="020B0503020204020204" pitchFamily="34" charset="-122"/>
              </a:rPr>
              <a:t>(A)</a:t>
            </a:r>
          </a:p>
          <a:p>
            <a:pPr marL="0" indent="0" algn="l">
              <a:buNone/>
            </a:pPr>
            <a:r>
              <a:rPr lang="en-US" altLang="zh-CN" sz="1800" dirty="0">
                <a:latin typeface="微软雅黑" panose="020B0503020204020204" pitchFamily="34" charset="-122"/>
                <a:ea typeface="微软雅黑" panose="020B0503020204020204" pitchFamily="34" charset="-122"/>
              </a:rPr>
              <a:t>lambda</a:t>
            </a:r>
          </a:p>
          <a:p>
            <a:pPr marL="0" indent="0" algn="l">
              <a:buNone/>
            </a:pPr>
            <a:endParaRPr lang="en-US" altLang="zh-CN" sz="1800" dirty="0">
              <a:solidFill>
                <a:srgbClr val="FF0000"/>
              </a:solidFill>
              <a:latin typeface="微软雅黑" panose="020B0503020204020204" pitchFamily="34" charset="-122"/>
              <a:ea typeface="微软雅黑" panose="020B0503020204020204" pitchFamily="34" charset="-122"/>
            </a:endParaRPr>
          </a:p>
        </p:txBody>
      </p:sp>
      <p:sp>
        <p:nvSpPr>
          <p:cNvPr id="6" name="内容占位符 2">
            <a:extLst>
              <a:ext uri="{FF2B5EF4-FFF2-40B4-BE49-F238E27FC236}">
                <a16:creationId xmlns:a16="http://schemas.microsoft.com/office/drawing/2014/main" id="{544246E9-72A8-93CA-4F09-CCDAE1549FE4}"/>
              </a:ext>
            </a:extLst>
          </p:cNvPr>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4F81B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5) </a:t>
            </a:r>
            <a:r>
              <a:rPr kumimoji="0" lang="zh-CN" altLang="en-US"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矩阵的特殊运算</a:t>
            </a:r>
            <a:endParaRPr kumimoji="0" lang="en-US" altLang="zh-CN" sz="2000" b="0"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A730315D-DFDB-5E94-9A2F-748726E24094}"/>
              </a:ext>
            </a:extLst>
          </p:cNvPr>
          <p:cNvPicPr>
            <a:picLocks noChangeAspect="1"/>
          </p:cNvPicPr>
          <p:nvPr/>
        </p:nvPicPr>
        <p:blipFill>
          <a:blip r:embed="rId3"/>
          <a:stretch>
            <a:fillRect/>
          </a:stretch>
        </p:blipFill>
        <p:spPr>
          <a:xfrm>
            <a:off x="8117345" y="952097"/>
            <a:ext cx="3663155" cy="2690493"/>
          </a:xfrm>
          <a:prstGeom prst="rect">
            <a:avLst/>
          </a:prstGeom>
        </p:spPr>
      </p:pic>
      <p:pic>
        <p:nvPicPr>
          <p:cNvPr id="5" name="图片 4">
            <a:extLst>
              <a:ext uri="{FF2B5EF4-FFF2-40B4-BE49-F238E27FC236}">
                <a16:creationId xmlns:a16="http://schemas.microsoft.com/office/drawing/2014/main" id="{DDCCA25E-F6CB-6DCE-2C4F-E09B4C8942D3}"/>
              </a:ext>
            </a:extLst>
          </p:cNvPr>
          <p:cNvPicPr>
            <a:picLocks noChangeAspect="1"/>
          </p:cNvPicPr>
          <p:nvPr/>
        </p:nvPicPr>
        <p:blipFill>
          <a:blip r:embed="rId4"/>
          <a:stretch>
            <a:fillRect/>
          </a:stretch>
        </p:blipFill>
        <p:spPr>
          <a:xfrm>
            <a:off x="4756429" y="3933056"/>
            <a:ext cx="2391109" cy="1686160"/>
          </a:xfrm>
          <a:prstGeom prst="rect">
            <a:avLst/>
          </a:prstGeom>
        </p:spPr>
      </p:pic>
    </p:spTree>
    <p:extLst>
      <p:ext uri="{BB962C8B-B14F-4D97-AF65-F5344CB8AC3E}">
        <p14:creationId xmlns:p14="http://schemas.microsoft.com/office/powerpoint/2010/main" val="4239826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839416" y="1484784"/>
            <a:ext cx="10225136" cy="4320480"/>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zh-CN" altLang="en-US" sz="1800" b="0" i="0" u="none" strike="noStrike" baseline="0" dirty="0">
                <a:latin typeface="宋体" panose="02010600030101010101" pitchFamily="2" charset="-122"/>
                <a:ea typeface="宋体" panose="02010600030101010101" pitchFamily="2" charset="-122"/>
              </a:rPr>
              <a:t>二维图形的绘制</a:t>
            </a:r>
            <a:r>
              <a:rPr lang="en-US" altLang="zh-CN" sz="1800" b="1" i="0" u="none" strike="noStrike" baseline="0" dirty="0">
                <a:latin typeface="TimesNewRomanPS-BoldMT"/>
                <a:ea typeface="宋体" panose="02010600030101010101" pitchFamily="2" charset="-122"/>
              </a:rPr>
              <a:t>:</a:t>
            </a:r>
          </a:p>
          <a:p>
            <a:pPr marL="0" indent="0" algn="l">
              <a:buNone/>
            </a:pPr>
            <a:r>
              <a:rPr lang="en-US" altLang="zh-CN" sz="1800" b="1" i="0" u="none" strike="noStrike" baseline="0" dirty="0">
                <a:latin typeface="TimesNewRomanPS-BoldMT"/>
              </a:rPr>
              <a:t>plot(x,y,‘-’</a:t>
            </a:r>
            <a:r>
              <a:rPr lang="en-US" altLang="zh-CN" sz="1800" b="1" i="0" u="none" strike="noStrike" baseline="0" dirty="0" err="1">
                <a:latin typeface="TimesNewRomanPS-BoldMT"/>
              </a:rPr>
              <a:t>x,z</a:t>
            </a:r>
            <a:r>
              <a:rPr lang="en-US" altLang="zh-CN" sz="1800" b="1" i="0" u="none" strike="noStrike" baseline="0" dirty="0">
                <a:latin typeface="TimesNewRomanPS-BoldMT"/>
              </a:rPr>
              <a:t>) </a:t>
            </a:r>
            <a:r>
              <a:rPr lang="zh-CN" altLang="en-US" sz="1800" b="0" i="0" u="none" strike="noStrike" baseline="0" dirty="0">
                <a:latin typeface="宋体" panose="02010600030101010101" pitchFamily="2" charset="-122"/>
                <a:ea typeface="宋体" panose="02010600030101010101" pitchFamily="2" charset="-122"/>
              </a:rPr>
              <a:t>％绘制二维曲线</a:t>
            </a:r>
            <a:endParaRPr lang="en-US" altLang="zh-CN" sz="1800" b="0" i="0" u="none" strike="noStrike" baseline="0" dirty="0">
              <a:latin typeface="宋体" panose="02010600030101010101" pitchFamily="2" charset="-122"/>
              <a:ea typeface="宋体" panose="02010600030101010101" pitchFamily="2" charset="-122"/>
            </a:endParaRPr>
          </a:p>
          <a:p>
            <a:pPr marL="0" indent="0" algn="l">
              <a:buNone/>
            </a:pPr>
            <a:r>
              <a:rPr lang="en-US" altLang="zh-CN" sz="1800" b="1" i="0" u="none" strike="noStrike" baseline="0" dirty="0">
                <a:latin typeface="TimesNewRomanPS-BoldMT"/>
              </a:rPr>
              <a:t>grid </a:t>
            </a:r>
            <a:r>
              <a:rPr lang="zh-CN" altLang="en-US" sz="1800" b="0" i="0" u="none" strike="noStrike" baseline="0" dirty="0">
                <a:latin typeface="宋体" panose="02010600030101010101" pitchFamily="2" charset="-122"/>
                <a:ea typeface="宋体" panose="02010600030101010101" pitchFamily="2" charset="-122"/>
              </a:rPr>
              <a:t>％图形加网格线</a:t>
            </a:r>
            <a:endParaRPr lang="en-US" altLang="zh-CN" sz="1800" dirty="0">
              <a:latin typeface="宋体" panose="02010600030101010101" pitchFamily="2" charset="-122"/>
              <a:ea typeface="宋体" panose="02010600030101010101" pitchFamily="2" charset="-122"/>
            </a:endParaRPr>
          </a:p>
          <a:p>
            <a:pPr marL="0" indent="0" algn="l">
              <a:buNone/>
            </a:pPr>
            <a:r>
              <a:rPr lang="en-US" altLang="zh-CN" sz="1800" b="1" i="0" u="none" strike="noStrike" baseline="0" dirty="0" err="1">
                <a:latin typeface="TimesNewRomanPS-BoldMT"/>
              </a:rPr>
              <a:t>xlabel</a:t>
            </a:r>
            <a:r>
              <a:rPr lang="en-US" altLang="zh-CN" sz="1800" b="1" i="0" u="none" strike="noStrike" baseline="0" dirty="0">
                <a:latin typeface="TimesNewRomanPS-BoldMT"/>
              </a:rPr>
              <a:t>('X') </a:t>
            </a:r>
            <a:r>
              <a:rPr lang="zh-CN" altLang="en-US" sz="1800" b="0" i="0" u="none" strike="noStrike" baseline="0" dirty="0">
                <a:latin typeface="宋体" panose="02010600030101010101" pitchFamily="2" charset="-122"/>
                <a:ea typeface="宋体" panose="02010600030101010101" pitchFamily="2" charset="-122"/>
              </a:rPr>
              <a:t>％输出</a:t>
            </a:r>
            <a:r>
              <a:rPr lang="en-US" altLang="zh-CN" sz="1800" b="1" i="0" u="none" strike="noStrike" baseline="0" dirty="0">
                <a:latin typeface="TimesNewRomanPS-BoldMT"/>
                <a:ea typeface="宋体" panose="02010600030101010101" pitchFamily="2" charset="-122"/>
              </a:rPr>
              <a:t>X</a:t>
            </a:r>
            <a:r>
              <a:rPr lang="zh-CN" altLang="en-US" sz="1800" b="0" i="0" u="none" strike="noStrike" baseline="0" dirty="0">
                <a:latin typeface="宋体" panose="02010600030101010101" pitchFamily="2" charset="-122"/>
                <a:ea typeface="宋体" panose="02010600030101010101" pitchFamily="2" charset="-122"/>
              </a:rPr>
              <a:t>轴说明</a:t>
            </a:r>
          </a:p>
          <a:p>
            <a:pPr marL="0" indent="0" algn="l">
              <a:buNone/>
            </a:pPr>
            <a:r>
              <a:rPr lang="en-US" altLang="zh-CN" sz="1800" b="1" i="0" u="none" strike="noStrike" baseline="0" dirty="0" err="1">
                <a:latin typeface="TimesNewRomanPS-BoldMT"/>
              </a:rPr>
              <a:t>ylabel</a:t>
            </a:r>
            <a:r>
              <a:rPr lang="en-US" altLang="zh-CN" sz="1800" b="1" i="0" u="none" strike="noStrike" baseline="0" dirty="0">
                <a:latin typeface="TimesNewRomanPS-BoldMT"/>
              </a:rPr>
              <a:t>('Y') </a:t>
            </a:r>
            <a:r>
              <a:rPr lang="zh-CN" altLang="en-US" sz="1800" b="0" i="0" u="none" strike="noStrike" baseline="0" dirty="0">
                <a:latin typeface="宋体" panose="02010600030101010101" pitchFamily="2" charset="-122"/>
                <a:ea typeface="宋体" panose="02010600030101010101" pitchFamily="2" charset="-122"/>
              </a:rPr>
              <a:t>％输出</a:t>
            </a:r>
            <a:r>
              <a:rPr lang="en-US" altLang="zh-CN" sz="1800" b="1" i="0" u="none" strike="noStrike" baseline="0" dirty="0">
                <a:latin typeface="TimesNewRomanPS-BoldMT"/>
                <a:ea typeface="宋体" panose="02010600030101010101" pitchFamily="2" charset="-122"/>
              </a:rPr>
              <a:t>Y</a:t>
            </a:r>
            <a:r>
              <a:rPr lang="zh-CN" altLang="en-US" sz="1800" b="0" i="0" u="none" strike="noStrike" baseline="0" dirty="0">
                <a:latin typeface="宋体" panose="02010600030101010101" pitchFamily="2" charset="-122"/>
                <a:ea typeface="宋体" panose="02010600030101010101" pitchFamily="2" charset="-122"/>
              </a:rPr>
              <a:t>轴说明</a:t>
            </a:r>
          </a:p>
          <a:p>
            <a:pPr marL="0" indent="0" algn="l">
              <a:buNone/>
            </a:pPr>
            <a:r>
              <a:rPr lang="en-US" altLang="zh-CN" sz="1800" b="1" i="0" u="none" strike="noStrike" baseline="0" dirty="0">
                <a:latin typeface="TimesNewRomanPS-BoldMT"/>
              </a:rPr>
              <a:t>title('sine and cosine curve') </a:t>
            </a:r>
            <a:r>
              <a:rPr lang="zh-CN" altLang="en-US" sz="1800" b="0" i="0" u="none" strike="noStrike" baseline="0" dirty="0">
                <a:latin typeface="宋体" panose="02010600030101010101" pitchFamily="2" charset="-122"/>
                <a:ea typeface="宋体" panose="02010600030101010101" pitchFamily="2" charset="-122"/>
              </a:rPr>
              <a:t>％在图形上方加上图形说明</a:t>
            </a:r>
          </a:p>
          <a:p>
            <a:pPr marL="0" indent="0" algn="l">
              <a:buNone/>
            </a:pPr>
            <a:r>
              <a:rPr lang="en-US" altLang="zh-CN" sz="1800" b="1" i="0" u="none" strike="noStrike" baseline="0" dirty="0">
                <a:latin typeface="TimesNewRomanPS-BoldMT"/>
              </a:rPr>
              <a:t>text(2.5,0.7,'sin(x)') </a:t>
            </a:r>
            <a:r>
              <a:rPr lang="zh-CN" altLang="en-US" sz="1800" b="0" i="0" u="none" strike="noStrike" baseline="0" dirty="0">
                <a:latin typeface="宋体" panose="02010600030101010101" pitchFamily="2" charset="-122"/>
                <a:ea typeface="宋体" panose="02010600030101010101" pitchFamily="2" charset="-122"/>
              </a:rPr>
              <a:t>％在适当位置为图形加上注释</a:t>
            </a:r>
            <a:endParaRPr lang="en-US" altLang="zh-CN" sz="1800" b="1" i="0" u="none" strike="noStrike" baseline="0" dirty="0">
              <a:latin typeface="TimesNewRomanPS-BoldMT"/>
              <a:ea typeface="宋体" panose="02010600030101010101" pitchFamily="2" charset="-122"/>
            </a:endParaRPr>
          </a:p>
          <a:p>
            <a:pPr marL="0" indent="0" algn="l">
              <a:buNone/>
            </a:pPr>
            <a:endParaRPr lang="en-US" altLang="zh-CN" sz="1800" b="1" i="0" u="none" strike="noStrike" baseline="0" dirty="0">
              <a:latin typeface="TimesNewRomanPS-BoldMT"/>
              <a:ea typeface="宋体" panose="02010600030101010101" pitchFamily="2" charset="-122"/>
            </a:endParaRPr>
          </a:p>
          <a:p>
            <a:pPr marL="0" indent="0" algn="l">
              <a:buNone/>
            </a:pPr>
            <a:endParaRPr lang="en-US" altLang="zh-CN" sz="1800" b="1" dirty="0">
              <a:solidFill>
                <a:srgbClr val="000000"/>
              </a:solidFill>
              <a:latin typeface="TimesNewRomanPS-BoldMT"/>
              <a:ea typeface="宋体" panose="02010600030101010101" pitchFamily="2" charset="-122"/>
            </a:endParaRPr>
          </a:p>
        </p:txBody>
      </p:sp>
      <p:sp>
        <p:nvSpPr>
          <p:cNvPr id="6" name="内容占位符 2">
            <a:extLst>
              <a:ext uri="{FF2B5EF4-FFF2-40B4-BE49-F238E27FC236}">
                <a16:creationId xmlns:a16="http://schemas.microsoft.com/office/drawing/2014/main" id="{544246E9-72A8-93CA-4F09-CCDAE1549FE4}"/>
              </a:ext>
            </a:extLst>
          </p:cNvPr>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4F81B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6) </a:t>
            </a:r>
            <a:r>
              <a:rPr kumimoji="0" lang="zh-CN" altLang="en-US"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矩阵的特殊运算</a:t>
            </a:r>
            <a:endParaRPr kumimoji="0" lang="en-US" altLang="zh-CN" sz="2000" b="0"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91FED9CA-4BE8-80DB-7E72-19A32143FD3C}"/>
              </a:ext>
            </a:extLst>
          </p:cNvPr>
          <p:cNvSpPr txBox="1"/>
          <p:nvPr/>
        </p:nvSpPr>
        <p:spPr>
          <a:xfrm>
            <a:off x="6744072" y="1028343"/>
            <a:ext cx="3672408" cy="2862322"/>
          </a:xfrm>
          <a:prstGeom prst="rect">
            <a:avLst/>
          </a:prstGeom>
          <a:noFill/>
        </p:spPr>
        <p:txBody>
          <a:bodyPr wrap="square">
            <a:spAutoFit/>
          </a:bodyPr>
          <a:lstStyle/>
          <a:p>
            <a:r>
              <a:rPr lang="en-US" altLang="zh-CN" dirty="0"/>
              <a:t>using </a:t>
            </a:r>
            <a:r>
              <a:rPr lang="en-US" altLang="zh-CN" dirty="0" err="1"/>
              <a:t>TyPlot</a:t>
            </a:r>
            <a:endParaRPr lang="en-US" altLang="zh-CN" dirty="0"/>
          </a:p>
          <a:p>
            <a:r>
              <a:rPr lang="en-US" altLang="zh-CN" dirty="0"/>
              <a:t>x = </a:t>
            </a:r>
            <a:r>
              <a:rPr lang="en-US" altLang="zh-CN" dirty="0" err="1"/>
              <a:t>LinRange</a:t>
            </a:r>
            <a:r>
              <a:rPr lang="en-US" altLang="zh-CN" dirty="0"/>
              <a:t>(0, 3, 100);</a:t>
            </a:r>
          </a:p>
          <a:p>
            <a:r>
              <a:rPr lang="en-US" altLang="zh-CN" dirty="0"/>
              <a:t>y1 = sin.(5 * x);</a:t>
            </a:r>
          </a:p>
          <a:p>
            <a:endParaRPr lang="en-US" altLang="zh-CN" dirty="0"/>
          </a:p>
          <a:p>
            <a:r>
              <a:rPr lang="en-US" altLang="zh-CN" dirty="0"/>
              <a:t>ax1 = subplot(2, 1, 1)</a:t>
            </a:r>
          </a:p>
          <a:p>
            <a:r>
              <a:rPr lang="en-US" altLang="zh-CN" dirty="0"/>
              <a:t># Top plot</a:t>
            </a:r>
          </a:p>
          <a:p>
            <a:r>
              <a:rPr lang="en-US" altLang="zh-CN" dirty="0"/>
              <a:t>plot(ax1, x, y1)</a:t>
            </a:r>
          </a:p>
          <a:p>
            <a:r>
              <a:rPr lang="en-US" altLang="zh-CN" dirty="0"/>
              <a:t>title(ax1, "Top Plot")</a:t>
            </a:r>
          </a:p>
          <a:p>
            <a:r>
              <a:rPr lang="en-US" altLang="zh-CN" dirty="0" err="1"/>
              <a:t>ylabel</a:t>
            </a:r>
            <a:r>
              <a:rPr lang="en-US" altLang="zh-CN" dirty="0"/>
              <a:t>(ax1, "sin(5x)")</a:t>
            </a:r>
          </a:p>
          <a:p>
            <a:endParaRPr lang="en-US" altLang="zh-CN" dirty="0"/>
          </a:p>
        </p:txBody>
      </p:sp>
      <p:pic>
        <p:nvPicPr>
          <p:cNvPr id="7" name="图片 6">
            <a:extLst>
              <a:ext uri="{FF2B5EF4-FFF2-40B4-BE49-F238E27FC236}">
                <a16:creationId xmlns:a16="http://schemas.microsoft.com/office/drawing/2014/main" id="{12D01622-0071-E9F4-FC44-08D3D342AFE8}"/>
              </a:ext>
            </a:extLst>
          </p:cNvPr>
          <p:cNvPicPr>
            <a:picLocks noChangeAspect="1"/>
          </p:cNvPicPr>
          <p:nvPr/>
        </p:nvPicPr>
        <p:blipFill>
          <a:blip r:embed="rId3"/>
          <a:stretch>
            <a:fillRect/>
          </a:stretch>
        </p:blipFill>
        <p:spPr>
          <a:xfrm>
            <a:off x="2989295" y="4064749"/>
            <a:ext cx="5925377" cy="2305372"/>
          </a:xfrm>
          <a:prstGeom prst="rect">
            <a:avLst/>
          </a:prstGeom>
        </p:spPr>
      </p:pic>
    </p:spTree>
    <p:extLst>
      <p:ext uri="{BB962C8B-B14F-4D97-AF65-F5344CB8AC3E}">
        <p14:creationId xmlns:p14="http://schemas.microsoft.com/office/powerpoint/2010/main" val="1961899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5" name="文本框 4">
            <a:extLst>
              <a:ext uri="{FF2B5EF4-FFF2-40B4-BE49-F238E27FC236}">
                <a16:creationId xmlns:a16="http://schemas.microsoft.com/office/drawing/2014/main" id="{8931CDFD-5814-F90A-05ED-DB60D4A82910}"/>
              </a:ext>
            </a:extLst>
          </p:cNvPr>
          <p:cNvSpPr txBox="1"/>
          <p:nvPr/>
        </p:nvSpPr>
        <p:spPr>
          <a:xfrm>
            <a:off x="983432" y="1124744"/>
            <a:ext cx="6101442" cy="4524315"/>
          </a:xfrm>
          <a:prstGeom prst="rect">
            <a:avLst/>
          </a:prstGeom>
          <a:noFill/>
        </p:spPr>
        <p:txBody>
          <a:bodyPr wrap="square">
            <a:spAutoFit/>
          </a:bodyPr>
          <a:lstStyle/>
          <a:p>
            <a:r>
              <a:rPr lang="zh-CN" altLang="en-US" b="0" i="0" u="none" strike="noStrike" baseline="0" dirty="0">
                <a:latin typeface="微软雅黑" panose="020B0503020204020204" pitchFamily="34" charset="-122"/>
                <a:ea typeface="微软雅黑" panose="020B0503020204020204" pitchFamily="34" charset="-122"/>
              </a:rPr>
              <a:t>特殊的二维图形</a:t>
            </a:r>
            <a:endParaRPr lang="en-US" altLang="zh-CN" b="0" i="0" u="none" strike="noStrike" baseline="0" dirty="0">
              <a:latin typeface="微软雅黑" panose="020B0503020204020204" pitchFamily="34" charset="-122"/>
              <a:ea typeface="微软雅黑" panose="020B0503020204020204" pitchFamily="34" charset="-122"/>
            </a:endParaRPr>
          </a:p>
          <a:p>
            <a:pPr algn="l"/>
            <a:r>
              <a:rPr lang="en-US" altLang="zh-CN" b="1" i="0" u="none" strike="noStrike" baseline="0" dirty="0">
                <a:latin typeface="微软雅黑" panose="020B0503020204020204" pitchFamily="34" charset="-122"/>
                <a:ea typeface="微软雅黑" panose="020B0503020204020204" pitchFamily="34" charset="-122"/>
              </a:rPr>
              <a:t>polar </a:t>
            </a:r>
            <a:r>
              <a:rPr lang="zh-CN" altLang="en-US" b="0" i="0" u="none" strike="noStrike" baseline="0" dirty="0">
                <a:latin typeface="微软雅黑" panose="020B0503020204020204" pitchFamily="34" charset="-122"/>
                <a:ea typeface="微软雅黑" panose="020B0503020204020204" pitchFamily="34" charset="-122"/>
              </a:rPr>
              <a:t>画极坐标形式函数</a:t>
            </a:r>
            <a:r>
              <a:rPr lang="en-US" altLang="zh-CN" b="1" i="0" u="none" strike="noStrike" baseline="0" dirty="0">
                <a:latin typeface="微软雅黑" panose="020B0503020204020204" pitchFamily="34" charset="-122"/>
                <a:ea typeface="微软雅黑" panose="020B0503020204020204" pitchFamily="34" charset="-122"/>
              </a:rPr>
              <a:t>r = f (θ)</a:t>
            </a:r>
            <a:r>
              <a:rPr lang="zh-CN" altLang="en-US" b="0" i="0" u="none" strike="noStrike" baseline="0" dirty="0">
                <a:latin typeface="微软雅黑" panose="020B0503020204020204" pitchFamily="34" charset="-122"/>
                <a:ea typeface="微软雅黑" panose="020B0503020204020204" pitchFamily="34" charset="-122"/>
              </a:rPr>
              <a:t>的极坐标图</a:t>
            </a:r>
          </a:p>
          <a:p>
            <a:pPr algn="l"/>
            <a:r>
              <a:rPr lang="zh-CN" altLang="en-US" b="0" i="0" u="none" strike="noStrike" baseline="0" dirty="0">
                <a:latin typeface="微软雅黑" panose="020B0503020204020204" pitchFamily="34" charset="-122"/>
                <a:ea typeface="微软雅黑" panose="020B0503020204020204" pitchFamily="34" charset="-122"/>
              </a:rPr>
              <a:t>用法如下：</a:t>
            </a:r>
            <a:r>
              <a:rPr lang="en-US" altLang="zh-CN" b="0" i="0" u="none" strike="noStrike" baseline="0" dirty="0">
                <a:latin typeface="微软雅黑" panose="020B0503020204020204" pitchFamily="34" charset="-122"/>
                <a:ea typeface="微软雅黑" panose="020B0503020204020204" pitchFamily="34" charset="-122"/>
              </a:rPr>
              <a:t>polar(</a:t>
            </a:r>
            <a:r>
              <a:rPr lang="en-US" altLang="zh-CN" b="0" i="0" u="none" strike="noStrike" baseline="0" dirty="0" err="1">
                <a:latin typeface="微软雅黑" panose="020B0503020204020204" pitchFamily="34" charset="-122"/>
                <a:ea typeface="微软雅黑" panose="020B0503020204020204" pitchFamily="34" charset="-122"/>
              </a:rPr>
              <a:t>theta,rho,LineSpec</a:t>
            </a:r>
            <a:r>
              <a:rPr lang="en-US" altLang="zh-CN" b="0" i="0" u="none" strike="noStrike" baseline="0" dirty="0">
                <a:latin typeface="微软雅黑" panose="020B0503020204020204" pitchFamily="34" charset="-122"/>
                <a:ea typeface="微软雅黑" panose="020B0503020204020204" pitchFamily="34" charset="-122"/>
              </a:rPr>
              <a:t>)</a:t>
            </a:r>
          </a:p>
          <a:p>
            <a:pPr algn="l"/>
            <a:r>
              <a:rPr lang="en-US" altLang="zh-CN" dirty="0">
                <a:latin typeface="微软雅黑" panose="020B0503020204020204" pitchFamily="34" charset="-122"/>
                <a:ea typeface="微软雅黑" panose="020B0503020204020204" pitchFamily="34" charset="-122"/>
              </a:rPr>
              <a:t>using </a:t>
            </a:r>
            <a:r>
              <a:rPr lang="en-US" altLang="zh-CN" dirty="0" err="1">
                <a:latin typeface="微软雅黑" panose="020B0503020204020204" pitchFamily="34" charset="-122"/>
                <a:ea typeface="微软雅黑" panose="020B0503020204020204" pitchFamily="34" charset="-122"/>
              </a:rPr>
              <a:t>TyPlot</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theta = 0:0.01:(2 * pi);</a:t>
            </a:r>
          </a:p>
          <a:p>
            <a:pPr algn="l"/>
            <a:r>
              <a:rPr lang="en-US" altLang="zh-CN" dirty="0">
                <a:latin typeface="微软雅黑" panose="020B0503020204020204" pitchFamily="34" charset="-122"/>
                <a:ea typeface="微软雅黑" panose="020B0503020204020204" pitchFamily="34" charset="-122"/>
              </a:rPr>
              <a:t>rho = sin.(2 * theta) .* cos.(2 * theta);</a:t>
            </a:r>
          </a:p>
          <a:p>
            <a:pPr algn="l"/>
            <a:r>
              <a:rPr lang="en-US" altLang="zh-CN" dirty="0" err="1">
                <a:latin typeface="微软雅黑" panose="020B0503020204020204" pitchFamily="34" charset="-122"/>
                <a:ea typeface="微软雅黑" panose="020B0503020204020204" pitchFamily="34" charset="-122"/>
              </a:rPr>
              <a:t>polarplot</a:t>
            </a:r>
            <a:r>
              <a:rPr lang="en-US" altLang="zh-CN" dirty="0">
                <a:latin typeface="微软雅黑" panose="020B0503020204020204" pitchFamily="34" charset="-122"/>
                <a:ea typeface="微软雅黑" panose="020B0503020204020204" pitchFamily="34" charset="-122"/>
              </a:rPr>
              <a:t>(theta, rho, "--r")</a:t>
            </a:r>
          </a:p>
          <a:p>
            <a:pPr algn="l"/>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r>
              <a:rPr lang="en-US" altLang="zh-CN" b="1" dirty="0">
                <a:latin typeface="微软雅黑" panose="020B0503020204020204" pitchFamily="34" charset="-122"/>
                <a:ea typeface="微软雅黑" panose="020B0503020204020204" pitchFamily="34" charset="-122"/>
              </a:rPr>
              <a:t>pie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中的数据画一饼形图</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using </a:t>
            </a:r>
            <a:r>
              <a:rPr lang="en-US" altLang="zh-CN" dirty="0" err="1">
                <a:latin typeface="微软雅黑" panose="020B0503020204020204" pitchFamily="34" charset="-122"/>
                <a:ea typeface="微软雅黑" panose="020B0503020204020204" pitchFamily="34" charset="-122"/>
              </a:rPr>
              <a:t>TyPlot</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X = [1, 3, 0.5, 2.5, 2]</a:t>
            </a:r>
          </a:p>
          <a:p>
            <a:pPr algn="l"/>
            <a:r>
              <a:rPr lang="en-US" altLang="zh-CN" dirty="0">
                <a:latin typeface="微软雅黑" panose="020B0503020204020204" pitchFamily="34" charset="-122"/>
                <a:ea typeface="微软雅黑" panose="020B0503020204020204" pitchFamily="34" charset="-122"/>
              </a:rPr>
              <a:t>pie(X)</a:t>
            </a:r>
          </a:p>
          <a:p>
            <a:pPr algn="l"/>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D156E12-D01E-4E56-DA81-1CD8213643BC}"/>
              </a:ext>
            </a:extLst>
          </p:cNvPr>
          <p:cNvPicPr>
            <a:picLocks noChangeAspect="1"/>
          </p:cNvPicPr>
          <p:nvPr/>
        </p:nvPicPr>
        <p:blipFill>
          <a:blip r:embed="rId3"/>
          <a:stretch>
            <a:fillRect/>
          </a:stretch>
        </p:blipFill>
        <p:spPr>
          <a:xfrm>
            <a:off x="7084874" y="1268760"/>
            <a:ext cx="2538766" cy="2295845"/>
          </a:xfrm>
          <a:prstGeom prst="rect">
            <a:avLst/>
          </a:prstGeom>
        </p:spPr>
      </p:pic>
      <p:pic>
        <p:nvPicPr>
          <p:cNvPr id="8" name="图片 7">
            <a:extLst>
              <a:ext uri="{FF2B5EF4-FFF2-40B4-BE49-F238E27FC236}">
                <a16:creationId xmlns:a16="http://schemas.microsoft.com/office/drawing/2014/main" id="{3C76CD8C-DC84-CC31-989A-134EF6EF7FF2}"/>
              </a:ext>
            </a:extLst>
          </p:cNvPr>
          <p:cNvPicPr>
            <a:picLocks noChangeAspect="1"/>
          </p:cNvPicPr>
          <p:nvPr/>
        </p:nvPicPr>
        <p:blipFill>
          <a:blip r:embed="rId4"/>
          <a:stretch>
            <a:fillRect/>
          </a:stretch>
        </p:blipFill>
        <p:spPr>
          <a:xfrm>
            <a:off x="7066416" y="3708621"/>
            <a:ext cx="2939154" cy="2419761"/>
          </a:xfrm>
          <a:prstGeom prst="rect">
            <a:avLst/>
          </a:prstGeom>
        </p:spPr>
      </p:pic>
    </p:spTree>
    <p:extLst>
      <p:ext uri="{BB962C8B-B14F-4D97-AF65-F5344CB8AC3E}">
        <p14:creationId xmlns:p14="http://schemas.microsoft.com/office/powerpoint/2010/main" val="1111125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5" name="文本框 4">
            <a:extLst>
              <a:ext uri="{FF2B5EF4-FFF2-40B4-BE49-F238E27FC236}">
                <a16:creationId xmlns:a16="http://schemas.microsoft.com/office/drawing/2014/main" id="{8931CDFD-5814-F90A-05ED-DB60D4A82910}"/>
              </a:ext>
            </a:extLst>
          </p:cNvPr>
          <p:cNvSpPr txBox="1"/>
          <p:nvPr/>
        </p:nvSpPr>
        <p:spPr>
          <a:xfrm>
            <a:off x="1199456" y="2204864"/>
            <a:ext cx="8136904" cy="2862322"/>
          </a:xfrm>
          <a:prstGeom prst="rect">
            <a:avLst/>
          </a:prstGeom>
          <a:noFill/>
        </p:spPr>
        <p:txBody>
          <a:bodyPr wrap="square">
            <a:spAutoFit/>
          </a:bodyPr>
          <a:lstStyle/>
          <a:p>
            <a:pPr algn="l">
              <a:lnSpc>
                <a:spcPct val="150000"/>
              </a:lnSpc>
            </a:pPr>
            <a:r>
              <a:rPr lang="en-US" altLang="zh-CN" b="1" dirty="0">
                <a:latin typeface="微软雅黑" panose="020B0503020204020204" pitchFamily="34" charset="-122"/>
                <a:ea typeface="微软雅黑" panose="020B0503020204020204" pitchFamily="34" charset="-122"/>
              </a:rPr>
              <a:t>Using </a:t>
            </a:r>
            <a:r>
              <a:rPr lang="en-US" altLang="zh-CN" b="1" dirty="0" err="1">
                <a:latin typeface="微软雅黑" panose="020B0503020204020204" pitchFamily="34" charset="-122"/>
                <a:ea typeface="微软雅黑" panose="020B0503020204020204" pitchFamily="34" charset="-122"/>
              </a:rPr>
              <a:t>TyBase</a:t>
            </a:r>
            <a:r>
              <a:rPr lang="en-US" altLang="zh-CN" b="1" dirty="0">
                <a:latin typeface="微软雅黑" panose="020B0503020204020204" pitchFamily="34" charset="-122"/>
                <a:ea typeface="微软雅黑" panose="020B0503020204020204" pitchFamily="34" charset="-122"/>
              </a:rPr>
              <a:t> Using </a:t>
            </a:r>
            <a:r>
              <a:rPr lang="en-US" altLang="zh-CN" b="1" dirty="0" err="1">
                <a:latin typeface="微软雅黑" panose="020B0503020204020204" pitchFamily="34" charset="-122"/>
                <a:ea typeface="微软雅黑" panose="020B0503020204020204" pitchFamily="34" charset="-122"/>
              </a:rPr>
              <a:t>TyPlot</a:t>
            </a:r>
            <a:endParaRPr lang="en-US" altLang="zh-CN" b="1" i="0" u="none" strike="noStrike" baseline="0" dirty="0">
              <a:latin typeface="微软雅黑" panose="020B0503020204020204" pitchFamily="34" charset="-122"/>
              <a:ea typeface="微软雅黑" panose="020B0503020204020204" pitchFamily="34" charset="-122"/>
            </a:endParaRPr>
          </a:p>
          <a:p>
            <a:pPr algn="l">
              <a:lnSpc>
                <a:spcPct val="150000"/>
              </a:lnSpc>
            </a:pPr>
            <a:r>
              <a:rPr lang="en-US" altLang="zh-CN" b="1" i="0" u="none" strike="noStrike" baseline="0" dirty="0">
                <a:latin typeface="微软雅黑" panose="020B0503020204020204" pitchFamily="34" charset="-122"/>
                <a:ea typeface="微软雅黑" panose="020B0503020204020204" pitchFamily="34" charset="-122"/>
              </a:rPr>
              <a:t>cd(</a:t>
            </a:r>
            <a:r>
              <a:rPr lang="en-US" altLang="zh-CN" b="1" i="0" u="none" strike="noStrike" baseline="0" dirty="0" err="1">
                <a:latin typeface="微软雅黑" panose="020B0503020204020204" pitchFamily="34" charset="-122"/>
                <a:ea typeface="微软雅黑" panose="020B0503020204020204" pitchFamily="34" charset="-122"/>
              </a:rPr>
              <a:t>newFolder</a:t>
            </a:r>
            <a:r>
              <a:rPr lang="en-US" altLang="zh-CN" b="1" i="0" u="none" strike="noStrike" baseline="0" dirty="0">
                <a:latin typeface="微软雅黑" panose="020B0503020204020204" pitchFamily="34" charset="-122"/>
                <a:ea typeface="微软雅黑" panose="020B0503020204020204" pitchFamily="34" charset="-122"/>
              </a:rPr>
              <a:t>) </a:t>
            </a:r>
            <a:r>
              <a:rPr lang="zh-CN" altLang="en-US" b="0" i="0" u="none" strike="noStrike" baseline="0" dirty="0">
                <a:latin typeface="微软雅黑" panose="020B0503020204020204" pitchFamily="34" charset="-122"/>
                <a:ea typeface="微软雅黑" panose="020B0503020204020204" pitchFamily="34" charset="-122"/>
              </a:rPr>
              <a:t>：更改当前文件夹    </a:t>
            </a:r>
            <a:r>
              <a:rPr lang="en-US" altLang="zh-CN" b="1" i="0" u="none" strike="noStrike" baseline="0" dirty="0" err="1">
                <a:latin typeface="微软雅黑" panose="020B0503020204020204" pitchFamily="34" charset="-122"/>
                <a:ea typeface="微软雅黑" panose="020B0503020204020204" pitchFamily="34" charset="-122"/>
              </a:rPr>
              <a:t>clf</a:t>
            </a:r>
            <a:r>
              <a:rPr lang="zh-CN" altLang="en-US" b="1" i="0" u="none" strike="noStrike" baseline="0" dirty="0">
                <a:latin typeface="微软雅黑" panose="020B0503020204020204" pitchFamily="34" charset="-122"/>
                <a:ea typeface="微软雅黑" panose="020B0503020204020204" pitchFamily="34" charset="-122"/>
              </a:rPr>
              <a:t>（）</a:t>
            </a:r>
            <a:r>
              <a:rPr lang="zh-CN" altLang="en-US" b="0" i="0" u="none" strike="noStrike" baseline="0" dirty="0">
                <a:latin typeface="微软雅黑" panose="020B0503020204020204" pitchFamily="34" charset="-122"/>
                <a:ea typeface="微软雅黑" panose="020B0503020204020204" pitchFamily="34" charset="-122"/>
              </a:rPr>
              <a:t>：清除图形窗口</a:t>
            </a:r>
          </a:p>
          <a:p>
            <a:pPr algn="l">
              <a:lnSpc>
                <a:spcPct val="150000"/>
              </a:lnSpc>
            </a:pPr>
            <a:r>
              <a:rPr lang="en-US" altLang="zh-CN" b="1" i="0" u="none" strike="noStrike" baseline="0" dirty="0" err="1">
                <a:latin typeface="微软雅黑" panose="020B0503020204020204" pitchFamily="34" charset="-122"/>
                <a:ea typeface="微软雅黑" panose="020B0503020204020204" pitchFamily="34" charset="-122"/>
              </a:rPr>
              <a:t>clc</a:t>
            </a:r>
            <a:r>
              <a:rPr lang="en-US" altLang="zh-CN" b="1" i="0" u="none" strike="noStrike" baseline="0" dirty="0">
                <a:latin typeface="微软雅黑" panose="020B0503020204020204" pitchFamily="34" charset="-122"/>
                <a:ea typeface="微软雅黑" panose="020B0503020204020204" pitchFamily="34" charset="-122"/>
              </a:rPr>
              <a:t>()</a:t>
            </a:r>
            <a:r>
              <a:rPr lang="zh-CN" altLang="en-US" b="0" i="0" u="none" strike="noStrike" baseline="0" dirty="0">
                <a:latin typeface="微软雅黑" panose="020B0503020204020204" pitchFamily="34" charset="-122"/>
                <a:ea typeface="微软雅黑" panose="020B0503020204020204" pitchFamily="34" charset="-122"/>
              </a:rPr>
              <a:t>：清除命令窗口中的显示内容</a:t>
            </a:r>
          </a:p>
          <a:p>
            <a:pPr algn="l">
              <a:lnSpc>
                <a:spcPct val="150000"/>
              </a:lnSpc>
            </a:pPr>
            <a:r>
              <a:rPr lang="en-US" altLang="zh-CN" b="1" i="0" u="none" strike="noStrike" baseline="0" dirty="0">
                <a:latin typeface="微软雅黑" panose="020B0503020204020204" pitchFamily="34" charset="-122"/>
                <a:ea typeface="微软雅黑" panose="020B0503020204020204" pitchFamily="34" charset="-122"/>
              </a:rPr>
              <a:t>clear()</a:t>
            </a:r>
            <a:r>
              <a:rPr lang="zh-CN" altLang="en-US" b="0" i="0" u="none" strike="noStrike" baseline="0" dirty="0">
                <a:latin typeface="微软雅黑" panose="020B0503020204020204" pitchFamily="34" charset="-122"/>
                <a:ea typeface="微软雅黑" panose="020B0503020204020204" pitchFamily="34" charset="-122"/>
              </a:rPr>
              <a:t>：从工作区中删除项目、释放系统内存</a:t>
            </a:r>
            <a:endParaRPr lang="en-US" altLang="zh-CN" b="0" i="0" u="none" strike="noStrike" baseline="0" dirty="0">
              <a:latin typeface="微软雅黑" panose="020B0503020204020204" pitchFamily="34" charset="-122"/>
              <a:ea typeface="微软雅黑" panose="020B0503020204020204" pitchFamily="34" charset="-122"/>
            </a:endParaRPr>
          </a:p>
          <a:p>
            <a:pPr algn="l">
              <a:lnSpc>
                <a:spcPct val="150000"/>
              </a:lnSpc>
            </a:pPr>
            <a:r>
              <a:rPr lang="en-US" altLang="zh-CN" b="1" i="0" u="none" strike="noStrike" baseline="0" dirty="0" err="1">
                <a:latin typeface="微软雅黑" panose="020B0503020204020204" pitchFamily="34" charset="-122"/>
                <a:ea typeface="微软雅黑" panose="020B0503020204020204" pitchFamily="34" charset="-122"/>
              </a:rPr>
              <a:t>dir</a:t>
            </a:r>
            <a:r>
              <a:rPr lang="en-US" altLang="zh-CN" b="1" i="0" u="none" strike="noStrike" baseline="0" dirty="0">
                <a:latin typeface="微软雅黑" panose="020B0503020204020204" pitchFamily="34" charset="-122"/>
                <a:ea typeface="微软雅黑" panose="020B0503020204020204" pitchFamily="34" charset="-122"/>
              </a:rPr>
              <a:t>()</a:t>
            </a:r>
            <a:r>
              <a:rPr lang="zh-CN" altLang="en-US" b="0" i="0" u="none" strike="noStrike" baseline="0" dirty="0">
                <a:latin typeface="微软雅黑" panose="020B0503020204020204" pitchFamily="34" charset="-122"/>
                <a:ea typeface="微软雅黑" panose="020B0503020204020204" pitchFamily="34" charset="-122"/>
              </a:rPr>
              <a:t>：列出文件夹内容</a:t>
            </a:r>
          </a:p>
          <a:p>
            <a:pPr algn="l">
              <a:lnSpc>
                <a:spcPct val="150000"/>
              </a:lnSpc>
            </a:pPr>
            <a:r>
              <a:rPr lang="en-US" altLang="zh-CN" b="1" i="0" u="none" strike="noStrike" baseline="0" dirty="0">
                <a:latin typeface="微软雅黑" panose="020B0503020204020204" pitchFamily="34" charset="-122"/>
                <a:ea typeface="微软雅黑" panose="020B0503020204020204" pitchFamily="34" charset="-122"/>
              </a:rPr>
              <a:t>edit()</a:t>
            </a:r>
            <a:r>
              <a:rPr lang="zh-CN" altLang="en-US" b="0" i="0" u="none" strike="noStrike" baseline="0" dirty="0">
                <a:latin typeface="微软雅黑" panose="020B0503020204020204" pitchFamily="34" charset="-122"/>
                <a:ea typeface="微软雅黑" panose="020B0503020204020204" pitchFamily="34" charset="-122"/>
              </a:rPr>
              <a:t>：终止 </a:t>
            </a:r>
            <a:r>
              <a:rPr lang="en-US" altLang="zh-CN" b="0" i="0" u="none" strike="noStrike" baseline="0" dirty="0" err="1">
                <a:latin typeface="微软雅黑" panose="020B0503020204020204" pitchFamily="34" charset="-122"/>
                <a:ea typeface="微软雅黑" panose="020B0503020204020204" pitchFamily="34" charset="-122"/>
              </a:rPr>
              <a:t>Syslab</a:t>
            </a:r>
            <a:r>
              <a:rPr lang="en-US" altLang="zh-CN" b="0" i="0" u="none" strike="noStrike" baseline="0" dirty="0">
                <a:latin typeface="微软雅黑" panose="020B0503020204020204" pitchFamily="34" charset="-122"/>
                <a:ea typeface="微软雅黑" panose="020B0503020204020204" pitchFamily="34" charset="-122"/>
              </a:rPr>
              <a:t> </a:t>
            </a:r>
            <a:r>
              <a:rPr lang="zh-CN" altLang="en-US" b="0" i="0" u="none" strike="noStrike" baseline="0" dirty="0">
                <a:latin typeface="微软雅黑" panose="020B0503020204020204" pitchFamily="34" charset="-122"/>
                <a:ea typeface="微软雅黑" panose="020B0503020204020204" pitchFamily="34" charset="-122"/>
              </a:rPr>
              <a:t>程序（与 </a:t>
            </a:r>
            <a:r>
              <a:rPr lang="en-US" altLang="zh-CN" b="0" i="0" u="none" strike="noStrike" baseline="0" dirty="0" err="1">
                <a:latin typeface="微软雅黑" panose="020B0503020204020204" pitchFamily="34" charset="-122"/>
                <a:ea typeface="微软雅黑" panose="020B0503020204020204" pitchFamily="34" charset="-122"/>
              </a:rPr>
              <a:t>Ctrl+D</a:t>
            </a:r>
            <a:r>
              <a:rPr lang="en-US" altLang="zh-CN" b="0" i="0" u="none" strike="noStrike" baseline="0" dirty="0">
                <a:latin typeface="微软雅黑" panose="020B0503020204020204" pitchFamily="34" charset="-122"/>
                <a:ea typeface="微软雅黑" panose="020B0503020204020204" pitchFamily="34" charset="-122"/>
              </a:rPr>
              <a:t> </a:t>
            </a:r>
            <a:r>
              <a:rPr lang="zh-CN" altLang="en-US" b="0" i="0" u="none" strike="noStrike" baseline="0" dirty="0">
                <a:latin typeface="微软雅黑" panose="020B0503020204020204" pitchFamily="34" charset="-122"/>
                <a:ea typeface="微软雅黑" panose="020B0503020204020204" pitchFamily="34" charset="-122"/>
              </a:rPr>
              <a:t>等效）</a:t>
            </a:r>
          </a:p>
          <a:p>
            <a:pPr algn="l"/>
            <a:endParaRPr lang="zh-CN" altLang="en-US" dirty="0">
              <a:latin typeface="微软雅黑" panose="020B0503020204020204" pitchFamily="34" charset="-122"/>
              <a:ea typeface="微软雅黑" panose="020B0503020204020204" pitchFamily="34" charset="-122"/>
            </a:endParaRPr>
          </a:p>
        </p:txBody>
      </p:sp>
      <p:sp>
        <p:nvSpPr>
          <p:cNvPr id="7" name="内容占位符 2">
            <a:extLst>
              <a:ext uri="{FF2B5EF4-FFF2-40B4-BE49-F238E27FC236}">
                <a16:creationId xmlns:a16="http://schemas.microsoft.com/office/drawing/2014/main" id="{ABFC0BE2-5F99-9417-F83F-7AFC8FD1E471}"/>
              </a:ext>
            </a:extLst>
          </p:cNvPr>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4F81B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7)  </a:t>
            </a:r>
            <a:r>
              <a:rPr kumimoji="0" lang="zh-CN" altLang="en-US"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命令窗口基本指令</a:t>
            </a:r>
            <a:endParaRPr kumimoji="0" lang="en-US" altLang="zh-CN" sz="2000" b="0"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2863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65136" y="319042"/>
            <a:ext cx="1977656" cy="646331"/>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目录</a:t>
            </a:r>
          </a:p>
        </p:txBody>
      </p:sp>
      <p:sp>
        <p:nvSpPr>
          <p:cNvPr id="13" name="圆角矩形 12"/>
          <p:cNvSpPr/>
          <p:nvPr/>
        </p:nvSpPr>
        <p:spPr>
          <a:xfrm>
            <a:off x="4151784" y="126876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1</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err="1">
                <a:ln>
                  <a:noFill/>
                </a:ln>
                <a:solidFill>
                  <a:schemeClr val="bg1"/>
                </a:solidFill>
                <a:effectLst/>
                <a:uLnTx/>
                <a:uFillTx/>
                <a:latin typeface="微软雅黑" panose="020B0503020204020204" pitchFamily="34" charset="-122"/>
                <a:ea typeface="微软雅黑" panose="020B0503020204020204" pitchFamily="34" charset="-122"/>
                <a:cs typeface="+mn-cs"/>
              </a:rPr>
              <a:t>Syslab</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数值计算功能</a:t>
            </a:r>
          </a:p>
        </p:txBody>
      </p:sp>
      <p:sp>
        <p:nvSpPr>
          <p:cNvPr id="10" name="圆角矩形 9"/>
          <p:cNvSpPr/>
          <p:nvPr/>
        </p:nvSpPr>
        <p:spPr>
          <a:xfrm>
            <a:off x="4151784" y="224418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FFFF00"/>
                </a:solidFill>
                <a:latin typeface="微软雅黑" panose="020B0503020204020204" pitchFamily="34" charset="-122"/>
                <a:ea typeface="微软雅黑" panose="020B0503020204020204" pitchFamily="34" charset="-122"/>
              </a:rPr>
              <a:t>2</a:t>
            </a:r>
            <a:r>
              <a:rPr kumimoji="0" lang="zh-CN" altLang="en-US" sz="24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、拉氏变换与</a:t>
            </a:r>
            <a:r>
              <a:rPr kumimoji="0" lang="en-US" altLang="zh-CN" sz="24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Z</a:t>
            </a:r>
            <a:r>
              <a:rPr kumimoji="0" lang="zh-CN" altLang="en-US" sz="24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变换</a:t>
            </a:r>
          </a:p>
        </p:txBody>
      </p:sp>
      <p:sp>
        <p:nvSpPr>
          <p:cNvPr id="7" name="圆角矩形 9">
            <a:extLst>
              <a:ext uri="{FF2B5EF4-FFF2-40B4-BE49-F238E27FC236}">
                <a16:creationId xmlns:a16="http://schemas.microsoft.com/office/drawing/2014/main" id="{6097BCB7-F9F4-4DF1-9D9A-7CD6E5DFDBD6}"/>
              </a:ext>
            </a:extLst>
          </p:cNvPr>
          <p:cNvSpPr/>
          <p:nvPr/>
        </p:nvSpPr>
        <p:spPr>
          <a:xfrm>
            <a:off x="4151784" y="3195396"/>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a:solidFill>
                  <a:schemeClr val="bg1"/>
                </a:solidFill>
                <a:latin typeface="微软雅黑" panose="020B0503020204020204" pitchFamily="34" charset="-122"/>
                <a:ea typeface="微软雅黑" panose="020B0503020204020204" pitchFamily="34" charset="-122"/>
              </a:rPr>
              <a:t>、控制系统模型</a:t>
            </a:r>
          </a:p>
        </p:txBody>
      </p:sp>
      <p:sp>
        <p:nvSpPr>
          <p:cNvPr id="8" name="圆角矩形 9">
            <a:extLst>
              <a:ext uri="{FF2B5EF4-FFF2-40B4-BE49-F238E27FC236}">
                <a16:creationId xmlns:a16="http://schemas.microsoft.com/office/drawing/2014/main" id="{1B0400F4-A2A5-446E-81B7-D870EFDE4505}"/>
              </a:ext>
            </a:extLst>
          </p:cNvPr>
          <p:cNvSpPr/>
          <p:nvPr/>
        </p:nvSpPr>
        <p:spPr>
          <a:xfrm>
            <a:off x="4151784" y="4146614"/>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4</a:t>
            </a:r>
            <a:r>
              <a:rPr lang="zh-CN" altLang="en-US" sz="2400" b="1" dirty="0">
                <a:solidFill>
                  <a:schemeClr val="bg1"/>
                </a:solidFill>
                <a:latin typeface="微软雅黑" panose="020B0503020204020204" pitchFamily="34" charset="-122"/>
                <a:ea typeface="微软雅黑" panose="020B0503020204020204" pitchFamily="34" charset="-122"/>
              </a:rPr>
              <a:t>、控制系统分析</a:t>
            </a:r>
          </a:p>
        </p:txBody>
      </p:sp>
      <p:sp>
        <p:nvSpPr>
          <p:cNvPr id="9" name="圆角矩形 9">
            <a:extLst>
              <a:ext uri="{FF2B5EF4-FFF2-40B4-BE49-F238E27FC236}">
                <a16:creationId xmlns:a16="http://schemas.microsoft.com/office/drawing/2014/main" id="{E5A4BB3C-54BA-F4F2-A1F7-973F97D4EB8B}"/>
              </a:ext>
            </a:extLst>
          </p:cNvPr>
          <p:cNvSpPr/>
          <p:nvPr/>
        </p:nvSpPr>
        <p:spPr>
          <a:xfrm>
            <a:off x="4141575" y="5097832"/>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5</a:t>
            </a:r>
            <a:r>
              <a:rPr lang="zh-CN" altLang="en-US" sz="2400" b="1" dirty="0">
                <a:solidFill>
                  <a:schemeClr val="bg1"/>
                </a:solidFill>
                <a:latin typeface="微软雅黑" panose="020B0503020204020204" pitchFamily="34" charset="-122"/>
                <a:ea typeface="微软雅黑" panose="020B0503020204020204" pitchFamily="34" charset="-122"/>
              </a:rPr>
              <a:t>、状态空间设计方法</a:t>
            </a:r>
          </a:p>
        </p:txBody>
      </p:sp>
    </p:spTree>
    <p:extLst>
      <p:ext uri="{BB962C8B-B14F-4D97-AF65-F5344CB8AC3E}">
        <p14:creationId xmlns:p14="http://schemas.microsoft.com/office/powerpoint/2010/main" val="84789624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3.1 </a:t>
            </a:r>
            <a:r>
              <a:rPr lang="zh-CN" altLang="en-US" sz="2800" b="1" dirty="0">
                <a:solidFill>
                  <a:schemeClr val="accent1"/>
                </a:solidFill>
                <a:latin typeface="微软雅黑" pitchFamily="34" charset="-122"/>
                <a:ea typeface="微软雅黑" pitchFamily="34" charset="-122"/>
              </a:rPr>
              <a:t>函数表示方法</a:t>
            </a:r>
          </a:p>
        </p:txBody>
      </p:sp>
      <p:sp>
        <p:nvSpPr>
          <p:cNvPr id="2" name="Rectangle 106">
            <a:extLst>
              <a:ext uri="{FF2B5EF4-FFF2-40B4-BE49-F238E27FC236}">
                <a16:creationId xmlns:a16="http://schemas.microsoft.com/office/drawing/2014/main" id="{CA7F128B-735A-4AC3-8F39-8FAB92BE20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FE592179-E2BD-791C-F896-EB80A36D2499}"/>
              </a:ext>
            </a:extLst>
          </p:cNvPr>
          <p:cNvSpPr txBox="1"/>
          <p:nvPr/>
        </p:nvSpPr>
        <p:spPr>
          <a:xfrm>
            <a:off x="3045279" y="1129048"/>
            <a:ext cx="6101442" cy="2031325"/>
          </a:xfrm>
          <a:prstGeom prst="rect">
            <a:avLst/>
          </a:prstGeom>
          <a:noFill/>
        </p:spPr>
        <p:txBody>
          <a:bodyPr wrap="square">
            <a:spAutoFit/>
          </a:bodyPr>
          <a:lstStyle/>
          <a:p>
            <a:r>
              <a:rPr lang="zh-CN" altLang="en-US" sz="1800" b="1" i="0" u="none" strike="noStrike" baseline="0" dirty="0">
                <a:latin typeface="微软雅黑" panose="020B0503020204020204" pitchFamily="34" charset="-122"/>
                <a:ea typeface="微软雅黑" panose="020B0503020204020204" pitchFamily="34" charset="-122"/>
              </a:rPr>
              <a:t>定义符号变量名：</a:t>
            </a:r>
            <a:endParaRPr lang="en-US" altLang="zh-CN" sz="1800" b="1" i="0" u="none" strike="noStrike" baseline="0" dirty="0">
              <a:latin typeface="微软雅黑" panose="020B0503020204020204" pitchFamily="34" charset="-122"/>
              <a:ea typeface="微软雅黑" panose="020B0503020204020204" pitchFamily="34" charset="-122"/>
            </a:endParaRPr>
          </a:p>
          <a:p>
            <a:endParaRPr lang="en-US" altLang="zh-CN" sz="1800" b="1" i="0" u="none" strike="noStrike" baseline="0" dirty="0">
              <a:latin typeface="微软雅黑" panose="020B0503020204020204" pitchFamily="34" charset="-122"/>
              <a:ea typeface="微软雅黑" panose="020B0503020204020204" pitchFamily="34" charset="-122"/>
            </a:endParaRPr>
          </a:p>
          <a:p>
            <a:r>
              <a:rPr lang="en-US" altLang="zh-CN" sz="1800" b="1" dirty="0">
                <a:solidFill>
                  <a:srgbClr val="FF0000"/>
                </a:solidFill>
                <a:latin typeface="微软雅黑" panose="020B0503020204020204" pitchFamily="34" charset="-122"/>
                <a:ea typeface="微软雅黑" panose="020B0503020204020204" pitchFamily="34" charset="-122"/>
              </a:rPr>
              <a:t>using </a:t>
            </a:r>
            <a:r>
              <a:rPr lang="en-US" altLang="zh-CN" sz="1800" b="1" dirty="0" err="1">
                <a:solidFill>
                  <a:srgbClr val="FF0000"/>
                </a:solidFill>
                <a:latin typeface="微软雅黑" panose="020B0503020204020204" pitchFamily="34" charset="-122"/>
                <a:ea typeface="微软雅黑" panose="020B0503020204020204" pitchFamily="34" charset="-122"/>
              </a:rPr>
              <a:t>TySymbolicMath</a:t>
            </a:r>
            <a:endParaRPr lang="zh-CN" altLang="en-US" sz="1800" b="1" dirty="0">
              <a:solidFill>
                <a:srgbClr val="FF0000"/>
              </a:solidFill>
              <a:latin typeface="微软雅黑" panose="020B0503020204020204" pitchFamily="34" charset="-122"/>
              <a:ea typeface="微软雅黑" panose="020B0503020204020204" pitchFamily="34" charset="-122"/>
            </a:endParaRPr>
          </a:p>
          <a:p>
            <a:r>
              <a:rPr lang="en-US" altLang="zh-CN" sz="1800" dirty="0">
                <a:solidFill>
                  <a:srgbClr val="000000"/>
                </a:solidFill>
                <a:latin typeface="微软雅黑" panose="020B0503020204020204" pitchFamily="34" charset="-122"/>
                <a:ea typeface="微软雅黑" panose="020B0503020204020204" pitchFamily="34" charset="-122"/>
              </a:rPr>
              <a:t>@variables a b c</a:t>
            </a:r>
          </a:p>
          <a:p>
            <a:r>
              <a:rPr lang="en-US" altLang="zh-CN" sz="1800" b="0" i="0" u="none" strike="noStrike" baseline="0" dirty="0">
                <a:latin typeface="TimesNewRomanPSMT"/>
              </a:rPr>
              <a:t>f=</a:t>
            </a:r>
            <a:r>
              <a:rPr lang="en-US" altLang="zh-CN" sz="1800" b="0" i="0" u="none" strike="noStrike" baseline="0" dirty="0" err="1">
                <a:latin typeface="TimesNewRomanPSMT"/>
              </a:rPr>
              <a:t>a+b+c</a:t>
            </a:r>
            <a:endParaRPr lang="en-US" altLang="zh-CN" sz="1800" b="0" i="0" u="none" strike="noStrike" baseline="0" dirty="0">
              <a:latin typeface="TimesNewRomanPSMT"/>
            </a:endParaRPr>
          </a:p>
          <a:p>
            <a:endParaRPr lang="zh-CN" altLang="en-US" sz="1800" dirty="0">
              <a:solidFill>
                <a:prstClr val="black"/>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20098599-647B-8B27-3C90-563D54A1BE01}"/>
              </a:ext>
            </a:extLst>
          </p:cNvPr>
          <p:cNvPicPr>
            <a:picLocks noChangeAspect="1"/>
          </p:cNvPicPr>
          <p:nvPr/>
        </p:nvPicPr>
        <p:blipFill>
          <a:blip r:embed="rId2"/>
          <a:stretch>
            <a:fillRect/>
          </a:stretch>
        </p:blipFill>
        <p:spPr>
          <a:xfrm>
            <a:off x="3045279" y="3493971"/>
            <a:ext cx="2867425" cy="1867161"/>
          </a:xfrm>
          <a:prstGeom prst="rect">
            <a:avLst/>
          </a:prstGeom>
        </p:spPr>
      </p:pic>
    </p:spTree>
    <p:extLst>
      <p:ext uri="{BB962C8B-B14F-4D97-AF65-F5344CB8AC3E}">
        <p14:creationId xmlns:p14="http://schemas.microsoft.com/office/powerpoint/2010/main" val="209465169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3.2 Laplace</a:t>
            </a:r>
            <a:r>
              <a:rPr lang="zh-CN" altLang="en-US" sz="2800" b="1" dirty="0">
                <a:solidFill>
                  <a:schemeClr val="accent1"/>
                </a:solidFill>
                <a:latin typeface="微软雅黑" pitchFamily="34" charset="-122"/>
                <a:ea typeface="微软雅黑" pitchFamily="34" charset="-122"/>
              </a:rPr>
              <a:t>拉氏变换</a:t>
            </a:r>
          </a:p>
        </p:txBody>
      </p:sp>
      <p:sp>
        <p:nvSpPr>
          <p:cNvPr id="2" name="Rectangle 106">
            <a:extLst>
              <a:ext uri="{FF2B5EF4-FFF2-40B4-BE49-F238E27FC236}">
                <a16:creationId xmlns:a16="http://schemas.microsoft.com/office/drawing/2014/main" id="{CA7F128B-735A-4AC3-8F39-8FAB92BE20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AF1588E5-FE44-8E67-BBFC-11AA78D62975}"/>
              </a:ext>
            </a:extLst>
          </p:cNvPr>
          <p:cNvSpPr txBox="1"/>
          <p:nvPr/>
        </p:nvSpPr>
        <p:spPr>
          <a:xfrm>
            <a:off x="1271464" y="1412776"/>
            <a:ext cx="9793088" cy="3782895"/>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L = </a:t>
            </a:r>
            <a:r>
              <a:rPr lang="en-US" altLang="zh-CN" dirty="0" err="1">
                <a:latin typeface="微软雅黑" panose="020B0503020204020204" pitchFamily="34" charset="-122"/>
                <a:ea typeface="微软雅黑" panose="020B0503020204020204" pitchFamily="34" charset="-122"/>
              </a:rPr>
              <a:t>laplace</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系统</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（缺省独立变量为</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）的拉氏变换，缺省返回为</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的函数，如果</a:t>
            </a:r>
            <a:r>
              <a:rPr lang="en-US" altLang="zh-CN" dirty="0">
                <a:latin typeface="微软雅黑" panose="020B0503020204020204" pitchFamily="34" charset="-122"/>
                <a:ea typeface="微软雅黑" panose="020B0503020204020204" pitchFamily="34" charset="-122"/>
              </a:rPr>
              <a:t>F = F(s)</a:t>
            </a:r>
            <a:r>
              <a:rPr lang="zh-CN" altLang="en-US" dirty="0">
                <a:latin typeface="微软雅黑" panose="020B0503020204020204" pitchFamily="34" charset="-122"/>
                <a:ea typeface="微软雅黑" panose="020B0503020204020204" pitchFamily="34" charset="-122"/>
              </a:rPr>
              <a:t>，那么</a:t>
            </a:r>
            <a:r>
              <a:rPr lang="en-US" altLang="zh-CN" dirty="0">
                <a:latin typeface="微软雅黑" panose="020B0503020204020204" pitchFamily="34" charset="-122"/>
                <a:ea typeface="微软雅黑" panose="020B0503020204020204" pitchFamily="34" charset="-122"/>
              </a:rPr>
              <a:t>LAPLACE</a:t>
            </a:r>
            <a:r>
              <a:rPr lang="zh-CN" altLang="en-US" dirty="0">
                <a:latin typeface="微软雅黑" panose="020B0503020204020204" pitchFamily="34" charset="-122"/>
                <a:ea typeface="微软雅黑" panose="020B0503020204020204" pitchFamily="34" charset="-122"/>
              </a:rPr>
              <a:t>返回为</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的函数</a:t>
            </a:r>
            <a:r>
              <a:rPr lang="en-US" altLang="zh-CN" dirty="0">
                <a:latin typeface="微软雅黑" panose="020B0503020204020204" pitchFamily="34" charset="-122"/>
                <a:ea typeface="微软雅黑" panose="020B0503020204020204" pitchFamily="34" charset="-122"/>
              </a:rPr>
              <a:t>L = L(t).</a:t>
            </a:r>
          </a:p>
          <a:p>
            <a:pPr>
              <a:lnSpc>
                <a:spcPct val="150000"/>
              </a:lnSpc>
            </a:pPr>
            <a:r>
              <a:rPr lang="en-US" altLang="zh-CN" dirty="0">
                <a:latin typeface="微软雅黑" panose="020B0503020204020204" pitchFamily="34" charset="-122"/>
                <a:ea typeface="微软雅黑" panose="020B0503020204020204" pitchFamily="34" charset="-122"/>
              </a:rPr>
              <a:t>L = </a:t>
            </a:r>
            <a:r>
              <a:rPr lang="en-US" altLang="zh-CN" dirty="0" err="1">
                <a:latin typeface="微软雅黑" panose="020B0503020204020204" pitchFamily="34" charset="-122"/>
                <a:ea typeface="微软雅黑" panose="020B0503020204020204" pitchFamily="34" charset="-122"/>
              </a:rPr>
              <a:t>laplace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的函数，而不是缺省时</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的函数</a:t>
            </a:r>
          </a:p>
          <a:p>
            <a:pPr>
              <a:lnSpc>
                <a:spcPct val="150000"/>
              </a:lnSpc>
            </a:pPr>
            <a:r>
              <a:rPr lang="en-US" altLang="zh-CN" dirty="0">
                <a:latin typeface="微软雅黑" panose="020B0503020204020204" pitchFamily="34" charset="-122"/>
                <a:ea typeface="微软雅黑" panose="020B0503020204020204" pitchFamily="34" charset="-122"/>
              </a:rPr>
              <a:t>L = </a:t>
            </a:r>
            <a:r>
              <a:rPr lang="en-US" altLang="zh-CN" dirty="0" err="1">
                <a:latin typeface="微软雅黑" panose="020B0503020204020204" pitchFamily="34" charset="-122"/>
                <a:ea typeface="微软雅黑" panose="020B0503020204020204" pitchFamily="34" charset="-122"/>
              </a:rPr>
              <a:t>laplace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F,w,z</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的函数，而不是缺省时</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的函数积分变量为</a:t>
            </a:r>
            <a:r>
              <a:rPr lang="en-US" altLang="zh-CN" dirty="0">
                <a:latin typeface="微软雅黑" panose="020B0503020204020204" pitchFamily="34" charset="-122"/>
                <a:ea typeface="微软雅黑" panose="020B0503020204020204" pitchFamily="34" charset="-122"/>
              </a:rPr>
              <a:t>w</a:t>
            </a:r>
          </a:p>
          <a:p>
            <a:pPr>
              <a:lnSpc>
                <a:spcPct val="150000"/>
              </a:lnSpc>
            </a:pPr>
            <a:r>
              <a:rPr lang="en-US" altLang="zh-CN" dirty="0" err="1">
                <a:latin typeface="微软雅黑" panose="020B0503020204020204" pitchFamily="34" charset="-122"/>
                <a:ea typeface="微软雅黑" panose="020B0503020204020204" pitchFamily="34" charset="-122"/>
              </a:rPr>
              <a:t>julia</a:t>
            </a:r>
            <a:r>
              <a:rPr lang="en-US" altLang="zh-CN" dirty="0">
                <a:latin typeface="微软雅黑" panose="020B0503020204020204" pitchFamily="34" charset="-122"/>
                <a:ea typeface="微软雅黑" panose="020B0503020204020204" pitchFamily="34" charset="-122"/>
              </a:rPr>
              <a:t>&gt; @variables a s t w x</a:t>
            </a:r>
          </a:p>
          <a:p>
            <a:pPr>
              <a:lnSpc>
                <a:spcPct val="150000"/>
              </a:lnSpc>
            </a:pPr>
            <a:r>
              <a:rPr lang="en-US" altLang="zh-CN" dirty="0" err="1">
                <a:latin typeface="微软雅黑" panose="020B0503020204020204" pitchFamily="34" charset="-122"/>
                <a:ea typeface="微软雅黑" panose="020B0503020204020204" pitchFamily="34" charset="-122"/>
              </a:rPr>
              <a:t>julia</a:t>
            </a:r>
            <a:r>
              <a:rPr lang="en-US" altLang="zh-CN" dirty="0">
                <a:latin typeface="微软雅黑" panose="020B0503020204020204" pitchFamily="34" charset="-122"/>
                <a:ea typeface="微软雅黑" panose="020B0503020204020204" pitchFamily="34" charset="-122"/>
              </a:rPr>
              <a:t>&gt; </a:t>
            </a:r>
            <a:r>
              <a:rPr lang="en-US" altLang="zh-CN" dirty="0" err="1">
                <a:latin typeface="微软雅黑" panose="020B0503020204020204" pitchFamily="34" charset="-122"/>
                <a:ea typeface="微软雅黑" panose="020B0503020204020204" pitchFamily="34" charset="-122"/>
              </a:rPr>
              <a:t>laplace</a:t>
            </a:r>
            <a:r>
              <a:rPr lang="en-US" altLang="zh-CN" dirty="0">
                <a:latin typeface="微软雅黑" panose="020B0503020204020204" pitchFamily="34" charset="-122"/>
                <a:ea typeface="微软雅黑" panose="020B0503020204020204" pitchFamily="34" charset="-122"/>
              </a:rPr>
              <a:t>(t^5)</a:t>
            </a:r>
          </a:p>
          <a:p>
            <a:pPr>
              <a:lnSpc>
                <a:spcPct val="150000"/>
              </a:lnSpc>
            </a:pPr>
            <a:r>
              <a:rPr lang="en-US" altLang="zh-CN" dirty="0" err="1">
                <a:latin typeface="微软雅黑" panose="020B0503020204020204" pitchFamily="34" charset="-122"/>
                <a:ea typeface="微软雅黑" panose="020B0503020204020204" pitchFamily="34" charset="-122"/>
              </a:rPr>
              <a:t>julia</a:t>
            </a:r>
            <a:r>
              <a:rPr lang="en-US" altLang="zh-CN" dirty="0">
                <a:latin typeface="微软雅黑" panose="020B0503020204020204" pitchFamily="34" charset="-122"/>
                <a:ea typeface="微软雅黑" panose="020B0503020204020204" pitchFamily="34" charset="-122"/>
              </a:rPr>
              <a:t>&gt; </a:t>
            </a:r>
            <a:r>
              <a:rPr lang="en-US" altLang="zh-CN" i="0" u="none" strike="noStrike" baseline="0" dirty="0" err="1">
                <a:latin typeface="微软雅黑" panose="020B0503020204020204" pitchFamily="34" charset="-122"/>
                <a:ea typeface="微软雅黑" panose="020B0503020204020204" pitchFamily="34" charset="-122"/>
              </a:rPr>
              <a:t>laplace</a:t>
            </a:r>
            <a:r>
              <a:rPr lang="en-US" altLang="zh-CN" i="0" u="none" strike="noStrike" baseline="0" dirty="0">
                <a:latin typeface="微软雅黑" panose="020B0503020204020204" pitchFamily="34" charset="-122"/>
                <a:ea typeface="微软雅黑" panose="020B0503020204020204" pitchFamily="34" charset="-122"/>
              </a:rPr>
              <a:t>(exp(a*s))</a:t>
            </a:r>
          </a:p>
          <a:p>
            <a:pPr>
              <a:lnSpc>
                <a:spcPct val="150000"/>
              </a:lnSpc>
            </a:pPr>
            <a:r>
              <a:rPr lang="en-US" altLang="zh-CN" dirty="0" err="1">
                <a:latin typeface="微软雅黑" panose="020B0503020204020204" pitchFamily="34" charset="-122"/>
                <a:ea typeface="微软雅黑" panose="020B0503020204020204" pitchFamily="34" charset="-122"/>
              </a:rPr>
              <a:t>julia</a:t>
            </a:r>
            <a:r>
              <a:rPr lang="en-US" altLang="zh-CN" dirty="0">
                <a:latin typeface="微软雅黑" panose="020B0503020204020204" pitchFamily="34" charset="-122"/>
                <a:ea typeface="微软雅黑" panose="020B0503020204020204" pitchFamily="34" charset="-122"/>
              </a:rPr>
              <a:t>&gt; </a:t>
            </a:r>
            <a:r>
              <a:rPr lang="en-US" altLang="zh-CN" i="0" u="none" strike="noStrike" baseline="0" dirty="0" err="1">
                <a:latin typeface="微软雅黑" panose="020B0503020204020204" pitchFamily="34" charset="-122"/>
                <a:ea typeface="微软雅黑" panose="020B0503020204020204" pitchFamily="34" charset="-122"/>
              </a:rPr>
              <a:t>laplace</a:t>
            </a:r>
            <a:r>
              <a:rPr lang="en-US" altLang="zh-CN" i="0" u="none" strike="noStrike" baseline="0" dirty="0">
                <a:latin typeface="微软雅黑" panose="020B0503020204020204" pitchFamily="34" charset="-122"/>
                <a:ea typeface="微软雅黑" panose="020B0503020204020204" pitchFamily="34" charset="-122"/>
              </a:rPr>
              <a:t>(sin(w*x),t)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julia</a:t>
            </a:r>
            <a:r>
              <a:rPr lang="en-US" altLang="zh-CN" dirty="0">
                <a:latin typeface="微软雅黑" panose="020B0503020204020204" pitchFamily="34" charset="-122"/>
                <a:ea typeface="微软雅黑" panose="020B0503020204020204" pitchFamily="34" charset="-122"/>
              </a:rPr>
              <a:t>&gt; </a:t>
            </a:r>
            <a:r>
              <a:rPr lang="pl-PL" altLang="zh-CN" i="0" u="none" strike="noStrike" baseline="0" dirty="0">
                <a:latin typeface="微软雅黑" panose="020B0503020204020204" pitchFamily="34" charset="-122"/>
                <a:ea typeface="微软雅黑" panose="020B0503020204020204" pitchFamily="34" charset="-122"/>
              </a:rPr>
              <a:t>laplace(cos(x*w),w,t)</a:t>
            </a: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B7DE52F-3638-60EE-7745-05642D53C765}"/>
              </a:ext>
            </a:extLst>
          </p:cNvPr>
          <p:cNvPicPr>
            <a:picLocks noChangeAspect="1"/>
          </p:cNvPicPr>
          <p:nvPr/>
        </p:nvPicPr>
        <p:blipFill>
          <a:blip r:embed="rId2"/>
          <a:stretch>
            <a:fillRect/>
          </a:stretch>
        </p:blipFill>
        <p:spPr>
          <a:xfrm>
            <a:off x="4367808" y="3573017"/>
            <a:ext cx="2016224" cy="288032"/>
          </a:xfrm>
          <a:prstGeom prst="rect">
            <a:avLst/>
          </a:prstGeom>
        </p:spPr>
      </p:pic>
      <p:pic>
        <p:nvPicPr>
          <p:cNvPr id="11" name="图片 10">
            <a:extLst>
              <a:ext uri="{FF2B5EF4-FFF2-40B4-BE49-F238E27FC236}">
                <a16:creationId xmlns:a16="http://schemas.microsoft.com/office/drawing/2014/main" id="{5B9B514D-2F05-C5C1-A7D8-307E8318BFB1}"/>
              </a:ext>
            </a:extLst>
          </p:cNvPr>
          <p:cNvPicPr>
            <a:picLocks noChangeAspect="1"/>
          </p:cNvPicPr>
          <p:nvPr/>
        </p:nvPicPr>
        <p:blipFill>
          <a:blip r:embed="rId3"/>
          <a:stretch>
            <a:fillRect/>
          </a:stretch>
        </p:blipFill>
        <p:spPr>
          <a:xfrm>
            <a:off x="4352798" y="3985641"/>
            <a:ext cx="2239821" cy="283055"/>
          </a:xfrm>
          <a:prstGeom prst="rect">
            <a:avLst/>
          </a:prstGeom>
        </p:spPr>
      </p:pic>
      <p:pic>
        <p:nvPicPr>
          <p:cNvPr id="13" name="图片 12">
            <a:extLst>
              <a:ext uri="{FF2B5EF4-FFF2-40B4-BE49-F238E27FC236}">
                <a16:creationId xmlns:a16="http://schemas.microsoft.com/office/drawing/2014/main" id="{5ABA2E62-1CEB-2796-D1D2-3364E2128185}"/>
              </a:ext>
            </a:extLst>
          </p:cNvPr>
          <p:cNvPicPr>
            <a:picLocks noChangeAspect="1"/>
          </p:cNvPicPr>
          <p:nvPr/>
        </p:nvPicPr>
        <p:blipFill>
          <a:blip r:embed="rId4"/>
          <a:stretch>
            <a:fillRect/>
          </a:stretch>
        </p:blipFill>
        <p:spPr>
          <a:xfrm>
            <a:off x="4265100" y="4380378"/>
            <a:ext cx="2309128" cy="283054"/>
          </a:xfrm>
          <a:prstGeom prst="rect">
            <a:avLst/>
          </a:prstGeom>
        </p:spPr>
      </p:pic>
      <p:pic>
        <p:nvPicPr>
          <p:cNvPr id="15" name="图片 14">
            <a:extLst>
              <a:ext uri="{FF2B5EF4-FFF2-40B4-BE49-F238E27FC236}">
                <a16:creationId xmlns:a16="http://schemas.microsoft.com/office/drawing/2014/main" id="{D7CF8798-D852-3D4C-4C00-33D2AB92434A}"/>
              </a:ext>
            </a:extLst>
          </p:cNvPr>
          <p:cNvPicPr>
            <a:picLocks noChangeAspect="1"/>
          </p:cNvPicPr>
          <p:nvPr/>
        </p:nvPicPr>
        <p:blipFill>
          <a:blip r:embed="rId5"/>
          <a:stretch>
            <a:fillRect/>
          </a:stretch>
        </p:blipFill>
        <p:spPr>
          <a:xfrm>
            <a:off x="4367808" y="4890078"/>
            <a:ext cx="2443198" cy="283053"/>
          </a:xfrm>
          <a:prstGeom prst="rect">
            <a:avLst/>
          </a:prstGeom>
        </p:spPr>
      </p:pic>
    </p:spTree>
    <p:extLst>
      <p:ext uri="{BB962C8B-B14F-4D97-AF65-F5344CB8AC3E}">
        <p14:creationId xmlns:p14="http://schemas.microsoft.com/office/powerpoint/2010/main" val="259475872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65136" y="319042"/>
            <a:ext cx="1977656" cy="646331"/>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目录</a:t>
            </a:r>
          </a:p>
        </p:txBody>
      </p:sp>
      <p:sp>
        <p:nvSpPr>
          <p:cNvPr id="13" name="圆角矩形 12"/>
          <p:cNvSpPr/>
          <p:nvPr/>
        </p:nvSpPr>
        <p:spPr>
          <a:xfrm>
            <a:off x="4151784" y="126876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rgbClr val="FFFF00"/>
                </a:solidFill>
                <a:latin typeface="微软雅黑" panose="020B0503020204020204" pitchFamily="34" charset="-122"/>
                <a:ea typeface="微软雅黑" panose="020B0503020204020204" pitchFamily="34" charset="-122"/>
              </a:rPr>
              <a:t>1</a:t>
            </a:r>
            <a:r>
              <a:rPr kumimoji="0" lang="zh-CN" altLang="en-US" sz="24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err="1">
                <a:ln>
                  <a:noFill/>
                </a:ln>
                <a:solidFill>
                  <a:srgbClr val="FFFF00"/>
                </a:solidFill>
                <a:effectLst/>
                <a:uLnTx/>
                <a:uFillTx/>
                <a:latin typeface="微软雅黑" panose="020B0503020204020204" pitchFamily="34" charset="-122"/>
                <a:ea typeface="微软雅黑" panose="020B0503020204020204" pitchFamily="34" charset="-122"/>
                <a:cs typeface="+mn-cs"/>
              </a:rPr>
              <a:t>Syslab</a:t>
            </a:r>
            <a:r>
              <a:rPr kumimoji="0" lang="zh-CN" altLang="en-US" sz="24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数值计算功能</a:t>
            </a:r>
          </a:p>
        </p:txBody>
      </p:sp>
      <p:sp>
        <p:nvSpPr>
          <p:cNvPr id="10" name="圆角矩形 9"/>
          <p:cNvSpPr/>
          <p:nvPr/>
        </p:nvSpPr>
        <p:spPr>
          <a:xfrm>
            <a:off x="4151784" y="224418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2</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、拉氏变换与</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Z</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变换</a:t>
            </a:r>
          </a:p>
        </p:txBody>
      </p:sp>
      <p:sp>
        <p:nvSpPr>
          <p:cNvPr id="7" name="圆角矩形 9">
            <a:extLst>
              <a:ext uri="{FF2B5EF4-FFF2-40B4-BE49-F238E27FC236}">
                <a16:creationId xmlns:a16="http://schemas.microsoft.com/office/drawing/2014/main" id="{6097BCB7-F9F4-4DF1-9D9A-7CD6E5DFDBD6}"/>
              </a:ext>
            </a:extLst>
          </p:cNvPr>
          <p:cNvSpPr/>
          <p:nvPr/>
        </p:nvSpPr>
        <p:spPr>
          <a:xfrm>
            <a:off x="4151784" y="3195396"/>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a:solidFill>
                  <a:schemeClr val="bg1"/>
                </a:solidFill>
                <a:latin typeface="微软雅黑" panose="020B0503020204020204" pitchFamily="34" charset="-122"/>
                <a:ea typeface="微软雅黑" panose="020B0503020204020204" pitchFamily="34" charset="-122"/>
              </a:rPr>
              <a:t>、控制系统模型</a:t>
            </a:r>
          </a:p>
        </p:txBody>
      </p:sp>
      <p:sp>
        <p:nvSpPr>
          <p:cNvPr id="8" name="圆角矩形 9">
            <a:extLst>
              <a:ext uri="{FF2B5EF4-FFF2-40B4-BE49-F238E27FC236}">
                <a16:creationId xmlns:a16="http://schemas.microsoft.com/office/drawing/2014/main" id="{1B0400F4-A2A5-446E-81B7-D870EFDE4505}"/>
              </a:ext>
            </a:extLst>
          </p:cNvPr>
          <p:cNvSpPr/>
          <p:nvPr/>
        </p:nvSpPr>
        <p:spPr>
          <a:xfrm>
            <a:off x="4151784" y="4146614"/>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4</a:t>
            </a:r>
            <a:r>
              <a:rPr lang="zh-CN" altLang="en-US" sz="2400" b="1" dirty="0">
                <a:solidFill>
                  <a:schemeClr val="bg1"/>
                </a:solidFill>
                <a:latin typeface="微软雅黑" panose="020B0503020204020204" pitchFamily="34" charset="-122"/>
                <a:ea typeface="微软雅黑" panose="020B0503020204020204" pitchFamily="34" charset="-122"/>
              </a:rPr>
              <a:t>、控制系统分析</a:t>
            </a:r>
          </a:p>
        </p:txBody>
      </p:sp>
      <p:sp>
        <p:nvSpPr>
          <p:cNvPr id="9" name="圆角矩形 9">
            <a:extLst>
              <a:ext uri="{FF2B5EF4-FFF2-40B4-BE49-F238E27FC236}">
                <a16:creationId xmlns:a16="http://schemas.microsoft.com/office/drawing/2014/main" id="{E5A4BB3C-54BA-F4F2-A1F7-973F97D4EB8B}"/>
              </a:ext>
            </a:extLst>
          </p:cNvPr>
          <p:cNvSpPr/>
          <p:nvPr/>
        </p:nvSpPr>
        <p:spPr>
          <a:xfrm>
            <a:off x="4141575" y="5097832"/>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5</a:t>
            </a:r>
            <a:r>
              <a:rPr lang="zh-CN" altLang="en-US" sz="2400" b="1" dirty="0">
                <a:solidFill>
                  <a:schemeClr val="bg1"/>
                </a:solidFill>
                <a:latin typeface="微软雅黑" panose="020B0503020204020204" pitchFamily="34" charset="-122"/>
                <a:ea typeface="微软雅黑" panose="020B0503020204020204" pitchFamily="34" charset="-122"/>
              </a:rPr>
              <a:t>、状态空间设计方法</a:t>
            </a:r>
          </a:p>
        </p:txBody>
      </p:sp>
    </p:spTree>
    <p:extLst>
      <p:ext uri="{BB962C8B-B14F-4D97-AF65-F5344CB8AC3E}">
        <p14:creationId xmlns:p14="http://schemas.microsoft.com/office/powerpoint/2010/main" val="3005627756"/>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3.2 Laplace</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拉氏变换</a:t>
            </a:r>
          </a:p>
        </p:txBody>
      </p:sp>
      <p:sp>
        <p:nvSpPr>
          <p:cNvPr id="2" name="Rectangle 106">
            <a:extLst>
              <a:ext uri="{FF2B5EF4-FFF2-40B4-BE49-F238E27FC236}">
                <a16:creationId xmlns:a16="http://schemas.microsoft.com/office/drawing/2014/main" id="{CA7F128B-735A-4AC3-8F39-8FAB92BE20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pic>
        <p:nvPicPr>
          <p:cNvPr id="4" name="图片 3">
            <a:extLst>
              <a:ext uri="{FF2B5EF4-FFF2-40B4-BE49-F238E27FC236}">
                <a16:creationId xmlns:a16="http://schemas.microsoft.com/office/drawing/2014/main" id="{424EDB22-148E-4A43-D28E-5F9E4A5BF997}"/>
              </a:ext>
            </a:extLst>
          </p:cNvPr>
          <p:cNvPicPr>
            <a:picLocks noChangeAspect="1"/>
          </p:cNvPicPr>
          <p:nvPr/>
        </p:nvPicPr>
        <p:blipFill>
          <a:blip r:embed="rId2"/>
          <a:stretch>
            <a:fillRect/>
          </a:stretch>
        </p:blipFill>
        <p:spPr>
          <a:xfrm>
            <a:off x="983432" y="1093644"/>
            <a:ext cx="3791479" cy="638264"/>
          </a:xfrm>
          <a:prstGeom prst="rect">
            <a:avLst/>
          </a:prstGeom>
        </p:spPr>
      </p:pic>
      <p:pic>
        <p:nvPicPr>
          <p:cNvPr id="10" name="图片 9">
            <a:extLst>
              <a:ext uri="{FF2B5EF4-FFF2-40B4-BE49-F238E27FC236}">
                <a16:creationId xmlns:a16="http://schemas.microsoft.com/office/drawing/2014/main" id="{1029D7B7-D2D0-1A56-4C24-8E68BCE8EC52}"/>
              </a:ext>
            </a:extLst>
          </p:cNvPr>
          <p:cNvPicPr>
            <a:picLocks noChangeAspect="1"/>
          </p:cNvPicPr>
          <p:nvPr/>
        </p:nvPicPr>
        <p:blipFill>
          <a:blip r:embed="rId3"/>
          <a:stretch>
            <a:fillRect/>
          </a:stretch>
        </p:blipFill>
        <p:spPr>
          <a:xfrm>
            <a:off x="1656546" y="3026652"/>
            <a:ext cx="4315427" cy="402348"/>
          </a:xfrm>
          <a:prstGeom prst="rect">
            <a:avLst/>
          </a:prstGeom>
        </p:spPr>
      </p:pic>
      <p:sp>
        <p:nvSpPr>
          <p:cNvPr id="16" name="文本框 15">
            <a:extLst>
              <a:ext uri="{FF2B5EF4-FFF2-40B4-BE49-F238E27FC236}">
                <a16:creationId xmlns:a16="http://schemas.microsoft.com/office/drawing/2014/main" id="{4FD24845-B277-C542-21C1-21ADCB2239B2}"/>
              </a:ext>
            </a:extLst>
          </p:cNvPr>
          <p:cNvSpPr txBox="1"/>
          <p:nvPr/>
        </p:nvSpPr>
        <p:spPr>
          <a:xfrm>
            <a:off x="1009530" y="2030493"/>
            <a:ext cx="4315427" cy="646331"/>
          </a:xfrm>
          <a:prstGeom prst="rect">
            <a:avLst/>
          </a:prstGeom>
          <a:solidFill>
            <a:schemeClr val="bg2">
              <a:lumMod val="90000"/>
            </a:schemeClr>
          </a:solidFill>
        </p:spPr>
        <p:txBody>
          <a:bodyPr wrap="square">
            <a:spAutoFit/>
          </a:bodyPr>
          <a:lstStyle/>
          <a:p>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julia</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@variables a t b c</a:t>
            </a:r>
            <a:endParaRPr lang="en-US" altLang="zh-CN" dirty="0">
              <a:latin typeface="微软雅黑" panose="020B0503020204020204" pitchFamily="34" charset="-122"/>
              <a:ea typeface="微软雅黑" panose="020B0503020204020204" pitchFamily="34" charset="-122"/>
            </a:endParaRPr>
          </a:p>
          <a:p>
            <a:r>
              <a:rPr lang="fr-FR" altLang="zh-CN" dirty="0">
                <a:latin typeface="微软雅黑" panose="020B0503020204020204" pitchFamily="34" charset="-122"/>
                <a:ea typeface="微软雅黑" panose="020B0503020204020204" pitchFamily="34" charset="-122"/>
              </a:rPr>
              <a:t> julia&gt;laplace(exp(-b*t)*cos(a*t+c))</a:t>
            </a:r>
            <a:endParaRPr lang="zh-CN" altLang="en-US"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27669B31-8939-5D8C-A8C4-8ED30F188572}"/>
              </a:ext>
            </a:extLst>
          </p:cNvPr>
          <p:cNvPicPr>
            <a:picLocks noChangeAspect="1"/>
          </p:cNvPicPr>
          <p:nvPr/>
        </p:nvPicPr>
        <p:blipFill>
          <a:blip r:embed="rId4"/>
          <a:stretch>
            <a:fillRect/>
          </a:stretch>
        </p:blipFill>
        <p:spPr>
          <a:xfrm>
            <a:off x="4024441" y="4181177"/>
            <a:ext cx="3086531" cy="1057423"/>
          </a:xfrm>
          <a:prstGeom prst="rect">
            <a:avLst/>
          </a:prstGeom>
        </p:spPr>
      </p:pic>
    </p:spTree>
    <p:extLst>
      <p:ext uri="{BB962C8B-B14F-4D97-AF65-F5344CB8AC3E}">
        <p14:creationId xmlns:p14="http://schemas.microsoft.com/office/powerpoint/2010/main" val="75969311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3.3 Laplace</a:t>
            </a:r>
            <a:r>
              <a:rPr lang="zh-CN" altLang="en-US" sz="2800" b="1" dirty="0">
                <a:solidFill>
                  <a:schemeClr val="accent1"/>
                </a:solidFill>
                <a:latin typeface="微软雅黑" pitchFamily="34" charset="-122"/>
                <a:ea typeface="微软雅黑" pitchFamily="34" charset="-122"/>
              </a:rPr>
              <a:t>反变换</a:t>
            </a:r>
            <a:endParaRPr lang="zh-CN" altLang="en-US" sz="2800" b="1" dirty="0">
              <a:solidFill>
                <a:srgbClr val="C00000"/>
              </a:solidFill>
              <a:latin typeface="微软雅黑" pitchFamily="34" charset="-122"/>
              <a:ea typeface="微软雅黑" pitchFamily="34" charset="-122"/>
            </a:endParaRPr>
          </a:p>
        </p:txBody>
      </p:sp>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A99D02C3-28FF-A703-21ED-6B7F9D97D181}"/>
              </a:ext>
            </a:extLst>
          </p:cNvPr>
          <p:cNvSpPr txBox="1"/>
          <p:nvPr/>
        </p:nvSpPr>
        <p:spPr>
          <a:xfrm>
            <a:off x="479376" y="1268760"/>
            <a:ext cx="10297144" cy="1705403"/>
          </a:xfrm>
          <a:prstGeom prst="rect">
            <a:avLst/>
          </a:prstGeom>
          <a:noFill/>
        </p:spPr>
        <p:txBody>
          <a:bodyPr wrap="square">
            <a:spAutoFit/>
          </a:bodyPr>
          <a:lstStyle/>
          <a:p>
            <a:pPr algn="l">
              <a:lnSpc>
                <a:spcPct val="150000"/>
              </a:lnSpc>
            </a:pPr>
            <a:r>
              <a:rPr lang="en-US" altLang="zh-CN" b="1" i="0" u="none" strike="noStrike" baseline="0" dirty="0">
                <a:latin typeface="微软雅黑" panose="020B0503020204020204" pitchFamily="34" charset="-122"/>
                <a:ea typeface="微软雅黑" panose="020B0503020204020204" pitchFamily="34" charset="-122"/>
              </a:rPr>
              <a:t>F = </a:t>
            </a:r>
            <a:r>
              <a:rPr lang="en-US" altLang="zh-CN" b="1" i="0" u="none" strike="noStrike" baseline="0" dirty="0" err="1">
                <a:latin typeface="微软雅黑" panose="020B0503020204020204" pitchFamily="34" charset="-122"/>
                <a:ea typeface="微软雅黑" panose="020B0503020204020204" pitchFamily="34" charset="-122"/>
              </a:rPr>
              <a:t>ilaplace</a:t>
            </a:r>
            <a:r>
              <a:rPr lang="en-US" altLang="zh-CN" b="1" i="0" u="none" strike="noStrike" baseline="0" dirty="0">
                <a:latin typeface="微软雅黑" panose="020B0503020204020204" pitchFamily="34" charset="-122"/>
                <a:ea typeface="微软雅黑" panose="020B0503020204020204" pitchFamily="34" charset="-122"/>
              </a:rPr>
              <a:t>(L) </a:t>
            </a:r>
            <a:r>
              <a:rPr lang="zh-CN" altLang="en-US" b="0" i="0" u="none" strike="noStrike" baseline="0" dirty="0">
                <a:latin typeface="微软雅黑" panose="020B0503020204020204" pitchFamily="34" charset="-122"/>
                <a:ea typeface="微软雅黑" panose="020B0503020204020204" pitchFamily="34" charset="-122"/>
              </a:rPr>
              <a:t>系统</a:t>
            </a:r>
            <a:r>
              <a:rPr lang="en-US" altLang="zh-CN" b="1" i="0" u="none" strike="noStrike" baseline="0" dirty="0">
                <a:latin typeface="微软雅黑" panose="020B0503020204020204" pitchFamily="34" charset="-122"/>
                <a:ea typeface="微软雅黑" panose="020B0503020204020204" pitchFamily="34" charset="-122"/>
              </a:rPr>
              <a:t>L</a:t>
            </a:r>
            <a:r>
              <a:rPr lang="zh-CN" altLang="en-US" b="0" i="0" u="none" strike="noStrike" baseline="0" dirty="0">
                <a:latin typeface="微软雅黑" panose="020B0503020204020204" pitchFamily="34" charset="-122"/>
                <a:ea typeface="微软雅黑" panose="020B0503020204020204" pitchFamily="34" charset="-122"/>
              </a:rPr>
              <a:t>（缺省独立变量为</a:t>
            </a:r>
            <a:r>
              <a:rPr lang="en-US" altLang="zh-CN" b="1" i="0" u="none" strike="noStrike" baseline="0" dirty="0">
                <a:latin typeface="微软雅黑" panose="020B0503020204020204" pitchFamily="34" charset="-122"/>
                <a:ea typeface="微软雅黑" panose="020B0503020204020204" pitchFamily="34" charset="-122"/>
              </a:rPr>
              <a:t>s</a:t>
            </a:r>
            <a:r>
              <a:rPr lang="zh-CN" altLang="en-US" b="0" i="0" u="none" strike="noStrike" baseline="0" dirty="0">
                <a:latin typeface="微软雅黑" panose="020B0503020204020204" pitchFamily="34" charset="-122"/>
                <a:ea typeface="微软雅黑" panose="020B0503020204020204" pitchFamily="34" charset="-122"/>
              </a:rPr>
              <a:t>）的拉氏逆变换，缺省返回为</a:t>
            </a:r>
            <a:r>
              <a:rPr lang="en-US" altLang="zh-CN" b="1" i="0" u="none" strike="noStrike" baseline="0" dirty="0">
                <a:latin typeface="微软雅黑" panose="020B0503020204020204" pitchFamily="34" charset="-122"/>
                <a:ea typeface="微软雅黑" panose="020B0503020204020204" pitchFamily="34" charset="-122"/>
              </a:rPr>
              <a:t>t</a:t>
            </a:r>
            <a:r>
              <a:rPr lang="zh-CN" altLang="en-US" b="0" i="0" u="none" strike="noStrike" baseline="0" dirty="0">
                <a:latin typeface="微软雅黑" panose="020B0503020204020204" pitchFamily="34" charset="-122"/>
                <a:ea typeface="微软雅黑" panose="020B0503020204020204" pitchFamily="34" charset="-122"/>
              </a:rPr>
              <a:t>的函数，如果</a:t>
            </a:r>
            <a:r>
              <a:rPr lang="en-US" altLang="zh-CN" b="1" i="0" u="none" strike="noStrike" baseline="0" dirty="0">
                <a:latin typeface="微软雅黑" panose="020B0503020204020204" pitchFamily="34" charset="-122"/>
                <a:ea typeface="微软雅黑" panose="020B0503020204020204" pitchFamily="34" charset="-122"/>
              </a:rPr>
              <a:t>L =L(t)</a:t>
            </a:r>
            <a:r>
              <a:rPr lang="zh-CN" altLang="en-US" b="0" i="0" u="none" strike="noStrike" baseline="0" dirty="0">
                <a:latin typeface="微软雅黑" panose="020B0503020204020204" pitchFamily="34" charset="-122"/>
                <a:ea typeface="微软雅黑" panose="020B0503020204020204" pitchFamily="34" charset="-122"/>
              </a:rPr>
              <a:t>，那么</a:t>
            </a:r>
            <a:r>
              <a:rPr lang="en-US" altLang="zh-CN" b="1" i="0" u="none" strike="noStrike" baseline="0" dirty="0">
                <a:latin typeface="微软雅黑" panose="020B0503020204020204" pitchFamily="34" charset="-122"/>
                <a:ea typeface="微软雅黑" panose="020B0503020204020204" pitchFamily="34" charset="-122"/>
              </a:rPr>
              <a:t>LAPLACE</a:t>
            </a:r>
            <a:r>
              <a:rPr lang="zh-CN" altLang="en-US" b="0" i="0" u="none" strike="noStrike" baseline="0" dirty="0">
                <a:latin typeface="微软雅黑" panose="020B0503020204020204" pitchFamily="34" charset="-122"/>
                <a:ea typeface="微软雅黑" panose="020B0503020204020204" pitchFamily="34" charset="-122"/>
              </a:rPr>
              <a:t>返回为</a:t>
            </a:r>
            <a:r>
              <a:rPr lang="en-US" altLang="zh-CN" b="1" i="0" u="none" strike="noStrike" baseline="0" dirty="0">
                <a:latin typeface="微软雅黑" panose="020B0503020204020204" pitchFamily="34" charset="-122"/>
                <a:ea typeface="微软雅黑" panose="020B0503020204020204" pitchFamily="34" charset="-122"/>
              </a:rPr>
              <a:t>s</a:t>
            </a:r>
            <a:r>
              <a:rPr lang="zh-CN" altLang="en-US" b="0" i="0" u="none" strike="noStrike" baseline="0" dirty="0">
                <a:latin typeface="微软雅黑" panose="020B0503020204020204" pitchFamily="34" charset="-122"/>
                <a:ea typeface="微软雅黑" panose="020B0503020204020204" pitchFamily="34" charset="-122"/>
              </a:rPr>
              <a:t>的函数</a:t>
            </a:r>
            <a:r>
              <a:rPr lang="en-US" altLang="zh-CN" b="1" i="0" u="none" strike="noStrike" baseline="0" dirty="0">
                <a:latin typeface="微软雅黑" panose="020B0503020204020204" pitchFamily="34" charset="-122"/>
                <a:ea typeface="微软雅黑" panose="020B0503020204020204" pitchFamily="34" charset="-122"/>
              </a:rPr>
              <a:t>L = L(s).</a:t>
            </a:r>
          </a:p>
          <a:p>
            <a:pPr algn="l">
              <a:lnSpc>
                <a:spcPct val="150000"/>
              </a:lnSpc>
            </a:pPr>
            <a:r>
              <a:rPr lang="en-US" altLang="zh-CN" b="1" i="0" u="none" strike="noStrike" baseline="0" dirty="0">
                <a:latin typeface="微软雅黑" panose="020B0503020204020204" pitchFamily="34" charset="-122"/>
                <a:ea typeface="微软雅黑" panose="020B0503020204020204" pitchFamily="34" charset="-122"/>
              </a:rPr>
              <a:t>F = </a:t>
            </a:r>
            <a:r>
              <a:rPr lang="en-US" altLang="zh-CN" b="1" i="0" u="none" strike="noStrike" baseline="0" dirty="0" err="1">
                <a:latin typeface="微软雅黑" panose="020B0503020204020204" pitchFamily="34" charset="-122"/>
                <a:ea typeface="微软雅黑" panose="020B0503020204020204" pitchFamily="34" charset="-122"/>
              </a:rPr>
              <a:t>ilaplace</a:t>
            </a:r>
            <a:r>
              <a:rPr lang="en-US" altLang="zh-CN" b="1" i="0" u="none" strike="noStrike" baseline="0" dirty="0">
                <a:latin typeface="微软雅黑" panose="020B0503020204020204" pitchFamily="34" charset="-122"/>
                <a:ea typeface="微软雅黑" panose="020B0503020204020204" pitchFamily="34" charset="-122"/>
              </a:rPr>
              <a:t>(</a:t>
            </a:r>
            <a:r>
              <a:rPr lang="en-US" altLang="zh-CN" b="1" i="0" u="none" strike="noStrike" baseline="0" dirty="0" err="1">
                <a:latin typeface="微软雅黑" panose="020B0503020204020204" pitchFamily="34" charset="-122"/>
                <a:ea typeface="微软雅黑" panose="020B0503020204020204" pitchFamily="34" charset="-122"/>
              </a:rPr>
              <a:t>L,y</a:t>
            </a:r>
            <a:r>
              <a:rPr lang="en-US" altLang="zh-CN" b="1" i="0" u="none" strike="noStrike" baseline="0" dirty="0">
                <a:latin typeface="微软雅黑" panose="020B0503020204020204" pitchFamily="34" charset="-122"/>
                <a:ea typeface="微软雅黑" panose="020B0503020204020204" pitchFamily="34" charset="-122"/>
              </a:rPr>
              <a:t>) </a:t>
            </a:r>
            <a:r>
              <a:rPr lang="zh-CN" altLang="en-US" b="0" i="0" u="none" strike="noStrike" baseline="0" dirty="0">
                <a:latin typeface="微软雅黑" panose="020B0503020204020204" pitchFamily="34" charset="-122"/>
                <a:ea typeface="微软雅黑" panose="020B0503020204020204" pitchFamily="34" charset="-122"/>
              </a:rPr>
              <a:t>返回</a:t>
            </a:r>
            <a:r>
              <a:rPr lang="en-US" altLang="zh-CN" b="1" i="0" u="none" strike="noStrike" baseline="0" dirty="0">
                <a:latin typeface="微软雅黑" panose="020B0503020204020204" pitchFamily="34" charset="-122"/>
                <a:ea typeface="微软雅黑" panose="020B0503020204020204" pitchFamily="34" charset="-122"/>
              </a:rPr>
              <a:t>F</a:t>
            </a:r>
            <a:r>
              <a:rPr lang="zh-CN" altLang="en-US" b="0" i="0" u="none" strike="noStrike" baseline="0" dirty="0">
                <a:latin typeface="微软雅黑" panose="020B0503020204020204" pitchFamily="34" charset="-122"/>
                <a:ea typeface="微软雅黑" panose="020B0503020204020204" pitchFamily="34" charset="-122"/>
              </a:rPr>
              <a:t>为</a:t>
            </a:r>
            <a:r>
              <a:rPr lang="en-US" altLang="zh-CN" b="1" i="0" u="none" strike="noStrike" baseline="0" dirty="0">
                <a:latin typeface="微软雅黑" panose="020B0503020204020204" pitchFamily="34" charset="-122"/>
                <a:ea typeface="微软雅黑" panose="020B0503020204020204" pitchFamily="34" charset="-122"/>
              </a:rPr>
              <a:t>y</a:t>
            </a:r>
            <a:r>
              <a:rPr lang="zh-CN" altLang="en-US" b="0" i="0" u="none" strike="noStrike" baseline="0" dirty="0">
                <a:latin typeface="微软雅黑" panose="020B0503020204020204" pitchFamily="34" charset="-122"/>
                <a:ea typeface="微软雅黑" panose="020B0503020204020204" pitchFamily="34" charset="-122"/>
              </a:rPr>
              <a:t>的函数，而不是缺省时的</a:t>
            </a:r>
            <a:r>
              <a:rPr lang="en-US" altLang="zh-CN" b="1" i="0" u="none" strike="noStrike" baseline="0" dirty="0">
                <a:latin typeface="微软雅黑" panose="020B0503020204020204" pitchFamily="34" charset="-122"/>
                <a:ea typeface="微软雅黑" panose="020B0503020204020204" pitchFamily="34" charset="-122"/>
              </a:rPr>
              <a:t>t</a:t>
            </a:r>
            <a:r>
              <a:rPr lang="zh-CN" altLang="en-US" b="0" i="0" u="none" strike="noStrike" baseline="0" dirty="0">
                <a:latin typeface="微软雅黑" panose="020B0503020204020204" pitchFamily="34" charset="-122"/>
                <a:ea typeface="微软雅黑" panose="020B0503020204020204" pitchFamily="34" charset="-122"/>
              </a:rPr>
              <a:t>的函数</a:t>
            </a:r>
          </a:p>
          <a:p>
            <a:pPr algn="l">
              <a:lnSpc>
                <a:spcPct val="150000"/>
              </a:lnSpc>
            </a:pPr>
            <a:r>
              <a:rPr lang="en-US" altLang="zh-CN" b="1" i="0" u="none" strike="noStrike" baseline="0" dirty="0">
                <a:latin typeface="微软雅黑" panose="020B0503020204020204" pitchFamily="34" charset="-122"/>
                <a:ea typeface="微软雅黑" panose="020B0503020204020204" pitchFamily="34" charset="-122"/>
              </a:rPr>
              <a:t>F = </a:t>
            </a:r>
            <a:r>
              <a:rPr lang="en-US" altLang="zh-CN" b="1" i="0" u="none" strike="noStrike" baseline="0" dirty="0" err="1">
                <a:latin typeface="微软雅黑" panose="020B0503020204020204" pitchFamily="34" charset="-122"/>
                <a:ea typeface="微软雅黑" panose="020B0503020204020204" pitchFamily="34" charset="-122"/>
              </a:rPr>
              <a:t>ilaplace</a:t>
            </a:r>
            <a:r>
              <a:rPr lang="en-US" altLang="zh-CN" b="1" i="0" u="none" strike="noStrike" baseline="0" dirty="0">
                <a:latin typeface="微软雅黑" panose="020B0503020204020204" pitchFamily="34" charset="-122"/>
                <a:ea typeface="微软雅黑" panose="020B0503020204020204" pitchFamily="34" charset="-122"/>
              </a:rPr>
              <a:t>(</a:t>
            </a:r>
            <a:r>
              <a:rPr lang="en-US" altLang="zh-CN" b="1" i="0" u="none" strike="noStrike" baseline="0" dirty="0" err="1">
                <a:latin typeface="微软雅黑" panose="020B0503020204020204" pitchFamily="34" charset="-122"/>
                <a:ea typeface="微软雅黑" panose="020B0503020204020204" pitchFamily="34" charset="-122"/>
              </a:rPr>
              <a:t>L,y,x</a:t>
            </a:r>
            <a:r>
              <a:rPr lang="en-US" altLang="zh-CN" b="1" i="0" u="none" strike="noStrike" baseline="0" dirty="0">
                <a:latin typeface="微软雅黑" panose="020B0503020204020204" pitchFamily="34" charset="-122"/>
                <a:ea typeface="微软雅黑" panose="020B0503020204020204" pitchFamily="34" charset="-122"/>
              </a:rPr>
              <a:t>) </a:t>
            </a:r>
            <a:r>
              <a:rPr lang="zh-CN" altLang="en-US" b="0" i="0" u="none" strike="noStrike" baseline="0" dirty="0">
                <a:latin typeface="微软雅黑" panose="020B0503020204020204" pitchFamily="34" charset="-122"/>
                <a:ea typeface="微软雅黑" panose="020B0503020204020204" pitchFamily="34" charset="-122"/>
              </a:rPr>
              <a:t>返回</a:t>
            </a:r>
            <a:r>
              <a:rPr lang="en-US" altLang="zh-CN" b="1" i="0" u="none" strike="noStrike" baseline="0" dirty="0">
                <a:latin typeface="微软雅黑" panose="020B0503020204020204" pitchFamily="34" charset="-122"/>
                <a:ea typeface="微软雅黑" panose="020B0503020204020204" pitchFamily="34" charset="-122"/>
              </a:rPr>
              <a:t>F</a:t>
            </a:r>
            <a:r>
              <a:rPr lang="zh-CN" altLang="en-US" b="0" i="0" u="none" strike="noStrike" baseline="0" dirty="0">
                <a:latin typeface="微软雅黑" panose="020B0503020204020204" pitchFamily="34" charset="-122"/>
                <a:ea typeface="微软雅黑" panose="020B0503020204020204" pitchFamily="34" charset="-122"/>
              </a:rPr>
              <a:t>为</a:t>
            </a:r>
            <a:r>
              <a:rPr lang="en-US" altLang="zh-CN" b="1" i="0" u="none" strike="noStrike" baseline="0" dirty="0">
                <a:latin typeface="微软雅黑" panose="020B0503020204020204" pitchFamily="34" charset="-122"/>
                <a:ea typeface="微软雅黑" panose="020B0503020204020204" pitchFamily="34" charset="-122"/>
              </a:rPr>
              <a:t>x</a:t>
            </a:r>
            <a:r>
              <a:rPr lang="zh-CN" altLang="en-US" b="0" i="0" u="none" strike="noStrike" baseline="0" dirty="0">
                <a:latin typeface="微软雅黑" panose="020B0503020204020204" pitchFamily="34" charset="-122"/>
                <a:ea typeface="微软雅黑" panose="020B0503020204020204" pitchFamily="34" charset="-122"/>
              </a:rPr>
              <a:t>的函数，而不是缺省时的</a:t>
            </a:r>
            <a:r>
              <a:rPr lang="en-US" altLang="zh-CN" b="1" i="0" u="none" strike="noStrike" baseline="0" dirty="0">
                <a:latin typeface="微软雅黑" panose="020B0503020204020204" pitchFamily="34" charset="-122"/>
                <a:ea typeface="微软雅黑" panose="020B0503020204020204" pitchFamily="34" charset="-122"/>
              </a:rPr>
              <a:t>t</a:t>
            </a:r>
            <a:r>
              <a:rPr lang="zh-CN" altLang="en-US" b="0" i="0" u="none" strike="noStrike" baseline="0" dirty="0">
                <a:latin typeface="微软雅黑" panose="020B0503020204020204" pitchFamily="34" charset="-122"/>
                <a:ea typeface="微软雅黑" panose="020B0503020204020204" pitchFamily="34" charset="-122"/>
              </a:rPr>
              <a:t>的函数。积分变量为</a:t>
            </a:r>
            <a:r>
              <a:rPr lang="en-US" altLang="zh-CN" b="1" i="0" u="none" strike="noStrike" baseline="0" dirty="0">
                <a:latin typeface="微软雅黑" panose="020B0503020204020204" pitchFamily="34" charset="-122"/>
                <a:ea typeface="微软雅黑" panose="020B0503020204020204" pitchFamily="34" charset="-122"/>
              </a:rPr>
              <a:t>y</a:t>
            </a:r>
            <a:endParaRPr lang="zh-CN" alt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B77B2291-A851-4D85-5591-B1534522681E}"/>
              </a:ext>
            </a:extLst>
          </p:cNvPr>
          <p:cNvPicPr>
            <a:picLocks noChangeAspect="1"/>
          </p:cNvPicPr>
          <p:nvPr/>
        </p:nvPicPr>
        <p:blipFill>
          <a:blip r:embed="rId2"/>
          <a:stretch>
            <a:fillRect/>
          </a:stretch>
        </p:blipFill>
        <p:spPr>
          <a:xfrm>
            <a:off x="4447945" y="4052395"/>
            <a:ext cx="3296110" cy="190527"/>
          </a:xfrm>
          <a:prstGeom prst="rect">
            <a:avLst/>
          </a:prstGeom>
        </p:spPr>
      </p:pic>
      <p:pic>
        <p:nvPicPr>
          <p:cNvPr id="11" name="图片 10">
            <a:extLst>
              <a:ext uri="{FF2B5EF4-FFF2-40B4-BE49-F238E27FC236}">
                <a16:creationId xmlns:a16="http://schemas.microsoft.com/office/drawing/2014/main" id="{8D3DF83D-DF5B-D136-CB53-3D45107B232D}"/>
              </a:ext>
            </a:extLst>
          </p:cNvPr>
          <p:cNvPicPr>
            <a:picLocks noChangeAspect="1"/>
          </p:cNvPicPr>
          <p:nvPr/>
        </p:nvPicPr>
        <p:blipFill>
          <a:blip r:embed="rId3"/>
          <a:stretch>
            <a:fillRect/>
          </a:stretch>
        </p:blipFill>
        <p:spPr>
          <a:xfrm>
            <a:off x="4447945" y="4300811"/>
            <a:ext cx="3134162" cy="190527"/>
          </a:xfrm>
          <a:prstGeom prst="rect">
            <a:avLst/>
          </a:prstGeom>
        </p:spPr>
      </p:pic>
      <p:pic>
        <p:nvPicPr>
          <p:cNvPr id="13" name="图片 12">
            <a:extLst>
              <a:ext uri="{FF2B5EF4-FFF2-40B4-BE49-F238E27FC236}">
                <a16:creationId xmlns:a16="http://schemas.microsoft.com/office/drawing/2014/main" id="{8098ECF9-274F-9828-70A3-4FA7ADB50A83}"/>
              </a:ext>
            </a:extLst>
          </p:cNvPr>
          <p:cNvPicPr>
            <a:picLocks noChangeAspect="1"/>
          </p:cNvPicPr>
          <p:nvPr/>
        </p:nvPicPr>
        <p:blipFill>
          <a:blip r:embed="rId4"/>
          <a:stretch>
            <a:fillRect/>
          </a:stretch>
        </p:blipFill>
        <p:spPr>
          <a:xfrm>
            <a:off x="4447945" y="4597732"/>
            <a:ext cx="3296110" cy="200053"/>
          </a:xfrm>
          <a:prstGeom prst="rect">
            <a:avLst/>
          </a:prstGeom>
        </p:spPr>
      </p:pic>
      <p:sp>
        <p:nvSpPr>
          <p:cNvPr id="15" name="文本框 14">
            <a:extLst>
              <a:ext uri="{FF2B5EF4-FFF2-40B4-BE49-F238E27FC236}">
                <a16:creationId xmlns:a16="http://schemas.microsoft.com/office/drawing/2014/main" id="{F7AFE5A8-A9E8-827E-4D30-3EBF82BB0792}"/>
              </a:ext>
            </a:extLst>
          </p:cNvPr>
          <p:cNvSpPr txBox="1"/>
          <p:nvPr/>
        </p:nvSpPr>
        <p:spPr>
          <a:xfrm>
            <a:off x="512235" y="3700789"/>
            <a:ext cx="3672408" cy="1200329"/>
          </a:xfrm>
          <a:prstGeom prst="rect">
            <a:avLst/>
          </a:prstGeom>
          <a:solidFill>
            <a:schemeClr val="bg2">
              <a:lumMod val="90000"/>
            </a:schemeClr>
          </a:solidFill>
        </p:spPr>
        <p:txBody>
          <a:bodyPr wrap="square">
            <a:spAutoFit/>
          </a:bodyPr>
          <a:lstStyle/>
          <a:p>
            <a:r>
              <a:rPr lang="en-US" altLang="zh-CN" dirty="0" err="1"/>
              <a:t>julia</a:t>
            </a:r>
            <a:r>
              <a:rPr lang="en-US" altLang="zh-CN" dirty="0"/>
              <a:t>&gt; @variables s t w x y</a:t>
            </a:r>
          </a:p>
          <a:p>
            <a:r>
              <a:rPr lang="en-US" altLang="zh-CN" dirty="0" err="1"/>
              <a:t>julia</a:t>
            </a:r>
            <a:r>
              <a:rPr lang="en-US" altLang="zh-CN" dirty="0"/>
              <a:t>&gt; </a:t>
            </a:r>
            <a:r>
              <a:rPr lang="en-US" altLang="zh-CN" dirty="0" err="1"/>
              <a:t>ilaplace</a:t>
            </a:r>
            <a:r>
              <a:rPr lang="en-US" altLang="zh-CN" dirty="0"/>
              <a:t>(1/(s-1))</a:t>
            </a:r>
          </a:p>
          <a:p>
            <a:r>
              <a:rPr lang="en-US" altLang="zh-CN" dirty="0" err="1"/>
              <a:t>julia</a:t>
            </a:r>
            <a:r>
              <a:rPr lang="en-US" altLang="zh-CN" dirty="0"/>
              <a:t>&gt; </a:t>
            </a:r>
            <a:r>
              <a:rPr lang="en-US" altLang="zh-CN" dirty="0" err="1"/>
              <a:t>ilaplace</a:t>
            </a:r>
            <a:r>
              <a:rPr lang="en-US" altLang="zh-CN" dirty="0"/>
              <a:t>(1/(t^2+1))</a:t>
            </a:r>
          </a:p>
          <a:p>
            <a:r>
              <a:rPr lang="en-US" altLang="zh-CN" dirty="0" err="1"/>
              <a:t>julia</a:t>
            </a:r>
            <a:r>
              <a:rPr lang="en-US" altLang="zh-CN" dirty="0"/>
              <a:t>&gt; </a:t>
            </a:r>
            <a:r>
              <a:rPr lang="es-ES" altLang="zh-CN" sz="1800" b="1" i="0" u="none" strike="noStrike" baseline="0" dirty="0">
                <a:latin typeface="TimesNewRomanPS-BoldMT"/>
              </a:rPr>
              <a:t>ilaplace(y/(y^2 + w^2),y,x)</a:t>
            </a:r>
            <a:endParaRPr lang="zh-CN" altLang="en-US" dirty="0"/>
          </a:p>
        </p:txBody>
      </p:sp>
    </p:spTree>
    <p:extLst>
      <p:ext uri="{BB962C8B-B14F-4D97-AF65-F5344CB8AC3E}">
        <p14:creationId xmlns:p14="http://schemas.microsoft.com/office/powerpoint/2010/main" val="414477214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3.1 Laplace</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拉氏变换</a:t>
            </a:r>
          </a:p>
        </p:txBody>
      </p:sp>
      <p:sp>
        <p:nvSpPr>
          <p:cNvPr id="2" name="Rectangle 106">
            <a:extLst>
              <a:ext uri="{FF2B5EF4-FFF2-40B4-BE49-F238E27FC236}">
                <a16:creationId xmlns:a16="http://schemas.microsoft.com/office/drawing/2014/main" id="{CA7F128B-735A-4AC3-8F39-8FAB92BE20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pic>
        <p:nvPicPr>
          <p:cNvPr id="6" name="图片 5">
            <a:extLst>
              <a:ext uri="{FF2B5EF4-FFF2-40B4-BE49-F238E27FC236}">
                <a16:creationId xmlns:a16="http://schemas.microsoft.com/office/drawing/2014/main" id="{D1EF28CD-10A9-082F-9D52-F3D42DB72EFE}"/>
              </a:ext>
            </a:extLst>
          </p:cNvPr>
          <p:cNvPicPr>
            <a:picLocks noChangeAspect="1"/>
          </p:cNvPicPr>
          <p:nvPr/>
        </p:nvPicPr>
        <p:blipFill>
          <a:blip r:embed="rId2"/>
          <a:stretch>
            <a:fillRect/>
          </a:stretch>
        </p:blipFill>
        <p:spPr>
          <a:xfrm>
            <a:off x="1246914" y="1196752"/>
            <a:ext cx="5134692" cy="1028844"/>
          </a:xfrm>
          <a:prstGeom prst="rect">
            <a:avLst/>
          </a:prstGeom>
        </p:spPr>
      </p:pic>
      <p:pic>
        <p:nvPicPr>
          <p:cNvPr id="8" name="图片 7">
            <a:extLst>
              <a:ext uri="{FF2B5EF4-FFF2-40B4-BE49-F238E27FC236}">
                <a16:creationId xmlns:a16="http://schemas.microsoft.com/office/drawing/2014/main" id="{5EBD6CD7-036C-7957-19C7-840CF4F04FB1}"/>
              </a:ext>
            </a:extLst>
          </p:cNvPr>
          <p:cNvPicPr>
            <a:picLocks noChangeAspect="1"/>
          </p:cNvPicPr>
          <p:nvPr/>
        </p:nvPicPr>
        <p:blipFill>
          <a:blip r:embed="rId3"/>
          <a:stretch>
            <a:fillRect/>
          </a:stretch>
        </p:blipFill>
        <p:spPr>
          <a:xfrm>
            <a:off x="839416" y="4182958"/>
            <a:ext cx="9784109" cy="457264"/>
          </a:xfrm>
          <a:prstGeom prst="rect">
            <a:avLst/>
          </a:prstGeom>
        </p:spPr>
      </p:pic>
      <p:sp>
        <p:nvSpPr>
          <p:cNvPr id="13" name="文本框 12">
            <a:extLst>
              <a:ext uri="{FF2B5EF4-FFF2-40B4-BE49-F238E27FC236}">
                <a16:creationId xmlns:a16="http://schemas.microsoft.com/office/drawing/2014/main" id="{4122FE18-5117-2C7C-6885-CAF21AB92DF0}"/>
              </a:ext>
            </a:extLst>
          </p:cNvPr>
          <p:cNvSpPr txBox="1"/>
          <p:nvPr/>
        </p:nvSpPr>
        <p:spPr>
          <a:xfrm>
            <a:off x="1127448" y="2782669"/>
            <a:ext cx="4320480" cy="646331"/>
          </a:xfrm>
          <a:prstGeom prst="rect">
            <a:avLst/>
          </a:prstGeom>
          <a:solidFill>
            <a:schemeClr val="bg2">
              <a:lumMod val="90000"/>
            </a:schemeClr>
          </a:solidFill>
        </p:spPr>
        <p:txBody>
          <a:bodyPr wrap="square">
            <a:spAutoFit/>
          </a:bodyPr>
          <a:lstStyle/>
          <a:p>
            <a:r>
              <a:rPr lang="en-US" altLang="zh-CN" dirty="0"/>
              <a:t>@variables s a b c d</a:t>
            </a:r>
          </a:p>
          <a:p>
            <a:r>
              <a:rPr lang="en-US" altLang="zh-CN" dirty="0" err="1"/>
              <a:t>ilaplace</a:t>
            </a:r>
            <a:r>
              <a:rPr lang="en-US" altLang="zh-CN" dirty="0"/>
              <a:t>((</a:t>
            </a:r>
            <a:r>
              <a:rPr lang="en-US" altLang="zh-CN" dirty="0" err="1"/>
              <a:t>s+d</a:t>
            </a:r>
            <a:r>
              <a:rPr lang="en-US" altLang="zh-CN" dirty="0"/>
              <a:t>)/((</a:t>
            </a:r>
            <a:r>
              <a:rPr lang="en-US" altLang="zh-CN" dirty="0" err="1"/>
              <a:t>s+a</a:t>
            </a:r>
            <a:r>
              <a:rPr lang="en-US" altLang="zh-CN" dirty="0"/>
              <a:t>)*(</a:t>
            </a:r>
            <a:r>
              <a:rPr lang="en-US" altLang="zh-CN" dirty="0" err="1"/>
              <a:t>s+b</a:t>
            </a:r>
            <a:r>
              <a:rPr lang="en-US" altLang="zh-CN" dirty="0"/>
              <a:t>)*(</a:t>
            </a:r>
            <a:r>
              <a:rPr lang="en-US" altLang="zh-CN" dirty="0" err="1"/>
              <a:t>s+c</a:t>
            </a:r>
            <a:r>
              <a:rPr lang="en-US" altLang="zh-CN" dirty="0"/>
              <a:t>)))</a:t>
            </a:r>
            <a:endParaRPr lang="zh-CN" altLang="en-US" dirty="0"/>
          </a:p>
        </p:txBody>
      </p:sp>
    </p:spTree>
    <p:extLst>
      <p:ext uri="{BB962C8B-B14F-4D97-AF65-F5344CB8AC3E}">
        <p14:creationId xmlns:p14="http://schemas.microsoft.com/office/powerpoint/2010/main" val="243522567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3.4 Z</a:t>
            </a:r>
            <a:r>
              <a:rPr lang="zh-CN" altLang="en-US" sz="2800" b="1" dirty="0">
                <a:solidFill>
                  <a:schemeClr val="accent1"/>
                </a:solidFill>
                <a:latin typeface="微软雅黑" pitchFamily="34" charset="-122"/>
                <a:ea typeface="微软雅黑" pitchFamily="34" charset="-122"/>
              </a:rPr>
              <a:t>变换</a:t>
            </a:r>
            <a:endParaRPr lang="zh-CN" altLang="en-US" sz="2800" b="1" dirty="0">
              <a:solidFill>
                <a:srgbClr val="C00000"/>
              </a:solidFill>
              <a:latin typeface="微软雅黑" pitchFamily="34" charset="-122"/>
              <a:ea typeface="微软雅黑" pitchFamily="34" charset="-122"/>
            </a:endParaRPr>
          </a:p>
        </p:txBody>
      </p:sp>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3E7744C5-6537-160A-EA97-C78A2681291D}"/>
              </a:ext>
            </a:extLst>
          </p:cNvPr>
          <p:cNvSpPr txBox="1"/>
          <p:nvPr/>
        </p:nvSpPr>
        <p:spPr>
          <a:xfrm>
            <a:off x="983432" y="1340768"/>
            <a:ext cx="8496944" cy="2120902"/>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F = </a:t>
            </a:r>
            <a:r>
              <a:rPr lang="en-US" altLang="zh-CN" dirty="0" err="1">
                <a:latin typeface="微软雅黑" panose="020B0503020204020204" pitchFamily="34" charset="-122"/>
                <a:ea typeface="微软雅黑" panose="020B0503020204020204" pitchFamily="34" charset="-122"/>
              </a:rPr>
              <a:t>ztrans</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表示函数</a:t>
            </a:r>
            <a:r>
              <a:rPr lang="en-US" altLang="zh-CN" dirty="0">
                <a:latin typeface="微软雅黑" panose="020B0503020204020204" pitchFamily="34" charset="-122"/>
                <a:ea typeface="微软雅黑" panose="020B0503020204020204" pitchFamily="34" charset="-122"/>
              </a:rPr>
              <a:t>f(n)</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变换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返回为</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的函数</a:t>
            </a:r>
            <a:r>
              <a:rPr lang="en-US" altLang="zh-CN" dirty="0">
                <a:latin typeface="微软雅黑" panose="020B0503020204020204" pitchFamily="34" charset="-122"/>
                <a:ea typeface="微软雅黑" panose="020B0503020204020204" pitchFamily="34" charset="-122"/>
              </a:rPr>
              <a:t>F(z)</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 = f(n) =&gt;F = F(z).</a:t>
            </a:r>
          </a:p>
          <a:p>
            <a:pPr>
              <a:lnSpc>
                <a:spcPct val="150000"/>
              </a:lnSpc>
            </a:pPr>
            <a:r>
              <a:rPr lang="en-US" altLang="zh-CN" dirty="0">
                <a:latin typeface="微软雅黑" panose="020B0503020204020204" pitchFamily="34" charset="-122"/>
                <a:ea typeface="微软雅黑" panose="020B0503020204020204" pitchFamily="34" charset="-122"/>
              </a:rPr>
              <a:t>F = </a:t>
            </a:r>
            <a:r>
              <a:rPr lang="en-US" altLang="zh-CN" dirty="0" err="1">
                <a:latin typeface="微软雅黑" panose="020B0503020204020204" pitchFamily="34" charset="-122"/>
                <a:ea typeface="微软雅黑" panose="020B0503020204020204" pitchFamily="34" charset="-122"/>
              </a:rPr>
              <a:t>ztrans</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f,w</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w</a:t>
            </a:r>
            <a:r>
              <a:rPr lang="zh-CN" altLang="en-US" dirty="0">
                <a:latin typeface="微软雅黑" panose="020B0503020204020204" pitchFamily="34" charset="-122"/>
                <a:ea typeface="微软雅黑" panose="020B0503020204020204" pitchFamily="34" charset="-122"/>
              </a:rPr>
              <a:t>的函数</a:t>
            </a:r>
          </a:p>
          <a:p>
            <a:pPr>
              <a:lnSpc>
                <a:spcPct val="150000"/>
              </a:lnSpc>
            </a:pPr>
            <a:r>
              <a:rPr lang="en-US" altLang="zh-CN" dirty="0">
                <a:latin typeface="微软雅黑" panose="020B0503020204020204" pitchFamily="34" charset="-122"/>
                <a:ea typeface="微软雅黑" panose="020B0503020204020204" pitchFamily="34" charset="-122"/>
              </a:rPr>
              <a:t>F = </a:t>
            </a:r>
            <a:r>
              <a:rPr lang="en-US" altLang="zh-CN" dirty="0" err="1">
                <a:latin typeface="微软雅黑" panose="020B0503020204020204" pitchFamily="34" charset="-122"/>
                <a:ea typeface="微软雅黑" panose="020B0503020204020204" pitchFamily="34" charset="-122"/>
              </a:rPr>
              <a:t>ztrans</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f,k,w</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是变量</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的函数，返回</a:t>
            </a:r>
            <a:r>
              <a:rPr lang="en-US" altLang="zh-CN" dirty="0">
                <a:latin typeface="微软雅黑" panose="020B0503020204020204" pitchFamily="34" charset="-122"/>
                <a:ea typeface="微软雅黑" panose="020B0503020204020204" pitchFamily="34" charset="-122"/>
              </a:rPr>
              <a:t>F(w)</a:t>
            </a:r>
          </a:p>
          <a:p>
            <a:pPr>
              <a:lnSpc>
                <a:spcPct val="150000"/>
              </a:lnSpc>
            </a:pPr>
            <a:r>
              <a:rPr lang="zh-CN" altLang="en-US" dirty="0">
                <a:latin typeface="微软雅黑" panose="020B0503020204020204" pitchFamily="34" charset="-122"/>
                <a:ea typeface="微软雅黑" panose="020B0503020204020204" pitchFamily="34" charset="-122"/>
              </a:rPr>
              <a:t>应用到连续系统时，必须首先将连续系统离散化，例：</a:t>
            </a:r>
            <a:r>
              <a:rPr lang="en-US" altLang="zh-CN" dirty="0">
                <a:latin typeface="微软雅黑" panose="020B0503020204020204" pitchFamily="34" charset="-122"/>
                <a:ea typeface="微软雅黑" panose="020B0503020204020204" pitchFamily="34" charset="-122"/>
              </a:rPr>
              <a:t>sin(</a:t>
            </a:r>
            <a:r>
              <a:rPr lang="en-US" altLang="zh-CN" dirty="0" err="1">
                <a:latin typeface="微软雅黑" panose="020B0503020204020204" pitchFamily="34" charset="-122"/>
                <a:ea typeface="微软雅黑" panose="020B0503020204020204" pitchFamily="34" charset="-122"/>
              </a:rPr>
              <a:t>wt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写为</a:t>
            </a:r>
          </a:p>
          <a:p>
            <a:pPr>
              <a:lnSpc>
                <a:spcPct val="150000"/>
              </a:lnSpc>
            </a:pPr>
            <a:r>
              <a:rPr lang="en-US" altLang="zh-CN" dirty="0">
                <a:latin typeface="微软雅黑" panose="020B0503020204020204" pitchFamily="34" charset="-122"/>
                <a:ea typeface="微软雅黑" panose="020B0503020204020204" pitchFamily="34" charset="-122"/>
              </a:rPr>
              <a:t>sin(</a:t>
            </a:r>
            <a:r>
              <a:rPr lang="en-US" altLang="zh-CN" dirty="0" err="1">
                <a:latin typeface="微软雅黑" panose="020B0503020204020204" pitchFamily="34" charset="-122"/>
                <a:ea typeface="微软雅黑" panose="020B0503020204020204" pitchFamily="34" charset="-122"/>
              </a:rPr>
              <a:t>wTn</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，然后用</a:t>
            </a:r>
            <a:r>
              <a:rPr lang="en-US" altLang="zh-CN" dirty="0" err="1">
                <a:latin typeface="微软雅黑" panose="020B0503020204020204" pitchFamily="34" charset="-122"/>
                <a:ea typeface="微软雅黑" panose="020B0503020204020204" pitchFamily="34" charset="-122"/>
              </a:rPr>
              <a:t>ztrans</a:t>
            </a:r>
            <a:r>
              <a:rPr lang="zh-CN" altLang="en-US" dirty="0">
                <a:latin typeface="微软雅黑" panose="020B0503020204020204" pitchFamily="34" charset="-122"/>
                <a:ea typeface="微软雅黑" panose="020B0503020204020204" pitchFamily="34" charset="-122"/>
              </a:rPr>
              <a:t>进行</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变换。</a:t>
            </a:r>
          </a:p>
        </p:txBody>
      </p:sp>
      <p:pic>
        <p:nvPicPr>
          <p:cNvPr id="6" name="图片 5">
            <a:extLst>
              <a:ext uri="{FF2B5EF4-FFF2-40B4-BE49-F238E27FC236}">
                <a16:creationId xmlns:a16="http://schemas.microsoft.com/office/drawing/2014/main" id="{B26BD889-B4C8-BBF5-86F3-EA1DBF8FC170}"/>
              </a:ext>
            </a:extLst>
          </p:cNvPr>
          <p:cNvPicPr>
            <a:picLocks noChangeAspect="1"/>
          </p:cNvPicPr>
          <p:nvPr/>
        </p:nvPicPr>
        <p:blipFill>
          <a:blip r:embed="rId2"/>
          <a:stretch>
            <a:fillRect/>
          </a:stretch>
        </p:blipFill>
        <p:spPr>
          <a:xfrm>
            <a:off x="220807" y="4791551"/>
            <a:ext cx="10915754" cy="400106"/>
          </a:xfrm>
          <a:prstGeom prst="rect">
            <a:avLst/>
          </a:prstGeom>
        </p:spPr>
      </p:pic>
      <p:sp>
        <p:nvSpPr>
          <p:cNvPr id="12" name="文本框 11">
            <a:extLst>
              <a:ext uri="{FF2B5EF4-FFF2-40B4-BE49-F238E27FC236}">
                <a16:creationId xmlns:a16="http://schemas.microsoft.com/office/drawing/2014/main" id="{5A5C2F44-4F37-A36E-A5A9-E1A3243D973D}"/>
              </a:ext>
            </a:extLst>
          </p:cNvPr>
          <p:cNvSpPr txBox="1"/>
          <p:nvPr/>
        </p:nvSpPr>
        <p:spPr>
          <a:xfrm>
            <a:off x="1016157" y="3572612"/>
            <a:ext cx="2559563" cy="646331"/>
          </a:xfrm>
          <a:prstGeom prst="rect">
            <a:avLst/>
          </a:prstGeom>
          <a:solidFill>
            <a:schemeClr val="bg2">
              <a:lumMod val="90000"/>
            </a:schemeClr>
          </a:solidFill>
        </p:spPr>
        <p:txBody>
          <a:bodyPr wrap="square">
            <a:spAutoFit/>
          </a:bodyPr>
          <a:lstStyle/>
          <a:p>
            <a:r>
              <a:rPr lang="en-US" altLang="zh-CN" dirty="0" err="1"/>
              <a:t>julia</a:t>
            </a:r>
            <a:r>
              <a:rPr lang="en-US" altLang="zh-CN" dirty="0"/>
              <a:t>&gt;@variables t </a:t>
            </a:r>
            <a:r>
              <a:rPr lang="en-US" altLang="zh-CN" dirty="0" err="1"/>
              <a:t>T</a:t>
            </a:r>
            <a:endParaRPr lang="en-US" altLang="zh-CN" dirty="0"/>
          </a:p>
          <a:p>
            <a:r>
              <a:rPr lang="en-US" altLang="zh-CN" dirty="0" err="1"/>
              <a:t>julia</a:t>
            </a:r>
            <a:r>
              <a:rPr lang="en-US" altLang="zh-CN" dirty="0"/>
              <a:t>&gt;</a:t>
            </a:r>
            <a:r>
              <a:rPr lang="en-US" altLang="zh-CN" dirty="0" err="1"/>
              <a:t>ztrans</a:t>
            </a:r>
            <a:r>
              <a:rPr lang="en-US" altLang="zh-CN" dirty="0"/>
              <a:t>((t*T)^2/2)</a:t>
            </a:r>
            <a:endParaRPr lang="zh-CN" altLang="en-US" dirty="0"/>
          </a:p>
        </p:txBody>
      </p:sp>
    </p:spTree>
    <p:extLst>
      <p:ext uri="{BB962C8B-B14F-4D97-AF65-F5344CB8AC3E}">
        <p14:creationId xmlns:p14="http://schemas.microsoft.com/office/powerpoint/2010/main" val="399065614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3.5 Z</a:t>
            </a:r>
            <a:r>
              <a:rPr lang="zh-CN" altLang="en-US" sz="2800" b="1" dirty="0">
                <a:solidFill>
                  <a:schemeClr val="accent1"/>
                </a:solidFill>
                <a:latin typeface="微软雅黑" pitchFamily="34" charset="-122"/>
                <a:ea typeface="微软雅黑" pitchFamily="34" charset="-122"/>
              </a:rPr>
              <a:t>反变化</a:t>
            </a:r>
            <a:endParaRPr lang="zh-CN" altLang="en-US" sz="2800" b="1" dirty="0">
              <a:solidFill>
                <a:srgbClr val="C00000"/>
              </a:solidFill>
              <a:latin typeface="微软雅黑" pitchFamily="34" charset="-122"/>
              <a:ea typeface="微软雅黑" pitchFamily="34" charset="-122"/>
            </a:endParaRPr>
          </a:p>
        </p:txBody>
      </p:sp>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963B543D-863F-FF47-B887-F87E0464DFF4}"/>
              </a:ext>
            </a:extLst>
          </p:cNvPr>
          <p:cNvPicPr>
            <a:picLocks noChangeAspect="1"/>
          </p:cNvPicPr>
          <p:nvPr/>
        </p:nvPicPr>
        <p:blipFill>
          <a:blip r:embed="rId2"/>
          <a:stretch>
            <a:fillRect/>
          </a:stretch>
        </p:blipFill>
        <p:spPr>
          <a:xfrm>
            <a:off x="4798977" y="3945250"/>
            <a:ext cx="5182323" cy="238158"/>
          </a:xfrm>
          <a:prstGeom prst="rect">
            <a:avLst/>
          </a:prstGeom>
        </p:spPr>
      </p:pic>
      <p:sp>
        <p:nvSpPr>
          <p:cNvPr id="11" name="文本框 10">
            <a:extLst>
              <a:ext uri="{FF2B5EF4-FFF2-40B4-BE49-F238E27FC236}">
                <a16:creationId xmlns:a16="http://schemas.microsoft.com/office/drawing/2014/main" id="{E8C3EF9F-1B5C-CB0A-F613-AD62890CCE22}"/>
              </a:ext>
            </a:extLst>
          </p:cNvPr>
          <p:cNvSpPr txBox="1"/>
          <p:nvPr/>
        </p:nvSpPr>
        <p:spPr>
          <a:xfrm>
            <a:off x="1055440" y="1124744"/>
            <a:ext cx="8136904" cy="1705403"/>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f = </a:t>
            </a:r>
            <a:r>
              <a:rPr lang="en-US" altLang="zh-CN" dirty="0" err="1">
                <a:latin typeface="微软雅黑" panose="020B0503020204020204" pitchFamily="34" charset="-122"/>
                <a:ea typeface="微软雅黑" panose="020B0503020204020204" pitchFamily="34" charset="-122"/>
              </a:rPr>
              <a:t>iztrans</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F(z)</a:t>
            </a:r>
            <a:r>
              <a:rPr lang="zh-CN" altLang="en-US" dirty="0">
                <a:latin typeface="微软雅黑" panose="020B0503020204020204" pitchFamily="34" charset="-122"/>
                <a:ea typeface="微软雅黑" panose="020B0503020204020204" pitchFamily="34" charset="-122"/>
              </a:rPr>
              <a:t>的反变换，缺省时返回</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的函数</a:t>
            </a:r>
            <a:r>
              <a:rPr lang="en-US" altLang="zh-CN" dirty="0">
                <a:latin typeface="微软雅黑" panose="020B0503020204020204" pitchFamily="34" charset="-122"/>
                <a:ea typeface="微软雅黑" panose="020B0503020204020204" pitchFamily="34" charset="-122"/>
              </a:rPr>
              <a:t>f(n)</a:t>
            </a:r>
            <a:r>
              <a:rPr lang="zh-CN" altLang="en-US" dirty="0">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F = F(z) =&gt; f = f(n).</a:t>
            </a: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F = F(n), </a:t>
            </a:r>
            <a:r>
              <a:rPr lang="zh-CN" altLang="en-US" dirty="0">
                <a:latin typeface="微软雅黑" panose="020B0503020204020204" pitchFamily="34" charset="-122"/>
                <a:ea typeface="微软雅黑" panose="020B0503020204020204" pitchFamily="34" charset="-122"/>
              </a:rPr>
              <a:t>那么返回</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的函数</a:t>
            </a:r>
            <a:r>
              <a:rPr lang="en-US" altLang="zh-CN" dirty="0">
                <a:latin typeface="微软雅黑" panose="020B0503020204020204" pitchFamily="34" charset="-122"/>
                <a:ea typeface="微软雅黑" panose="020B0503020204020204" pitchFamily="34" charset="-122"/>
              </a:rPr>
              <a:t>: f = f(k).</a:t>
            </a:r>
          </a:p>
          <a:p>
            <a:pPr>
              <a:lnSpc>
                <a:spcPct val="150000"/>
              </a:lnSpc>
            </a:pPr>
            <a:r>
              <a:rPr lang="en-US" altLang="zh-CN" dirty="0">
                <a:latin typeface="微软雅黑" panose="020B0503020204020204" pitchFamily="34" charset="-122"/>
                <a:ea typeface="微软雅黑" panose="020B0503020204020204" pitchFamily="34" charset="-122"/>
              </a:rPr>
              <a:t>f = </a:t>
            </a:r>
            <a:r>
              <a:rPr lang="en-US" altLang="zh-CN" dirty="0" err="1">
                <a:latin typeface="微软雅黑" panose="020B0503020204020204" pitchFamily="34" charset="-122"/>
                <a:ea typeface="微软雅黑" panose="020B0503020204020204" pitchFamily="34" charset="-122"/>
              </a:rPr>
              <a:t>iztrans</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表示返回</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的函数（而不是缺省时的</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的函数）</a:t>
            </a:r>
          </a:p>
          <a:p>
            <a:pPr>
              <a:lnSpc>
                <a:spcPct val="150000"/>
              </a:lnSpc>
            </a:pPr>
            <a:r>
              <a:rPr lang="en-US" altLang="zh-CN" dirty="0">
                <a:latin typeface="微软雅黑" panose="020B0503020204020204" pitchFamily="34" charset="-122"/>
                <a:ea typeface="微软雅黑" panose="020B0503020204020204" pitchFamily="34" charset="-122"/>
              </a:rPr>
              <a:t>f = </a:t>
            </a:r>
            <a:r>
              <a:rPr lang="en-US" altLang="zh-CN" dirty="0" err="1">
                <a:latin typeface="微软雅黑" panose="020B0503020204020204" pitchFamily="34" charset="-122"/>
                <a:ea typeface="微软雅黑" panose="020B0503020204020204" pitchFamily="34" charset="-122"/>
              </a:rPr>
              <a:t>iztrans</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F,w,k</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w</a:t>
            </a:r>
            <a:r>
              <a:rPr lang="zh-CN" altLang="en-US" dirty="0">
                <a:latin typeface="微软雅黑" panose="020B0503020204020204" pitchFamily="34" charset="-122"/>
                <a:ea typeface="微软雅黑" panose="020B0503020204020204" pitchFamily="34" charset="-122"/>
              </a:rPr>
              <a:t>的函数，返回</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的函数</a:t>
            </a:r>
          </a:p>
        </p:txBody>
      </p:sp>
      <p:sp>
        <p:nvSpPr>
          <p:cNvPr id="13" name="文本框 12">
            <a:extLst>
              <a:ext uri="{FF2B5EF4-FFF2-40B4-BE49-F238E27FC236}">
                <a16:creationId xmlns:a16="http://schemas.microsoft.com/office/drawing/2014/main" id="{81FA239B-1EEE-0C69-31AE-A8600AA258D6}"/>
              </a:ext>
            </a:extLst>
          </p:cNvPr>
          <p:cNvSpPr txBox="1"/>
          <p:nvPr/>
        </p:nvSpPr>
        <p:spPr>
          <a:xfrm>
            <a:off x="1055440" y="3260078"/>
            <a:ext cx="2952328" cy="923330"/>
          </a:xfrm>
          <a:prstGeom prst="rect">
            <a:avLst/>
          </a:prstGeom>
          <a:solidFill>
            <a:schemeClr val="bg2">
              <a:lumMod val="90000"/>
            </a:schemeClr>
          </a:solidFill>
        </p:spPr>
        <p:txBody>
          <a:bodyPr wrap="square">
            <a:spAutoFit/>
          </a:bodyPr>
          <a:lstStyle/>
          <a:p>
            <a:r>
              <a:rPr lang="pl-PL" altLang="zh-CN" dirty="0"/>
              <a:t>julia&gt; @variables z x k</a:t>
            </a:r>
            <a:endParaRPr lang="en-US" altLang="zh-CN" dirty="0"/>
          </a:p>
          <a:p>
            <a:r>
              <a:rPr lang="en-US" altLang="zh-CN" dirty="0" err="1"/>
              <a:t>julia</a:t>
            </a:r>
            <a:r>
              <a:rPr lang="en-US" altLang="zh-CN" dirty="0"/>
              <a:t>&gt; </a:t>
            </a:r>
            <a:r>
              <a:rPr lang="en-US" altLang="zh-CN" dirty="0" err="1"/>
              <a:t>iztrans</a:t>
            </a:r>
            <a:r>
              <a:rPr lang="en-US" altLang="zh-CN" dirty="0"/>
              <a:t>(z/(z-2))</a:t>
            </a:r>
          </a:p>
          <a:p>
            <a:r>
              <a:rPr lang="pl-PL" altLang="zh-CN" dirty="0"/>
              <a:t>julia&gt; iztrans(exp(x/z),z,k)</a:t>
            </a:r>
            <a:endParaRPr lang="zh-CN" altLang="en-US" dirty="0"/>
          </a:p>
        </p:txBody>
      </p:sp>
      <p:pic>
        <p:nvPicPr>
          <p:cNvPr id="15" name="图片 14">
            <a:extLst>
              <a:ext uri="{FF2B5EF4-FFF2-40B4-BE49-F238E27FC236}">
                <a16:creationId xmlns:a16="http://schemas.microsoft.com/office/drawing/2014/main" id="{2C16EBC7-4609-B10B-F283-B1005BFB9928}"/>
              </a:ext>
            </a:extLst>
          </p:cNvPr>
          <p:cNvPicPr>
            <a:picLocks noChangeAspect="1"/>
          </p:cNvPicPr>
          <p:nvPr/>
        </p:nvPicPr>
        <p:blipFill>
          <a:blip r:embed="rId3"/>
          <a:stretch>
            <a:fillRect/>
          </a:stretch>
        </p:blipFill>
        <p:spPr>
          <a:xfrm>
            <a:off x="4819486" y="3621716"/>
            <a:ext cx="5344271" cy="200053"/>
          </a:xfrm>
          <a:prstGeom prst="rect">
            <a:avLst/>
          </a:prstGeom>
        </p:spPr>
      </p:pic>
    </p:spTree>
    <p:extLst>
      <p:ext uri="{BB962C8B-B14F-4D97-AF65-F5344CB8AC3E}">
        <p14:creationId xmlns:p14="http://schemas.microsoft.com/office/powerpoint/2010/main" val="85459056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65136" y="319042"/>
            <a:ext cx="1977656" cy="646331"/>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目录</a:t>
            </a:r>
          </a:p>
        </p:txBody>
      </p:sp>
      <p:sp>
        <p:nvSpPr>
          <p:cNvPr id="13" name="圆角矩形 12"/>
          <p:cNvSpPr/>
          <p:nvPr/>
        </p:nvSpPr>
        <p:spPr>
          <a:xfrm>
            <a:off x="4151784" y="126876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1</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err="1">
                <a:ln>
                  <a:noFill/>
                </a:ln>
                <a:solidFill>
                  <a:schemeClr val="bg1"/>
                </a:solidFill>
                <a:effectLst/>
                <a:uLnTx/>
                <a:uFillTx/>
                <a:latin typeface="微软雅黑" panose="020B0503020204020204" pitchFamily="34" charset="-122"/>
                <a:ea typeface="微软雅黑" panose="020B0503020204020204" pitchFamily="34" charset="-122"/>
                <a:cs typeface="+mn-cs"/>
              </a:rPr>
              <a:t>Syslab</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数值计算功能</a:t>
            </a:r>
          </a:p>
        </p:txBody>
      </p:sp>
      <p:sp>
        <p:nvSpPr>
          <p:cNvPr id="10" name="圆角矩形 9"/>
          <p:cNvSpPr/>
          <p:nvPr/>
        </p:nvSpPr>
        <p:spPr>
          <a:xfrm>
            <a:off x="4151784" y="224418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2</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、拉氏变换与</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Z</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变换</a:t>
            </a:r>
          </a:p>
        </p:txBody>
      </p:sp>
      <p:sp>
        <p:nvSpPr>
          <p:cNvPr id="7" name="圆角矩形 9">
            <a:extLst>
              <a:ext uri="{FF2B5EF4-FFF2-40B4-BE49-F238E27FC236}">
                <a16:creationId xmlns:a16="http://schemas.microsoft.com/office/drawing/2014/main" id="{6097BCB7-F9F4-4DF1-9D9A-7CD6E5DFDBD6}"/>
              </a:ext>
            </a:extLst>
          </p:cNvPr>
          <p:cNvSpPr/>
          <p:nvPr/>
        </p:nvSpPr>
        <p:spPr>
          <a:xfrm>
            <a:off x="4151784" y="3195396"/>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rgbClr val="FFFF00"/>
                </a:solidFill>
                <a:latin typeface="微软雅黑" panose="020B0503020204020204" pitchFamily="34" charset="-122"/>
                <a:ea typeface="微软雅黑" panose="020B0503020204020204" pitchFamily="34" charset="-122"/>
              </a:rPr>
              <a:t>3</a:t>
            </a:r>
            <a:r>
              <a:rPr lang="zh-CN" altLang="en-US" sz="2400" b="1" dirty="0">
                <a:solidFill>
                  <a:srgbClr val="FFFF00"/>
                </a:solidFill>
                <a:latin typeface="微软雅黑" panose="020B0503020204020204" pitchFamily="34" charset="-122"/>
                <a:ea typeface="微软雅黑" panose="020B0503020204020204" pitchFamily="34" charset="-122"/>
              </a:rPr>
              <a:t>、控制系统模型</a:t>
            </a:r>
          </a:p>
        </p:txBody>
      </p:sp>
      <p:sp>
        <p:nvSpPr>
          <p:cNvPr id="8" name="圆角矩形 9">
            <a:extLst>
              <a:ext uri="{FF2B5EF4-FFF2-40B4-BE49-F238E27FC236}">
                <a16:creationId xmlns:a16="http://schemas.microsoft.com/office/drawing/2014/main" id="{1B0400F4-A2A5-446E-81B7-D870EFDE4505}"/>
              </a:ext>
            </a:extLst>
          </p:cNvPr>
          <p:cNvSpPr/>
          <p:nvPr/>
        </p:nvSpPr>
        <p:spPr>
          <a:xfrm>
            <a:off x="4151784" y="4146614"/>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4</a:t>
            </a:r>
            <a:r>
              <a:rPr lang="zh-CN" altLang="en-US" sz="2400" b="1" dirty="0">
                <a:solidFill>
                  <a:schemeClr val="bg1"/>
                </a:solidFill>
                <a:latin typeface="微软雅黑" panose="020B0503020204020204" pitchFamily="34" charset="-122"/>
                <a:ea typeface="微软雅黑" panose="020B0503020204020204" pitchFamily="34" charset="-122"/>
              </a:rPr>
              <a:t>、控制系统分析</a:t>
            </a:r>
          </a:p>
        </p:txBody>
      </p:sp>
      <p:sp>
        <p:nvSpPr>
          <p:cNvPr id="9" name="圆角矩形 9">
            <a:extLst>
              <a:ext uri="{FF2B5EF4-FFF2-40B4-BE49-F238E27FC236}">
                <a16:creationId xmlns:a16="http://schemas.microsoft.com/office/drawing/2014/main" id="{E5A4BB3C-54BA-F4F2-A1F7-973F97D4EB8B}"/>
              </a:ext>
            </a:extLst>
          </p:cNvPr>
          <p:cNvSpPr/>
          <p:nvPr/>
        </p:nvSpPr>
        <p:spPr>
          <a:xfrm>
            <a:off x="4141575" y="5097832"/>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5</a:t>
            </a:r>
            <a:r>
              <a:rPr lang="zh-CN" altLang="en-US" sz="2400" b="1" dirty="0">
                <a:solidFill>
                  <a:schemeClr val="bg1"/>
                </a:solidFill>
                <a:latin typeface="微软雅黑" panose="020B0503020204020204" pitchFamily="34" charset="-122"/>
                <a:ea typeface="微软雅黑" panose="020B0503020204020204" pitchFamily="34" charset="-122"/>
              </a:rPr>
              <a:t>、状态空间设计方法</a:t>
            </a:r>
          </a:p>
        </p:txBody>
      </p:sp>
    </p:spTree>
    <p:extLst>
      <p:ext uri="{BB962C8B-B14F-4D97-AF65-F5344CB8AC3E}">
        <p14:creationId xmlns:p14="http://schemas.microsoft.com/office/powerpoint/2010/main" val="635443178"/>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4.1</a:t>
            </a:r>
            <a:r>
              <a:rPr lang="zh-CN" altLang="en-US" sz="2800" b="1" dirty="0">
                <a:solidFill>
                  <a:schemeClr val="accent1"/>
                </a:solidFill>
                <a:latin typeface="微软雅黑" pitchFamily="34" charset="-122"/>
                <a:ea typeface="微软雅黑" pitchFamily="34" charset="-122"/>
              </a:rPr>
              <a:t>传递函数和状态方程的生成（离散和连续）</a:t>
            </a:r>
          </a:p>
        </p:txBody>
      </p:sp>
      <p:pic>
        <p:nvPicPr>
          <p:cNvPr id="5" name="图片 4">
            <a:extLst>
              <a:ext uri="{FF2B5EF4-FFF2-40B4-BE49-F238E27FC236}">
                <a16:creationId xmlns:a16="http://schemas.microsoft.com/office/drawing/2014/main" id="{6CD379FB-FD98-3251-6153-BB9D3F219758}"/>
              </a:ext>
            </a:extLst>
          </p:cNvPr>
          <p:cNvPicPr>
            <a:picLocks noChangeAspect="1"/>
          </p:cNvPicPr>
          <p:nvPr/>
        </p:nvPicPr>
        <p:blipFill>
          <a:blip r:embed="rId2"/>
          <a:stretch>
            <a:fillRect/>
          </a:stretch>
        </p:blipFill>
        <p:spPr>
          <a:xfrm>
            <a:off x="1199456" y="1124744"/>
            <a:ext cx="9599811" cy="4392487"/>
          </a:xfrm>
          <a:prstGeom prst="rect">
            <a:avLst/>
          </a:prstGeom>
        </p:spPr>
      </p:pic>
    </p:spTree>
    <p:extLst>
      <p:ext uri="{BB962C8B-B14F-4D97-AF65-F5344CB8AC3E}">
        <p14:creationId xmlns:p14="http://schemas.microsoft.com/office/powerpoint/2010/main" val="348741140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4.1</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传递函数和状态方程的生成（离散和连续）</a:t>
            </a:r>
          </a:p>
        </p:txBody>
      </p:sp>
      <p:pic>
        <p:nvPicPr>
          <p:cNvPr id="4" name="图片 3">
            <a:extLst>
              <a:ext uri="{FF2B5EF4-FFF2-40B4-BE49-F238E27FC236}">
                <a16:creationId xmlns:a16="http://schemas.microsoft.com/office/drawing/2014/main" id="{906A7D72-CC03-C574-DB08-94338F6DD208}"/>
              </a:ext>
            </a:extLst>
          </p:cNvPr>
          <p:cNvPicPr>
            <a:picLocks noChangeAspect="1"/>
          </p:cNvPicPr>
          <p:nvPr/>
        </p:nvPicPr>
        <p:blipFill>
          <a:blip r:embed="rId2"/>
          <a:stretch>
            <a:fillRect/>
          </a:stretch>
        </p:blipFill>
        <p:spPr>
          <a:xfrm>
            <a:off x="1924817" y="1556792"/>
            <a:ext cx="8342366" cy="4114815"/>
          </a:xfrm>
          <a:prstGeom prst="rect">
            <a:avLst/>
          </a:prstGeom>
        </p:spPr>
      </p:pic>
    </p:spTree>
    <p:extLst>
      <p:ext uri="{BB962C8B-B14F-4D97-AF65-F5344CB8AC3E}">
        <p14:creationId xmlns:p14="http://schemas.microsoft.com/office/powerpoint/2010/main" val="221546255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4.1</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传递函数和状态方程的生成（离散和连续）</a:t>
            </a:r>
          </a:p>
        </p:txBody>
      </p:sp>
      <p:pic>
        <p:nvPicPr>
          <p:cNvPr id="5" name="图片 4">
            <a:extLst>
              <a:ext uri="{FF2B5EF4-FFF2-40B4-BE49-F238E27FC236}">
                <a16:creationId xmlns:a16="http://schemas.microsoft.com/office/drawing/2014/main" id="{4484B782-0516-3DD3-8D9C-4D34E422B1BE}"/>
              </a:ext>
            </a:extLst>
          </p:cNvPr>
          <p:cNvPicPr>
            <a:picLocks noChangeAspect="1"/>
          </p:cNvPicPr>
          <p:nvPr/>
        </p:nvPicPr>
        <p:blipFill>
          <a:blip r:embed="rId2"/>
          <a:stretch>
            <a:fillRect/>
          </a:stretch>
        </p:blipFill>
        <p:spPr>
          <a:xfrm>
            <a:off x="2135560" y="1340768"/>
            <a:ext cx="7732675" cy="4032447"/>
          </a:xfrm>
          <a:prstGeom prst="rect">
            <a:avLst/>
          </a:prstGeom>
        </p:spPr>
      </p:pic>
    </p:spTree>
    <p:extLst>
      <p:ext uri="{BB962C8B-B14F-4D97-AF65-F5344CB8AC3E}">
        <p14:creationId xmlns:p14="http://schemas.microsoft.com/office/powerpoint/2010/main" val="174606151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4.1</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传递函数和状态方程的生成（离散和连续）</a:t>
            </a:r>
          </a:p>
        </p:txBody>
      </p:sp>
      <p:pic>
        <p:nvPicPr>
          <p:cNvPr id="4" name="图片 3">
            <a:extLst>
              <a:ext uri="{FF2B5EF4-FFF2-40B4-BE49-F238E27FC236}">
                <a16:creationId xmlns:a16="http://schemas.microsoft.com/office/drawing/2014/main" id="{93525789-4A7C-6585-98F8-D7CB3B84780C}"/>
              </a:ext>
            </a:extLst>
          </p:cNvPr>
          <p:cNvPicPr>
            <a:picLocks noChangeAspect="1"/>
          </p:cNvPicPr>
          <p:nvPr/>
        </p:nvPicPr>
        <p:blipFill>
          <a:blip r:embed="rId2"/>
          <a:stretch>
            <a:fillRect/>
          </a:stretch>
        </p:blipFill>
        <p:spPr>
          <a:xfrm>
            <a:off x="2051692" y="1340768"/>
            <a:ext cx="7698648" cy="3888432"/>
          </a:xfrm>
          <a:prstGeom prst="rect">
            <a:avLst/>
          </a:prstGeom>
        </p:spPr>
      </p:pic>
    </p:spTree>
    <p:extLst>
      <p:ext uri="{BB962C8B-B14F-4D97-AF65-F5344CB8AC3E}">
        <p14:creationId xmlns:p14="http://schemas.microsoft.com/office/powerpoint/2010/main" val="209371040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1.1 </a:t>
            </a:r>
            <a:r>
              <a:rPr lang="en-US" altLang="zh-CN" sz="2800" b="1" dirty="0" err="1">
                <a:solidFill>
                  <a:schemeClr val="accent1"/>
                </a:solidFill>
                <a:latin typeface="微软雅黑" pitchFamily="34" charset="-122"/>
                <a:ea typeface="微软雅黑" pitchFamily="34" charset="-122"/>
              </a:rPr>
              <a:t>Syslab</a:t>
            </a:r>
            <a:r>
              <a:rPr lang="zh-CN" altLang="en-US" sz="2800" b="1" dirty="0">
                <a:solidFill>
                  <a:schemeClr val="accent1"/>
                </a:solidFill>
                <a:latin typeface="微软雅黑" pitchFamily="34" charset="-122"/>
                <a:ea typeface="微软雅黑" pitchFamily="34" charset="-122"/>
              </a:rPr>
              <a:t>的桌面环境</a:t>
            </a:r>
          </a:p>
        </p:txBody>
      </p:sp>
      <p:pic>
        <p:nvPicPr>
          <p:cNvPr id="3" name="图片 2">
            <a:extLst>
              <a:ext uri="{FF2B5EF4-FFF2-40B4-BE49-F238E27FC236}">
                <a16:creationId xmlns:a16="http://schemas.microsoft.com/office/drawing/2014/main" id="{DED12855-13AB-6CEE-7EF5-1B994AD8F4BF}"/>
              </a:ext>
            </a:extLst>
          </p:cNvPr>
          <p:cNvPicPr>
            <a:picLocks noChangeAspect="1"/>
          </p:cNvPicPr>
          <p:nvPr/>
        </p:nvPicPr>
        <p:blipFill>
          <a:blip r:embed="rId3"/>
          <a:stretch>
            <a:fillRect/>
          </a:stretch>
        </p:blipFill>
        <p:spPr>
          <a:xfrm>
            <a:off x="983432" y="836712"/>
            <a:ext cx="10225136" cy="5429937"/>
          </a:xfrm>
          <a:prstGeom prst="rect">
            <a:avLst/>
          </a:prstGeom>
        </p:spPr>
      </p:pic>
    </p:spTree>
    <p:extLst>
      <p:ext uri="{BB962C8B-B14F-4D97-AF65-F5344CB8AC3E}">
        <p14:creationId xmlns:p14="http://schemas.microsoft.com/office/powerpoint/2010/main" val="41727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063552" y="5218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4.2 </a:t>
            </a:r>
            <a:r>
              <a:rPr lang="zh-CN" altLang="en-US" sz="2800" b="1" dirty="0">
                <a:solidFill>
                  <a:schemeClr val="accent1"/>
                </a:solidFill>
                <a:latin typeface="微软雅黑" pitchFamily="34" charset="-122"/>
                <a:ea typeface="微软雅黑" pitchFamily="34" charset="-122"/>
              </a:rPr>
              <a:t>应用验证情况</a:t>
            </a:r>
          </a:p>
        </p:txBody>
      </p:sp>
      <p:sp>
        <p:nvSpPr>
          <p:cNvPr id="9" name="矩形 8">
            <a:extLst>
              <a:ext uri="{FF2B5EF4-FFF2-40B4-BE49-F238E27FC236}">
                <a16:creationId xmlns:a16="http://schemas.microsoft.com/office/drawing/2014/main" id="{58921090-EFAC-4CD9-87CC-9F40EC520FFB}"/>
              </a:ext>
            </a:extLst>
          </p:cNvPr>
          <p:cNvSpPr/>
          <p:nvPr/>
        </p:nvSpPr>
        <p:spPr>
          <a:xfrm>
            <a:off x="1128019" y="1320609"/>
            <a:ext cx="9505056" cy="1546577"/>
          </a:xfrm>
          <a:prstGeom prst="rect">
            <a:avLst/>
          </a:prstGeom>
        </p:spPr>
        <p:txBody>
          <a:bodyPr wrap="square">
            <a:spAutoFit/>
          </a:bodyPr>
          <a:lstStyle/>
          <a:p>
            <a:pPr>
              <a:lnSpc>
                <a:spcPct val="125000"/>
              </a:lnSpc>
            </a:pP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SYS = NUM DEN) </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生成连续时间函数分子</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num </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分母</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den</a:t>
            </a:r>
            <a:endParaRPr lang="en-US" altLang="zh-CN" dirty="0">
              <a:latin typeface="微软雅黑" panose="020B0503020204020204" pitchFamily="34" charset="-122"/>
              <a:ea typeface="微软雅黑" panose="020B0503020204020204" pitchFamily="34" charset="-122"/>
            </a:endParaRPr>
          </a:p>
          <a:p>
            <a:pPr algn="l"/>
            <a:r>
              <a:rPr lang="en-US" altLang="zh-CN" b="1" i="0" u="none" strike="noStrike" baseline="0" dirty="0">
                <a:solidFill>
                  <a:srgbClr val="FF00FF"/>
                </a:solidFill>
                <a:latin typeface="微软雅黑" panose="020B0503020204020204" pitchFamily="34" charset="-122"/>
                <a:ea typeface="微软雅黑" panose="020B0503020204020204" pitchFamily="34" charset="-122"/>
              </a:rPr>
              <a:t>SYS = </a:t>
            </a:r>
            <a:r>
              <a:rPr lang="en-US" altLang="zh-CN" b="1" i="0" u="none" strike="noStrike" baseline="0" dirty="0" err="1">
                <a:solidFill>
                  <a:srgbClr val="FF00FF"/>
                </a:solidFill>
                <a:latin typeface="微软雅黑" panose="020B0503020204020204" pitchFamily="34" charset="-122"/>
                <a:ea typeface="微软雅黑" panose="020B0503020204020204" pitchFamily="34" charset="-122"/>
              </a:rPr>
              <a:t>tf</a:t>
            </a: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(NUM,DEN,TS)</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生成离散传递函数，</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Ts</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为采样周期，</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Ts</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1</a:t>
            </a:r>
          </a:p>
          <a:p>
            <a:pPr algn="l"/>
            <a:r>
              <a:rPr lang="zh-CN" altLang="en-US" b="0" i="0" u="none" strike="noStrike" baseline="0" dirty="0">
                <a:solidFill>
                  <a:srgbClr val="000000"/>
                </a:solidFill>
                <a:latin typeface="微软雅黑" panose="020B0503020204020204" pitchFamily="34" charset="-122"/>
                <a:ea typeface="微软雅黑" panose="020B0503020204020204" pitchFamily="34" charset="-122"/>
              </a:rPr>
              <a:t>表示采样时间不定</a:t>
            </a:r>
          </a:p>
          <a:p>
            <a:pPr algn="l"/>
            <a:r>
              <a:rPr lang="en-US" altLang="zh-CN" b="1" i="0" u="none" strike="noStrike" baseline="0" dirty="0">
                <a:solidFill>
                  <a:srgbClr val="FF00FF"/>
                </a:solidFill>
                <a:latin typeface="微软雅黑" panose="020B0503020204020204" pitchFamily="34" charset="-122"/>
                <a:ea typeface="微软雅黑" panose="020B0503020204020204" pitchFamily="34" charset="-122"/>
              </a:rPr>
              <a:t>SYS = </a:t>
            </a:r>
            <a:r>
              <a:rPr lang="en-US" altLang="zh-CN" b="1" i="0" u="none" strike="noStrike" baseline="0" dirty="0" err="1">
                <a:solidFill>
                  <a:srgbClr val="FF00FF"/>
                </a:solidFill>
                <a:latin typeface="微软雅黑" panose="020B0503020204020204" pitchFamily="34" charset="-122"/>
                <a:ea typeface="微软雅黑" panose="020B0503020204020204" pitchFamily="34" charset="-122"/>
              </a:rPr>
              <a:t>tf</a:t>
            </a: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(SYS)</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将任意形式的模型转换为传递函数</a:t>
            </a:r>
          </a:p>
          <a:p>
            <a:pPr algn="l"/>
            <a:r>
              <a:rPr lang="en-US" altLang="zh-CN" b="1" i="0" u="none" strike="noStrike" baseline="0" dirty="0">
                <a:solidFill>
                  <a:srgbClr val="FF00FF"/>
                </a:solidFill>
                <a:latin typeface="微软雅黑" panose="020B0503020204020204" pitchFamily="34" charset="-122"/>
                <a:ea typeface="微软雅黑" panose="020B0503020204020204" pitchFamily="34" charset="-122"/>
              </a:rPr>
              <a:t>SYS = </a:t>
            </a:r>
            <a:r>
              <a:rPr lang="en-US" altLang="zh-CN" b="1" i="0" u="none" strike="noStrike" baseline="0" dirty="0" err="1">
                <a:solidFill>
                  <a:srgbClr val="FF00FF"/>
                </a:solidFill>
                <a:latin typeface="微软雅黑" panose="020B0503020204020204" pitchFamily="34" charset="-122"/>
                <a:ea typeface="微软雅黑" panose="020B0503020204020204" pitchFamily="34" charset="-122"/>
              </a:rPr>
              <a:t>tf</a:t>
            </a: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(NUM,DEN,’</a:t>
            </a:r>
            <a:r>
              <a:rPr lang="en-US" altLang="zh-CN" b="1" i="0" u="none" strike="noStrike" baseline="0" dirty="0" err="1">
                <a:solidFill>
                  <a:srgbClr val="FF00FF"/>
                </a:solidFill>
                <a:latin typeface="微软雅黑" panose="020B0503020204020204" pitchFamily="34" charset="-122"/>
                <a:ea typeface="微软雅黑" panose="020B0503020204020204" pitchFamily="34" charset="-122"/>
              </a:rPr>
              <a:t>inputdelay</a:t>
            </a: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’,T)</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生成有纯滞后的传递函数</a:t>
            </a:r>
          </a:p>
        </p:txBody>
      </p:sp>
      <p:sp>
        <p:nvSpPr>
          <p:cNvPr id="6" name="文本框 5">
            <a:extLst>
              <a:ext uri="{FF2B5EF4-FFF2-40B4-BE49-F238E27FC236}">
                <a16:creationId xmlns:a16="http://schemas.microsoft.com/office/drawing/2014/main" id="{9E4D9950-2333-5E61-C9B3-4CC9790B665B}"/>
              </a:ext>
            </a:extLst>
          </p:cNvPr>
          <p:cNvSpPr txBox="1"/>
          <p:nvPr/>
        </p:nvSpPr>
        <p:spPr>
          <a:xfrm>
            <a:off x="1128019" y="2967335"/>
            <a:ext cx="3887861" cy="923330"/>
          </a:xfrm>
          <a:prstGeom prst="rect">
            <a:avLst/>
          </a:prstGeom>
          <a:solidFill>
            <a:schemeClr val="bg2">
              <a:lumMod val="90000"/>
            </a:schemeClr>
          </a:solidFill>
        </p:spPr>
        <p:txBody>
          <a:bodyPr wrap="square">
            <a:spAutoFit/>
          </a:bodyPr>
          <a:lstStyle/>
          <a:p>
            <a:r>
              <a:rPr lang="en-US" altLang="zh-CN" dirty="0" err="1"/>
              <a:t>julia</a:t>
            </a:r>
            <a:r>
              <a:rPr lang="en-US" altLang="zh-CN" dirty="0"/>
              <a:t>&gt; using </a:t>
            </a:r>
            <a:r>
              <a:rPr lang="en-US" altLang="zh-CN" dirty="0" err="1"/>
              <a:t>TyControlSystems</a:t>
            </a:r>
            <a:endParaRPr lang="en-US" altLang="zh-CN" dirty="0"/>
          </a:p>
          <a:p>
            <a:endParaRPr lang="en-US" altLang="zh-CN" dirty="0"/>
          </a:p>
          <a:p>
            <a:r>
              <a:rPr lang="en-US" altLang="zh-CN" dirty="0" err="1"/>
              <a:t>julia</a:t>
            </a:r>
            <a:r>
              <a:rPr lang="en-US" altLang="zh-CN" dirty="0"/>
              <a:t>&gt; sys1=</a:t>
            </a:r>
            <a:r>
              <a:rPr lang="en-US" altLang="zh-CN" dirty="0" err="1"/>
              <a:t>tf</a:t>
            </a:r>
            <a:r>
              <a:rPr lang="en-US" altLang="zh-CN" dirty="0"/>
              <a:t>([1 2],[1,2,1])</a:t>
            </a:r>
            <a:endParaRPr lang="zh-CN" altLang="en-US" dirty="0"/>
          </a:p>
        </p:txBody>
      </p:sp>
      <p:pic>
        <p:nvPicPr>
          <p:cNvPr id="5" name="图片 4">
            <a:extLst>
              <a:ext uri="{FF2B5EF4-FFF2-40B4-BE49-F238E27FC236}">
                <a16:creationId xmlns:a16="http://schemas.microsoft.com/office/drawing/2014/main" id="{A9D94361-8734-2649-6677-35B52D381D8B}"/>
              </a:ext>
            </a:extLst>
          </p:cNvPr>
          <p:cNvPicPr>
            <a:picLocks noChangeAspect="1"/>
          </p:cNvPicPr>
          <p:nvPr/>
        </p:nvPicPr>
        <p:blipFill>
          <a:blip r:embed="rId3"/>
          <a:stretch>
            <a:fillRect/>
          </a:stretch>
        </p:blipFill>
        <p:spPr>
          <a:xfrm>
            <a:off x="5159896" y="2915195"/>
            <a:ext cx="2181529" cy="1161878"/>
          </a:xfrm>
          <a:prstGeom prst="rect">
            <a:avLst/>
          </a:prstGeom>
        </p:spPr>
      </p:pic>
      <p:sp>
        <p:nvSpPr>
          <p:cNvPr id="10" name="文本框 9">
            <a:extLst>
              <a:ext uri="{FF2B5EF4-FFF2-40B4-BE49-F238E27FC236}">
                <a16:creationId xmlns:a16="http://schemas.microsoft.com/office/drawing/2014/main" id="{5A2C51E6-3C2D-F2DD-7E30-3E917213BA97}"/>
              </a:ext>
            </a:extLst>
          </p:cNvPr>
          <p:cNvSpPr txBox="1"/>
          <p:nvPr/>
        </p:nvSpPr>
        <p:spPr>
          <a:xfrm>
            <a:off x="1069676" y="4437112"/>
            <a:ext cx="7114555" cy="1477328"/>
          </a:xfrm>
          <a:prstGeom prst="rect">
            <a:avLst/>
          </a:prstGeom>
          <a:solidFill>
            <a:schemeClr val="bg2">
              <a:lumMod val="90000"/>
            </a:schemeClr>
          </a:solidFill>
        </p:spPr>
        <p:txBody>
          <a:bodyPr wrap="square">
            <a:spAutoFit/>
          </a:bodyPr>
          <a:lstStyle/>
          <a:p>
            <a:r>
              <a:rPr lang="en-US" altLang="zh-CN" sz="1800" b="1" i="0" u="none" strike="noStrike" baseline="0" dirty="0">
                <a:latin typeface="TimesNewRomanPS-BoldMT"/>
              </a:rPr>
              <a:t>sys1=</a:t>
            </a:r>
            <a:r>
              <a:rPr lang="en-US" altLang="zh-CN" sz="1800" b="1" i="0" u="none" strike="noStrike" baseline="0" dirty="0" err="1">
                <a:latin typeface="TimesNewRomanPS-BoldMT"/>
              </a:rPr>
              <a:t>tf</a:t>
            </a:r>
            <a:r>
              <a:rPr lang="en-US" altLang="zh-CN" sz="1800" b="1" i="0" u="none" strike="noStrike" baseline="0" dirty="0">
                <a:latin typeface="TimesNewRomanPS-BoldMT"/>
              </a:rPr>
              <a:t>({1,2;3,4},{[1 1],[2 1];[3 1],[4 1]}); %</a:t>
            </a:r>
            <a:r>
              <a:rPr lang="zh-CN" altLang="en-US" sz="1800" b="0" i="0" u="none" strike="noStrike" baseline="0" dirty="0">
                <a:latin typeface="宋体" panose="02010600030101010101" pitchFamily="2" charset="-122"/>
                <a:ea typeface="宋体" panose="02010600030101010101" pitchFamily="2" charset="-122"/>
              </a:rPr>
              <a:t>生成传递函数阵（</a:t>
            </a:r>
            <a:r>
              <a:rPr lang="en-US" altLang="zh-CN" sz="1800" b="0" i="0" u="none" strike="noStrike" baseline="0" dirty="0">
                <a:latin typeface="宋体" panose="02010600030101010101" pitchFamily="2" charset="-122"/>
                <a:ea typeface="宋体" panose="02010600030101010101" pitchFamily="2" charset="-122"/>
              </a:rPr>
              <a:t>MATLAB</a:t>
            </a:r>
            <a:r>
              <a:rPr lang="zh-CN" altLang="en-US" sz="1800" b="0" i="0" u="none" strike="noStrike" baseline="0" dirty="0">
                <a:latin typeface="宋体" panose="02010600030101010101" pitchFamily="2" charset="-122"/>
                <a:ea typeface="宋体" panose="02010600030101010101" pitchFamily="2" charset="-122"/>
              </a:rPr>
              <a:t>）</a:t>
            </a:r>
            <a:endParaRPr lang="en-US" altLang="zh-CN" sz="1800" b="0" i="0" u="none" strike="noStrike" baseline="0" dirty="0">
              <a:latin typeface="宋体" panose="02010600030101010101" pitchFamily="2" charset="-122"/>
              <a:ea typeface="宋体" panose="02010600030101010101" pitchFamily="2" charset="-122"/>
            </a:endParaRPr>
          </a:p>
          <a:p>
            <a:r>
              <a:rPr lang="en-US" altLang="zh-CN" sz="1800" dirty="0" err="1">
                <a:solidFill>
                  <a:srgbClr val="FF0000"/>
                </a:solidFill>
                <a:latin typeface="Tahoma" panose="020B0604030504040204" pitchFamily="34" charset="0"/>
              </a:rPr>
              <a:t>syslab</a:t>
            </a:r>
            <a:endParaRPr lang="en-US" altLang="zh-CN" sz="1800" dirty="0">
              <a:solidFill>
                <a:srgbClr val="FF0000"/>
              </a:solidFill>
              <a:latin typeface="Tahoma" panose="020B0604030504040204" pitchFamily="34" charset="0"/>
            </a:endParaRPr>
          </a:p>
          <a:p>
            <a:r>
              <a:rPr lang="en-US" altLang="zh-CN" sz="1800" dirty="0" err="1">
                <a:solidFill>
                  <a:srgbClr val="000000"/>
                </a:solidFill>
                <a:latin typeface="Tahoma" panose="020B0604030504040204" pitchFamily="34" charset="0"/>
              </a:rPr>
              <a:t>nums</a:t>
            </a:r>
            <a:r>
              <a:rPr lang="en-US" altLang="zh-CN" sz="1800" dirty="0">
                <a:solidFill>
                  <a:srgbClr val="000000"/>
                </a:solidFill>
                <a:latin typeface="Tahoma" panose="020B0604030504040204" pitchFamily="34" charset="0"/>
              </a:rPr>
              <a:t>=([1,],[2,],[3,],[4,])</a:t>
            </a:r>
            <a:endParaRPr lang="zh-CN" altLang="en-US" sz="1800" dirty="0">
              <a:solidFill>
                <a:srgbClr val="000000"/>
              </a:solidFill>
              <a:latin typeface="Tahoma" panose="020B0604030504040204" pitchFamily="34" charset="0"/>
            </a:endParaRPr>
          </a:p>
          <a:p>
            <a:r>
              <a:rPr lang="en-US" altLang="zh-CN" sz="1800" dirty="0">
                <a:solidFill>
                  <a:srgbClr val="000000"/>
                </a:solidFill>
                <a:latin typeface="Tahoma" panose="020B0604030504040204" pitchFamily="34" charset="0"/>
              </a:rPr>
              <a:t>dens=([1,1],[2,1],[3,1],[4,1])</a:t>
            </a:r>
            <a:endParaRPr lang="zh-CN" altLang="en-US" sz="1800" dirty="0">
              <a:solidFill>
                <a:srgbClr val="000000"/>
              </a:solidFill>
              <a:latin typeface="Tahoma" panose="020B0604030504040204" pitchFamily="34" charset="0"/>
            </a:endParaRPr>
          </a:p>
          <a:p>
            <a:r>
              <a:rPr lang="en-US" altLang="zh-CN" sz="1800" dirty="0">
                <a:solidFill>
                  <a:srgbClr val="000000"/>
                </a:solidFill>
                <a:latin typeface="Tahoma" panose="020B0604030504040204" pitchFamily="34" charset="0"/>
              </a:rPr>
              <a:t>sys=</a:t>
            </a:r>
            <a:r>
              <a:rPr lang="en-US" altLang="zh-CN" sz="1800" dirty="0" err="1">
                <a:solidFill>
                  <a:srgbClr val="000000"/>
                </a:solidFill>
                <a:latin typeface="Tahoma" panose="020B0604030504040204" pitchFamily="34" charset="0"/>
              </a:rPr>
              <a:t>tf</a:t>
            </a:r>
            <a:r>
              <a:rPr lang="en-US" altLang="zh-CN" sz="1800" dirty="0">
                <a:solidFill>
                  <a:srgbClr val="000000"/>
                </a:solidFill>
                <a:latin typeface="Tahoma" panose="020B0604030504040204" pitchFamily="34" charset="0"/>
              </a:rPr>
              <a:t>(</a:t>
            </a:r>
            <a:r>
              <a:rPr lang="en-US" altLang="zh-CN" sz="1800" dirty="0" err="1">
                <a:solidFill>
                  <a:srgbClr val="000000"/>
                </a:solidFill>
                <a:latin typeface="Tahoma" panose="020B0604030504040204" pitchFamily="34" charset="0"/>
              </a:rPr>
              <a:t>nums,dens</a:t>
            </a:r>
            <a:r>
              <a:rPr lang="en-US" altLang="zh-CN" sz="1800" dirty="0">
                <a:solidFill>
                  <a:srgbClr val="000000"/>
                </a:solidFill>
                <a:latin typeface="Tahoma" panose="020B0604030504040204" pitchFamily="34" charset="0"/>
              </a:rPr>
              <a:t>, 1, 4)</a:t>
            </a:r>
            <a:endParaRPr lang="zh-CN" altLang="en-US" dirty="0"/>
          </a:p>
        </p:txBody>
      </p:sp>
      <p:pic>
        <p:nvPicPr>
          <p:cNvPr id="11" name="图片 10">
            <a:extLst>
              <a:ext uri="{FF2B5EF4-FFF2-40B4-BE49-F238E27FC236}">
                <a16:creationId xmlns:a16="http://schemas.microsoft.com/office/drawing/2014/main" id="{95C79A6E-74BB-CCD9-44A9-57FB305B2E72}"/>
              </a:ext>
            </a:extLst>
          </p:cNvPr>
          <p:cNvPicPr>
            <a:picLocks noChangeAspect="1"/>
          </p:cNvPicPr>
          <p:nvPr/>
        </p:nvPicPr>
        <p:blipFill>
          <a:blip r:embed="rId4"/>
          <a:stretch>
            <a:fillRect/>
          </a:stretch>
        </p:blipFill>
        <p:spPr>
          <a:xfrm>
            <a:off x="9120336" y="2915195"/>
            <a:ext cx="2181529" cy="3156718"/>
          </a:xfrm>
          <a:prstGeom prst="rect">
            <a:avLst/>
          </a:prstGeom>
        </p:spPr>
      </p:pic>
    </p:spTree>
    <p:extLst>
      <p:ext uri="{BB962C8B-B14F-4D97-AF65-F5344CB8AC3E}">
        <p14:creationId xmlns:p14="http://schemas.microsoft.com/office/powerpoint/2010/main" val="79043837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4.1</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传递函数和状态方程的生成（离散和连续）</a:t>
            </a:r>
          </a:p>
        </p:txBody>
      </p:sp>
      <p:sp>
        <p:nvSpPr>
          <p:cNvPr id="6" name="文本框 5">
            <a:extLst>
              <a:ext uri="{FF2B5EF4-FFF2-40B4-BE49-F238E27FC236}">
                <a16:creationId xmlns:a16="http://schemas.microsoft.com/office/drawing/2014/main" id="{C2D52AB5-B064-C0E9-71F4-7F58A9119E4E}"/>
              </a:ext>
            </a:extLst>
          </p:cNvPr>
          <p:cNvSpPr txBox="1"/>
          <p:nvPr/>
        </p:nvSpPr>
        <p:spPr>
          <a:xfrm>
            <a:off x="763539" y="1124744"/>
            <a:ext cx="6101442" cy="369332"/>
          </a:xfrm>
          <a:prstGeom prst="rect">
            <a:avLst/>
          </a:prstGeom>
          <a:noFill/>
        </p:spPr>
        <p:txBody>
          <a:bodyPr wrap="square">
            <a:spAutoFit/>
          </a:bodyPr>
          <a:lstStyle/>
          <a:p>
            <a:r>
              <a:rPr lang="en-US" altLang="zh-CN" sz="1800" b="1" i="0" u="none" strike="noStrike" baseline="0" dirty="0">
                <a:solidFill>
                  <a:srgbClr val="FF00FF"/>
                </a:solidFill>
                <a:latin typeface="TimesNewRomanPS-BoldMT"/>
              </a:rPr>
              <a:t>s = </a:t>
            </a:r>
            <a:r>
              <a:rPr lang="en-US" altLang="zh-CN" sz="1800" b="1" i="0" u="none" strike="noStrike" baseline="0" dirty="0" err="1">
                <a:solidFill>
                  <a:srgbClr val="FF00FF"/>
                </a:solidFill>
                <a:latin typeface="TimesNewRomanPS-BoldMT"/>
              </a:rPr>
              <a:t>tf</a:t>
            </a:r>
            <a:r>
              <a:rPr lang="en-US" altLang="zh-CN" sz="1800" b="1" i="0" u="none" strike="noStrike" baseline="0" dirty="0">
                <a:solidFill>
                  <a:srgbClr val="FF00FF"/>
                </a:solidFill>
                <a:latin typeface="TimesNewRomanPS-BoldMT"/>
              </a:rPr>
              <a:t>(‘s’)</a:t>
            </a:r>
            <a:r>
              <a:rPr lang="en-US" altLang="zh-CN" sz="1800" b="1" i="0" u="none" strike="noStrike" baseline="0" dirty="0">
                <a:solidFill>
                  <a:srgbClr val="000000"/>
                </a:solidFill>
                <a:latin typeface="TimesNewRomanPS-BoldMT"/>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表示传递函数是</a:t>
            </a:r>
            <a:r>
              <a:rPr lang="en-US" altLang="zh-CN" sz="1800" b="1" i="0" u="none" strike="noStrike" baseline="0" dirty="0">
                <a:solidFill>
                  <a:srgbClr val="000000"/>
                </a:solidFill>
                <a:latin typeface="TimesNewRomanPS-BoldMT"/>
                <a:ea typeface="宋体" panose="02010600030101010101" pitchFamily="2" charset="-122"/>
              </a:rPr>
              <a:t>s</a:t>
            </a:r>
            <a:r>
              <a:rPr lang="zh-CN" altLang="en-US" sz="1800" b="0" i="0" u="none" strike="noStrike" baseline="0" dirty="0">
                <a:solidFill>
                  <a:srgbClr val="000000"/>
                </a:solidFill>
                <a:latin typeface="宋体" panose="02010600030101010101" pitchFamily="2" charset="-122"/>
                <a:ea typeface="宋体" panose="02010600030101010101" pitchFamily="2" charset="-122"/>
              </a:rPr>
              <a:t>域的</a:t>
            </a:r>
            <a:endParaRPr lang="zh-CN" altLang="en-US" dirty="0"/>
          </a:p>
        </p:txBody>
      </p:sp>
      <p:sp>
        <p:nvSpPr>
          <p:cNvPr id="8" name="文本框 7">
            <a:extLst>
              <a:ext uri="{FF2B5EF4-FFF2-40B4-BE49-F238E27FC236}">
                <a16:creationId xmlns:a16="http://schemas.microsoft.com/office/drawing/2014/main" id="{37B2F587-C48B-D258-2928-A32D432DB3C7}"/>
              </a:ext>
            </a:extLst>
          </p:cNvPr>
          <p:cNvSpPr txBox="1"/>
          <p:nvPr/>
        </p:nvSpPr>
        <p:spPr>
          <a:xfrm>
            <a:off x="911424" y="2347433"/>
            <a:ext cx="3816424" cy="1477328"/>
          </a:xfrm>
          <a:prstGeom prst="rect">
            <a:avLst/>
          </a:prstGeom>
          <a:solidFill>
            <a:schemeClr val="bg2">
              <a:lumMod val="90000"/>
            </a:schemeClr>
          </a:solidFill>
        </p:spPr>
        <p:txBody>
          <a:bodyPr wrap="square">
            <a:spAutoFit/>
          </a:bodyPr>
          <a:lstStyle/>
          <a:p>
            <a:r>
              <a:rPr lang="en-US" altLang="zh-CN" dirty="0" err="1">
                <a:latin typeface="微软雅黑" panose="020B0503020204020204" pitchFamily="34" charset="-122"/>
                <a:ea typeface="微软雅黑" panose="020B0503020204020204" pitchFamily="34" charset="-122"/>
              </a:rPr>
              <a:t>julia</a:t>
            </a:r>
            <a:r>
              <a:rPr lang="en-US" altLang="zh-CN" dirty="0">
                <a:latin typeface="微软雅黑" panose="020B0503020204020204" pitchFamily="34" charset="-122"/>
                <a:ea typeface="微软雅黑" panose="020B0503020204020204" pitchFamily="34" charset="-122"/>
              </a:rPr>
              <a:t>&gt; using </a:t>
            </a:r>
            <a:r>
              <a:rPr lang="en-US" altLang="zh-CN" dirty="0" err="1">
                <a:latin typeface="微软雅黑" panose="020B0503020204020204" pitchFamily="34" charset="-122"/>
                <a:ea typeface="微软雅黑" panose="020B0503020204020204" pitchFamily="34" charset="-122"/>
              </a:rPr>
              <a:t>TyControlSystems</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julia</a:t>
            </a:r>
            <a:r>
              <a:rPr lang="en-US" altLang="zh-CN" dirty="0">
                <a:latin typeface="微软雅黑" panose="020B0503020204020204" pitchFamily="34" charset="-122"/>
                <a:ea typeface="微软雅黑" panose="020B0503020204020204" pitchFamily="34" charset="-122"/>
              </a:rPr>
              <a:t>&gt; s=</a:t>
            </a:r>
            <a:r>
              <a:rPr lang="en-US" altLang="zh-CN" dirty="0" err="1">
                <a:latin typeface="微软雅黑" panose="020B0503020204020204" pitchFamily="34" charset="-122"/>
                <a:ea typeface="微软雅黑" panose="020B0503020204020204" pitchFamily="34" charset="-122"/>
              </a:rPr>
              <a:t>tf</a:t>
            </a:r>
            <a:r>
              <a:rPr lang="en-US" altLang="zh-CN" dirty="0">
                <a:latin typeface="微软雅黑" panose="020B0503020204020204" pitchFamily="34" charset="-122"/>
                <a:ea typeface="微软雅黑" panose="020B0503020204020204" pitchFamily="34" charset="-122"/>
              </a:rPr>
              <a:t>('s');</a:t>
            </a:r>
          </a:p>
          <a:p>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julia</a:t>
            </a:r>
            <a:r>
              <a:rPr lang="en-US" altLang="zh-CN" dirty="0">
                <a:latin typeface="微软雅黑" panose="020B0503020204020204" pitchFamily="34" charset="-122"/>
                <a:ea typeface="微软雅黑" panose="020B0503020204020204" pitchFamily="34" charset="-122"/>
              </a:rPr>
              <a:t>&gt; H = (s+1)/(s^2+3*s+1)</a:t>
            </a:r>
            <a:endParaRPr lang="zh-CN" altLang="en-US"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40A8629-5D0B-6F68-989D-23574BC98526}"/>
              </a:ext>
            </a:extLst>
          </p:cNvPr>
          <p:cNvPicPr>
            <a:picLocks noChangeAspect="1"/>
          </p:cNvPicPr>
          <p:nvPr/>
        </p:nvPicPr>
        <p:blipFill>
          <a:blip r:embed="rId2"/>
          <a:stretch>
            <a:fillRect/>
          </a:stretch>
        </p:blipFill>
        <p:spPr>
          <a:xfrm>
            <a:off x="5231904" y="2404964"/>
            <a:ext cx="2029108" cy="1362265"/>
          </a:xfrm>
          <a:prstGeom prst="rect">
            <a:avLst/>
          </a:prstGeom>
        </p:spPr>
      </p:pic>
      <p:sp>
        <p:nvSpPr>
          <p:cNvPr id="12" name="文本框 11">
            <a:extLst>
              <a:ext uri="{FF2B5EF4-FFF2-40B4-BE49-F238E27FC236}">
                <a16:creationId xmlns:a16="http://schemas.microsoft.com/office/drawing/2014/main" id="{9288D76F-BB9E-53E9-7412-8D99E916BCAC}"/>
              </a:ext>
            </a:extLst>
          </p:cNvPr>
          <p:cNvSpPr txBox="1"/>
          <p:nvPr/>
        </p:nvSpPr>
        <p:spPr>
          <a:xfrm>
            <a:off x="1991544" y="4735649"/>
            <a:ext cx="6101442" cy="584775"/>
          </a:xfrm>
          <a:prstGeom prst="rect">
            <a:avLst/>
          </a:prstGeom>
          <a:noFill/>
        </p:spPr>
        <p:txBody>
          <a:bodyPr wrap="square">
            <a:spAutoFit/>
          </a:bodyPr>
          <a:lstStyle/>
          <a:p>
            <a:pPr algn="l"/>
            <a:r>
              <a:rPr lang="zh-CN" altLang="en-US" sz="1600" b="0" i="0" u="none" strike="noStrike" baseline="0" dirty="0">
                <a:latin typeface="宋体" panose="02010600030101010101" pitchFamily="2" charset="-122"/>
                <a:ea typeface="宋体" panose="02010600030101010101" pitchFamily="2" charset="-122"/>
              </a:rPr>
              <a:t>    这种方法当分子分母多项式的系数不容易获得时（如分子分母</a:t>
            </a:r>
          </a:p>
          <a:p>
            <a:pPr algn="l"/>
            <a:r>
              <a:rPr lang="zh-CN" altLang="en-US" sz="1600" b="0" i="0" u="none" strike="noStrike" baseline="0" dirty="0">
                <a:latin typeface="宋体" panose="02010600030101010101" pitchFamily="2" charset="-122"/>
                <a:ea typeface="宋体" panose="02010600030101010101" pitchFamily="2" charset="-122"/>
              </a:rPr>
              <a:t>是乘积形式的）是非常有效的</a:t>
            </a:r>
            <a:endParaRPr lang="zh-CN" altLang="en-US" dirty="0"/>
          </a:p>
        </p:txBody>
      </p:sp>
    </p:spTree>
    <p:extLst>
      <p:ext uri="{BB962C8B-B14F-4D97-AF65-F5344CB8AC3E}">
        <p14:creationId xmlns:p14="http://schemas.microsoft.com/office/powerpoint/2010/main" val="27253191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4.1</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传递函数和状态方程的生成（离散和连续）</a:t>
            </a:r>
          </a:p>
        </p:txBody>
      </p:sp>
      <p:sp>
        <p:nvSpPr>
          <p:cNvPr id="5" name="文本框 4">
            <a:extLst>
              <a:ext uri="{FF2B5EF4-FFF2-40B4-BE49-F238E27FC236}">
                <a16:creationId xmlns:a16="http://schemas.microsoft.com/office/drawing/2014/main" id="{950532F4-32AF-67E1-3943-9DBDD598B02F}"/>
              </a:ext>
            </a:extLst>
          </p:cNvPr>
          <p:cNvSpPr txBox="1"/>
          <p:nvPr/>
        </p:nvSpPr>
        <p:spPr>
          <a:xfrm>
            <a:off x="392967" y="1390927"/>
            <a:ext cx="11305256" cy="369332"/>
          </a:xfrm>
          <a:prstGeom prst="rect">
            <a:avLst/>
          </a:prstGeom>
          <a:noFill/>
        </p:spPr>
        <p:txBody>
          <a:bodyPr wrap="square">
            <a:spAutoFit/>
          </a:bodyPr>
          <a:lstStyle/>
          <a:p>
            <a:pPr algn="l"/>
            <a:r>
              <a:rPr lang="en-US" altLang="zh-CN" sz="1800" b="1" i="0" u="none" strike="noStrike" baseline="0" dirty="0">
                <a:latin typeface="TimesNewRomanPS-BoldMT"/>
              </a:rPr>
              <a:t>[A,B,C,D] = ss2tf(NUM,DEN), </a:t>
            </a:r>
            <a:r>
              <a:rPr lang="zh-CN" altLang="en-US" sz="1800" b="0" i="0" u="none" strike="noStrike" baseline="0" dirty="0">
                <a:latin typeface="宋体" panose="02010600030101010101" pitchFamily="2" charset="-122"/>
                <a:ea typeface="宋体" panose="02010600030101010101" pitchFamily="2" charset="-122"/>
              </a:rPr>
              <a:t>传递函数转换为状态方程对于离散系统，必须保证分子和分母多项式的长度相同</a:t>
            </a:r>
            <a:endParaRPr lang="zh-CN" altLang="en-US" dirty="0"/>
          </a:p>
        </p:txBody>
      </p:sp>
      <p:sp>
        <p:nvSpPr>
          <p:cNvPr id="7" name="文本框 6">
            <a:extLst>
              <a:ext uri="{FF2B5EF4-FFF2-40B4-BE49-F238E27FC236}">
                <a16:creationId xmlns:a16="http://schemas.microsoft.com/office/drawing/2014/main" id="{33E5841C-1169-C92A-AD29-D6B23CE702E1}"/>
              </a:ext>
            </a:extLst>
          </p:cNvPr>
          <p:cNvSpPr txBox="1"/>
          <p:nvPr/>
        </p:nvSpPr>
        <p:spPr>
          <a:xfrm>
            <a:off x="407368" y="980917"/>
            <a:ext cx="6101442" cy="369332"/>
          </a:xfrm>
          <a:prstGeom prst="rect">
            <a:avLst/>
          </a:prstGeom>
          <a:noFill/>
        </p:spPr>
        <p:txBody>
          <a:bodyPr wrap="square">
            <a:spAutoFit/>
          </a:bodyPr>
          <a:lstStyle/>
          <a:p>
            <a:r>
              <a:rPr lang="en-US" altLang="zh-CN" sz="1800" b="0" i="0" u="none" strike="noStrike" baseline="0" dirty="0">
                <a:solidFill>
                  <a:srgbClr val="0000FF"/>
                </a:solidFill>
                <a:latin typeface="宋体" panose="02010600030101010101" pitchFamily="2" charset="-122"/>
                <a:ea typeface="宋体" panose="02010600030101010101" pitchFamily="2" charset="-122"/>
              </a:rPr>
              <a:t>1) </a:t>
            </a:r>
            <a:r>
              <a:rPr lang="zh-CN" altLang="en-US" sz="1800" b="0" i="0" u="none" strike="noStrike" baseline="0" dirty="0">
                <a:solidFill>
                  <a:srgbClr val="0000FF"/>
                </a:solidFill>
                <a:latin typeface="宋体" panose="02010600030101010101" pitchFamily="2" charset="-122"/>
                <a:ea typeface="宋体" panose="02010600030101010101" pitchFamily="2" charset="-122"/>
              </a:rPr>
              <a:t>传递函数到状态方程</a:t>
            </a:r>
            <a:endParaRPr lang="zh-CN" altLang="en-US" dirty="0"/>
          </a:p>
        </p:txBody>
      </p:sp>
      <p:pic>
        <p:nvPicPr>
          <p:cNvPr id="8" name="图片 7">
            <a:extLst>
              <a:ext uri="{FF2B5EF4-FFF2-40B4-BE49-F238E27FC236}">
                <a16:creationId xmlns:a16="http://schemas.microsoft.com/office/drawing/2014/main" id="{0A16B05F-3AF2-9517-353F-1012CB66178D}"/>
              </a:ext>
            </a:extLst>
          </p:cNvPr>
          <p:cNvPicPr>
            <a:picLocks noChangeAspect="1"/>
          </p:cNvPicPr>
          <p:nvPr/>
        </p:nvPicPr>
        <p:blipFill>
          <a:blip r:embed="rId2"/>
          <a:stretch>
            <a:fillRect/>
          </a:stretch>
        </p:blipFill>
        <p:spPr>
          <a:xfrm>
            <a:off x="114882" y="2924944"/>
            <a:ext cx="2896004" cy="1162212"/>
          </a:xfrm>
          <a:prstGeom prst="rect">
            <a:avLst/>
          </a:prstGeom>
        </p:spPr>
      </p:pic>
      <p:sp>
        <p:nvSpPr>
          <p:cNvPr id="11" name="文本框 10">
            <a:extLst>
              <a:ext uri="{FF2B5EF4-FFF2-40B4-BE49-F238E27FC236}">
                <a16:creationId xmlns:a16="http://schemas.microsoft.com/office/drawing/2014/main" id="{EED1205E-3DE9-F6A0-FF7E-6CEF1DA25B0E}"/>
              </a:ext>
            </a:extLst>
          </p:cNvPr>
          <p:cNvSpPr txBox="1"/>
          <p:nvPr/>
        </p:nvSpPr>
        <p:spPr>
          <a:xfrm>
            <a:off x="4656692" y="2316480"/>
            <a:ext cx="3704236" cy="2031325"/>
          </a:xfrm>
          <a:prstGeom prst="rect">
            <a:avLst/>
          </a:prstGeom>
          <a:solidFill>
            <a:schemeClr val="bg2">
              <a:lumMod val="90000"/>
            </a:schemeClr>
          </a:solidFill>
        </p:spPr>
        <p:txBody>
          <a:bodyPr wrap="square">
            <a:spAutoFit/>
          </a:bodyPr>
          <a:lstStyle/>
          <a:p>
            <a:r>
              <a:rPr lang="pt-BR" altLang="zh-CN" dirty="0"/>
              <a:t>julia&gt; using TySignalProcessing</a:t>
            </a:r>
          </a:p>
          <a:p>
            <a:r>
              <a:rPr lang="pt-BR" altLang="zh-CN" dirty="0"/>
              <a:t>julia&gt; num=[0 1 7];</a:t>
            </a:r>
          </a:p>
          <a:p>
            <a:r>
              <a:rPr lang="pt-BR" altLang="zh-CN" dirty="0"/>
              <a:t>julia&gt; den=[1</a:t>
            </a:r>
            <a:r>
              <a:rPr lang="en-US" altLang="zh-CN" dirty="0"/>
              <a:t>,</a:t>
            </a:r>
            <a:r>
              <a:rPr lang="pt-BR" altLang="zh-CN" dirty="0"/>
              <a:t>4,3];</a:t>
            </a:r>
          </a:p>
          <a:p>
            <a:r>
              <a:rPr lang="pt-BR" altLang="zh-CN" dirty="0"/>
              <a:t>julia&gt;  a,b,c,d=tf2ss(num,den)</a:t>
            </a:r>
          </a:p>
          <a:p>
            <a:r>
              <a:rPr lang="zh-CN" altLang="en-US" dirty="0">
                <a:solidFill>
                  <a:srgbClr val="FF0000"/>
                </a:solidFill>
              </a:rPr>
              <a:t>也可以</a:t>
            </a:r>
            <a:endParaRPr lang="en-US" altLang="zh-CN" dirty="0">
              <a:solidFill>
                <a:srgbClr val="FF0000"/>
              </a:solidFill>
            </a:endParaRPr>
          </a:p>
          <a:p>
            <a:pPr algn="l"/>
            <a:r>
              <a:rPr lang="pt-BR" altLang="zh-CN" dirty="0"/>
              <a:t>julia&gt; </a:t>
            </a:r>
            <a:r>
              <a:rPr lang="en-US" altLang="zh-CN" sz="1800" b="1" i="0" u="none" strike="noStrike" baseline="0" dirty="0">
                <a:latin typeface="TimesNewRomanPS-BoldMT"/>
              </a:rPr>
              <a:t>sys=</a:t>
            </a:r>
            <a:r>
              <a:rPr lang="en-US" altLang="zh-CN" sz="1800" b="1" i="0" u="none" strike="noStrike" baseline="0" dirty="0" err="1">
                <a:latin typeface="TimesNewRomanPS-BoldMT"/>
              </a:rPr>
              <a:t>tf</a:t>
            </a:r>
            <a:r>
              <a:rPr lang="en-US" altLang="zh-CN" sz="1800" b="1" i="0" u="none" strike="noStrike" baseline="0" dirty="0">
                <a:latin typeface="TimesNewRomanPS-BoldMT"/>
              </a:rPr>
              <a:t>(</a:t>
            </a:r>
            <a:r>
              <a:rPr lang="en-US" altLang="zh-CN" sz="1800" b="1" i="0" u="none" strike="noStrike" baseline="0" dirty="0" err="1">
                <a:latin typeface="TimesNewRomanPS-BoldMT"/>
              </a:rPr>
              <a:t>num,den</a:t>
            </a:r>
            <a:r>
              <a:rPr lang="en-US" altLang="zh-CN" sz="1800" b="1" i="0" u="none" strike="noStrike" baseline="0" dirty="0">
                <a:latin typeface="TimesNewRomanPS-BoldMT"/>
              </a:rPr>
              <a:t>);</a:t>
            </a:r>
          </a:p>
          <a:p>
            <a:pPr algn="l"/>
            <a:r>
              <a:rPr lang="pt-BR" altLang="zh-CN" dirty="0"/>
              <a:t>julia&gt; </a:t>
            </a:r>
            <a:r>
              <a:rPr lang="en-US" altLang="zh-CN" sz="1800" b="1" i="0" u="none" strike="noStrike" baseline="0" dirty="0">
                <a:latin typeface="TimesNewRomanPS-BoldMT"/>
              </a:rPr>
              <a:t>sys1=ss(sys)</a:t>
            </a:r>
            <a:endParaRPr lang="zh-CN" altLang="en-US" dirty="0"/>
          </a:p>
        </p:txBody>
      </p:sp>
      <p:pic>
        <p:nvPicPr>
          <p:cNvPr id="13" name="图片 12">
            <a:extLst>
              <a:ext uri="{FF2B5EF4-FFF2-40B4-BE49-F238E27FC236}">
                <a16:creationId xmlns:a16="http://schemas.microsoft.com/office/drawing/2014/main" id="{E7FB325B-6EE0-7632-9B69-71A86664518C}"/>
              </a:ext>
            </a:extLst>
          </p:cNvPr>
          <p:cNvPicPr>
            <a:picLocks noChangeAspect="1"/>
          </p:cNvPicPr>
          <p:nvPr/>
        </p:nvPicPr>
        <p:blipFill>
          <a:blip r:embed="rId3"/>
          <a:stretch>
            <a:fillRect/>
          </a:stretch>
        </p:blipFill>
        <p:spPr>
          <a:xfrm>
            <a:off x="4074833" y="4850057"/>
            <a:ext cx="4867954" cy="247685"/>
          </a:xfrm>
          <a:prstGeom prst="rect">
            <a:avLst/>
          </a:prstGeom>
        </p:spPr>
      </p:pic>
    </p:spTree>
    <p:extLst>
      <p:ext uri="{BB962C8B-B14F-4D97-AF65-F5344CB8AC3E}">
        <p14:creationId xmlns:p14="http://schemas.microsoft.com/office/powerpoint/2010/main" val="72447664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4.1</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传递函数和状态方程的生成（离散和连续）</a:t>
            </a:r>
          </a:p>
        </p:txBody>
      </p:sp>
      <p:sp>
        <p:nvSpPr>
          <p:cNvPr id="4" name="文本框 3">
            <a:extLst>
              <a:ext uri="{FF2B5EF4-FFF2-40B4-BE49-F238E27FC236}">
                <a16:creationId xmlns:a16="http://schemas.microsoft.com/office/drawing/2014/main" id="{3CC42150-DFC6-CFE3-8E6F-2C6B7A08956F}"/>
              </a:ext>
            </a:extLst>
          </p:cNvPr>
          <p:cNvSpPr txBox="1"/>
          <p:nvPr/>
        </p:nvSpPr>
        <p:spPr>
          <a:xfrm>
            <a:off x="407368" y="980917"/>
            <a:ext cx="6101442" cy="369332"/>
          </a:xfrm>
          <a:prstGeom prst="rect">
            <a:avLst/>
          </a:prstGeom>
          <a:noFill/>
        </p:spPr>
        <p:txBody>
          <a:bodyPr wrap="square">
            <a:spAutoFit/>
          </a:bodyPr>
          <a:lstStyle/>
          <a:p>
            <a:r>
              <a:rPr lang="en-US" altLang="zh-CN" sz="1800" b="0" i="0" u="none" strike="noStrike" baseline="0" dirty="0">
                <a:solidFill>
                  <a:srgbClr val="0000FF"/>
                </a:solidFill>
                <a:latin typeface="宋体" panose="02010600030101010101" pitchFamily="2" charset="-122"/>
                <a:ea typeface="宋体" panose="02010600030101010101" pitchFamily="2" charset="-122"/>
              </a:rPr>
              <a:t>2) </a:t>
            </a:r>
            <a:r>
              <a:rPr lang="zh-CN" altLang="en-US" sz="1800" b="0" i="0" u="none" strike="noStrike" baseline="0" dirty="0">
                <a:solidFill>
                  <a:srgbClr val="0000FF"/>
                </a:solidFill>
                <a:latin typeface="宋体" panose="02010600030101010101" pitchFamily="2" charset="-122"/>
                <a:ea typeface="宋体" panose="02010600030101010101" pitchFamily="2" charset="-122"/>
              </a:rPr>
              <a:t>状态方程转换到传递函数</a:t>
            </a:r>
            <a:endParaRPr lang="zh-CN" altLang="en-US" dirty="0"/>
          </a:p>
        </p:txBody>
      </p:sp>
      <p:sp>
        <p:nvSpPr>
          <p:cNvPr id="6" name="文本框 5">
            <a:extLst>
              <a:ext uri="{FF2B5EF4-FFF2-40B4-BE49-F238E27FC236}">
                <a16:creationId xmlns:a16="http://schemas.microsoft.com/office/drawing/2014/main" id="{8C6902D4-FCEE-10B7-86C5-937A939D673F}"/>
              </a:ext>
            </a:extLst>
          </p:cNvPr>
          <p:cNvSpPr txBox="1"/>
          <p:nvPr/>
        </p:nvSpPr>
        <p:spPr>
          <a:xfrm>
            <a:off x="911424" y="1556792"/>
            <a:ext cx="7776864" cy="369332"/>
          </a:xfrm>
          <a:prstGeom prst="rect">
            <a:avLst/>
          </a:prstGeom>
          <a:noFill/>
        </p:spPr>
        <p:txBody>
          <a:bodyPr wrap="square">
            <a:spAutoFit/>
          </a:bodyPr>
          <a:lstStyle/>
          <a:p>
            <a:r>
              <a:rPr lang="en-US" altLang="zh-CN" sz="1800" b="0" i="0" u="none" strike="noStrike" baseline="0" dirty="0">
                <a:latin typeface="微软雅黑" panose="020B0503020204020204" pitchFamily="34" charset="-122"/>
                <a:ea typeface="微软雅黑" panose="020B0503020204020204" pitchFamily="34" charset="-122"/>
              </a:rPr>
              <a:t>NUM,DEN = ss2tf(</a:t>
            </a:r>
            <a:r>
              <a:rPr lang="en-US" altLang="zh-CN" sz="1800" b="0" i="0" u="none" strike="noStrike" baseline="0" dirty="0" err="1">
                <a:latin typeface="微软雅黑" panose="020B0503020204020204" pitchFamily="34" charset="-122"/>
                <a:ea typeface="微软雅黑" panose="020B0503020204020204" pitchFamily="34" charset="-122"/>
              </a:rPr>
              <a:t>A,B,C,D,iu</a:t>
            </a:r>
            <a:r>
              <a:rPr lang="en-US" altLang="zh-CN" sz="1800" b="0" i="0" u="none" strike="noStrike" baseline="0" dirty="0">
                <a:latin typeface="微软雅黑" panose="020B0503020204020204" pitchFamily="34" charset="-122"/>
                <a:ea typeface="微软雅黑" panose="020B0503020204020204" pitchFamily="34" charset="-122"/>
              </a:rPr>
              <a:t>)</a:t>
            </a:r>
            <a:r>
              <a:rPr lang="zh-CN" altLang="en-US" sz="1800" b="0" i="0" u="none" strike="noStrike" baseline="0" dirty="0">
                <a:latin typeface="微软雅黑" panose="020B0503020204020204" pitchFamily="34" charset="-122"/>
                <a:ea typeface="微软雅黑" panose="020B0503020204020204" pitchFamily="34" charset="-122"/>
              </a:rPr>
              <a:t>， 状态方程转换为传递函数</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DAF65A7-C66D-7D0F-8DE0-A2FF1CD91A08}"/>
              </a:ext>
            </a:extLst>
          </p:cNvPr>
          <p:cNvPicPr>
            <a:picLocks noChangeAspect="1"/>
          </p:cNvPicPr>
          <p:nvPr/>
        </p:nvPicPr>
        <p:blipFill>
          <a:blip r:embed="rId2"/>
          <a:stretch>
            <a:fillRect/>
          </a:stretch>
        </p:blipFill>
        <p:spPr>
          <a:xfrm>
            <a:off x="902978" y="2907040"/>
            <a:ext cx="3896269" cy="1324160"/>
          </a:xfrm>
          <a:prstGeom prst="rect">
            <a:avLst/>
          </a:prstGeom>
        </p:spPr>
      </p:pic>
      <p:sp>
        <p:nvSpPr>
          <p:cNvPr id="10" name="文本框 9">
            <a:extLst>
              <a:ext uri="{FF2B5EF4-FFF2-40B4-BE49-F238E27FC236}">
                <a16:creationId xmlns:a16="http://schemas.microsoft.com/office/drawing/2014/main" id="{2DE795C7-731F-E6E1-5358-17C1F6B10097}"/>
              </a:ext>
            </a:extLst>
          </p:cNvPr>
          <p:cNvSpPr txBox="1"/>
          <p:nvPr/>
        </p:nvSpPr>
        <p:spPr>
          <a:xfrm>
            <a:off x="5951984" y="2453993"/>
            <a:ext cx="3600400" cy="2585323"/>
          </a:xfrm>
          <a:prstGeom prst="rect">
            <a:avLst/>
          </a:prstGeom>
          <a:solidFill>
            <a:schemeClr val="bg2">
              <a:lumMod val="90000"/>
            </a:schemeClr>
          </a:solidFill>
        </p:spPr>
        <p:txBody>
          <a:bodyPr wrap="square">
            <a:spAutoFit/>
          </a:bodyPr>
          <a:lstStyle/>
          <a:p>
            <a:r>
              <a:rPr lang="es-ES" altLang="zh-CN" dirty="0"/>
              <a:t>julia&gt; a=[0.6 0.233;-0.466 -0.097]</a:t>
            </a:r>
          </a:p>
          <a:p>
            <a:r>
              <a:rPr lang="en-US" altLang="zh-CN" dirty="0" err="1"/>
              <a:t>julia</a:t>
            </a:r>
            <a:r>
              <a:rPr lang="en-US" altLang="zh-CN" dirty="0"/>
              <a:t>&gt; b=[0.2;0.233;;]</a:t>
            </a:r>
            <a:endParaRPr lang="es-ES" altLang="zh-CN" dirty="0"/>
          </a:p>
          <a:p>
            <a:r>
              <a:rPr lang="en-US" altLang="zh-CN" dirty="0" err="1"/>
              <a:t>julia</a:t>
            </a:r>
            <a:r>
              <a:rPr lang="en-US" altLang="zh-CN" dirty="0"/>
              <a:t>&gt; c=[1 0]</a:t>
            </a:r>
          </a:p>
          <a:p>
            <a:r>
              <a:rPr lang="en-US" altLang="zh-CN" dirty="0" err="1"/>
              <a:t>julia</a:t>
            </a:r>
            <a:r>
              <a:rPr lang="en-US" altLang="zh-CN" dirty="0"/>
              <a:t>&gt; d=[0;;]</a:t>
            </a:r>
          </a:p>
          <a:p>
            <a:r>
              <a:rPr lang="pt-BR" altLang="zh-CN" dirty="0"/>
              <a:t>julia&gt; num,den=ss2tf(a,b,c,d,1)</a:t>
            </a:r>
            <a:endParaRPr lang="en-US" altLang="zh-CN" dirty="0"/>
          </a:p>
          <a:p>
            <a:r>
              <a:rPr lang="da-DK" altLang="zh-CN" dirty="0"/>
              <a:t>julia&gt; sys=tf(num,den,-1)</a:t>
            </a:r>
          </a:p>
          <a:p>
            <a:r>
              <a:rPr lang="zh-CN" altLang="en-US" dirty="0"/>
              <a:t>或者</a:t>
            </a:r>
            <a:endParaRPr lang="en-US" altLang="zh-CN" dirty="0"/>
          </a:p>
          <a:p>
            <a:r>
              <a:rPr lang="en-US" altLang="zh-CN" dirty="0"/>
              <a:t>sys=ss(a,b,c,d,-1);</a:t>
            </a:r>
          </a:p>
          <a:p>
            <a:r>
              <a:rPr lang="en-US" altLang="zh-CN" dirty="0"/>
              <a:t>sys1=</a:t>
            </a:r>
            <a:r>
              <a:rPr lang="en-US" altLang="zh-CN" dirty="0" err="1"/>
              <a:t>tf</a:t>
            </a:r>
            <a:r>
              <a:rPr lang="en-US" altLang="zh-CN" dirty="0"/>
              <a:t>(sys)</a:t>
            </a:r>
            <a:endParaRPr lang="zh-CN" altLang="en-US" dirty="0"/>
          </a:p>
        </p:txBody>
      </p:sp>
      <p:pic>
        <p:nvPicPr>
          <p:cNvPr id="12" name="图片 11">
            <a:extLst>
              <a:ext uri="{FF2B5EF4-FFF2-40B4-BE49-F238E27FC236}">
                <a16:creationId xmlns:a16="http://schemas.microsoft.com/office/drawing/2014/main" id="{240D3D20-BEC1-7EA2-6767-55E1D4D93A36}"/>
              </a:ext>
            </a:extLst>
          </p:cNvPr>
          <p:cNvPicPr>
            <a:picLocks noChangeAspect="1"/>
          </p:cNvPicPr>
          <p:nvPr/>
        </p:nvPicPr>
        <p:blipFill>
          <a:blip r:embed="rId3"/>
          <a:stretch>
            <a:fillRect/>
          </a:stretch>
        </p:blipFill>
        <p:spPr>
          <a:xfrm>
            <a:off x="1947099" y="4581128"/>
            <a:ext cx="3734321" cy="1638529"/>
          </a:xfrm>
          <a:prstGeom prst="rect">
            <a:avLst/>
          </a:prstGeom>
        </p:spPr>
      </p:pic>
    </p:spTree>
    <p:extLst>
      <p:ext uri="{BB962C8B-B14F-4D97-AF65-F5344CB8AC3E}">
        <p14:creationId xmlns:p14="http://schemas.microsoft.com/office/powerpoint/2010/main" val="358520603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4.1</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传递函数和状态方程的生成（离散和连续）</a:t>
            </a:r>
          </a:p>
        </p:txBody>
      </p:sp>
      <p:sp>
        <p:nvSpPr>
          <p:cNvPr id="4" name="文本框 3">
            <a:extLst>
              <a:ext uri="{FF2B5EF4-FFF2-40B4-BE49-F238E27FC236}">
                <a16:creationId xmlns:a16="http://schemas.microsoft.com/office/drawing/2014/main" id="{937E8A3F-81FA-4167-5707-5A6298426F97}"/>
              </a:ext>
            </a:extLst>
          </p:cNvPr>
          <p:cNvSpPr txBox="1"/>
          <p:nvPr/>
        </p:nvSpPr>
        <p:spPr>
          <a:xfrm>
            <a:off x="407368" y="980917"/>
            <a:ext cx="6101442" cy="369332"/>
          </a:xfrm>
          <a:prstGeom prst="rect">
            <a:avLst/>
          </a:prstGeom>
          <a:noFill/>
        </p:spPr>
        <p:txBody>
          <a:bodyPr wrap="square">
            <a:spAutoFit/>
          </a:bodyPr>
          <a:lstStyle/>
          <a:p>
            <a:r>
              <a:rPr lang="en-US" altLang="zh-CN" sz="1800" b="0" i="0" u="none" strike="noStrike" baseline="0" dirty="0">
                <a:solidFill>
                  <a:srgbClr val="0000FF"/>
                </a:solidFill>
                <a:latin typeface="宋体" panose="02010600030101010101" pitchFamily="2" charset="-122"/>
                <a:ea typeface="宋体" panose="02010600030101010101" pitchFamily="2" charset="-122"/>
              </a:rPr>
              <a:t>3) </a:t>
            </a:r>
            <a:r>
              <a:rPr lang="zh-CN" altLang="en-US" sz="1800" b="0" i="0" u="none" strike="noStrike" baseline="0" dirty="0">
                <a:solidFill>
                  <a:srgbClr val="0000FF"/>
                </a:solidFill>
                <a:latin typeface="宋体" panose="02010600030101010101" pitchFamily="2" charset="-122"/>
                <a:ea typeface="宋体" panose="02010600030101010101" pitchFamily="2" charset="-122"/>
              </a:rPr>
              <a:t>状态方程转换到传递函数</a:t>
            </a:r>
            <a:endParaRPr lang="zh-CN" altLang="en-US" dirty="0"/>
          </a:p>
        </p:txBody>
      </p:sp>
      <p:pic>
        <p:nvPicPr>
          <p:cNvPr id="5" name="图片 4">
            <a:extLst>
              <a:ext uri="{FF2B5EF4-FFF2-40B4-BE49-F238E27FC236}">
                <a16:creationId xmlns:a16="http://schemas.microsoft.com/office/drawing/2014/main" id="{F33387A7-D085-66F5-69E7-182EDA5CEE1A}"/>
              </a:ext>
            </a:extLst>
          </p:cNvPr>
          <p:cNvPicPr>
            <a:picLocks noChangeAspect="1"/>
          </p:cNvPicPr>
          <p:nvPr/>
        </p:nvPicPr>
        <p:blipFill rotWithShape="1">
          <a:blip r:embed="rId2"/>
          <a:srcRect l="13329" r="9781"/>
          <a:stretch/>
        </p:blipFill>
        <p:spPr>
          <a:xfrm>
            <a:off x="3428812" y="1556792"/>
            <a:ext cx="4680520" cy="971686"/>
          </a:xfrm>
          <a:prstGeom prst="rect">
            <a:avLst/>
          </a:prstGeom>
        </p:spPr>
      </p:pic>
      <p:sp>
        <p:nvSpPr>
          <p:cNvPr id="8" name="文本框 7">
            <a:extLst>
              <a:ext uri="{FF2B5EF4-FFF2-40B4-BE49-F238E27FC236}">
                <a16:creationId xmlns:a16="http://schemas.microsoft.com/office/drawing/2014/main" id="{6E0D967D-126A-3089-BE3D-518ABA922D13}"/>
              </a:ext>
            </a:extLst>
          </p:cNvPr>
          <p:cNvSpPr txBox="1"/>
          <p:nvPr/>
        </p:nvSpPr>
        <p:spPr>
          <a:xfrm>
            <a:off x="1055440" y="2550355"/>
            <a:ext cx="6101442" cy="646331"/>
          </a:xfrm>
          <a:prstGeom prst="rect">
            <a:avLst/>
          </a:prstGeom>
          <a:noFill/>
        </p:spPr>
        <p:txBody>
          <a:bodyPr wrap="square">
            <a:spAutoFit/>
          </a:bodyPr>
          <a:lstStyle/>
          <a:p>
            <a:r>
              <a:rPr lang="zh-CN" altLang="en-US" dirty="0"/>
              <a:t>行向量</a:t>
            </a:r>
            <a:r>
              <a:rPr lang="en-US" altLang="zh-CN" dirty="0"/>
              <a:t>num</a:t>
            </a:r>
            <a:r>
              <a:rPr lang="zh-CN" altLang="en-US" dirty="0"/>
              <a:t>和</a:t>
            </a:r>
            <a:r>
              <a:rPr lang="en-US" altLang="zh-CN" dirty="0"/>
              <a:t>den</a:t>
            </a:r>
            <a:r>
              <a:rPr lang="zh-CN" altLang="en-US" dirty="0"/>
              <a:t>表示传递函数的分子和分母的系数</a:t>
            </a:r>
            <a:endParaRPr lang="en-US" altLang="zh-CN" dirty="0"/>
          </a:p>
          <a:p>
            <a:r>
              <a:rPr lang="pt-BR" altLang="zh-CN" dirty="0"/>
              <a:t>num=[b(1) b(2) ... b(n)] den=[a(1) </a:t>
            </a:r>
            <a:r>
              <a:rPr lang="zh-CN" altLang="en-US" dirty="0"/>
              <a:t>，</a:t>
            </a:r>
            <a:r>
              <a:rPr lang="pt-BR" altLang="zh-CN" dirty="0"/>
              <a:t>a(2) </a:t>
            </a:r>
            <a:r>
              <a:rPr lang="zh-CN" altLang="en-US" dirty="0"/>
              <a:t>，</a:t>
            </a:r>
            <a:r>
              <a:rPr lang="pt-BR" altLang="zh-CN" dirty="0"/>
              <a:t>... a(n)]</a:t>
            </a:r>
            <a:endParaRPr lang="zh-CN" altLang="en-US" dirty="0"/>
          </a:p>
        </p:txBody>
      </p:sp>
      <p:sp>
        <p:nvSpPr>
          <p:cNvPr id="10" name="文本框 9">
            <a:extLst>
              <a:ext uri="{FF2B5EF4-FFF2-40B4-BE49-F238E27FC236}">
                <a16:creationId xmlns:a16="http://schemas.microsoft.com/office/drawing/2014/main" id="{A71A446C-FF3F-DB04-C401-76E3C32DE64F}"/>
              </a:ext>
            </a:extLst>
          </p:cNvPr>
          <p:cNvSpPr txBox="1"/>
          <p:nvPr/>
        </p:nvSpPr>
        <p:spPr>
          <a:xfrm>
            <a:off x="1055440" y="3561736"/>
            <a:ext cx="8136904" cy="646331"/>
          </a:xfrm>
          <a:prstGeom prst="rect">
            <a:avLst/>
          </a:prstGeom>
          <a:noFill/>
        </p:spPr>
        <p:txBody>
          <a:bodyPr wrap="square">
            <a:spAutoFit/>
          </a:bodyPr>
          <a:lstStyle/>
          <a:p>
            <a:pPr algn="l"/>
            <a:r>
              <a:rPr lang="en-US" altLang="zh-CN" sz="1800" b="1" i="0" u="none" strike="noStrike" baseline="0" dirty="0">
                <a:solidFill>
                  <a:srgbClr val="FF00FF"/>
                </a:solidFill>
                <a:latin typeface="TimesNewRomanPS-BoldMT"/>
              </a:rPr>
              <a:t>r, p, k=residue(num, den)---- </a:t>
            </a:r>
            <a:r>
              <a:rPr lang="zh-CN" altLang="en-US" sz="1800" b="0" i="0" u="none" strike="noStrike" baseline="0" dirty="0">
                <a:solidFill>
                  <a:srgbClr val="000000"/>
                </a:solidFill>
                <a:latin typeface="宋体" panose="02010600030101010101" pitchFamily="2" charset="-122"/>
                <a:ea typeface="宋体" panose="02010600030101010101" pitchFamily="2" charset="-122"/>
              </a:rPr>
              <a:t>将求出两个多项式</a:t>
            </a: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B(s)</a:t>
            </a:r>
            <a:r>
              <a:rPr lang="zh-CN" altLang="en-US" sz="1800" b="0" i="0" u="none" strike="noStrike" baseline="0" dirty="0">
                <a:solidFill>
                  <a:srgbClr val="000000"/>
                </a:solidFill>
                <a:latin typeface="宋体" panose="02010600030101010101" pitchFamily="2" charset="-122"/>
                <a:ea typeface="宋体" panose="02010600030101010101" pitchFamily="2" charset="-122"/>
              </a:rPr>
              <a:t>和</a:t>
            </a:r>
            <a:r>
              <a:rPr lang="en-US" altLang="zh-CN" sz="1800" b="1" i="1" u="none" strike="noStrike" baseline="0" dirty="0">
                <a:solidFill>
                  <a:srgbClr val="000000"/>
                </a:solidFill>
                <a:latin typeface="Times New Roman" panose="02020603050405020304" pitchFamily="18" charset="0"/>
                <a:ea typeface="宋体" panose="02010600030101010101" pitchFamily="2" charset="-122"/>
              </a:rPr>
              <a:t>A(s)</a:t>
            </a:r>
            <a:r>
              <a:rPr lang="zh-CN" altLang="en-US" sz="1800" b="0" i="0" u="none" strike="noStrike" baseline="0" dirty="0">
                <a:solidFill>
                  <a:srgbClr val="000000"/>
                </a:solidFill>
                <a:latin typeface="宋体" panose="02010600030101010101" pitchFamily="2" charset="-122"/>
                <a:ea typeface="宋体" panose="02010600030101010101" pitchFamily="2" charset="-122"/>
              </a:rPr>
              <a:t>之比的部分分式</a:t>
            </a:r>
          </a:p>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展开留数、极点和直接项。</a:t>
            </a:r>
            <a:endParaRPr lang="zh-CN" altLang="en-US" dirty="0"/>
          </a:p>
        </p:txBody>
      </p:sp>
      <p:pic>
        <p:nvPicPr>
          <p:cNvPr id="12" name="图片 11">
            <a:extLst>
              <a:ext uri="{FF2B5EF4-FFF2-40B4-BE49-F238E27FC236}">
                <a16:creationId xmlns:a16="http://schemas.microsoft.com/office/drawing/2014/main" id="{8A65F961-0001-FBA6-E7BC-28CFC225390F}"/>
              </a:ext>
            </a:extLst>
          </p:cNvPr>
          <p:cNvPicPr>
            <a:picLocks noChangeAspect="1"/>
          </p:cNvPicPr>
          <p:nvPr/>
        </p:nvPicPr>
        <p:blipFill>
          <a:blip r:embed="rId3"/>
          <a:stretch>
            <a:fillRect/>
          </a:stretch>
        </p:blipFill>
        <p:spPr>
          <a:xfrm>
            <a:off x="3239831" y="4529575"/>
            <a:ext cx="5058481" cy="771633"/>
          </a:xfrm>
          <a:prstGeom prst="rect">
            <a:avLst/>
          </a:prstGeom>
        </p:spPr>
      </p:pic>
    </p:spTree>
    <p:extLst>
      <p:ext uri="{BB962C8B-B14F-4D97-AF65-F5344CB8AC3E}">
        <p14:creationId xmlns:p14="http://schemas.microsoft.com/office/powerpoint/2010/main" val="482094596"/>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4.1</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传递函数和状态方程的生成（离散和连续）</a:t>
            </a:r>
          </a:p>
        </p:txBody>
      </p:sp>
      <p:pic>
        <p:nvPicPr>
          <p:cNvPr id="4" name="图片 3">
            <a:extLst>
              <a:ext uri="{FF2B5EF4-FFF2-40B4-BE49-F238E27FC236}">
                <a16:creationId xmlns:a16="http://schemas.microsoft.com/office/drawing/2014/main" id="{1CEE5FA3-B0B7-A1E2-7AD2-ED84D907C888}"/>
              </a:ext>
            </a:extLst>
          </p:cNvPr>
          <p:cNvPicPr>
            <a:picLocks noChangeAspect="1"/>
          </p:cNvPicPr>
          <p:nvPr/>
        </p:nvPicPr>
        <p:blipFill>
          <a:blip r:embed="rId2"/>
          <a:stretch>
            <a:fillRect/>
          </a:stretch>
        </p:blipFill>
        <p:spPr>
          <a:xfrm>
            <a:off x="551384" y="1124744"/>
            <a:ext cx="3972479" cy="285790"/>
          </a:xfrm>
          <a:prstGeom prst="rect">
            <a:avLst/>
          </a:prstGeom>
        </p:spPr>
      </p:pic>
      <p:sp>
        <p:nvSpPr>
          <p:cNvPr id="7" name="文本框 6">
            <a:extLst>
              <a:ext uri="{FF2B5EF4-FFF2-40B4-BE49-F238E27FC236}">
                <a16:creationId xmlns:a16="http://schemas.microsoft.com/office/drawing/2014/main" id="{99EDCD48-CAFE-A076-763B-6A5E0C21039C}"/>
              </a:ext>
            </a:extLst>
          </p:cNvPr>
          <p:cNvSpPr txBox="1"/>
          <p:nvPr/>
        </p:nvSpPr>
        <p:spPr>
          <a:xfrm>
            <a:off x="1919536" y="2898233"/>
            <a:ext cx="3632228" cy="2031325"/>
          </a:xfrm>
          <a:prstGeom prst="rect">
            <a:avLst/>
          </a:prstGeom>
          <a:solidFill>
            <a:schemeClr val="bg2">
              <a:lumMod val="90000"/>
            </a:schemeClr>
          </a:solidFill>
        </p:spPr>
        <p:txBody>
          <a:bodyPr wrap="square">
            <a:spAutoFit/>
          </a:bodyPr>
          <a:lstStyle/>
          <a:p>
            <a:r>
              <a:rPr lang="pt-BR" altLang="zh-CN" sz="1800" dirty="0">
                <a:solidFill>
                  <a:srgbClr val="000000"/>
                </a:solidFill>
                <a:latin typeface="Tahoma" panose="020B0604030504040204" pitchFamily="34" charset="0"/>
              </a:rPr>
              <a:t>julia&gt;  using TyMath</a:t>
            </a:r>
          </a:p>
          <a:p>
            <a:endParaRPr lang="pt-BR" altLang="zh-CN" sz="1800" dirty="0">
              <a:solidFill>
                <a:srgbClr val="000000"/>
              </a:solidFill>
              <a:latin typeface="Tahoma" panose="020B0604030504040204" pitchFamily="34" charset="0"/>
            </a:endParaRPr>
          </a:p>
          <a:p>
            <a:r>
              <a:rPr lang="pt-BR" altLang="zh-CN" sz="1800" dirty="0">
                <a:solidFill>
                  <a:srgbClr val="000000"/>
                </a:solidFill>
                <a:latin typeface="Tahoma" panose="020B0604030504040204" pitchFamily="34" charset="0"/>
              </a:rPr>
              <a:t>julia&gt; num=[2,5,3,6];</a:t>
            </a:r>
          </a:p>
          <a:p>
            <a:endParaRPr lang="pt-BR" altLang="zh-CN" sz="1800" dirty="0">
              <a:solidFill>
                <a:srgbClr val="000000"/>
              </a:solidFill>
              <a:latin typeface="Tahoma" panose="020B0604030504040204" pitchFamily="34" charset="0"/>
            </a:endParaRPr>
          </a:p>
          <a:p>
            <a:r>
              <a:rPr lang="pt-BR" altLang="zh-CN" sz="1800" dirty="0">
                <a:solidFill>
                  <a:srgbClr val="000000"/>
                </a:solidFill>
                <a:latin typeface="Tahoma" panose="020B0604030504040204" pitchFamily="34" charset="0"/>
              </a:rPr>
              <a:t>julia&gt; den=[1,6,11,6];</a:t>
            </a:r>
          </a:p>
          <a:p>
            <a:endParaRPr lang="pt-BR" altLang="zh-CN" sz="1800" dirty="0">
              <a:solidFill>
                <a:srgbClr val="000000"/>
              </a:solidFill>
              <a:latin typeface="Tahoma" panose="020B0604030504040204" pitchFamily="34" charset="0"/>
            </a:endParaRPr>
          </a:p>
          <a:p>
            <a:r>
              <a:rPr lang="pt-BR" altLang="zh-CN" sz="1800" dirty="0">
                <a:solidFill>
                  <a:srgbClr val="000000"/>
                </a:solidFill>
                <a:latin typeface="Tahoma" panose="020B0604030504040204" pitchFamily="34" charset="0"/>
              </a:rPr>
              <a:t>julia&gt; r,p,k=residue(num,den)</a:t>
            </a:r>
            <a:endParaRPr lang="zh-CN" altLang="en-US" sz="1800" dirty="0">
              <a:solidFill>
                <a:prstClr val="black"/>
              </a:solidFill>
              <a:latin typeface="Tahoma" panose="020B0604030504040204" pitchFamily="34" charset="0"/>
            </a:endParaRPr>
          </a:p>
        </p:txBody>
      </p:sp>
      <p:pic>
        <p:nvPicPr>
          <p:cNvPr id="8" name="图片 7">
            <a:extLst>
              <a:ext uri="{FF2B5EF4-FFF2-40B4-BE49-F238E27FC236}">
                <a16:creationId xmlns:a16="http://schemas.microsoft.com/office/drawing/2014/main" id="{193B9F73-299E-CEEE-097E-9387FBE0E4BE}"/>
              </a:ext>
            </a:extLst>
          </p:cNvPr>
          <p:cNvPicPr>
            <a:picLocks noChangeAspect="1"/>
          </p:cNvPicPr>
          <p:nvPr/>
        </p:nvPicPr>
        <p:blipFill>
          <a:blip r:embed="rId3"/>
          <a:stretch>
            <a:fillRect/>
          </a:stretch>
        </p:blipFill>
        <p:spPr>
          <a:xfrm>
            <a:off x="3801751" y="1952539"/>
            <a:ext cx="2591162" cy="619211"/>
          </a:xfrm>
          <a:prstGeom prst="rect">
            <a:avLst/>
          </a:prstGeom>
        </p:spPr>
      </p:pic>
      <p:pic>
        <p:nvPicPr>
          <p:cNvPr id="11" name="图片 10">
            <a:extLst>
              <a:ext uri="{FF2B5EF4-FFF2-40B4-BE49-F238E27FC236}">
                <a16:creationId xmlns:a16="http://schemas.microsoft.com/office/drawing/2014/main" id="{16227C9F-7101-B101-B16F-777DD3B5E36D}"/>
              </a:ext>
            </a:extLst>
          </p:cNvPr>
          <p:cNvPicPr>
            <a:picLocks noChangeAspect="1"/>
          </p:cNvPicPr>
          <p:nvPr/>
        </p:nvPicPr>
        <p:blipFill>
          <a:blip r:embed="rId4"/>
          <a:stretch>
            <a:fillRect/>
          </a:stretch>
        </p:blipFill>
        <p:spPr>
          <a:xfrm>
            <a:off x="2927648" y="5526558"/>
            <a:ext cx="4782217" cy="657317"/>
          </a:xfrm>
          <a:prstGeom prst="rect">
            <a:avLst/>
          </a:prstGeom>
        </p:spPr>
      </p:pic>
      <p:pic>
        <p:nvPicPr>
          <p:cNvPr id="13" name="图片 12">
            <a:extLst>
              <a:ext uri="{FF2B5EF4-FFF2-40B4-BE49-F238E27FC236}">
                <a16:creationId xmlns:a16="http://schemas.microsoft.com/office/drawing/2014/main" id="{1E489C87-55D1-80D4-F16D-FC444C224C34}"/>
              </a:ext>
            </a:extLst>
          </p:cNvPr>
          <p:cNvPicPr>
            <a:picLocks noChangeAspect="1"/>
          </p:cNvPicPr>
          <p:nvPr/>
        </p:nvPicPr>
        <p:blipFill>
          <a:blip r:embed="rId5"/>
          <a:stretch>
            <a:fillRect/>
          </a:stretch>
        </p:blipFill>
        <p:spPr>
          <a:xfrm>
            <a:off x="199202" y="4995208"/>
            <a:ext cx="11793596" cy="209579"/>
          </a:xfrm>
          <a:prstGeom prst="rect">
            <a:avLst/>
          </a:prstGeom>
        </p:spPr>
      </p:pic>
    </p:spTree>
    <p:extLst>
      <p:ext uri="{BB962C8B-B14F-4D97-AF65-F5344CB8AC3E}">
        <p14:creationId xmlns:p14="http://schemas.microsoft.com/office/powerpoint/2010/main" val="165723341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TextBox 8">
            <a:extLst>
              <a:ext uri="{FF2B5EF4-FFF2-40B4-BE49-F238E27FC236}">
                <a16:creationId xmlns:a16="http://schemas.microsoft.com/office/drawing/2014/main" id="{64F60C61-3C0B-F710-E69B-56FFB9DD0CE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4.2</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连续模型与离散模型的转换</a:t>
            </a:r>
          </a:p>
        </p:txBody>
      </p:sp>
      <p:pic>
        <p:nvPicPr>
          <p:cNvPr id="4" name="图片 3">
            <a:extLst>
              <a:ext uri="{FF2B5EF4-FFF2-40B4-BE49-F238E27FC236}">
                <a16:creationId xmlns:a16="http://schemas.microsoft.com/office/drawing/2014/main" id="{7CBA891E-33C3-357B-5A6E-5628350A3594}"/>
              </a:ext>
            </a:extLst>
          </p:cNvPr>
          <p:cNvPicPr>
            <a:picLocks noChangeAspect="1"/>
          </p:cNvPicPr>
          <p:nvPr/>
        </p:nvPicPr>
        <p:blipFill>
          <a:blip r:embed="rId2"/>
          <a:stretch>
            <a:fillRect/>
          </a:stretch>
        </p:blipFill>
        <p:spPr>
          <a:xfrm>
            <a:off x="2639616" y="1268760"/>
            <a:ext cx="4706007" cy="1019317"/>
          </a:xfrm>
          <a:prstGeom prst="rect">
            <a:avLst/>
          </a:prstGeom>
        </p:spPr>
      </p:pic>
      <p:sp>
        <p:nvSpPr>
          <p:cNvPr id="7" name="文本框 6">
            <a:extLst>
              <a:ext uri="{FF2B5EF4-FFF2-40B4-BE49-F238E27FC236}">
                <a16:creationId xmlns:a16="http://schemas.microsoft.com/office/drawing/2014/main" id="{86F16CFE-7DE5-EF10-61CA-2674801FE507}"/>
              </a:ext>
            </a:extLst>
          </p:cNvPr>
          <p:cNvSpPr txBox="1"/>
          <p:nvPr/>
        </p:nvSpPr>
        <p:spPr>
          <a:xfrm>
            <a:off x="1487488" y="2420888"/>
            <a:ext cx="8925241" cy="2031325"/>
          </a:xfrm>
          <a:prstGeom prst="rect">
            <a:avLst/>
          </a:prstGeom>
          <a:noFill/>
        </p:spPr>
        <p:txBody>
          <a:bodyPr wrap="square">
            <a:spAutoFit/>
          </a:bodyPr>
          <a:lstStyle/>
          <a:p>
            <a:r>
              <a:rPr lang="en-US" altLang="zh-CN" dirty="0">
                <a:solidFill>
                  <a:srgbClr val="0000FF"/>
                </a:solidFill>
                <a:latin typeface="宋体" panose="02010600030101010101" pitchFamily="2" charset="-122"/>
                <a:ea typeface="宋体" panose="02010600030101010101" pitchFamily="2" charset="-122"/>
              </a:rPr>
              <a:t>1</a:t>
            </a:r>
            <a:r>
              <a:rPr lang="zh-CN" altLang="en-US" dirty="0">
                <a:solidFill>
                  <a:srgbClr val="0000FF"/>
                </a:solidFill>
                <a:latin typeface="宋体" panose="02010600030101010101" pitchFamily="2" charset="-122"/>
                <a:ea typeface="宋体" panose="02010600030101010101" pitchFamily="2" charset="-122"/>
              </a:rPr>
              <a:t>） 连续系统的离散化</a:t>
            </a:r>
          </a:p>
          <a:p>
            <a:r>
              <a:rPr lang="en-US" altLang="zh-CN" dirty="0"/>
              <a:t>SYSD = c2d(</a:t>
            </a:r>
            <a:r>
              <a:rPr lang="en-US" altLang="zh-CN" dirty="0" err="1"/>
              <a:t>SYSC,Ts,METHOD</a:t>
            </a:r>
            <a:r>
              <a:rPr lang="en-US" altLang="zh-CN" dirty="0"/>
              <a:t>)—— </a:t>
            </a:r>
            <a:r>
              <a:rPr lang="zh-CN" altLang="en-US" dirty="0"/>
              <a:t>将连续模型转换为离散模型，</a:t>
            </a:r>
            <a:r>
              <a:rPr lang="en-US" altLang="zh-CN" dirty="0"/>
              <a:t>METHOD</a:t>
            </a:r>
            <a:r>
              <a:rPr lang="zh-CN" altLang="en-US" dirty="0"/>
              <a:t>缺省为采用零阶保持器的方法，</a:t>
            </a:r>
            <a:r>
              <a:rPr lang="en-US" altLang="zh-CN" dirty="0"/>
              <a:t>Ts</a:t>
            </a:r>
            <a:r>
              <a:rPr lang="zh-CN" altLang="en-US" dirty="0"/>
              <a:t>为采样周期。</a:t>
            </a:r>
          </a:p>
          <a:p>
            <a:r>
              <a:rPr lang="en-US" altLang="zh-CN" dirty="0"/>
              <a:t>Method: ‘</a:t>
            </a:r>
            <a:r>
              <a:rPr lang="en-US" altLang="zh-CN" dirty="0" err="1"/>
              <a:t>zoh</a:t>
            </a:r>
            <a:r>
              <a:rPr lang="en-US" altLang="zh-CN" dirty="0"/>
              <a:t>’——</a:t>
            </a:r>
            <a:r>
              <a:rPr lang="zh-CN" altLang="en-US" dirty="0"/>
              <a:t>采用零阶保持器‘</a:t>
            </a:r>
            <a:r>
              <a:rPr lang="en-US" altLang="zh-CN" dirty="0" err="1"/>
              <a:t>foh</a:t>
            </a:r>
            <a:r>
              <a:rPr lang="en-US" altLang="zh-CN" dirty="0"/>
              <a:t>’——</a:t>
            </a:r>
            <a:r>
              <a:rPr lang="zh-CN" altLang="en-US" dirty="0"/>
              <a:t>采用一阶保持器</a:t>
            </a:r>
          </a:p>
          <a:p>
            <a:r>
              <a:rPr lang="zh-CN" altLang="en-US" dirty="0"/>
              <a:t>‘</a:t>
            </a:r>
            <a:r>
              <a:rPr lang="en-US" altLang="zh-CN" dirty="0" err="1"/>
              <a:t>tustin</a:t>
            </a:r>
            <a:r>
              <a:rPr lang="en-US" altLang="zh-CN" dirty="0"/>
              <a:t>’——</a:t>
            </a:r>
            <a:r>
              <a:rPr lang="zh-CN" altLang="en-US" dirty="0"/>
              <a:t>采用双线形（</a:t>
            </a:r>
            <a:r>
              <a:rPr lang="en-US" altLang="zh-CN" dirty="0" err="1"/>
              <a:t>tustin</a:t>
            </a:r>
            <a:r>
              <a:rPr lang="zh-CN" altLang="en-US" dirty="0"/>
              <a:t>）逼近方法</a:t>
            </a:r>
          </a:p>
          <a:p>
            <a:r>
              <a:rPr lang="zh-CN" altLang="en-US" dirty="0"/>
              <a:t>‘</a:t>
            </a:r>
            <a:r>
              <a:rPr lang="en-US" altLang="zh-CN" dirty="0" err="1"/>
              <a:t>prewarp</a:t>
            </a:r>
            <a:r>
              <a:rPr lang="en-US" altLang="zh-CN" dirty="0"/>
              <a:t>’——</a:t>
            </a:r>
            <a:r>
              <a:rPr lang="zh-CN" altLang="en-US" dirty="0"/>
              <a:t>采用改进的</a:t>
            </a:r>
            <a:r>
              <a:rPr lang="en-US" altLang="zh-CN" dirty="0" err="1"/>
              <a:t>tustin</a:t>
            </a:r>
            <a:r>
              <a:rPr lang="zh-CN" altLang="en-US" dirty="0"/>
              <a:t>方法</a:t>
            </a:r>
          </a:p>
          <a:p>
            <a:r>
              <a:rPr lang="zh-CN" altLang="en-US" dirty="0"/>
              <a:t>‘</a:t>
            </a:r>
            <a:r>
              <a:rPr lang="en-US" altLang="zh-CN" dirty="0"/>
              <a:t>matched’——</a:t>
            </a:r>
            <a:r>
              <a:rPr lang="zh-CN" altLang="en-US" dirty="0"/>
              <a:t>采用</a:t>
            </a:r>
            <a:r>
              <a:rPr lang="en-US" altLang="zh-CN" dirty="0"/>
              <a:t>SISO</a:t>
            </a:r>
            <a:r>
              <a:rPr lang="zh-CN" altLang="en-US" dirty="0"/>
              <a:t>系统的零极点匹配法。</a:t>
            </a:r>
          </a:p>
        </p:txBody>
      </p:sp>
      <p:sp>
        <p:nvSpPr>
          <p:cNvPr id="10" name="文本框 9">
            <a:extLst>
              <a:ext uri="{FF2B5EF4-FFF2-40B4-BE49-F238E27FC236}">
                <a16:creationId xmlns:a16="http://schemas.microsoft.com/office/drawing/2014/main" id="{286FF893-5CFC-CA4C-2E5F-10ED83E95073}"/>
              </a:ext>
            </a:extLst>
          </p:cNvPr>
          <p:cNvSpPr txBox="1"/>
          <p:nvPr/>
        </p:nvSpPr>
        <p:spPr>
          <a:xfrm>
            <a:off x="1487488" y="4524298"/>
            <a:ext cx="2808312" cy="1754326"/>
          </a:xfrm>
          <a:prstGeom prst="rect">
            <a:avLst/>
          </a:prstGeom>
          <a:solidFill>
            <a:schemeClr val="bg2">
              <a:lumMod val="90000"/>
            </a:schemeClr>
          </a:solidFill>
        </p:spPr>
        <p:txBody>
          <a:bodyPr wrap="square">
            <a:spAutoFit/>
          </a:bodyPr>
          <a:lstStyle/>
          <a:p>
            <a:r>
              <a:rPr lang="es-ES" altLang="zh-CN" dirty="0"/>
              <a:t>julia&gt; A=[0 1;0 -2]</a:t>
            </a:r>
          </a:p>
          <a:p>
            <a:r>
              <a:rPr lang="es-ES" altLang="zh-CN" dirty="0"/>
              <a:t>julia&gt;</a:t>
            </a:r>
            <a:r>
              <a:rPr lang="en-US" altLang="zh-CN" dirty="0"/>
              <a:t> B=[0;1]</a:t>
            </a:r>
          </a:p>
          <a:p>
            <a:r>
              <a:rPr lang="en-US" altLang="zh-CN" dirty="0" err="1"/>
              <a:t>julia</a:t>
            </a:r>
            <a:r>
              <a:rPr lang="en-US" altLang="zh-CN" dirty="0"/>
              <a:t>&gt; C=[1 0]</a:t>
            </a:r>
          </a:p>
          <a:p>
            <a:r>
              <a:rPr lang="en-US" altLang="zh-CN" dirty="0" err="1"/>
              <a:t>julia</a:t>
            </a:r>
            <a:r>
              <a:rPr lang="en-US" altLang="zh-CN" dirty="0"/>
              <a:t>&gt; D=0</a:t>
            </a:r>
          </a:p>
          <a:p>
            <a:r>
              <a:rPr lang="en-US" altLang="zh-CN" dirty="0" err="1"/>
              <a:t>julia</a:t>
            </a:r>
            <a:r>
              <a:rPr lang="en-US" altLang="zh-CN" dirty="0"/>
              <a:t>&gt;  sys = ss(A, B, C, D)</a:t>
            </a:r>
          </a:p>
          <a:p>
            <a:r>
              <a:rPr lang="en-US" altLang="zh-CN" dirty="0" err="1"/>
              <a:t>julia</a:t>
            </a:r>
            <a:r>
              <a:rPr lang="en-US" altLang="zh-CN" dirty="0"/>
              <a:t>&gt; </a:t>
            </a:r>
            <a:r>
              <a:rPr lang="en-US" altLang="zh-CN" dirty="0" err="1"/>
              <a:t>sysd</a:t>
            </a:r>
            <a:r>
              <a:rPr lang="en-US" altLang="zh-CN" dirty="0"/>
              <a:t>=c2d(sys,1)</a:t>
            </a:r>
            <a:endParaRPr lang="zh-CN" altLang="en-US" dirty="0"/>
          </a:p>
        </p:txBody>
      </p:sp>
      <p:pic>
        <p:nvPicPr>
          <p:cNvPr id="11" name="图片 10">
            <a:extLst>
              <a:ext uri="{FF2B5EF4-FFF2-40B4-BE49-F238E27FC236}">
                <a16:creationId xmlns:a16="http://schemas.microsoft.com/office/drawing/2014/main" id="{1D3CB78E-CE32-91A9-4F9A-7746EF0B439E}"/>
              </a:ext>
            </a:extLst>
          </p:cNvPr>
          <p:cNvPicPr>
            <a:picLocks noChangeAspect="1"/>
          </p:cNvPicPr>
          <p:nvPr/>
        </p:nvPicPr>
        <p:blipFill>
          <a:blip r:embed="rId3"/>
          <a:stretch>
            <a:fillRect/>
          </a:stretch>
        </p:blipFill>
        <p:spPr>
          <a:xfrm>
            <a:off x="5182420" y="4513277"/>
            <a:ext cx="2713782" cy="1852608"/>
          </a:xfrm>
          <a:prstGeom prst="rect">
            <a:avLst/>
          </a:prstGeom>
        </p:spPr>
      </p:pic>
    </p:spTree>
    <p:extLst>
      <p:ext uri="{BB962C8B-B14F-4D97-AF65-F5344CB8AC3E}">
        <p14:creationId xmlns:p14="http://schemas.microsoft.com/office/powerpoint/2010/main" val="376392165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0" name="TextBox 8">
            <a:extLst>
              <a:ext uri="{FF2B5EF4-FFF2-40B4-BE49-F238E27FC236}">
                <a16:creationId xmlns:a16="http://schemas.microsoft.com/office/drawing/2014/main" id="{8CD58624-7A2E-469F-F668-82EECBEC879C}"/>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4.2</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连续模型与离散模型的转换</a:t>
            </a:r>
          </a:p>
        </p:txBody>
      </p:sp>
      <p:sp>
        <p:nvSpPr>
          <p:cNvPr id="5" name="文本框 4">
            <a:extLst>
              <a:ext uri="{FF2B5EF4-FFF2-40B4-BE49-F238E27FC236}">
                <a16:creationId xmlns:a16="http://schemas.microsoft.com/office/drawing/2014/main" id="{B89B04FF-ADDE-FBE0-48CD-FB69700D4615}"/>
              </a:ext>
            </a:extLst>
          </p:cNvPr>
          <p:cNvSpPr txBox="1"/>
          <p:nvPr/>
        </p:nvSpPr>
        <p:spPr>
          <a:xfrm>
            <a:off x="839416" y="1340768"/>
            <a:ext cx="9433048" cy="3693319"/>
          </a:xfrm>
          <a:prstGeom prst="rect">
            <a:avLst/>
          </a:prstGeom>
          <a:noFill/>
        </p:spPr>
        <p:txBody>
          <a:bodyPr wrap="square">
            <a:spAutoFit/>
          </a:bodyPr>
          <a:lstStyle/>
          <a:p>
            <a:r>
              <a:rPr lang="zh-CN" altLang="en-US" dirty="0">
                <a:solidFill>
                  <a:srgbClr val="0000FF"/>
                </a:solidFill>
                <a:latin typeface="宋体" panose="02010600030101010101" pitchFamily="2" charset="-122"/>
                <a:ea typeface="宋体" panose="02010600030101010101" pitchFamily="2" charset="-122"/>
              </a:rPr>
              <a:t>2) 离散时间系统连续化</a:t>
            </a:r>
            <a:endParaRPr lang="en-US" altLang="zh-CN" dirty="0">
              <a:solidFill>
                <a:srgbClr val="0000FF"/>
              </a:solidFill>
              <a:latin typeface="宋体" panose="02010600030101010101" pitchFamily="2" charset="-122"/>
              <a:ea typeface="宋体" panose="02010600030101010101" pitchFamily="2" charset="-122"/>
            </a:endParaRPr>
          </a:p>
          <a:p>
            <a:endParaRPr lang="en-US" altLang="zh-CN" dirty="0">
              <a:solidFill>
                <a:srgbClr val="0000FF"/>
              </a:solidFill>
              <a:latin typeface="宋体" panose="02010600030101010101" pitchFamily="2" charset="-122"/>
              <a:ea typeface="宋体" panose="02010600030101010101" pitchFamily="2" charset="-122"/>
            </a:endParaRPr>
          </a:p>
          <a:p>
            <a:endParaRPr lang="en-US" altLang="zh-CN" dirty="0">
              <a:solidFill>
                <a:srgbClr val="0000FF"/>
              </a:solidFill>
              <a:latin typeface="宋体" panose="02010600030101010101" pitchFamily="2" charset="-122"/>
              <a:ea typeface="宋体" panose="02010600030101010101" pitchFamily="2" charset="-122"/>
            </a:endParaRPr>
          </a:p>
          <a:p>
            <a:endParaRPr lang="zh-CN" altLang="en-US" dirty="0">
              <a:solidFill>
                <a:srgbClr val="0000FF"/>
              </a:solidFill>
              <a:latin typeface="宋体" panose="02010600030101010101" pitchFamily="2" charset="-122"/>
              <a:ea typeface="宋体" panose="02010600030101010101" pitchFamily="2" charset="-122"/>
            </a:endParaRPr>
          </a:p>
          <a:p>
            <a:r>
              <a:rPr lang="zh-CN" altLang="en-US" dirty="0"/>
              <a:t>sysc=d2c(sysd,method)——离散对象的连续化</a:t>
            </a:r>
          </a:p>
          <a:p>
            <a:r>
              <a:rPr lang="zh-CN" altLang="en-US" dirty="0"/>
              <a:t>Method: ‘zoh’——采用零阶保持器</a:t>
            </a:r>
          </a:p>
          <a:p>
            <a:r>
              <a:rPr lang="zh-CN" altLang="en-US" dirty="0"/>
              <a:t>‘tustin’——采用双线形（tustin）逼近方法</a:t>
            </a:r>
          </a:p>
          <a:p>
            <a:r>
              <a:rPr lang="zh-CN" altLang="en-US" dirty="0"/>
              <a:t>‘prewarp’——采用改进的tustin方法</a:t>
            </a:r>
          </a:p>
          <a:p>
            <a:r>
              <a:rPr lang="zh-CN" altLang="en-US" dirty="0"/>
              <a:t>‘matched’——采用SISO系统的零极点匹配法。具有接近1的极点</a:t>
            </a:r>
          </a:p>
          <a:p>
            <a:r>
              <a:rPr lang="zh-CN" altLang="en-US" dirty="0"/>
              <a:t>的情况。</a:t>
            </a:r>
          </a:p>
          <a:p>
            <a:r>
              <a:rPr lang="zh-CN" altLang="en-US" dirty="0"/>
              <a:t>zoh法不适合系统具有z=0的极点的情况，对于具有负实数极点的系统</a:t>
            </a:r>
            <a:r>
              <a:rPr lang="en-US" altLang="zh-CN" dirty="0"/>
              <a:t>,</a:t>
            </a:r>
            <a:r>
              <a:rPr lang="zh-CN" altLang="en-US" dirty="0"/>
              <a:t>该方法将增加系统的阶。</a:t>
            </a:r>
          </a:p>
          <a:p>
            <a:r>
              <a:rPr lang="zh-CN" altLang="en-US" dirty="0"/>
              <a:t>Tustin法不适合系统具有z=1</a:t>
            </a:r>
          </a:p>
        </p:txBody>
      </p:sp>
    </p:spTree>
    <p:extLst>
      <p:ext uri="{BB962C8B-B14F-4D97-AF65-F5344CB8AC3E}">
        <p14:creationId xmlns:p14="http://schemas.microsoft.com/office/powerpoint/2010/main" val="85424006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0" name="TextBox 8">
            <a:extLst>
              <a:ext uri="{FF2B5EF4-FFF2-40B4-BE49-F238E27FC236}">
                <a16:creationId xmlns:a16="http://schemas.microsoft.com/office/drawing/2014/main" id="{8CD58624-7A2E-469F-F668-82EECBEC879C}"/>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4.3</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典型连接</a:t>
            </a:r>
          </a:p>
        </p:txBody>
      </p:sp>
      <p:sp>
        <p:nvSpPr>
          <p:cNvPr id="12" name="文本框 11">
            <a:extLst>
              <a:ext uri="{FF2B5EF4-FFF2-40B4-BE49-F238E27FC236}">
                <a16:creationId xmlns:a16="http://schemas.microsoft.com/office/drawing/2014/main" id="{BACCD814-7C7C-AA91-2D3C-EFBD201F2E22}"/>
              </a:ext>
            </a:extLst>
          </p:cNvPr>
          <p:cNvSpPr txBox="1"/>
          <p:nvPr/>
        </p:nvSpPr>
        <p:spPr>
          <a:xfrm>
            <a:off x="551384" y="1124744"/>
            <a:ext cx="6101442" cy="646331"/>
          </a:xfrm>
          <a:prstGeom prst="rect">
            <a:avLst/>
          </a:prstGeom>
          <a:noFill/>
        </p:spPr>
        <p:txBody>
          <a:bodyPr wrap="square">
            <a:spAutoFit/>
          </a:bodyPr>
          <a:lstStyle/>
          <a:p>
            <a:r>
              <a:rPr lang="zh-CN" altLang="en-US" dirty="0"/>
              <a:t>常见的典型连接有串连、并联、反馈等</a:t>
            </a:r>
            <a:endParaRPr lang="en-US" altLang="zh-CN" dirty="0"/>
          </a:p>
          <a:p>
            <a:endParaRPr lang="zh-CN" altLang="en-US" dirty="0"/>
          </a:p>
        </p:txBody>
      </p:sp>
      <p:sp>
        <p:nvSpPr>
          <p:cNvPr id="14" name="文本框 13">
            <a:extLst>
              <a:ext uri="{FF2B5EF4-FFF2-40B4-BE49-F238E27FC236}">
                <a16:creationId xmlns:a16="http://schemas.microsoft.com/office/drawing/2014/main" id="{23A2EAC2-6889-A93E-EDB9-4CE353C8294A}"/>
              </a:ext>
            </a:extLst>
          </p:cNvPr>
          <p:cNvSpPr txBox="1"/>
          <p:nvPr/>
        </p:nvSpPr>
        <p:spPr>
          <a:xfrm>
            <a:off x="695400" y="1601798"/>
            <a:ext cx="6101442" cy="338554"/>
          </a:xfrm>
          <a:prstGeom prst="rect">
            <a:avLst/>
          </a:prstGeom>
          <a:noFill/>
        </p:spPr>
        <p:txBody>
          <a:bodyPr wrap="square">
            <a:spAutoFit/>
          </a:bodyPr>
          <a:lstStyle/>
          <a:p>
            <a:r>
              <a:rPr lang="en-US" altLang="zh-CN" sz="1600" b="1" i="0" u="none" strike="noStrike" baseline="0" dirty="0">
                <a:solidFill>
                  <a:srgbClr val="0000FF"/>
                </a:solidFill>
                <a:latin typeface="TimesNewRomanPS-BoldMT"/>
              </a:rPr>
              <a:t>1) </a:t>
            </a:r>
            <a:r>
              <a:rPr lang="zh-CN" altLang="en-US" sz="1600" b="0" i="0" u="none" strike="noStrike" baseline="0" dirty="0">
                <a:solidFill>
                  <a:srgbClr val="0000FF"/>
                </a:solidFill>
                <a:latin typeface="宋体" panose="02010600030101010101" pitchFamily="2" charset="-122"/>
                <a:ea typeface="宋体" panose="02010600030101010101" pitchFamily="2" charset="-122"/>
              </a:rPr>
              <a:t>多个系统的组合</a:t>
            </a:r>
            <a:endParaRPr lang="zh-CN" altLang="en-US" dirty="0"/>
          </a:p>
        </p:txBody>
      </p:sp>
      <p:pic>
        <p:nvPicPr>
          <p:cNvPr id="15" name="图片 14">
            <a:extLst>
              <a:ext uri="{FF2B5EF4-FFF2-40B4-BE49-F238E27FC236}">
                <a16:creationId xmlns:a16="http://schemas.microsoft.com/office/drawing/2014/main" id="{E1666981-C6A0-573C-19ED-596601B39C59}"/>
              </a:ext>
            </a:extLst>
          </p:cNvPr>
          <p:cNvPicPr>
            <a:picLocks noChangeAspect="1"/>
          </p:cNvPicPr>
          <p:nvPr/>
        </p:nvPicPr>
        <p:blipFill>
          <a:blip r:embed="rId2"/>
          <a:stretch>
            <a:fillRect/>
          </a:stretch>
        </p:blipFill>
        <p:spPr>
          <a:xfrm>
            <a:off x="1631504" y="2490656"/>
            <a:ext cx="3238952" cy="1876687"/>
          </a:xfrm>
          <a:prstGeom prst="rect">
            <a:avLst/>
          </a:prstGeom>
        </p:spPr>
      </p:pic>
      <p:pic>
        <p:nvPicPr>
          <p:cNvPr id="19" name="图片 18">
            <a:extLst>
              <a:ext uri="{FF2B5EF4-FFF2-40B4-BE49-F238E27FC236}">
                <a16:creationId xmlns:a16="http://schemas.microsoft.com/office/drawing/2014/main" id="{AC01CF63-8804-E9A1-3864-8C0890B84951}"/>
              </a:ext>
            </a:extLst>
          </p:cNvPr>
          <p:cNvPicPr>
            <a:picLocks noChangeAspect="1"/>
          </p:cNvPicPr>
          <p:nvPr/>
        </p:nvPicPr>
        <p:blipFill>
          <a:blip r:embed="rId3"/>
          <a:stretch>
            <a:fillRect/>
          </a:stretch>
        </p:blipFill>
        <p:spPr>
          <a:xfrm>
            <a:off x="6652826" y="2739018"/>
            <a:ext cx="3600953" cy="1162212"/>
          </a:xfrm>
          <a:prstGeom prst="rect">
            <a:avLst/>
          </a:prstGeom>
        </p:spPr>
      </p:pic>
    </p:spTree>
    <p:extLst>
      <p:ext uri="{BB962C8B-B14F-4D97-AF65-F5344CB8AC3E}">
        <p14:creationId xmlns:p14="http://schemas.microsoft.com/office/powerpoint/2010/main" val="2094063967"/>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0" name="TextBox 8">
            <a:extLst>
              <a:ext uri="{FF2B5EF4-FFF2-40B4-BE49-F238E27FC236}">
                <a16:creationId xmlns:a16="http://schemas.microsoft.com/office/drawing/2014/main" id="{8CD58624-7A2E-469F-F668-82EECBEC879C}"/>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4.2</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连续模型与离散模型的转换</a:t>
            </a:r>
          </a:p>
        </p:txBody>
      </p:sp>
      <p:sp>
        <p:nvSpPr>
          <p:cNvPr id="5" name="文本框 4">
            <a:extLst>
              <a:ext uri="{FF2B5EF4-FFF2-40B4-BE49-F238E27FC236}">
                <a16:creationId xmlns:a16="http://schemas.microsoft.com/office/drawing/2014/main" id="{6A888A3E-7CA4-2C07-3204-12F8DA2F4968}"/>
              </a:ext>
            </a:extLst>
          </p:cNvPr>
          <p:cNvSpPr txBox="1"/>
          <p:nvPr/>
        </p:nvSpPr>
        <p:spPr>
          <a:xfrm>
            <a:off x="763539" y="1052736"/>
            <a:ext cx="6101442" cy="338554"/>
          </a:xfrm>
          <a:prstGeom prst="rect">
            <a:avLst/>
          </a:prstGeom>
          <a:noFill/>
        </p:spPr>
        <p:txBody>
          <a:bodyPr wrap="square">
            <a:spAutoFit/>
          </a:bodyPr>
          <a:lstStyle/>
          <a:p>
            <a:r>
              <a:rPr lang="en-US" altLang="zh-CN" sz="1600" dirty="0">
                <a:solidFill>
                  <a:srgbClr val="0000FF"/>
                </a:solidFill>
                <a:latin typeface="宋体" panose="02010600030101010101" pitchFamily="2" charset="-122"/>
                <a:ea typeface="宋体" panose="02010600030101010101" pitchFamily="2" charset="-122"/>
              </a:rPr>
              <a:t>2)</a:t>
            </a:r>
            <a:r>
              <a:rPr lang="zh-CN" altLang="en-US" sz="1600" dirty="0">
                <a:solidFill>
                  <a:srgbClr val="0000FF"/>
                </a:solidFill>
                <a:latin typeface="宋体" panose="02010600030101010101" pitchFamily="2" charset="-122"/>
                <a:ea typeface="宋体" panose="02010600030101010101" pitchFamily="2" charset="-122"/>
              </a:rPr>
              <a:t>系统的串联实现</a:t>
            </a:r>
          </a:p>
        </p:txBody>
      </p:sp>
      <p:pic>
        <p:nvPicPr>
          <p:cNvPr id="6" name="图片 5">
            <a:extLst>
              <a:ext uri="{FF2B5EF4-FFF2-40B4-BE49-F238E27FC236}">
                <a16:creationId xmlns:a16="http://schemas.microsoft.com/office/drawing/2014/main" id="{0B419A76-7909-1B99-7357-DFF46C39F8B1}"/>
              </a:ext>
            </a:extLst>
          </p:cNvPr>
          <p:cNvPicPr>
            <a:picLocks noChangeAspect="1"/>
          </p:cNvPicPr>
          <p:nvPr/>
        </p:nvPicPr>
        <p:blipFill>
          <a:blip r:embed="rId2"/>
          <a:stretch>
            <a:fillRect/>
          </a:stretch>
        </p:blipFill>
        <p:spPr>
          <a:xfrm>
            <a:off x="2351584" y="2060848"/>
            <a:ext cx="7154273" cy="3248478"/>
          </a:xfrm>
          <a:prstGeom prst="rect">
            <a:avLst/>
          </a:prstGeom>
        </p:spPr>
      </p:pic>
    </p:spTree>
    <p:extLst>
      <p:ext uri="{BB962C8B-B14F-4D97-AF65-F5344CB8AC3E}">
        <p14:creationId xmlns:p14="http://schemas.microsoft.com/office/powerpoint/2010/main" val="258556022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1.2  </a:t>
            </a:r>
            <a:r>
              <a:rPr lang="en-US" altLang="zh-CN" sz="2800" b="1" dirty="0" err="1">
                <a:solidFill>
                  <a:schemeClr val="accent1"/>
                </a:solidFill>
                <a:latin typeface="微软雅黑" pitchFamily="34" charset="-122"/>
                <a:ea typeface="微软雅黑" pitchFamily="34" charset="-122"/>
              </a:rPr>
              <a:t>Syslab</a:t>
            </a:r>
            <a:r>
              <a:rPr lang="zh-CN" altLang="en-US" sz="2800" b="1" dirty="0">
                <a:solidFill>
                  <a:schemeClr val="accent1"/>
                </a:solidFill>
                <a:latin typeface="微软雅黑" pitchFamily="34" charset="-122"/>
                <a:ea typeface="微软雅黑" pitchFamily="34" charset="-122"/>
              </a:rPr>
              <a:t>基本指令和用法</a:t>
            </a:r>
          </a:p>
        </p:txBody>
      </p:sp>
      <p:sp>
        <p:nvSpPr>
          <p:cNvPr id="12" name="内容占位符 2"/>
          <p:cNvSpPr txBox="1">
            <a:spLocks/>
          </p:cNvSpPr>
          <p:nvPr/>
        </p:nvSpPr>
        <p:spPr>
          <a:xfrm>
            <a:off x="123468" y="854259"/>
            <a:ext cx="10689797" cy="864096"/>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25000"/>
              </a:lnSpc>
              <a:spcBef>
                <a:spcPts val="0"/>
              </a:spcBef>
              <a:spcAft>
                <a:spcPts val="0"/>
              </a:spcAft>
              <a:buNone/>
              <a:defRPr/>
            </a:pPr>
            <a:r>
              <a:rPr lang="zh-CN" altLang="en-US" sz="2000" dirty="0">
                <a:solidFill>
                  <a:srgbClr val="4F81B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4F81BD"/>
                </a:solidFill>
                <a:latin typeface="微软雅黑" panose="020B0503020204020204" pitchFamily="34" charset="-122"/>
                <a:ea typeface="微软雅黑" panose="020B0503020204020204" pitchFamily="34" charset="-122"/>
              </a:rPr>
              <a:t>1) </a:t>
            </a:r>
            <a:r>
              <a:rPr lang="zh-CN" altLang="en-US" sz="2000" dirty="0">
                <a:solidFill>
                  <a:srgbClr val="4F81BD"/>
                </a:solidFill>
                <a:latin typeface="微软雅黑" panose="020B0503020204020204" pitchFamily="34" charset="-122"/>
                <a:ea typeface="微软雅黑" panose="020B0503020204020204" pitchFamily="34" charset="-122"/>
              </a:rPr>
              <a:t>数值、变量和表达式</a:t>
            </a:r>
            <a:endParaRPr lang="en-US" altLang="zh-CN" sz="2000" dirty="0">
              <a:solidFill>
                <a:srgbClr val="4F81BD"/>
              </a:solidFill>
              <a:latin typeface="微软雅黑" panose="020B0503020204020204" pitchFamily="34" charset="-122"/>
              <a:ea typeface="微软雅黑" panose="020B0503020204020204" pitchFamily="34" charset="-122"/>
            </a:endParaRP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983432" y="1564532"/>
            <a:ext cx="10225136" cy="4240732"/>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25000"/>
              </a:lnSpc>
              <a:spcBef>
                <a:spcPts val="0"/>
              </a:spcBef>
              <a:spcAft>
                <a:spcPts val="0"/>
              </a:spcAft>
              <a:buFont typeface="Wingdings" panose="05000000000000000000" pitchFamily="2" charset="2"/>
              <a:buChar char="u"/>
              <a:defRPr/>
            </a:pPr>
            <a:r>
              <a:rPr lang="zh-CN" altLang="en-US" sz="1800" b="0" i="0" u="none" strike="noStrike" baseline="0" dirty="0">
                <a:latin typeface="微软雅黑" panose="020B0503020204020204" pitchFamily="34" charset="-122"/>
                <a:ea typeface="微软雅黑" panose="020B0503020204020204" pitchFamily="34" charset="-122"/>
              </a:rPr>
              <a:t>数值一般采用十进制数表示：</a:t>
            </a:r>
            <a:r>
              <a:rPr lang="en-US" altLang="zh-CN" sz="1800" b="1" i="0" u="none" strike="noStrike" baseline="0" dirty="0">
                <a:latin typeface="微软雅黑" panose="020B0503020204020204" pitchFamily="34" charset="-122"/>
                <a:ea typeface="微软雅黑" panose="020B0503020204020204" pitchFamily="34" charset="-122"/>
              </a:rPr>
              <a:t>45 -103 3.56 2.348e8 2.2e-1</a:t>
            </a:r>
          </a:p>
          <a:p>
            <a:pPr fontAlgn="auto">
              <a:lnSpc>
                <a:spcPct val="125000"/>
              </a:lnSpc>
              <a:spcBef>
                <a:spcPts val="0"/>
              </a:spcBef>
              <a:spcAft>
                <a:spcPts val="0"/>
              </a:spcAft>
              <a:buFont typeface="Wingdings" panose="05000000000000000000" pitchFamily="2" charset="2"/>
              <a:buChar char="u"/>
              <a:defRPr/>
            </a:pP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Julia </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代码风格主要的约定是：尽量避免使用下划线，除非不用就难于理解。</a:t>
            </a:r>
            <a:endPar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endParaRPr>
          </a:p>
          <a:p>
            <a:pPr fontAlgn="auto">
              <a:lnSpc>
                <a:spcPct val="125000"/>
              </a:lnSpc>
              <a:spcBef>
                <a:spcPts val="0"/>
              </a:spcBef>
              <a:spcAft>
                <a:spcPts val="0"/>
              </a:spcAft>
              <a:buFont typeface="Wingdings" panose="05000000000000000000" pitchFamily="2" charset="2"/>
              <a:buChar char="u"/>
              <a:defRPr/>
            </a:pP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变量名小写或使用蛇形命名</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en-US" altLang="zh-CN" sz="1800" b="0" i="0" u="none" strike="noStrike" kern="1200" cap="none" spc="0" normalizeH="0" baseline="0" noProof="0" dirty="0" err="1">
                <a:ln>
                  <a:noFill/>
                </a:ln>
                <a:solidFill>
                  <a:prstClr val="black"/>
                </a:solidFill>
                <a:effectLst/>
                <a:uLnTx/>
                <a:uFillTx/>
                <a:latin typeface="Arial" charset="0"/>
                <a:ea typeface="宋体" charset="-122"/>
                <a:cs typeface="+mn-cs"/>
              </a:rPr>
              <a:t>snake_case</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en-US" altLang="zh-CN" sz="1800" b="0" i="0" u="none" strike="noStrike" kern="1200" cap="none" spc="0" normalizeH="0" baseline="0" noProof="0" dirty="0" err="1">
                <a:ln>
                  <a:noFill/>
                </a:ln>
                <a:solidFill>
                  <a:prstClr val="black"/>
                </a:solidFill>
                <a:effectLst/>
                <a:uLnTx/>
                <a:uFillTx/>
                <a:latin typeface="Arial" charset="0"/>
                <a:ea typeface="宋体" charset="-122"/>
                <a:cs typeface="+mn-cs"/>
              </a:rPr>
              <a:t>somevariable</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a:t>
            </a:r>
            <a:endPar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endParaRPr>
          </a:p>
          <a:p>
            <a:pPr fontAlgn="auto">
              <a:lnSpc>
                <a:spcPct val="125000"/>
              </a:lnSpc>
              <a:spcBef>
                <a:spcPts val="0"/>
              </a:spcBef>
              <a:spcAft>
                <a:spcPts val="0"/>
              </a:spcAft>
              <a:buFont typeface="Wingdings" panose="05000000000000000000" pitchFamily="2" charset="2"/>
              <a:buChar char="u"/>
              <a:defRPr/>
            </a:pP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常数全部大写：</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SOMECONSTANT</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a:t>
            </a:r>
            <a:endPar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endParaRPr>
          </a:p>
          <a:p>
            <a:pPr fontAlgn="auto">
              <a:lnSpc>
                <a:spcPct val="125000"/>
              </a:lnSpc>
              <a:spcBef>
                <a:spcPts val="0"/>
              </a:spcBef>
              <a:spcAft>
                <a:spcPts val="0"/>
              </a:spcAft>
              <a:buFont typeface="Wingdings" panose="05000000000000000000" pitchFamily="2" charset="2"/>
              <a:buChar char="u"/>
              <a:defRPr/>
            </a:pP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函数名小写或使用蛇形命名</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en-US" altLang="zh-CN" sz="1800" b="0" i="0" u="none" strike="noStrike" kern="1200" cap="none" spc="0" normalizeH="0" baseline="0" noProof="0" dirty="0" err="1">
                <a:ln>
                  <a:noFill/>
                </a:ln>
                <a:solidFill>
                  <a:prstClr val="black"/>
                </a:solidFill>
                <a:effectLst/>
                <a:uLnTx/>
                <a:uFillTx/>
                <a:latin typeface="Arial" charset="0"/>
                <a:ea typeface="宋体" charset="-122"/>
                <a:cs typeface="+mn-cs"/>
              </a:rPr>
              <a:t>snake_case</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en-US" altLang="zh-CN" sz="1800" b="0" i="0" u="none" strike="noStrike" kern="1200" cap="none" spc="0" normalizeH="0" baseline="0" noProof="0" dirty="0" err="1">
                <a:ln>
                  <a:noFill/>
                </a:ln>
                <a:solidFill>
                  <a:prstClr val="black"/>
                </a:solidFill>
                <a:effectLst/>
                <a:uLnTx/>
                <a:uFillTx/>
                <a:latin typeface="Arial" charset="0"/>
                <a:ea typeface="宋体" charset="-122"/>
                <a:cs typeface="+mn-cs"/>
              </a:rPr>
              <a:t>somefunction</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a:t>
            </a:r>
            <a:endPar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endParaRPr>
          </a:p>
          <a:p>
            <a:pPr fontAlgn="auto">
              <a:lnSpc>
                <a:spcPct val="125000"/>
              </a:lnSpc>
              <a:spcBef>
                <a:spcPts val="0"/>
              </a:spcBef>
              <a:spcAft>
                <a:spcPts val="0"/>
              </a:spcAft>
              <a:buFont typeface="Wingdings" panose="05000000000000000000" pitchFamily="2" charset="2"/>
              <a:buChar char="u"/>
              <a:defRPr/>
            </a:pP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宏小写或使用蛇形命名</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en-US" altLang="zh-CN" sz="1800" b="0" i="0" u="none" strike="noStrike" kern="1200" cap="none" spc="0" normalizeH="0" baseline="0" noProof="0" dirty="0" err="1">
                <a:ln>
                  <a:noFill/>
                </a:ln>
                <a:solidFill>
                  <a:prstClr val="black"/>
                </a:solidFill>
                <a:effectLst/>
                <a:uLnTx/>
                <a:uFillTx/>
                <a:latin typeface="Arial" charset="0"/>
                <a:ea typeface="宋体" charset="-122"/>
                <a:cs typeface="+mn-cs"/>
              </a:rPr>
              <a:t>snake_case</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@somemacro</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a:t>
            </a:r>
            <a:endPar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endParaRPr>
          </a:p>
          <a:p>
            <a:pPr fontAlgn="auto">
              <a:lnSpc>
                <a:spcPct val="125000"/>
              </a:lnSpc>
              <a:spcBef>
                <a:spcPts val="0"/>
              </a:spcBef>
              <a:spcAft>
                <a:spcPts val="0"/>
              </a:spcAft>
              <a:buFont typeface="Wingdings" panose="05000000000000000000" pitchFamily="2" charset="2"/>
              <a:buChar char="u"/>
              <a:defRPr/>
            </a:pP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类型名用首字母大写的驼峰命名：</a:t>
            </a:r>
            <a:r>
              <a:rPr kumimoji="0" lang="en-US" altLang="zh-CN" sz="1800" b="0" i="0" u="none" strike="noStrike" kern="1200" cap="none" spc="0" normalizeH="0" baseline="0" noProof="0" dirty="0" err="1">
                <a:ln>
                  <a:noFill/>
                </a:ln>
                <a:solidFill>
                  <a:prstClr val="black"/>
                </a:solidFill>
                <a:effectLst/>
                <a:uLnTx/>
                <a:uFillTx/>
                <a:latin typeface="Arial" charset="0"/>
                <a:ea typeface="宋体" charset="-122"/>
                <a:cs typeface="+mn-cs"/>
              </a:rPr>
              <a:t>SomeType</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a:t>
            </a:r>
            <a:endPar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endParaRPr>
          </a:p>
          <a:p>
            <a:pPr fontAlgn="auto">
              <a:lnSpc>
                <a:spcPct val="125000"/>
              </a:lnSpc>
              <a:spcBef>
                <a:spcPts val="0"/>
              </a:spcBef>
              <a:spcAft>
                <a:spcPts val="0"/>
              </a:spcAft>
              <a:buFont typeface="Wingdings" panose="05000000000000000000" pitchFamily="2" charset="2"/>
              <a:buChar char="u"/>
              <a:defRPr/>
            </a:pP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Julia </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代码文件以 </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en-US" altLang="zh-CN" sz="1800" b="0" i="0" u="none" strike="noStrike" kern="1200" cap="none" spc="0" normalizeH="0" baseline="0" noProof="0" dirty="0" err="1">
                <a:ln>
                  <a:noFill/>
                </a:ln>
                <a:solidFill>
                  <a:prstClr val="black"/>
                </a:solidFill>
                <a:effectLst/>
                <a:uLnTx/>
                <a:uFillTx/>
                <a:latin typeface="Arial" charset="0"/>
                <a:ea typeface="宋体" charset="-122"/>
                <a:cs typeface="+mn-cs"/>
              </a:rPr>
              <a:t>jl</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 </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为后缀。</a:t>
            </a:r>
            <a:endParaRPr lang="en-US" altLang="zh-CN" sz="1800" dirty="0">
              <a:solidFill>
                <a:prstClr val="black"/>
              </a:solidFill>
              <a:latin typeface="Arial" charset="0"/>
              <a:ea typeface="宋体" charset="-122"/>
            </a:endParaRPr>
          </a:p>
          <a:p>
            <a:pPr fontAlgn="auto">
              <a:lnSpc>
                <a:spcPct val="125000"/>
              </a:lnSpc>
              <a:spcBef>
                <a:spcPts val="0"/>
              </a:spcBef>
              <a:spcAft>
                <a:spcPts val="0"/>
              </a:spcAft>
              <a:buFont typeface="Wingdings" panose="05000000000000000000" pitchFamily="2" charset="2"/>
              <a:buChar char="u"/>
              <a:defRPr/>
            </a:pPr>
            <a:r>
              <a:rPr lang="en-US" altLang="zh-CN" sz="1800" b="1" i="0" u="none" strike="noStrike" baseline="0" dirty="0" err="1">
                <a:latin typeface="TimesNewRomanPS-BoldMT"/>
              </a:rPr>
              <a:t>Syslab</a:t>
            </a:r>
            <a:r>
              <a:rPr lang="zh-CN" altLang="en-US" sz="1800" b="0" i="0" u="none" strike="noStrike" baseline="0" dirty="0">
                <a:latin typeface="宋体" panose="02010600030101010101" pitchFamily="2" charset="-122"/>
                <a:ea typeface="宋体" panose="02010600030101010101" pitchFamily="2" charset="-122"/>
              </a:rPr>
              <a:t>中存在一些固定的变量，如</a:t>
            </a:r>
            <a:r>
              <a:rPr lang="en-US" altLang="zh-CN" sz="1800" b="1" i="0" u="none" strike="noStrike" baseline="0" dirty="0">
                <a:latin typeface="TimesNewRomanPS-BoldMT"/>
                <a:ea typeface="宋体" panose="02010600030101010101" pitchFamily="2" charset="-122"/>
              </a:rPr>
              <a:t>eps</a:t>
            </a:r>
            <a:r>
              <a:rPr lang="zh-CN" altLang="en-US" sz="1800" b="0" i="0" u="none" strike="noStrike" baseline="0" dirty="0">
                <a:latin typeface="宋体" panose="02010600030101010101" pitchFamily="2" charset="-122"/>
                <a:ea typeface="宋体" panose="02010600030101010101" pitchFamily="2" charset="-122"/>
              </a:rPr>
              <a:t>（相对精度或机器零阈值）、</a:t>
            </a:r>
            <a:r>
              <a:rPr lang="en-US" altLang="zh-CN" sz="1800" b="1" i="0" u="none" strike="noStrike" baseline="0" dirty="0">
                <a:latin typeface="TimesNewRomanPS-BoldMT"/>
              </a:rPr>
              <a:t>pi</a:t>
            </a:r>
            <a:r>
              <a:rPr lang="zh-CN" altLang="en-US" sz="1800" b="0" i="0" u="none" strike="noStrike" baseline="0" dirty="0">
                <a:latin typeface="宋体" panose="02010600030101010101" pitchFamily="2" charset="-122"/>
                <a:ea typeface="宋体" panose="02010600030101010101" pitchFamily="2" charset="-122"/>
              </a:rPr>
              <a:t>（</a:t>
            </a:r>
            <a:r>
              <a:rPr lang="el-GR" altLang="zh-CN" sz="1800" b="1" i="0" u="none" strike="noStrike" baseline="0" dirty="0">
                <a:latin typeface="TimesNewRomanPS-BoldMT"/>
                <a:ea typeface="宋体" panose="02010600030101010101" pitchFamily="2" charset="-122"/>
              </a:rPr>
              <a:t>π</a:t>
            </a:r>
            <a:r>
              <a:rPr lang="zh-CN" altLang="el-GR" sz="1800" b="0" i="0" u="none" strike="noStrike" baseline="0" dirty="0">
                <a:latin typeface="宋体" panose="02010600030101010101" pitchFamily="2" charset="-122"/>
                <a:ea typeface="宋体" panose="02010600030101010101" pitchFamily="2" charset="-122"/>
              </a:rPr>
              <a:t>）</a:t>
            </a:r>
            <a:r>
              <a:rPr lang="en-US" altLang="zh-CN" sz="1800" b="1" i="0" u="none" strike="noStrike" baseline="0" dirty="0">
                <a:latin typeface="TimesNewRomanPS-BoldMT"/>
                <a:ea typeface="宋体" panose="02010600030101010101" pitchFamily="2" charset="-122"/>
              </a:rPr>
              <a:t>Inf</a:t>
            </a:r>
            <a:r>
              <a:rPr lang="zh-CN" altLang="en-US" sz="1800" b="0" i="0" u="none" strike="noStrike" baseline="0" dirty="0">
                <a:latin typeface="宋体" panose="02010600030101010101" pitchFamily="2" charset="-122"/>
                <a:ea typeface="宋体" panose="02010600030101010101" pitchFamily="2" charset="-122"/>
              </a:rPr>
              <a:t>（</a:t>
            </a:r>
            <a:r>
              <a:rPr lang="en-US" altLang="zh-CN" sz="1800" b="1" i="0" u="none" strike="noStrike" baseline="0" dirty="0">
                <a:latin typeface="TimesNewRomanPS-BoldMT"/>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a:t>
            </a:r>
            <a:r>
              <a:rPr lang="en-US" altLang="zh-CN" sz="1800" b="1" i="0" u="none" strike="noStrike" baseline="0" dirty="0" err="1">
                <a:latin typeface="TimesNewRomanPS-BoldMT"/>
                <a:ea typeface="宋体" panose="02010600030101010101" pitchFamily="2" charset="-122"/>
              </a:rPr>
              <a:t>NaN</a:t>
            </a:r>
            <a:r>
              <a:rPr lang="zh-CN" altLang="en-US" sz="1800" b="0" i="0" u="none" strike="noStrike" baseline="0" dirty="0">
                <a:latin typeface="宋体" panose="02010600030101010101" pitchFamily="2" charset="-122"/>
                <a:ea typeface="宋体" panose="02010600030101010101" pitchFamily="2" charset="-122"/>
              </a:rPr>
              <a:t>、</a:t>
            </a:r>
            <a:r>
              <a:rPr lang="en-US" altLang="zh-CN" sz="1800" b="1" i="0" u="none" strike="noStrike" baseline="0" dirty="0" err="1">
                <a:latin typeface="TimesNewRomanPS-BoldMT"/>
                <a:ea typeface="宋体" panose="02010600030101010101" pitchFamily="2" charset="-122"/>
              </a:rPr>
              <a:t>realmax</a:t>
            </a:r>
            <a:r>
              <a:rPr lang="zh-CN" altLang="en-US" sz="1800" b="0" i="0" u="none" strike="noStrike" baseline="0" dirty="0">
                <a:latin typeface="宋体" panose="02010600030101010101" pitchFamily="2" charset="-122"/>
                <a:ea typeface="宋体" panose="02010600030101010101" pitchFamily="2" charset="-122"/>
              </a:rPr>
              <a:t>、</a:t>
            </a:r>
            <a:r>
              <a:rPr lang="en-US" altLang="zh-CN" sz="1800" b="1" i="0" u="none" strike="noStrike" baseline="0" dirty="0" err="1">
                <a:latin typeface="TimesNewRomanPS-BoldMT"/>
                <a:ea typeface="宋体" panose="02010600030101010101" pitchFamily="2" charset="-122"/>
              </a:rPr>
              <a:t>realmin</a:t>
            </a:r>
            <a:r>
              <a:rPr lang="zh-CN" altLang="en-US" sz="1800" b="0" i="0" u="none" strike="noStrike" baseline="0" dirty="0">
                <a:latin typeface="宋体" panose="02010600030101010101" pitchFamily="2" charset="-122"/>
                <a:ea typeface="宋体" panose="02010600030101010101" pitchFamily="2" charset="-122"/>
              </a:rPr>
              <a:t>等</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fontAlgn="auto">
              <a:lnSpc>
                <a:spcPct val="125000"/>
              </a:lnSpc>
              <a:spcBef>
                <a:spcPts val="0"/>
              </a:spcBef>
              <a:spcAft>
                <a:spcPts val="0"/>
              </a:spcAft>
              <a:buFont typeface="Wingdings" panose="05000000000000000000" pitchFamily="2" charset="2"/>
              <a:buChar char="u"/>
              <a:defRPr/>
            </a:pP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表达式遵循日常中的习惯写法，支持复数的使用，虚数符号</a:t>
            </a:r>
            <a:r>
              <a:rPr kumimoji="0" lang="en-US" altLang="zh-CN" sz="1800" b="0" i="0" u="none" strike="noStrike" kern="1200" cap="none" spc="0" normalizeH="0" baseline="0" noProof="0" dirty="0" err="1">
                <a:ln>
                  <a:noFill/>
                </a:ln>
                <a:solidFill>
                  <a:prstClr val="black"/>
                </a:solidFill>
                <a:effectLst/>
                <a:uLnTx/>
                <a:uFillTx/>
                <a:latin typeface="Arial" charset="0"/>
                <a:ea typeface="宋体" charset="-122"/>
                <a:cs typeface="+mn-cs"/>
              </a:rPr>
              <a:t>im</a:t>
            </a:r>
            <a:endPar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endParaRPr>
          </a:p>
          <a:p>
            <a:pPr fontAlgn="auto">
              <a:lnSpc>
                <a:spcPct val="125000"/>
              </a:lnSpc>
              <a:spcBef>
                <a:spcPts val="0"/>
              </a:spcBef>
              <a:spcAft>
                <a:spcPts val="0"/>
              </a:spcAft>
              <a:buFont typeface="Wingdings" panose="05000000000000000000" pitchFamily="2" charset="2"/>
              <a:buChar char="u"/>
              <a:defRPr/>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8612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E3C60628-A492-8D56-E7B9-9A04EA64AB1A}"/>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4.3</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典型连接</a:t>
            </a:r>
          </a:p>
        </p:txBody>
      </p:sp>
      <p:pic>
        <p:nvPicPr>
          <p:cNvPr id="5" name="图片 4">
            <a:extLst>
              <a:ext uri="{FF2B5EF4-FFF2-40B4-BE49-F238E27FC236}">
                <a16:creationId xmlns:a16="http://schemas.microsoft.com/office/drawing/2014/main" id="{5A7D0819-91D8-B2C0-3C95-53AF6017349F}"/>
              </a:ext>
            </a:extLst>
          </p:cNvPr>
          <p:cNvPicPr>
            <a:picLocks noChangeAspect="1"/>
          </p:cNvPicPr>
          <p:nvPr/>
        </p:nvPicPr>
        <p:blipFill>
          <a:blip r:embed="rId2"/>
          <a:stretch>
            <a:fillRect/>
          </a:stretch>
        </p:blipFill>
        <p:spPr>
          <a:xfrm>
            <a:off x="3503712" y="1268760"/>
            <a:ext cx="4553585" cy="743054"/>
          </a:xfrm>
          <a:prstGeom prst="rect">
            <a:avLst/>
          </a:prstGeom>
        </p:spPr>
      </p:pic>
      <p:sp>
        <p:nvSpPr>
          <p:cNvPr id="8" name="文本框 7">
            <a:extLst>
              <a:ext uri="{FF2B5EF4-FFF2-40B4-BE49-F238E27FC236}">
                <a16:creationId xmlns:a16="http://schemas.microsoft.com/office/drawing/2014/main" id="{3BB8509D-01B9-38AA-5F84-9EFCD67C5897}"/>
              </a:ext>
            </a:extLst>
          </p:cNvPr>
          <p:cNvSpPr txBox="1"/>
          <p:nvPr/>
        </p:nvSpPr>
        <p:spPr>
          <a:xfrm>
            <a:off x="2751804" y="2808236"/>
            <a:ext cx="3344196" cy="2031325"/>
          </a:xfrm>
          <a:prstGeom prst="rect">
            <a:avLst/>
          </a:prstGeom>
          <a:solidFill>
            <a:schemeClr val="bg2">
              <a:lumMod val="90000"/>
            </a:schemeClr>
          </a:solidFill>
        </p:spPr>
        <p:txBody>
          <a:bodyPr wrap="square">
            <a:spAutoFit/>
          </a:bodyPr>
          <a:lstStyle/>
          <a:p>
            <a:r>
              <a:rPr lang="en-US" altLang="zh-CN" dirty="0" err="1"/>
              <a:t>julia</a:t>
            </a:r>
            <a:r>
              <a:rPr lang="en-US" altLang="zh-CN" dirty="0"/>
              <a:t>&gt; s=</a:t>
            </a:r>
            <a:r>
              <a:rPr lang="en-US" altLang="zh-CN" dirty="0" err="1"/>
              <a:t>tf</a:t>
            </a:r>
            <a:r>
              <a:rPr lang="en-US" altLang="zh-CN" dirty="0"/>
              <a:t>('s');</a:t>
            </a:r>
          </a:p>
          <a:p>
            <a:endParaRPr lang="en-US" altLang="zh-CN" dirty="0"/>
          </a:p>
          <a:p>
            <a:r>
              <a:rPr lang="en-US" altLang="zh-CN" dirty="0" err="1"/>
              <a:t>julia</a:t>
            </a:r>
            <a:r>
              <a:rPr lang="en-US" altLang="zh-CN" dirty="0"/>
              <a:t>&gt; sys1=1/(2*s+1);</a:t>
            </a:r>
          </a:p>
          <a:p>
            <a:endParaRPr lang="en-US" altLang="zh-CN" dirty="0"/>
          </a:p>
          <a:p>
            <a:r>
              <a:rPr lang="en-US" altLang="zh-CN" dirty="0" err="1"/>
              <a:t>julia</a:t>
            </a:r>
            <a:r>
              <a:rPr lang="en-US" altLang="zh-CN" dirty="0"/>
              <a:t>&gt; sys2=1/(5*s+1);</a:t>
            </a:r>
          </a:p>
          <a:p>
            <a:endParaRPr lang="en-US" altLang="zh-CN" dirty="0"/>
          </a:p>
          <a:p>
            <a:r>
              <a:rPr lang="en-US" altLang="zh-CN" dirty="0" err="1"/>
              <a:t>julia</a:t>
            </a:r>
            <a:r>
              <a:rPr lang="en-US" altLang="zh-CN" dirty="0"/>
              <a:t>&gt; sys=series(sys1,sys2)</a:t>
            </a:r>
            <a:endParaRPr lang="zh-CN" altLang="en-US" dirty="0"/>
          </a:p>
        </p:txBody>
      </p:sp>
      <p:pic>
        <p:nvPicPr>
          <p:cNvPr id="9" name="图片 8">
            <a:extLst>
              <a:ext uri="{FF2B5EF4-FFF2-40B4-BE49-F238E27FC236}">
                <a16:creationId xmlns:a16="http://schemas.microsoft.com/office/drawing/2014/main" id="{5DC1A557-AA9C-51BC-DA22-3C0814228434}"/>
              </a:ext>
            </a:extLst>
          </p:cNvPr>
          <p:cNvPicPr>
            <a:picLocks noChangeAspect="1"/>
          </p:cNvPicPr>
          <p:nvPr/>
        </p:nvPicPr>
        <p:blipFill>
          <a:blip r:embed="rId3"/>
          <a:stretch>
            <a:fillRect/>
          </a:stretch>
        </p:blipFill>
        <p:spPr>
          <a:xfrm>
            <a:off x="3287688" y="5013176"/>
            <a:ext cx="2019582" cy="1457528"/>
          </a:xfrm>
          <a:prstGeom prst="rect">
            <a:avLst/>
          </a:prstGeom>
        </p:spPr>
      </p:pic>
      <p:pic>
        <p:nvPicPr>
          <p:cNvPr id="12" name="图片 11">
            <a:extLst>
              <a:ext uri="{FF2B5EF4-FFF2-40B4-BE49-F238E27FC236}">
                <a16:creationId xmlns:a16="http://schemas.microsoft.com/office/drawing/2014/main" id="{FC518D17-2614-7E7D-6614-DDCA042CECB0}"/>
              </a:ext>
            </a:extLst>
          </p:cNvPr>
          <p:cNvPicPr>
            <a:picLocks noChangeAspect="1"/>
          </p:cNvPicPr>
          <p:nvPr/>
        </p:nvPicPr>
        <p:blipFill>
          <a:blip r:embed="rId4"/>
          <a:stretch>
            <a:fillRect/>
          </a:stretch>
        </p:blipFill>
        <p:spPr>
          <a:xfrm>
            <a:off x="7608168" y="3226144"/>
            <a:ext cx="2600688" cy="838317"/>
          </a:xfrm>
          <a:prstGeom prst="rect">
            <a:avLst/>
          </a:prstGeom>
        </p:spPr>
      </p:pic>
    </p:spTree>
    <p:extLst>
      <p:ext uri="{BB962C8B-B14F-4D97-AF65-F5344CB8AC3E}">
        <p14:creationId xmlns:p14="http://schemas.microsoft.com/office/powerpoint/2010/main" val="168172126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4.3</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典型连接</a:t>
            </a:r>
          </a:p>
        </p:txBody>
      </p:sp>
      <p:sp>
        <p:nvSpPr>
          <p:cNvPr id="6" name="文本框 5">
            <a:extLst>
              <a:ext uri="{FF2B5EF4-FFF2-40B4-BE49-F238E27FC236}">
                <a16:creationId xmlns:a16="http://schemas.microsoft.com/office/drawing/2014/main" id="{9C5C69A3-5B63-0411-7DE3-3A8C7F66997E}"/>
              </a:ext>
            </a:extLst>
          </p:cNvPr>
          <p:cNvSpPr txBox="1"/>
          <p:nvPr/>
        </p:nvSpPr>
        <p:spPr>
          <a:xfrm>
            <a:off x="623392" y="1052736"/>
            <a:ext cx="6101442" cy="369332"/>
          </a:xfrm>
          <a:prstGeom prst="rect">
            <a:avLst/>
          </a:prstGeom>
          <a:noFill/>
        </p:spPr>
        <p:txBody>
          <a:bodyPr wrap="square">
            <a:spAutoFit/>
          </a:bodyPr>
          <a:lstStyle>
            <a:defPPr>
              <a:defRPr lang="zh-CN"/>
            </a:defPPr>
            <a:lvl1pPr>
              <a:defRPr sz="1600">
                <a:solidFill>
                  <a:srgbClr val="0000FF"/>
                </a:solidFill>
                <a:latin typeface="宋体" panose="02010600030101010101" pitchFamily="2" charset="-122"/>
                <a:ea typeface="宋体" panose="02010600030101010101" pitchFamily="2" charset="-122"/>
              </a:defRPr>
            </a:lvl1pPr>
          </a:lstStyle>
          <a:p>
            <a:r>
              <a:rPr lang="en-US" altLang="zh-CN" dirty="0"/>
              <a:t>3) </a:t>
            </a:r>
            <a:r>
              <a:rPr lang="zh-CN" altLang="en-US" dirty="0"/>
              <a:t>系统的并联</a:t>
            </a:r>
          </a:p>
        </p:txBody>
      </p:sp>
      <p:pic>
        <p:nvPicPr>
          <p:cNvPr id="7" name="图片 6">
            <a:extLst>
              <a:ext uri="{FF2B5EF4-FFF2-40B4-BE49-F238E27FC236}">
                <a16:creationId xmlns:a16="http://schemas.microsoft.com/office/drawing/2014/main" id="{4C48F08E-C1EB-BE45-D681-F6413C6659EB}"/>
              </a:ext>
            </a:extLst>
          </p:cNvPr>
          <p:cNvPicPr>
            <a:picLocks noChangeAspect="1"/>
          </p:cNvPicPr>
          <p:nvPr/>
        </p:nvPicPr>
        <p:blipFill>
          <a:blip r:embed="rId2"/>
          <a:stretch>
            <a:fillRect/>
          </a:stretch>
        </p:blipFill>
        <p:spPr>
          <a:xfrm>
            <a:off x="2639616" y="1833633"/>
            <a:ext cx="7192379" cy="3458058"/>
          </a:xfrm>
          <a:prstGeom prst="rect">
            <a:avLst/>
          </a:prstGeom>
        </p:spPr>
      </p:pic>
    </p:spTree>
    <p:extLst>
      <p:ext uri="{BB962C8B-B14F-4D97-AF65-F5344CB8AC3E}">
        <p14:creationId xmlns:p14="http://schemas.microsoft.com/office/powerpoint/2010/main" val="216099598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4.3</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典型连接</a:t>
            </a:r>
          </a:p>
        </p:txBody>
      </p:sp>
      <p:pic>
        <p:nvPicPr>
          <p:cNvPr id="5" name="图片 4">
            <a:extLst>
              <a:ext uri="{FF2B5EF4-FFF2-40B4-BE49-F238E27FC236}">
                <a16:creationId xmlns:a16="http://schemas.microsoft.com/office/drawing/2014/main" id="{EA596188-E3BD-77B9-27F0-A74C0D837306}"/>
              </a:ext>
            </a:extLst>
          </p:cNvPr>
          <p:cNvPicPr>
            <a:picLocks noChangeAspect="1"/>
          </p:cNvPicPr>
          <p:nvPr/>
        </p:nvPicPr>
        <p:blipFill>
          <a:blip r:embed="rId2"/>
          <a:stretch>
            <a:fillRect/>
          </a:stretch>
        </p:blipFill>
        <p:spPr>
          <a:xfrm>
            <a:off x="4151784" y="980728"/>
            <a:ext cx="2962688" cy="1581371"/>
          </a:xfrm>
          <a:prstGeom prst="rect">
            <a:avLst/>
          </a:prstGeom>
        </p:spPr>
      </p:pic>
      <p:sp>
        <p:nvSpPr>
          <p:cNvPr id="7" name="文本框 6">
            <a:extLst>
              <a:ext uri="{FF2B5EF4-FFF2-40B4-BE49-F238E27FC236}">
                <a16:creationId xmlns:a16="http://schemas.microsoft.com/office/drawing/2014/main" id="{DAC38E0E-743D-30E4-2073-37FA94EEFC6D}"/>
              </a:ext>
            </a:extLst>
          </p:cNvPr>
          <p:cNvSpPr txBox="1"/>
          <p:nvPr/>
        </p:nvSpPr>
        <p:spPr>
          <a:xfrm>
            <a:off x="2063552" y="2846785"/>
            <a:ext cx="2880320" cy="2031325"/>
          </a:xfrm>
          <a:prstGeom prst="rect">
            <a:avLst/>
          </a:prstGeom>
          <a:solidFill>
            <a:schemeClr val="bg2">
              <a:lumMod val="90000"/>
            </a:schemeClr>
          </a:solidFill>
        </p:spPr>
        <p:txBody>
          <a:bodyPr wrap="square">
            <a:spAutoFit/>
          </a:bodyPr>
          <a:lstStyle/>
          <a:p>
            <a:r>
              <a:rPr lang="en-US" altLang="zh-CN" dirty="0" err="1"/>
              <a:t>julia</a:t>
            </a:r>
            <a:r>
              <a:rPr lang="en-US" altLang="zh-CN" dirty="0"/>
              <a:t>&gt; s=</a:t>
            </a:r>
            <a:r>
              <a:rPr lang="en-US" altLang="zh-CN" dirty="0" err="1"/>
              <a:t>tf</a:t>
            </a:r>
            <a:r>
              <a:rPr lang="en-US" altLang="zh-CN" dirty="0"/>
              <a:t>('s');</a:t>
            </a:r>
          </a:p>
          <a:p>
            <a:endParaRPr lang="en-US" altLang="zh-CN" dirty="0"/>
          </a:p>
          <a:p>
            <a:r>
              <a:rPr lang="en-US" altLang="zh-CN" dirty="0" err="1"/>
              <a:t>julia</a:t>
            </a:r>
            <a:r>
              <a:rPr lang="en-US" altLang="zh-CN" dirty="0"/>
              <a:t>&gt; sys1=1/(2*s+1);</a:t>
            </a:r>
          </a:p>
          <a:p>
            <a:endParaRPr lang="en-US" altLang="zh-CN" dirty="0"/>
          </a:p>
          <a:p>
            <a:r>
              <a:rPr lang="en-US" altLang="zh-CN" dirty="0" err="1"/>
              <a:t>julia</a:t>
            </a:r>
            <a:r>
              <a:rPr lang="en-US" altLang="zh-CN" dirty="0"/>
              <a:t>&gt; sys2=1/(5*s+1);</a:t>
            </a:r>
          </a:p>
          <a:p>
            <a:endParaRPr lang="en-US" altLang="zh-CN" dirty="0"/>
          </a:p>
          <a:p>
            <a:r>
              <a:rPr lang="en-US" altLang="zh-CN" dirty="0" err="1"/>
              <a:t>julia</a:t>
            </a:r>
            <a:r>
              <a:rPr lang="en-US" altLang="zh-CN" dirty="0"/>
              <a:t>&gt; parallel(sys1,sys2)</a:t>
            </a:r>
            <a:endParaRPr lang="zh-CN" altLang="en-US" dirty="0"/>
          </a:p>
        </p:txBody>
      </p:sp>
      <p:pic>
        <p:nvPicPr>
          <p:cNvPr id="9" name="图片 8">
            <a:extLst>
              <a:ext uri="{FF2B5EF4-FFF2-40B4-BE49-F238E27FC236}">
                <a16:creationId xmlns:a16="http://schemas.microsoft.com/office/drawing/2014/main" id="{C02930FF-E673-795A-A022-7780DF561D4F}"/>
              </a:ext>
            </a:extLst>
          </p:cNvPr>
          <p:cNvPicPr>
            <a:picLocks noChangeAspect="1"/>
          </p:cNvPicPr>
          <p:nvPr/>
        </p:nvPicPr>
        <p:blipFill>
          <a:blip r:embed="rId3"/>
          <a:stretch>
            <a:fillRect/>
          </a:stretch>
        </p:blipFill>
        <p:spPr>
          <a:xfrm>
            <a:off x="2783632" y="5162797"/>
            <a:ext cx="1924319" cy="1428949"/>
          </a:xfrm>
          <a:prstGeom prst="rect">
            <a:avLst/>
          </a:prstGeom>
        </p:spPr>
      </p:pic>
      <p:pic>
        <p:nvPicPr>
          <p:cNvPr id="11" name="图片 10">
            <a:extLst>
              <a:ext uri="{FF2B5EF4-FFF2-40B4-BE49-F238E27FC236}">
                <a16:creationId xmlns:a16="http://schemas.microsoft.com/office/drawing/2014/main" id="{285E8993-03CA-DAEB-4491-56E829056720}"/>
              </a:ext>
            </a:extLst>
          </p:cNvPr>
          <p:cNvPicPr>
            <a:picLocks noChangeAspect="1"/>
          </p:cNvPicPr>
          <p:nvPr/>
        </p:nvPicPr>
        <p:blipFill>
          <a:blip r:embed="rId4"/>
          <a:stretch>
            <a:fillRect/>
          </a:stretch>
        </p:blipFill>
        <p:spPr>
          <a:xfrm>
            <a:off x="6076391" y="3212976"/>
            <a:ext cx="2343477" cy="809738"/>
          </a:xfrm>
          <a:prstGeom prst="rect">
            <a:avLst/>
          </a:prstGeom>
        </p:spPr>
      </p:pic>
    </p:spTree>
    <p:extLst>
      <p:ext uri="{BB962C8B-B14F-4D97-AF65-F5344CB8AC3E}">
        <p14:creationId xmlns:p14="http://schemas.microsoft.com/office/powerpoint/2010/main" val="4820560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4.3</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典型连接</a:t>
            </a:r>
          </a:p>
        </p:txBody>
      </p:sp>
      <p:sp>
        <p:nvSpPr>
          <p:cNvPr id="8" name="文本框 7">
            <a:extLst>
              <a:ext uri="{FF2B5EF4-FFF2-40B4-BE49-F238E27FC236}">
                <a16:creationId xmlns:a16="http://schemas.microsoft.com/office/drawing/2014/main" id="{E5653355-E428-936A-E5D5-6ED3BC877972}"/>
              </a:ext>
            </a:extLst>
          </p:cNvPr>
          <p:cNvSpPr txBox="1"/>
          <p:nvPr/>
        </p:nvSpPr>
        <p:spPr>
          <a:xfrm>
            <a:off x="407368" y="980728"/>
            <a:ext cx="6101442" cy="338554"/>
          </a:xfrm>
          <a:prstGeom prst="rect">
            <a:avLst/>
          </a:prstGeom>
          <a:noFill/>
        </p:spPr>
        <p:txBody>
          <a:bodyPr wrap="square">
            <a:spAutoFit/>
          </a:bodyPr>
          <a:lstStyle/>
          <a:p>
            <a:r>
              <a:rPr lang="en-US" altLang="zh-CN" sz="1600" dirty="0">
                <a:solidFill>
                  <a:srgbClr val="0000FF"/>
                </a:solidFill>
                <a:latin typeface="宋体" panose="02010600030101010101" pitchFamily="2" charset="-122"/>
                <a:ea typeface="宋体" panose="02010600030101010101" pitchFamily="2" charset="-122"/>
              </a:rPr>
              <a:t>4) </a:t>
            </a:r>
            <a:r>
              <a:rPr lang="zh-CN" altLang="en-US" sz="1600" dirty="0">
                <a:solidFill>
                  <a:srgbClr val="0000FF"/>
                </a:solidFill>
                <a:latin typeface="宋体" panose="02010600030101010101" pitchFamily="2" charset="-122"/>
                <a:ea typeface="宋体" panose="02010600030101010101" pitchFamily="2" charset="-122"/>
              </a:rPr>
              <a:t>系统反馈</a:t>
            </a:r>
          </a:p>
        </p:txBody>
      </p:sp>
      <p:pic>
        <p:nvPicPr>
          <p:cNvPr id="9" name="图片 8">
            <a:extLst>
              <a:ext uri="{FF2B5EF4-FFF2-40B4-BE49-F238E27FC236}">
                <a16:creationId xmlns:a16="http://schemas.microsoft.com/office/drawing/2014/main" id="{2E41B0E3-170B-C517-9375-908C02F6DE83}"/>
              </a:ext>
            </a:extLst>
          </p:cNvPr>
          <p:cNvPicPr>
            <a:picLocks noChangeAspect="1"/>
          </p:cNvPicPr>
          <p:nvPr/>
        </p:nvPicPr>
        <p:blipFill>
          <a:blip r:embed="rId2"/>
          <a:stretch>
            <a:fillRect/>
          </a:stretch>
        </p:blipFill>
        <p:spPr>
          <a:xfrm>
            <a:off x="2514100" y="1689617"/>
            <a:ext cx="7163800" cy="4067743"/>
          </a:xfrm>
          <a:prstGeom prst="rect">
            <a:avLst/>
          </a:prstGeom>
        </p:spPr>
      </p:pic>
    </p:spTree>
    <p:extLst>
      <p:ext uri="{BB962C8B-B14F-4D97-AF65-F5344CB8AC3E}">
        <p14:creationId xmlns:p14="http://schemas.microsoft.com/office/powerpoint/2010/main" val="3975579444"/>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4.3</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典型连接</a:t>
            </a:r>
          </a:p>
        </p:txBody>
      </p:sp>
      <p:pic>
        <p:nvPicPr>
          <p:cNvPr id="5" name="图片 4">
            <a:extLst>
              <a:ext uri="{FF2B5EF4-FFF2-40B4-BE49-F238E27FC236}">
                <a16:creationId xmlns:a16="http://schemas.microsoft.com/office/drawing/2014/main" id="{8F750DFE-691F-E705-8A85-7A074C00EE50}"/>
              </a:ext>
            </a:extLst>
          </p:cNvPr>
          <p:cNvPicPr>
            <a:picLocks noChangeAspect="1"/>
          </p:cNvPicPr>
          <p:nvPr/>
        </p:nvPicPr>
        <p:blipFill>
          <a:blip r:embed="rId2"/>
          <a:stretch>
            <a:fillRect/>
          </a:stretch>
        </p:blipFill>
        <p:spPr>
          <a:xfrm>
            <a:off x="3647728" y="1340768"/>
            <a:ext cx="4020111" cy="1486107"/>
          </a:xfrm>
          <a:prstGeom prst="rect">
            <a:avLst/>
          </a:prstGeom>
        </p:spPr>
      </p:pic>
      <p:sp>
        <p:nvSpPr>
          <p:cNvPr id="9" name="文本框 8">
            <a:extLst>
              <a:ext uri="{FF2B5EF4-FFF2-40B4-BE49-F238E27FC236}">
                <a16:creationId xmlns:a16="http://schemas.microsoft.com/office/drawing/2014/main" id="{AEA06B2D-E3B8-B9F0-A5E0-0F9DEEA8A850}"/>
              </a:ext>
            </a:extLst>
          </p:cNvPr>
          <p:cNvSpPr txBox="1"/>
          <p:nvPr/>
        </p:nvSpPr>
        <p:spPr>
          <a:xfrm>
            <a:off x="1631504" y="2730446"/>
            <a:ext cx="2880320" cy="2031325"/>
          </a:xfrm>
          <a:prstGeom prst="rect">
            <a:avLst/>
          </a:prstGeom>
          <a:solidFill>
            <a:schemeClr val="bg2">
              <a:lumMod val="90000"/>
            </a:schemeClr>
          </a:solidFill>
        </p:spPr>
        <p:txBody>
          <a:bodyPr wrap="square">
            <a:spAutoFit/>
          </a:bodyPr>
          <a:lstStyle/>
          <a:p>
            <a:r>
              <a:rPr lang="en-US" altLang="zh-CN" dirty="0" err="1"/>
              <a:t>julia</a:t>
            </a:r>
            <a:r>
              <a:rPr lang="en-US" altLang="zh-CN" dirty="0"/>
              <a:t>&gt; s=</a:t>
            </a:r>
            <a:r>
              <a:rPr lang="en-US" altLang="zh-CN" dirty="0" err="1"/>
              <a:t>tf</a:t>
            </a:r>
            <a:r>
              <a:rPr lang="en-US" altLang="zh-CN" dirty="0"/>
              <a:t>('s');</a:t>
            </a:r>
          </a:p>
          <a:p>
            <a:endParaRPr lang="en-US" altLang="zh-CN" dirty="0"/>
          </a:p>
          <a:p>
            <a:r>
              <a:rPr lang="en-US" altLang="zh-CN" dirty="0" err="1"/>
              <a:t>julia</a:t>
            </a:r>
            <a:r>
              <a:rPr lang="en-US" altLang="zh-CN" dirty="0"/>
              <a:t>&gt; sys1=1/(2*s+1);</a:t>
            </a:r>
          </a:p>
          <a:p>
            <a:endParaRPr lang="en-US" altLang="zh-CN" dirty="0"/>
          </a:p>
          <a:p>
            <a:r>
              <a:rPr lang="en-US" altLang="zh-CN" dirty="0" err="1"/>
              <a:t>julia</a:t>
            </a:r>
            <a:r>
              <a:rPr lang="en-US" altLang="zh-CN" dirty="0"/>
              <a:t>&gt; sys2=1/(5*s+1);</a:t>
            </a:r>
          </a:p>
          <a:p>
            <a:endParaRPr lang="en-US" altLang="zh-CN" dirty="0"/>
          </a:p>
          <a:p>
            <a:r>
              <a:rPr lang="en-US" altLang="zh-CN" dirty="0" err="1"/>
              <a:t>julia</a:t>
            </a:r>
            <a:r>
              <a:rPr lang="en-US" altLang="zh-CN" dirty="0"/>
              <a:t>&gt; parallel(sys1,sys2)</a:t>
            </a:r>
            <a:endParaRPr lang="zh-CN" altLang="en-US" dirty="0"/>
          </a:p>
        </p:txBody>
      </p:sp>
      <p:pic>
        <p:nvPicPr>
          <p:cNvPr id="11" name="图片 10">
            <a:extLst>
              <a:ext uri="{FF2B5EF4-FFF2-40B4-BE49-F238E27FC236}">
                <a16:creationId xmlns:a16="http://schemas.microsoft.com/office/drawing/2014/main" id="{04F3B40E-6F59-1A02-2967-3AD7FAA523F9}"/>
              </a:ext>
            </a:extLst>
          </p:cNvPr>
          <p:cNvPicPr>
            <a:picLocks noChangeAspect="1"/>
          </p:cNvPicPr>
          <p:nvPr/>
        </p:nvPicPr>
        <p:blipFill>
          <a:blip r:embed="rId3"/>
          <a:stretch>
            <a:fillRect/>
          </a:stretch>
        </p:blipFill>
        <p:spPr>
          <a:xfrm>
            <a:off x="4871864" y="3304243"/>
            <a:ext cx="2219635" cy="1457528"/>
          </a:xfrm>
          <a:prstGeom prst="rect">
            <a:avLst/>
          </a:prstGeom>
        </p:spPr>
      </p:pic>
    </p:spTree>
    <p:extLst>
      <p:ext uri="{BB962C8B-B14F-4D97-AF65-F5344CB8AC3E}">
        <p14:creationId xmlns:p14="http://schemas.microsoft.com/office/powerpoint/2010/main" val="1680680961"/>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4.3</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典型连接</a:t>
            </a:r>
          </a:p>
        </p:txBody>
      </p:sp>
      <p:sp>
        <p:nvSpPr>
          <p:cNvPr id="5" name="文本框 4">
            <a:extLst>
              <a:ext uri="{FF2B5EF4-FFF2-40B4-BE49-F238E27FC236}">
                <a16:creationId xmlns:a16="http://schemas.microsoft.com/office/drawing/2014/main" id="{84DD1701-F987-0B55-A86D-7424F3EF8A8B}"/>
              </a:ext>
            </a:extLst>
          </p:cNvPr>
          <p:cNvSpPr txBox="1"/>
          <p:nvPr/>
        </p:nvSpPr>
        <p:spPr>
          <a:xfrm>
            <a:off x="407368" y="980728"/>
            <a:ext cx="6101442" cy="338554"/>
          </a:xfrm>
          <a:prstGeom prst="rect">
            <a:avLst/>
          </a:prstGeom>
          <a:noFill/>
        </p:spPr>
        <p:txBody>
          <a:bodyPr wrap="square">
            <a:spAutoFit/>
          </a:bodyPr>
          <a:lstStyle/>
          <a:p>
            <a:r>
              <a:rPr lang="en-US" altLang="zh-CN" sz="1600" b="0" i="0" u="none" strike="noStrike" baseline="0" dirty="0">
                <a:solidFill>
                  <a:srgbClr val="0000FF"/>
                </a:solidFill>
                <a:latin typeface="宋体" panose="02010600030101010101" pitchFamily="2" charset="-122"/>
                <a:ea typeface="宋体" panose="02010600030101010101" pitchFamily="2" charset="-122"/>
              </a:rPr>
              <a:t>5) </a:t>
            </a:r>
            <a:r>
              <a:rPr lang="zh-CN" altLang="en-US" sz="1600" b="0" i="0" u="none" strike="noStrike" baseline="0" dirty="0">
                <a:solidFill>
                  <a:srgbClr val="0000FF"/>
                </a:solidFill>
                <a:latin typeface="宋体" panose="02010600030101010101" pitchFamily="2" charset="-122"/>
                <a:ea typeface="宋体" panose="02010600030101010101" pitchFamily="2" charset="-122"/>
              </a:rPr>
              <a:t>框图连接</a:t>
            </a:r>
            <a:endParaRPr lang="zh-CN" altLang="en-US" dirty="0"/>
          </a:p>
        </p:txBody>
      </p:sp>
      <p:pic>
        <p:nvPicPr>
          <p:cNvPr id="7" name="图片 6">
            <a:extLst>
              <a:ext uri="{FF2B5EF4-FFF2-40B4-BE49-F238E27FC236}">
                <a16:creationId xmlns:a16="http://schemas.microsoft.com/office/drawing/2014/main" id="{98AD3EAD-2690-A37A-DA4B-C754C4F7644F}"/>
              </a:ext>
            </a:extLst>
          </p:cNvPr>
          <p:cNvPicPr>
            <a:picLocks noChangeAspect="1"/>
          </p:cNvPicPr>
          <p:nvPr/>
        </p:nvPicPr>
        <p:blipFill>
          <a:blip r:embed="rId2"/>
          <a:stretch>
            <a:fillRect/>
          </a:stretch>
        </p:blipFill>
        <p:spPr>
          <a:xfrm>
            <a:off x="2207568" y="1681300"/>
            <a:ext cx="7668695" cy="3924848"/>
          </a:xfrm>
          <a:prstGeom prst="rect">
            <a:avLst/>
          </a:prstGeom>
        </p:spPr>
      </p:pic>
    </p:spTree>
    <p:extLst>
      <p:ext uri="{BB962C8B-B14F-4D97-AF65-F5344CB8AC3E}">
        <p14:creationId xmlns:p14="http://schemas.microsoft.com/office/powerpoint/2010/main" val="1411257514"/>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65136" y="319042"/>
            <a:ext cx="1977656" cy="646331"/>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目录</a:t>
            </a:r>
          </a:p>
        </p:txBody>
      </p:sp>
      <p:sp>
        <p:nvSpPr>
          <p:cNvPr id="13" name="圆角矩形 12"/>
          <p:cNvSpPr/>
          <p:nvPr/>
        </p:nvSpPr>
        <p:spPr>
          <a:xfrm>
            <a:off x="4151784" y="126876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1</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err="1">
                <a:ln>
                  <a:noFill/>
                </a:ln>
                <a:solidFill>
                  <a:schemeClr val="bg1"/>
                </a:solidFill>
                <a:effectLst/>
                <a:uLnTx/>
                <a:uFillTx/>
                <a:latin typeface="微软雅黑" panose="020B0503020204020204" pitchFamily="34" charset="-122"/>
                <a:ea typeface="微软雅黑" panose="020B0503020204020204" pitchFamily="34" charset="-122"/>
                <a:cs typeface="+mn-cs"/>
              </a:rPr>
              <a:t>Syslab</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数值计算功能</a:t>
            </a:r>
          </a:p>
        </p:txBody>
      </p:sp>
      <p:sp>
        <p:nvSpPr>
          <p:cNvPr id="10" name="圆角矩形 9"/>
          <p:cNvSpPr/>
          <p:nvPr/>
        </p:nvSpPr>
        <p:spPr>
          <a:xfrm>
            <a:off x="4151784" y="224418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2</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、拉氏变换与</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Z</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变换</a:t>
            </a:r>
          </a:p>
        </p:txBody>
      </p:sp>
      <p:sp>
        <p:nvSpPr>
          <p:cNvPr id="7" name="圆角矩形 9">
            <a:extLst>
              <a:ext uri="{FF2B5EF4-FFF2-40B4-BE49-F238E27FC236}">
                <a16:creationId xmlns:a16="http://schemas.microsoft.com/office/drawing/2014/main" id="{6097BCB7-F9F4-4DF1-9D9A-7CD6E5DFDBD6}"/>
              </a:ext>
            </a:extLst>
          </p:cNvPr>
          <p:cNvSpPr/>
          <p:nvPr/>
        </p:nvSpPr>
        <p:spPr>
          <a:xfrm>
            <a:off x="4151784" y="3195396"/>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a:solidFill>
                  <a:schemeClr val="bg1"/>
                </a:solidFill>
                <a:latin typeface="微软雅黑" panose="020B0503020204020204" pitchFamily="34" charset="-122"/>
                <a:ea typeface="微软雅黑" panose="020B0503020204020204" pitchFamily="34" charset="-122"/>
              </a:rPr>
              <a:t>、控制系统模型</a:t>
            </a:r>
          </a:p>
        </p:txBody>
      </p:sp>
      <p:sp>
        <p:nvSpPr>
          <p:cNvPr id="8" name="圆角矩形 9">
            <a:extLst>
              <a:ext uri="{FF2B5EF4-FFF2-40B4-BE49-F238E27FC236}">
                <a16:creationId xmlns:a16="http://schemas.microsoft.com/office/drawing/2014/main" id="{1B0400F4-A2A5-446E-81B7-D870EFDE4505}"/>
              </a:ext>
            </a:extLst>
          </p:cNvPr>
          <p:cNvSpPr/>
          <p:nvPr/>
        </p:nvSpPr>
        <p:spPr>
          <a:xfrm>
            <a:off x="4151784" y="4146614"/>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dirty="0">
                <a:solidFill>
                  <a:srgbClr val="FFFF00"/>
                </a:solidFill>
                <a:latin typeface="微软雅黑" panose="020B0503020204020204" pitchFamily="34" charset="-122"/>
                <a:ea typeface="微软雅黑" panose="020B0503020204020204" pitchFamily="34" charset="-122"/>
              </a:rPr>
              <a:t>4</a:t>
            </a:r>
            <a:r>
              <a:rPr lang="zh-CN" altLang="en-US" sz="2400" b="1" dirty="0">
                <a:solidFill>
                  <a:srgbClr val="FFFF00"/>
                </a:solidFill>
                <a:latin typeface="微软雅黑" panose="020B0503020204020204" pitchFamily="34" charset="-122"/>
                <a:ea typeface="微软雅黑" panose="020B0503020204020204" pitchFamily="34" charset="-122"/>
              </a:rPr>
              <a:t>、控制系统分析</a:t>
            </a:r>
          </a:p>
        </p:txBody>
      </p:sp>
      <p:sp>
        <p:nvSpPr>
          <p:cNvPr id="9" name="圆角矩形 9">
            <a:extLst>
              <a:ext uri="{FF2B5EF4-FFF2-40B4-BE49-F238E27FC236}">
                <a16:creationId xmlns:a16="http://schemas.microsoft.com/office/drawing/2014/main" id="{E5A4BB3C-54BA-F4F2-A1F7-973F97D4EB8B}"/>
              </a:ext>
            </a:extLst>
          </p:cNvPr>
          <p:cNvSpPr/>
          <p:nvPr/>
        </p:nvSpPr>
        <p:spPr>
          <a:xfrm>
            <a:off x="4141575" y="5097832"/>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5</a:t>
            </a:r>
            <a:r>
              <a:rPr lang="zh-CN" altLang="en-US" sz="2400" b="1" dirty="0">
                <a:solidFill>
                  <a:schemeClr val="bg1"/>
                </a:solidFill>
                <a:latin typeface="微软雅黑" panose="020B0503020204020204" pitchFamily="34" charset="-122"/>
                <a:ea typeface="微软雅黑" panose="020B0503020204020204" pitchFamily="34" charset="-122"/>
              </a:rPr>
              <a:t>、状态空间设计方法</a:t>
            </a:r>
          </a:p>
        </p:txBody>
      </p:sp>
    </p:spTree>
    <p:extLst>
      <p:ext uri="{BB962C8B-B14F-4D97-AF65-F5344CB8AC3E}">
        <p14:creationId xmlns:p14="http://schemas.microsoft.com/office/powerpoint/2010/main" val="3738079760"/>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dirty="0">
                <a:solidFill>
                  <a:srgbClr val="4F81BD"/>
                </a:solidFill>
                <a:latin typeface="微软雅黑" pitchFamily="34" charset="-122"/>
                <a:ea typeface="微软雅黑" pitchFamily="34" charset="-122"/>
              </a:rPr>
              <a:t>5.1</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特征方程特征根</a:t>
            </a:r>
          </a:p>
        </p:txBody>
      </p:sp>
      <p:sp>
        <p:nvSpPr>
          <p:cNvPr id="5" name="文本框 4">
            <a:extLst>
              <a:ext uri="{FF2B5EF4-FFF2-40B4-BE49-F238E27FC236}">
                <a16:creationId xmlns:a16="http://schemas.microsoft.com/office/drawing/2014/main" id="{8D6F4ABD-4513-B0F8-841E-4CD388F84468}"/>
              </a:ext>
            </a:extLst>
          </p:cNvPr>
          <p:cNvSpPr txBox="1"/>
          <p:nvPr/>
        </p:nvSpPr>
        <p:spPr>
          <a:xfrm>
            <a:off x="1487488" y="1329803"/>
            <a:ext cx="9361040" cy="4198393"/>
          </a:xfrm>
          <a:prstGeom prst="rect">
            <a:avLst/>
          </a:prstGeom>
          <a:noFill/>
        </p:spPr>
        <p:txBody>
          <a:bodyPr wrap="square">
            <a:spAutoFit/>
          </a:bodyPr>
          <a:lstStyle/>
          <a:p>
            <a:pPr algn="l">
              <a:lnSpc>
                <a:spcPct val="150000"/>
              </a:lnSpc>
            </a:pP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    连续系统的特征根在左半平面，离散系统特征根在</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z</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的单位圆内，则系统稳定。连续系统的零点在左半平面，离散系统零点在</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z</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的单位圆</a:t>
            </a:r>
          </a:p>
          <a:p>
            <a:pPr algn="l">
              <a:lnSpc>
                <a:spcPct val="150000"/>
              </a:lnSpc>
            </a:pP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内，则系统是最小相位的</a:t>
            </a:r>
          </a:p>
          <a:p>
            <a:pPr algn="l">
              <a:lnSpc>
                <a:spcPct val="150000"/>
              </a:lnSpc>
            </a:pP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pole(sys), </a:t>
            </a:r>
            <a:r>
              <a:rPr lang="en-US" altLang="zh-CN" b="1" i="0" u="none" strike="noStrike" baseline="0" dirty="0" err="1">
                <a:solidFill>
                  <a:srgbClr val="FF00FF"/>
                </a:solidFill>
                <a:latin typeface="微软雅黑" panose="020B0503020204020204" pitchFamily="34" charset="-122"/>
                <a:ea typeface="微软雅黑" panose="020B0503020204020204" pitchFamily="34" charset="-122"/>
              </a:rPr>
              <a:t>eig</a:t>
            </a: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(A)</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计算系统的极点，所有极点都位于系统左半平面，则系统是稳定的；否则系统不稳定，返回极点。</a:t>
            </a:r>
          </a:p>
          <a:p>
            <a:pPr algn="l">
              <a:lnSpc>
                <a:spcPct val="150000"/>
              </a:lnSpc>
            </a:pP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[V,D]=</a:t>
            </a:r>
            <a:r>
              <a:rPr lang="en-US" altLang="zh-CN" b="1" i="0" u="none" strike="noStrike" baseline="0" dirty="0" err="1">
                <a:solidFill>
                  <a:srgbClr val="FF00FF"/>
                </a:solidFill>
                <a:latin typeface="微软雅黑" panose="020B0503020204020204" pitchFamily="34" charset="-122"/>
                <a:ea typeface="微软雅黑" panose="020B0503020204020204" pitchFamily="34" charset="-122"/>
              </a:rPr>
              <a:t>eig</a:t>
            </a: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(A)</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矩阵的特征值和特征向量。</a:t>
            </a:r>
          </a:p>
          <a:p>
            <a:pPr algn="l">
              <a:lnSpc>
                <a:spcPct val="150000"/>
              </a:lnSpc>
            </a:pP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poly(A)</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求矩阵的特征多项式。当</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为向量时，</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中的元素为所求得的多项式的根。</a:t>
            </a:r>
          </a:p>
          <a:p>
            <a:pPr algn="l">
              <a:lnSpc>
                <a:spcPct val="150000"/>
              </a:lnSpc>
            </a:pPr>
            <a:r>
              <a:rPr lang="en-US" altLang="zh-CN" b="1" i="0" u="none" strike="noStrike" baseline="0" dirty="0" err="1">
                <a:solidFill>
                  <a:srgbClr val="FF00FF"/>
                </a:solidFill>
                <a:latin typeface="微软雅黑" panose="020B0503020204020204" pitchFamily="34" charset="-122"/>
                <a:ea typeface="微软雅黑" panose="020B0503020204020204" pitchFamily="34" charset="-122"/>
              </a:rPr>
              <a:t>polyeig</a:t>
            </a: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(A)</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求矩阵的特征值。</a:t>
            </a:r>
          </a:p>
          <a:p>
            <a:pPr algn="l">
              <a:lnSpc>
                <a:spcPct val="150000"/>
              </a:lnSpc>
            </a:pP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roots(B)</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求多项式的根。</a:t>
            </a:r>
          </a:p>
          <a:p>
            <a:pPr algn="l">
              <a:lnSpc>
                <a:spcPct val="150000"/>
              </a:lnSpc>
            </a:pPr>
            <a:r>
              <a:rPr lang="en-US" altLang="zh-CN" b="1" i="0" u="none" strike="noStrike" baseline="0" dirty="0">
                <a:solidFill>
                  <a:srgbClr val="FF00FF"/>
                </a:solidFill>
                <a:latin typeface="微软雅黑" panose="020B0503020204020204" pitchFamily="34" charset="-122"/>
                <a:ea typeface="微软雅黑" panose="020B0503020204020204" pitchFamily="34" charset="-122"/>
              </a:rPr>
              <a:t>Z = zero(SYS) </a:t>
            </a:r>
            <a:r>
              <a:rPr lang="en-US" altLang="zh-CN" b="1" i="0" u="none" strike="noStrike" baseline="0" dirty="0">
                <a:solidFill>
                  <a:srgbClr val="000000"/>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求传递函数的零点。</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2279333"/>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5.2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控制系统时域分析</a:t>
            </a:r>
          </a:p>
        </p:txBody>
      </p:sp>
      <p:sp>
        <p:nvSpPr>
          <p:cNvPr id="6" name="文本框 5">
            <a:extLst>
              <a:ext uri="{FF2B5EF4-FFF2-40B4-BE49-F238E27FC236}">
                <a16:creationId xmlns:a16="http://schemas.microsoft.com/office/drawing/2014/main" id="{2FE34649-E67F-D80B-92AF-EE84F8F03574}"/>
              </a:ext>
            </a:extLst>
          </p:cNvPr>
          <p:cNvSpPr txBox="1"/>
          <p:nvPr/>
        </p:nvSpPr>
        <p:spPr>
          <a:xfrm>
            <a:off x="551384" y="1124744"/>
            <a:ext cx="10513168" cy="369332"/>
          </a:xfrm>
          <a:prstGeom prst="rect">
            <a:avLst/>
          </a:prstGeom>
          <a:noFill/>
        </p:spPr>
        <p:txBody>
          <a:bodyPr wrap="square">
            <a:spAutoFit/>
          </a:bodyPr>
          <a:lstStyle/>
          <a:p>
            <a:r>
              <a:rPr lang="zh-CN" altLang="en-US" dirty="0"/>
              <a:t>       控制系统最常用的时域分析方法是：当输入信号为单位阶跃和单位脉冲信号时的系统输出响应。</a:t>
            </a:r>
          </a:p>
        </p:txBody>
      </p:sp>
      <p:pic>
        <p:nvPicPr>
          <p:cNvPr id="8" name="图片 7">
            <a:extLst>
              <a:ext uri="{FF2B5EF4-FFF2-40B4-BE49-F238E27FC236}">
                <a16:creationId xmlns:a16="http://schemas.microsoft.com/office/drawing/2014/main" id="{F116CE92-49D8-68F4-4A7B-A6D4E004A7A4}"/>
              </a:ext>
            </a:extLst>
          </p:cNvPr>
          <p:cNvPicPr>
            <a:picLocks noChangeAspect="1"/>
          </p:cNvPicPr>
          <p:nvPr/>
        </p:nvPicPr>
        <p:blipFill>
          <a:blip r:embed="rId2"/>
          <a:stretch>
            <a:fillRect/>
          </a:stretch>
        </p:blipFill>
        <p:spPr>
          <a:xfrm>
            <a:off x="3359696" y="2149903"/>
            <a:ext cx="4320480" cy="2364503"/>
          </a:xfrm>
          <a:prstGeom prst="rect">
            <a:avLst/>
          </a:prstGeom>
        </p:spPr>
      </p:pic>
    </p:spTree>
    <p:extLst>
      <p:ext uri="{BB962C8B-B14F-4D97-AF65-F5344CB8AC3E}">
        <p14:creationId xmlns:p14="http://schemas.microsoft.com/office/powerpoint/2010/main" val="2357378331"/>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5.2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控制系统时域分析</a:t>
            </a:r>
          </a:p>
        </p:txBody>
      </p:sp>
      <p:pic>
        <p:nvPicPr>
          <p:cNvPr id="5" name="图片 4">
            <a:extLst>
              <a:ext uri="{FF2B5EF4-FFF2-40B4-BE49-F238E27FC236}">
                <a16:creationId xmlns:a16="http://schemas.microsoft.com/office/drawing/2014/main" id="{36416A70-9242-F261-9028-2372BFFFE9E5}"/>
              </a:ext>
            </a:extLst>
          </p:cNvPr>
          <p:cNvPicPr>
            <a:picLocks noChangeAspect="1"/>
          </p:cNvPicPr>
          <p:nvPr/>
        </p:nvPicPr>
        <p:blipFill>
          <a:blip r:embed="rId2"/>
          <a:stretch>
            <a:fillRect/>
          </a:stretch>
        </p:blipFill>
        <p:spPr>
          <a:xfrm>
            <a:off x="492733" y="1196752"/>
            <a:ext cx="7020905" cy="743054"/>
          </a:xfrm>
          <a:prstGeom prst="rect">
            <a:avLst/>
          </a:prstGeom>
        </p:spPr>
      </p:pic>
      <p:pic>
        <p:nvPicPr>
          <p:cNvPr id="9" name="图片 8">
            <a:extLst>
              <a:ext uri="{FF2B5EF4-FFF2-40B4-BE49-F238E27FC236}">
                <a16:creationId xmlns:a16="http://schemas.microsoft.com/office/drawing/2014/main" id="{AE45C470-3625-B782-FFDD-52A7205EE876}"/>
              </a:ext>
            </a:extLst>
          </p:cNvPr>
          <p:cNvPicPr>
            <a:picLocks noChangeAspect="1"/>
          </p:cNvPicPr>
          <p:nvPr/>
        </p:nvPicPr>
        <p:blipFill>
          <a:blip r:embed="rId3"/>
          <a:stretch>
            <a:fillRect/>
          </a:stretch>
        </p:blipFill>
        <p:spPr>
          <a:xfrm>
            <a:off x="4223792" y="2121296"/>
            <a:ext cx="2715004" cy="809738"/>
          </a:xfrm>
          <a:prstGeom prst="rect">
            <a:avLst/>
          </a:prstGeom>
        </p:spPr>
      </p:pic>
      <p:sp>
        <p:nvSpPr>
          <p:cNvPr id="11" name="文本框 10">
            <a:extLst>
              <a:ext uri="{FF2B5EF4-FFF2-40B4-BE49-F238E27FC236}">
                <a16:creationId xmlns:a16="http://schemas.microsoft.com/office/drawing/2014/main" id="{1A49919F-F206-416A-60F8-0C9042E6BA4D}"/>
              </a:ext>
            </a:extLst>
          </p:cNvPr>
          <p:cNvSpPr txBox="1"/>
          <p:nvPr/>
        </p:nvSpPr>
        <p:spPr>
          <a:xfrm>
            <a:off x="492733" y="3164681"/>
            <a:ext cx="3096344" cy="3693319"/>
          </a:xfrm>
          <a:prstGeom prst="rect">
            <a:avLst/>
          </a:prstGeom>
          <a:solidFill>
            <a:schemeClr val="bg2">
              <a:lumMod val="90000"/>
            </a:schemeClr>
          </a:solidFill>
        </p:spPr>
        <p:txBody>
          <a:bodyPr wrap="square">
            <a:spAutoFit/>
          </a:bodyPr>
          <a:lstStyle/>
          <a:p>
            <a:r>
              <a:rPr lang="en-US" altLang="zh-CN" dirty="0" err="1"/>
              <a:t>julia</a:t>
            </a:r>
            <a:r>
              <a:rPr lang="en-US" altLang="zh-CN" dirty="0"/>
              <a:t>&gt; num=[5 25 30];</a:t>
            </a:r>
          </a:p>
          <a:p>
            <a:endParaRPr lang="en-US" altLang="zh-CN" dirty="0"/>
          </a:p>
          <a:p>
            <a:r>
              <a:rPr lang="en-US" altLang="zh-CN" dirty="0" err="1"/>
              <a:t>julia</a:t>
            </a:r>
            <a:r>
              <a:rPr lang="en-US" altLang="zh-CN" dirty="0"/>
              <a:t>&gt; den=[1,6,10,8];</a:t>
            </a:r>
          </a:p>
          <a:p>
            <a:endParaRPr lang="en-US" altLang="zh-CN" dirty="0"/>
          </a:p>
          <a:p>
            <a:r>
              <a:rPr lang="en-US" altLang="zh-CN" dirty="0" err="1"/>
              <a:t>julia</a:t>
            </a:r>
            <a:r>
              <a:rPr lang="en-US" altLang="zh-CN" dirty="0"/>
              <a:t>&gt; x0=[1 1 -1]';</a:t>
            </a:r>
          </a:p>
          <a:p>
            <a:endParaRPr lang="en-US" altLang="zh-CN" dirty="0"/>
          </a:p>
          <a:p>
            <a:r>
              <a:rPr lang="en-US" altLang="zh-CN" dirty="0" err="1"/>
              <a:t>julia</a:t>
            </a:r>
            <a:r>
              <a:rPr lang="en-US" altLang="zh-CN" dirty="0"/>
              <a:t>&gt; sys=</a:t>
            </a:r>
            <a:r>
              <a:rPr lang="en-US" altLang="zh-CN" dirty="0" err="1"/>
              <a:t>tf</a:t>
            </a:r>
            <a:r>
              <a:rPr lang="en-US" altLang="zh-CN" dirty="0"/>
              <a:t>(</a:t>
            </a:r>
            <a:r>
              <a:rPr lang="en-US" altLang="zh-CN" dirty="0" err="1"/>
              <a:t>num,den</a:t>
            </a:r>
            <a:r>
              <a:rPr lang="en-US" altLang="zh-CN" dirty="0"/>
              <a:t>);</a:t>
            </a:r>
          </a:p>
          <a:p>
            <a:endParaRPr lang="en-US" altLang="zh-CN" dirty="0"/>
          </a:p>
          <a:p>
            <a:r>
              <a:rPr lang="en-US" altLang="zh-CN" dirty="0" err="1"/>
              <a:t>julia</a:t>
            </a:r>
            <a:r>
              <a:rPr lang="en-US" altLang="zh-CN" dirty="0"/>
              <a:t>&gt; figure(1);</a:t>
            </a:r>
          </a:p>
          <a:p>
            <a:endParaRPr lang="en-US" altLang="zh-CN" dirty="0"/>
          </a:p>
          <a:p>
            <a:r>
              <a:rPr lang="en-US" altLang="zh-CN" dirty="0" err="1"/>
              <a:t>julia</a:t>
            </a:r>
            <a:r>
              <a:rPr lang="en-US" altLang="zh-CN" dirty="0"/>
              <a:t>&gt; subplot(2,2,1)</a:t>
            </a:r>
          </a:p>
          <a:p>
            <a:endParaRPr lang="en-US" altLang="zh-CN" dirty="0"/>
          </a:p>
          <a:p>
            <a:endParaRPr lang="en-US" altLang="zh-CN" dirty="0"/>
          </a:p>
        </p:txBody>
      </p:sp>
      <p:sp>
        <p:nvSpPr>
          <p:cNvPr id="13" name="文本框 12">
            <a:extLst>
              <a:ext uri="{FF2B5EF4-FFF2-40B4-BE49-F238E27FC236}">
                <a16:creationId xmlns:a16="http://schemas.microsoft.com/office/drawing/2014/main" id="{ED7E30B6-FE2B-AEE1-C2F5-2D4F1B2F1EAE}"/>
              </a:ext>
            </a:extLst>
          </p:cNvPr>
          <p:cNvSpPr txBox="1"/>
          <p:nvPr/>
        </p:nvSpPr>
        <p:spPr>
          <a:xfrm>
            <a:off x="3770970" y="3164680"/>
            <a:ext cx="3620648" cy="3693319"/>
          </a:xfrm>
          <a:prstGeom prst="rect">
            <a:avLst/>
          </a:prstGeom>
          <a:solidFill>
            <a:schemeClr val="bg2">
              <a:lumMod val="90000"/>
            </a:schemeClr>
          </a:solidFill>
        </p:spPr>
        <p:txBody>
          <a:bodyPr wrap="square">
            <a:spAutoFit/>
          </a:bodyPr>
          <a:lstStyle/>
          <a:p>
            <a:r>
              <a:rPr lang="en-US" altLang="zh-CN" dirty="0" err="1"/>
              <a:t>julia</a:t>
            </a:r>
            <a:r>
              <a:rPr lang="en-US" altLang="zh-CN" dirty="0"/>
              <a:t>&gt; step(sys)</a:t>
            </a:r>
          </a:p>
          <a:p>
            <a:endParaRPr lang="en-US" altLang="zh-CN" dirty="0"/>
          </a:p>
          <a:p>
            <a:r>
              <a:rPr lang="en-US" altLang="zh-CN" dirty="0" err="1"/>
              <a:t>julia</a:t>
            </a:r>
            <a:r>
              <a:rPr lang="en-US" altLang="zh-CN" dirty="0"/>
              <a:t>&gt; subplot(2,2,2)</a:t>
            </a:r>
          </a:p>
          <a:p>
            <a:endParaRPr lang="en-US" altLang="zh-CN" dirty="0"/>
          </a:p>
          <a:p>
            <a:r>
              <a:rPr lang="en-US" altLang="zh-CN" dirty="0" err="1"/>
              <a:t>julia</a:t>
            </a:r>
            <a:r>
              <a:rPr lang="en-US" altLang="zh-CN" dirty="0"/>
              <a:t>&gt; impulse(sys)</a:t>
            </a:r>
          </a:p>
          <a:p>
            <a:endParaRPr lang="en-US" altLang="zh-CN" dirty="0"/>
          </a:p>
          <a:p>
            <a:r>
              <a:rPr lang="en-US" altLang="zh-CN" dirty="0" err="1"/>
              <a:t>julia</a:t>
            </a:r>
            <a:r>
              <a:rPr lang="en-US" altLang="zh-CN" dirty="0"/>
              <a:t>&gt; subplot(2,2,3)</a:t>
            </a:r>
          </a:p>
          <a:p>
            <a:endParaRPr lang="en-US" altLang="zh-CN" dirty="0"/>
          </a:p>
          <a:p>
            <a:r>
              <a:rPr lang="en-US" altLang="zh-CN" dirty="0" err="1"/>
              <a:t>julia</a:t>
            </a:r>
            <a:r>
              <a:rPr lang="en-US" altLang="zh-CN" dirty="0"/>
              <a:t>&gt; initial(ss(sys),x0)</a:t>
            </a:r>
          </a:p>
          <a:p>
            <a:endParaRPr lang="en-US" altLang="zh-CN" dirty="0"/>
          </a:p>
          <a:p>
            <a:r>
              <a:rPr lang="en-US" altLang="zh-CN" dirty="0" err="1"/>
              <a:t>julia</a:t>
            </a:r>
            <a:r>
              <a:rPr lang="en-US" altLang="zh-CN" dirty="0"/>
              <a:t>&gt; subplot(2,2,4)</a:t>
            </a:r>
          </a:p>
          <a:p>
            <a:endParaRPr lang="en-US" altLang="zh-CN" dirty="0"/>
          </a:p>
          <a:p>
            <a:r>
              <a:rPr lang="en-US" altLang="zh-CN" dirty="0" err="1"/>
              <a:t>julia</a:t>
            </a:r>
            <a:r>
              <a:rPr lang="en-US" altLang="zh-CN" dirty="0"/>
              <a:t>&gt; </a:t>
            </a:r>
            <a:r>
              <a:rPr lang="en-US" altLang="zh-CN" dirty="0" err="1"/>
              <a:t>pzmap</a:t>
            </a:r>
            <a:r>
              <a:rPr lang="en-US" altLang="zh-CN" dirty="0"/>
              <a:t>(sys)</a:t>
            </a:r>
            <a:endParaRPr lang="zh-CN" altLang="en-US" dirty="0"/>
          </a:p>
        </p:txBody>
      </p:sp>
    </p:spTree>
    <p:extLst>
      <p:ext uri="{BB962C8B-B14F-4D97-AF65-F5344CB8AC3E}">
        <p14:creationId xmlns:p14="http://schemas.microsoft.com/office/powerpoint/2010/main" val="340199566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r>
              <a:rPr lang="en-US" altLang="zh-CN" sz="2800" b="1" dirty="0">
                <a:solidFill>
                  <a:schemeClr val="accent1"/>
                </a:solidFill>
                <a:latin typeface="微软雅黑" pitchFamily="34" charset="-122"/>
                <a:ea typeface="微软雅黑" pitchFamily="34" charset="-122"/>
              </a:rPr>
              <a:t>1.2 </a:t>
            </a:r>
            <a:r>
              <a:rPr lang="en-US" altLang="zh-CN" sz="2800" b="1" dirty="0" err="1">
                <a:solidFill>
                  <a:schemeClr val="accent1"/>
                </a:solidFill>
                <a:latin typeface="微软雅黑" pitchFamily="34" charset="-122"/>
                <a:ea typeface="微软雅黑" pitchFamily="34" charset="-122"/>
              </a:rPr>
              <a:t>Syslab</a:t>
            </a:r>
            <a:r>
              <a:rPr lang="zh-CN" altLang="en-US" sz="2800" b="1" dirty="0">
                <a:solidFill>
                  <a:schemeClr val="accent1"/>
                </a:solidFill>
                <a:latin typeface="微软雅黑" pitchFamily="34" charset="-122"/>
                <a:ea typeface="微软雅黑" pitchFamily="34" charset="-122"/>
              </a:rPr>
              <a:t>基本指令和用法</a:t>
            </a:r>
          </a:p>
        </p:txBody>
      </p:sp>
      <p:sp>
        <p:nvSpPr>
          <p:cNvPr id="12" name="内容占位符 2"/>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25000"/>
              </a:lnSpc>
              <a:spcBef>
                <a:spcPts val="0"/>
              </a:spcBef>
              <a:spcAft>
                <a:spcPts val="0"/>
              </a:spcAft>
              <a:buNone/>
              <a:defRPr/>
            </a:pPr>
            <a:r>
              <a:rPr lang="zh-CN" altLang="en-US" sz="2000" dirty="0">
                <a:solidFill>
                  <a:srgbClr val="4F81B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4F81BD"/>
                </a:solidFill>
                <a:latin typeface="微软雅黑" panose="020B0503020204020204" pitchFamily="34" charset="-122"/>
                <a:ea typeface="微软雅黑" panose="020B0503020204020204" pitchFamily="34" charset="-122"/>
              </a:rPr>
              <a:t>2) </a:t>
            </a:r>
            <a:r>
              <a:rPr lang="zh-CN" altLang="en-US" sz="2000" b="1" dirty="0">
                <a:solidFill>
                  <a:srgbClr val="4F81BD"/>
                </a:solidFill>
                <a:latin typeface="微软雅黑" panose="020B0503020204020204" pitchFamily="34" charset="-122"/>
                <a:ea typeface="微软雅黑" panose="020B0503020204020204" pitchFamily="34" charset="-122"/>
              </a:rPr>
              <a:t>向量运算</a:t>
            </a:r>
            <a:endParaRPr lang="en-US" altLang="zh-CN" sz="2000" dirty="0">
              <a:solidFill>
                <a:srgbClr val="4F81BD"/>
              </a:solidFill>
              <a:latin typeface="微软雅黑" panose="020B0503020204020204" pitchFamily="34" charset="-122"/>
              <a:ea typeface="微软雅黑" panose="020B0503020204020204" pitchFamily="34" charset="-122"/>
            </a:endParaRP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983432" y="1268760"/>
            <a:ext cx="10225136" cy="520629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25000"/>
              </a:lnSpc>
              <a:spcBef>
                <a:spcPts val="0"/>
              </a:spcBef>
              <a:spcAft>
                <a:spcPts val="0"/>
              </a:spcAft>
              <a:buNone/>
              <a:defRPr/>
            </a:pPr>
            <a:r>
              <a:rPr lang="zh-CN" altLang="en-US" sz="1800" b="1" i="0" u="none" strike="noStrike" baseline="0" dirty="0">
                <a:solidFill>
                  <a:srgbClr val="FF00FF"/>
                </a:solidFill>
                <a:latin typeface="微软雅黑" panose="020B0503020204020204" pitchFamily="34" charset="-122"/>
                <a:ea typeface="微软雅黑" panose="020B0503020204020204" pitchFamily="34" charset="-122"/>
              </a:rPr>
              <a:t>构造向量</a:t>
            </a:r>
            <a: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t>：用“：”产生不同的向量</a:t>
            </a:r>
            <a:endParaRPr lang="en-US" altLang="zh-CN" sz="1800" b="0" i="0" u="none" strike="noStrike" baseline="0" dirty="0">
              <a:solidFill>
                <a:srgbClr val="000000"/>
              </a:solidFill>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julia</a:t>
            </a:r>
            <a:r>
              <a:rPr lang="en-US" altLang="zh-CN" sz="2000" dirty="0">
                <a:latin typeface="微软雅黑" panose="020B0503020204020204" pitchFamily="34" charset="-122"/>
                <a:ea typeface="微软雅黑" panose="020B0503020204020204" pitchFamily="34" charset="-122"/>
              </a:rPr>
              <a:t>&gt; x=[1:4...]       </a:t>
            </a:r>
            <a:r>
              <a:rPr lang="zh-CN" altLang="en-US" sz="2000" dirty="0">
                <a:latin typeface="微软雅黑" panose="020B0503020204020204" pitchFamily="34" charset="-122"/>
                <a:ea typeface="微软雅黑" panose="020B0503020204020204" pitchFamily="34" charset="-122"/>
              </a:rPr>
              <a:t>结果： </a:t>
            </a:r>
            <a:r>
              <a:rPr lang="en-US" altLang="zh-CN" sz="2000" dirty="0">
                <a:latin typeface="微软雅黑" panose="020B0503020204020204" pitchFamily="34" charset="-122"/>
                <a:ea typeface="微软雅黑" panose="020B0503020204020204" pitchFamily="34" charset="-122"/>
              </a:rPr>
              <a:t>x = 1 2 3 4</a:t>
            </a:r>
            <a:r>
              <a:rPr lang="zh-CN" altLang="en-US" sz="2000" dirty="0">
                <a:latin typeface="微软雅黑" panose="020B0503020204020204" pitchFamily="34" charset="-122"/>
                <a:ea typeface="微软雅黑" panose="020B0503020204020204" pitchFamily="34" charset="-122"/>
              </a:rPr>
              <a:t>（在</a:t>
            </a:r>
            <a:r>
              <a:rPr lang="en-US" altLang="zh-CN" sz="2000" dirty="0" err="1">
                <a:latin typeface="微软雅黑" panose="020B0503020204020204" pitchFamily="34" charset="-122"/>
                <a:ea typeface="微软雅黑" panose="020B0503020204020204" pitchFamily="34" charset="-122"/>
              </a:rPr>
              <a:t>syslab</a:t>
            </a:r>
            <a:r>
              <a:rPr lang="zh-CN" altLang="en-US" sz="2000" dirty="0">
                <a:latin typeface="微软雅黑" panose="020B0503020204020204" pitchFamily="34" charset="-122"/>
                <a:ea typeface="微软雅黑" panose="020B0503020204020204" pitchFamily="34" charset="-122"/>
              </a:rPr>
              <a:t>中列向量为默认向量）</a:t>
            </a:r>
            <a:endParaRPr lang="en-US" altLang="zh-CN" sz="20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r>
              <a:rPr lang="es-ES" altLang="zh-CN" sz="2000" dirty="0">
                <a:latin typeface="微软雅黑" panose="020B0503020204020204" pitchFamily="34" charset="-122"/>
                <a:ea typeface="微软雅黑" panose="020B0503020204020204" pitchFamily="34" charset="-122"/>
              </a:rPr>
              <a:t>    julia&gt; y=[0:pi/4:pi...] </a:t>
            </a:r>
            <a:r>
              <a:rPr lang="zh-CN" altLang="en-US" sz="2000" dirty="0">
                <a:latin typeface="微软雅黑" panose="020B0503020204020204" pitchFamily="34" charset="-122"/>
                <a:ea typeface="微软雅黑" panose="020B0503020204020204" pitchFamily="34" charset="-122"/>
              </a:rPr>
              <a:t>结果：</a:t>
            </a:r>
            <a:endParaRPr lang="en-US" altLang="zh-CN" sz="20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r>
              <a:rPr lang="en-US" altLang="zh-CN" sz="2000" dirty="0">
                <a:latin typeface="微软雅黑" panose="020B0503020204020204" pitchFamily="34" charset="-122"/>
                <a:ea typeface="微软雅黑" panose="020B0503020204020204" pitchFamily="34" charset="-122"/>
              </a:rPr>
              <a:t>            5-element Vector{Float64}:</a:t>
            </a:r>
          </a:p>
          <a:p>
            <a:pPr marL="0" indent="0" fontAlgn="auto">
              <a:lnSpc>
                <a:spcPct val="125000"/>
              </a:lnSpc>
              <a:spcBef>
                <a:spcPts val="0"/>
              </a:spcBef>
              <a:spcAft>
                <a:spcPts val="0"/>
              </a:spcAft>
              <a:buNone/>
              <a:defRPr/>
            </a:pPr>
            <a:r>
              <a:rPr lang="en-US" altLang="zh-CN" sz="2000" dirty="0">
                <a:latin typeface="微软雅黑" panose="020B0503020204020204" pitchFamily="34" charset="-122"/>
                <a:ea typeface="微软雅黑" panose="020B0503020204020204" pitchFamily="34" charset="-122"/>
              </a:rPr>
              <a:t>            0.0</a:t>
            </a:r>
          </a:p>
          <a:p>
            <a:pPr marL="0" indent="0" fontAlgn="auto">
              <a:lnSpc>
                <a:spcPct val="125000"/>
              </a:lnSpc>
              <a:spcBef>
                <a:spcPts val="0"/>
              </a:spcBef>
              <a:spcAft>
                <a:spcPts val="0"/>
              </a:spcAft>
              <a:buNone/>
              <a:defRPr/>
            </a:pPr>
            <a:r>
              <a:rPr lang="en-US" altLang="zh-CN" sz="2000" dirty="0">
                <a:latin typeface="微软雅黑" panose="020B0503020204020204" pitchFamily="34" charset="-122"/>
                <a:ea typeface="微软雅黑" panose="020B0503020204020204" pitchFamily="34" charset="-122"/>
              </a:rPr>
              <a:t>            0.7853981633974483</a:t>
            </a:r>
          </a:p>
          <a:p>
            <a:pPr marL="0" indent="0" fontAlgn="auto">
              <a:lnSpc>
                <a:spcPct val="125000"/>
              </a:lnSpc>
              <a:spcBef>
                <a:spcPts val="0"/>
              </a:spcBef>
              <a:spcAft>
                <a:spcPts val="0"/>
              </a:spcAft>
              <a:buNone/>
              <a:defRPr/>
            </a:pPr>
            <a:r>
              <a:rPr lang="en-US" altLang="zh-CN" sz="2000" dirty="0">
                <a:latin typeface="微软雅黑" panose="020B0503020204020204" pitchFamily="34" charset="-122"/>
                <a:ea typeface="微软雅黑" panose="020B0503020204020204" pitchFamily="34" charset="-122"/>
              </a:rPr>
              <a:t>            1.5707963267948966</a:t>
            </a:r>
          </a:p>
          <a:p>
            <a:pPr marL="0" indent="0" fontAlgn="auto">
              <a:lnSpc>
                <a:spcPct val="125000"/>
              </a:lnSpc>
              <a:spcBef>
                <a:spcPts val="0"/>
              </a:spcBef>
              <a:spcAft>
                <a:spcPts val="0"/>
              </a:spcAft>
              <a:buNone/>
              <a:defRPr/>
            </a:pPr>
            <a:r>
              <a:rPr lang="en-US" altLang="zh-CN" sz="2000" dirty="0">
                <a:latin typeface="微软雅黑" panose="020B0503020204020204" pitchFamily="34" charset="-122"/>
                <a:ea typeface="微软雅黑" panose="020B0503020204020204" pitchFamily="34" charset="-122"/>
              </a:rPr>
              <a:t>            2.356194490192345</a:t>
            </a:r>
          </a:p>
          <a:p>
            <a:pPr marL="0" indent="0" fontAlgn="auto">
              <a:lnSpc>
                <a:spcPct val="125000"/>
              </a:lnSpc>
              <a:spcBef>
                <a:spcPts val="0"/>
              </a:spcBef>
              <a:spcAft>
                <a:spcPts val="0"/>
              </a:spcAft>
              <a:buNone/>
              <a:defRPr/>
            </a:pPr>
            <a:r>
              <a:rPr lang="en-US" altLang="zh-CN" sz="2000" dirty="0">
                <a:latin typeface="微软雅黑" panose="020B0503020204020204" pitchFamily="34" charset="-122"/>
                <a:ea typeface="微软雅黑" panose="020B0503020204020204" pitchFamily="34" charset="-122"/>
              </a:rPr>
              <a:t>            3.141592653589793</a:t>
            </a:r>
          </a:p>
          <a:p>
            <a:pPr marL="0" indent="0" fontAlgn="auto">
              <a:lnSpc>
                <a:spcPct val="125000"/>
              </a:lnSpc>
              <a:spcBef>
                <a:spcPts val="0"/>
              </a:spcBef>
              <a:spcAft>
                <a:spcPts val="0"/>
              </a:spcAft>
              <a:buNone/>
              <a:defRPr/>
            </a:pPr>
            <a:r>
              <a:rPr lang="zh-CN" altLang="en-US" sz="1800" b="1" i="0" u="none" strike="noStrike" baseline="0" dirty="0">
                <a:solidFill>
                  <a:srgbClr val="FF00FF"/>
                </a:solidFill>
                <a:latin typeface="微软雅黑" panose="020B0503020204020204" pitchFamily="34" charset="-122"/>
                <a:ea typeface="微软雅黑" panose="020B0503020204020204" pitchFamily="34" charset="-122"/>
              </a:rPr>
              <a:t>构造矩阵</a:t>
            </a:r>
            <a:r>
              <a:rPr lang="zh-CN" altLang="en-US" sz="1800" b="1" i="0" u="none" strike="noStrike" baseline="0" dirty="0">
                <a:solidFill>
                  <a:srgbClr val="000000"/>
                </a:solidFill>
                <a:latin typeface="微软雅黑" panose="020B0503020204020204" pitchFamily="34" charset="-122"/>
                <a:ea typeface="微软雅黑" panose="020B0503020204020204" pitchFamily="34" charset="-122"/>
              </a:rPr>
              <a:t>：</a:t>
            </a:r>
            <a:r>
              <a:rPr lang="en-US" altLang="zh-CN" sz="1800" i="0" u="none" strike="noStrike" baseline="0" dirty="0">
                <a:solidFill>
                  <a:srgbClr val="000000"/>
                </a:solidFill>
                <a:latin typeface="微软雅黑" panose="020B0503020204020204" pitchFamily="34" charset="-122"/>
                <a:ea typeface="微软雅黑" panose="020B0503020204020204" pitchFamily="34" charset="-122"/>
              </a:rPr>
              <a:t>A=[1 2 3;4 5 6;7 8 9]</a:t>
            </a:r>
          </a:p>
          <a:p>
            <a:pPr marL="0" indent="0" fontAlgn="auto">
              <a:lnSpc>
                <a:spcPct val="125000"/>
              </a:lnSpc>
              <a:spcBef>
                <a:spcPts val="0"/>
              </a:spcBef>
              <a:spcAft>
                <a:spcPts val="0"/>
              </a:spcAft>
              <a:buNone/>
              <a:defRPr/>
            </a:pPr>
            <a:r>
              <a:rPr lang="fr-FR" altLang="zh-CN" sz="1800" i="0" u="none" strike="noStrike" baseline="0" dirty="0">
                <a:solidFill>
                  <a:srgbClr val="000000"/>
                </a:solidFill>
                <a:latin typeface="微软雅黑" panose="020B0503020204020204" pitchFamily="34" charset="-122"/>
                <a:ea typeface="微软雅黑" panose="020B0503020204020204" pitchFamily="34" charset="-122"/>
              </a:rPr>
              <a:t>3×3 Matrix{Int64}:</a:t>
            </a:r>
          </a:p>
          <a:p>
            <a:pPr marL="0" indent="0" fontAlgn="auto">
              <a:lnSpc>
                <a:spcPct val="125000"/>
              </a:lnSpc>
              <a:spcBef>
                <a:spcPts val="0"/>
              </a:spcBef>
              <a:spcAft>
                <a:spcPts val="0"/>
              </a:spcAft>
              <a:buNone/>
              <a:defRPr/>
            </a:pPr>
            <a:r>
              <a:rPr lang="fr-FR" altLang="zh-CN" sz="1800" i="0" u="none" strike="noStrike" baseline="0" dirty="0">
                <a:solidFill>
                  <a:srgbClr val="000000"/>
                </a:solidFill>
                <a:latin typeface="微软雅黑" panose="020B0503020204020204" pitchFamily="34" charset="-122"/>
                <a:ea typeface="微软雅黑" panose="020B0503020204020204" pitchFamily="34" charset="-122"/>
              </a:rPr>
              <a:t> 1  2  3</a:t>
            </a:r>
          </a:p>
          <a:p>
            <a:pPr marL="0" indent="0" fontAlgn="auto">
              <a:lnSpc>
                <a:spcPct val="125000"/>
              </a:lnSpc>
              <a:spcBef>
                <a:spcPts val="0"/>
              </a:spcBef>
              <a:spcAft>
                <a:spcPts val="0"/>
              </a:spcAft>
              <a:buNone/>
              <a:defRPr/>
            </a:pPr>
            <a:r>
              <a:rPr lang="fr-FR" altLang="zh-CN" sz="1800" i="0" u="none" strike="noStrike" baseline="0" dirty="0">
                <a:solidFill>
                  <a:srgbClr val="000000"/>
                </a:solidFill>
                <a:latin typeface="微软雅黑" panose="020B0503020204020204" pitchFamily="34" charset="-122"/>
                <a:ea typeface="微软雅黑" panose="020B0503020204020204" pitchFamily="34" charset="-122"/>
              </a:rPr>
              <a:t> 4  5  6</a:t>
            </a:r>
          </a:p>
          <a:p>
            <a:pPr marL="0" indent="0" fontAlgn="auto">
              <a:lnSpc>
                <a:spcPct val="125000"/>
              </a:lnSpc>
              <a:spcBef>
                <a:spcPts val="0"/>
              </a:spcBef>
              <a:spcAft>
                <a:spcPts val="0"/>
              </a:spcAft>
              <a:buNone/>
              <a:defRPr/>
            </a:pPr>
            <a:r>
              <a:rPr lang="fr-FR" altLang="zh-CN" sz="1800" i="0" u="none" strike="noStrike" baseline="0" dirty="0">
                <a:solidFill>
                  <a:srgbClr val="000000"/>
                </a:solidFill>
                <a:latin typeface="微软雅黑" panose="020B0503020204020204" pitchFamily="34" charset="-122"/>
                <a:ea typeface="微软雅黑" panose="020B0503020204020204" pitchFamily="34" charset="-122"/>
              </a:rPr>
              <a:t> 7  8  9</a:t>
            </a:r>
            <a:endParaRPr lang="en-US" altLang="zh-CN" sz="1800" i="0" u="none" strike="noStrike" baseline="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6394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5.2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控制系统时域分析</a:t>
            </a:r>
          </a:p>
        </p:txBody>
      </p:sp>
      <p:pic>
        <p:nvPicPr>
          <p:cNvPr id="6" name="图片 5">
            <a:extLst>
              <a:ext uri="{FF2B5EF4-FFF2-40B4-BE49-F238E27FC236}">
                <a16:creationId xmlns:a16="http://schemas.microsoft.com/office/drawing/2014/main" id="{E10EF418-CE8D-2E03-8B9F-6BB2406AA63B}"/>
              </a:ext>
            </a:extLst>
          </p:cNvPr>
          <p:cNvPicPr>
            <a:picLocks noChangeAspect="1"/>
          </p:cNvPicPr>
          <p:nvPr/>
        </p:nvPicPr>
        <p:blipFill>
          <a:blip r:embed="rId2"/>
          <a:stretch>
            <a:fillRect/>
          </a:stretch>
        </p:blipFill>
        <p:spPr>
          <a:xfrm>
            <a:off x="1991544" y="990870"/>
            <a:ext cx="3015417" cy="2261563"/>
          </a:xfrm>
          <a:prstGeom prst="rect">
            <a:avLst/>
          </a:prstGeom>
        </p:spPr>
      </p:pic>
      <p:pic>
        <p:nvPicPr>
          <p:cNvPr id="8" name="图片 7">
            <a:extLst>
              <a:ext uri="{FF2B5EF4-FFF2-40B4-BE49-F238E27FC236}">
                <a16:creationId xmlns:a16="http://schemas.microsoft.com/office/drawing/2014/main" id="{07344A75-A048-149A-7A96-8ED863FF2960}"/>
              </a:ext>
            </a:extLst>
          </p:cNvPr>
          <p:cNvPicPr>
            <a:picLocks noChangeAspect="1"/>
          </p:cNvPicPr>
          <p:nvPr/>
        </p:nvPicPr>
        <p:blipFill>
          <a:blip r:embed="rId3"/>
          <a:stretch>
            <a:fillRect/>
          </a:stretch>
        </p:blipFill>
        <p:spPr>
          <a:xfrm>
            <a:off x="5159896" y="876169"/>
            <a:ext cx="3168352" cy="2376264"/>
          </a:xfrm>
          <a:prstGeom prst="rect">
            <a:avLst/>
          </a:prstGeom>
        </p:spPr>
      </p:pic>
      <p:pic>
        <p:nvPicPr>
          <p:cNvPr id="11" name="图片 10">
            <a:extLst>
              <a:ext uri="{FF2B5EF4-FFF2-40B4-BE49-F238E27FC236}">
                <a16:creationId xmlns:a16="http://schemas.microsoft.com/office/drawing/2014/main" id="{454AC4BB-ACAA-A2BB-430C-867754EDB685}"/>
              </a:ext>
            </a:extLst>
          </p:cNvPr>
          <p:cNvPicPr>
            <a:picLocks noChangeAspect="1"/>
          </p:cNvPicPr>
          <p:nvPr/>
        </p:nvPicPr>
        <p:blipFill>
          <a:blip r:embed="rId4"/>
          <a:stretch>
            <a:fillRect/>
          </a:stretch>
        </p:blipFill>
        <p:spPr>
          <a:xfrm>
            <a:off x="1991544" y="3640659"/>
            <a:ext cx="3015417" cy="2261563"/>
          </a:xfrm>
          <a:prstGeom prst="rect">
            <a:avLst/>
          </a:prstGeom>
        </p:spPr>
      </p:pic>
      <p:pic>
        <p:nvPicPr>
          <p:cNvPr id="13" name="图片 12">
            <a:extLst>
              <a:ext uri="{FF2B5EF4-FFF2-40B4-BE49-F238E27FC236}">
                <a16:creationId xmlns:a16="http://schemas.microsoft.com/office/drawing/2014/main" id="{4C8BA16F-F72C-D99A-FA9F-609CB93C17EC}"/>
              </a:ext>
            </a:extLst>
          </p:cNvPr>
          <p:cNvPicPr>
            <a:picLocks noChangeAspect="1"/>
          </p:cNvPicPr>
          <p:nvPr/>
        </p:nvPicPr>
        <p:blipFill>
          <a:blip r:embed="rId5"/>
          <a:stretch>
            <a:fillRect/>
          </a:stretch>
        </p:blipFill>
        <p:spPr>
          <a:xfrm>
            <a:off x="5353060" y="3640660"/>
            <a:ext cx="3381750" cy="2536312"/>
          </a:xfrm>
          <a:prstGeom prst="rect">
            <a:avLst/>
          </a:prstGeom>
        </p:spPr>
      </p:pic>
    </p:spTree>
    <p:extLst>
      <p:ext uri="{BB962C8B-B14F-4D97-AF65-F5344CB8AC3E}">
        <p14:creationId xmlns:p14="http://schemas.microsoft.com/office/powerpoint/2010/main" val="233532532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5C6337BC-0580-ED6A-4FA2-140837EF2A3B}"/>
              </a:ext>
            </a:extLst>
          </p:cNvPr>
          <p:cNvSpPr txBox="1"/>
          <p:nvPr/>
        </p:nvSpPr>
        <p:spPr>
          <a:xfrm>
            <a:off x="1127448" y="1052736"/>
            <a:ext cx="6101442" cy="1286250"/>
          </a:xfrm>
          <a:prstGeom prst="rect">
            <a:avLst/>
          </a:prstGeom>
          <a:noFill/>
        </p:spPr>
        <p:txBody>
          <a:bodyPr wrap="square">
            <a:spAutoFit/>
          </a:bodyPr>
          <a:lstStyle/>
          <a:p>
            <a:pPr algn="l">
              <a:lnSpc>
                <a:spcPct val="150000"/>
              </a:lnSpc>
            </a:pPr>
            <a:r>
              <a:rPr lang="zh-CN" altLang="en-US" sz="1800" b="0" i="0" u="none" strike="noStrike" baseline="0" dirty="0">
                <a:latin typeface="微软雅黑" panose="020B0503020204020204" pitchFamily="34" charset="-122"/>
                <a:ea typeface="微软雅黑" panose="020B0503020204020204" pitchFamily="34" charset="-122"/>
              </a:rPr>
              <a:t>根轨迹法是分析和设计线性定常控制系统的图解方法</a:t>
            </a:r>
          </a:p>
          <a:p>
            <a:pPr algn="l">
              <a:lnSpc>
                <a:spcPct val="150000"/>
              </a:lnSpc>
            </a:pPr>
            <a:r>
              <a:rPr lang="zh-CN" altLang="en-US" sz="1800" b="0" i="0" u="none" strike="noStrike" baseline="0" dirty="0">
                <a:latin typeface="微软雅黑" panose="020B0503020204020204" pitchFamily="34" charset="-122"/>
                <a:ea typeface="微软雅黑" panose="020B0503020204020204" pitchFamily="34" charset="-122"/>
              </a:rPr>
              <a:t>所谓根轨迹是指，当开环系统某一参数从零变到无穷大时，闭环系统特征方程的根在</a:t>
            </a:r>
            <a:r>
              <a:rPr lang="en-US" altLang="zh-CN" sz="1800" b="1" i="0" u="none" strike="noStrike" baseline="0" dirty="0">
                <a:latin typeface="微软雅黑" panose="020B0503020204020204" pitchFamily="34" charset="-122"/>
                <a:ea typeface="微软雅黑" panose="020B0503020204020204" pitchFamily="34" charset="-122"/>
              </a:rPr>
              <a:t>s</a:t>
            </a:r>
            <a:r>
              <a:rPr lang="zh-CN" altLang="en-US" sz="1800" b="0" i="0" u="none" strike="noStrike" baseline="0" dirty="0">
                <a:latin typeface="微软雅黑" panose="020B0503020204020204" pitchFamily="34" charset="-122"/>
                <a:ea typeface="微软雅黑" panose="020B0503020204020204" pitchFamily="34" charset="-122"/>
              </a:rPr>
              <a:t>平面的轨迹</a:t>
            </a:r>
            <a:endParaRPr lang="zh-CN" altLang="en-US"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C19E862-4A0C-CC8C-E10E-16FB3FF73CEE}"/>
              </a:ext>
            </a:extLst>
          </p:cNvPr>
          <p:cNvSpPr txBox="1"/>
          <p:nvPr/>
        </p:nvSpPr>
        <p:spPr>
          <a:xfrm>
            <a:off x="1687598" y="2996952"/>
            <a:ext cx="8816804" cy="1200329"/>
          </a:xfrm>
          <a:prstGeom prst="rect">
            <a:avLst/>
          </a:prstGeom>
          <a:noFill/>
        </p:spPr>
        <p:txBody>
          <a:bodyPr wrap="square">
            <a:spAutoFit/>
          </a:bodyPr>
          <a:lstStyle/>
          <a:p>
            <a:r>
              <a:rPr lang="zh-CN" altLang="en-US" dirty="0"/>
              <a:t>函数名称   功能</a:t>
            </a:r>
          </a:p>
          <a:p>
            <a:r>
              <a:rPr lang="en-US" altLang="zh-CN" dirty="0" err="1"/>
              <a:t>Pzmap</a:t>
            </a:r>
            <a:r>
              <a:rPr lang="en-US" altLang="zh-CN" dirty="0"/>
              <a:t>      </a:t>
            </a:r>
            <a:r>
              <a:rPr lang="zh-CN" altLang="en-US" dirty="0"/>
              <a:t>绘制系统的零极点图</a:t>
            </a:r>
          </a:p>
          <a:p>
            <a:r>
              <a:rPr lang="en-US" altLang="zh-CN" dirty="0" err="1"/>
              <a:t>rlocus</a:t>
            </a:r>
            <a:r>
              <a:rPr lang="en-US" altLang="zh-CN" dirty="0"/>
              <a:t>        </a:t>
            </a:r>
            <a:r>
              <a:rPr lang="zh-CN" altLang="en-US" dirty="0"/>
              <a:t>求系统的根轨迹</a:t>
            </a:r>
            <a:endParaRPr lang="en-US" altLang="zh-CN" dirty="0"/>
          </a:p>
          <a:p>
            <a:r>
              <a:rPr lang="en-US" altLang="zh-CN" dirty="0" err="1"/>
              <a:t>sgrid</a:t>
            </a:r>
            <a:r>
              <a:rPr lang="en-US" altLang="zh-CN" dirty="0"/>
              <a:t>          </a:t>
            </a:r>
            <a:r>
              <a:rPr lang="zh-CN" altLang="en-US" dirty="0"/>
              <a:t>在连续系统根轨迹图和零极点图中绘出阻尼系数和自然频率栅格</a:t>
            </a:r>
          </a:p>
        </p:txBody>
      </p:sp>
    </p:spTree>
    <p:extLst>
      <p:ext uri="{BB962C8B-B14F-4D97-AF65-F5344CB8AC3E}">
        <p14:creationId xmlns:p14="http://schemas.microsoft.com/office/powerpoint/2010/main" val="3576614994"/>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pic>
        <p:nvPicPr>
          <p:cNvPr id="5" name="图片 4">
            <a:extLst>
              <a:ext uri="{FF2B5EF4-FFF2-40B4-BE49-F238E27FC236}">
                <a16:creationId xmlns:a16="http://schemas.microsoft.com/office/drawing/2014/main" id="{467BB9C5-1D28-2BA6-C55D-D24117F7DBCC}"/>
              </a:ext>
            </a:extLst>
          </p:cNvPr>
          <p:cNvPicPr>
            <a:picLocks noChangeAspect="1"/>
          </p:cNvPicPr>
          <p:nvPr/>
        </p:nvPicPr>
        <p:blipFill>
          <a:blip r:embed="rId2"/>
          <a:stretch>
            <a:fillRect/>
          </a:stretch>
        </p:blipFill>
        <p:spPr>
          <a:xfrm>
            <a:off x="505113" y="1196752"/>
            <a:ext cx="7030431" cy="743054"/>
          </a:xfrm>
          <a:prstGeom prst="rect">
            <a:avLst/>
          </a:prstGeom>
        </p:spPr>
      </p:pic>
      <p:pic>
        <p:nvPicPr>
          <p:cNvPr id="7" name="图片 6">
            <a:extLst>
              <a:ext uri="{FF2B5EF4-FFF2-40B4-BE49-F238E27FC236}">
                <a16:creationId xmlns:a16="http://schemas.microsoft.com/office/drawing/2014/main" id="{BCDC9EF6-593E-4D56-A169-C52CCCADB314}"/>
              </a:ext>
            </a:extLst>
          </p:cNvPr>
          <p:cNvPicPr>
            <a:picLocks noChangeAspect="1"/>
          </p:cNvPicPr>
          <p:nvPr/>
        </p:nvPicPr>
        <p:blipFill>
          <a:blip r:embed="rId3"/>
          <a:stretch>
            <a:fillRect/>
          </a:stretch>
        </p:blipFill>
        <p:spPr>
          <a:xfrm>
            <a:off x="4648601" y="2235612"/>
            <a:ext cx="2896004" cy="581106"/>
          </a:xfrm>
          <a:prstGeom prst="rect">
            <a:avLst/>
          </a:prstGeom>
        </p:spPr>
      </p:pic>
      <p:sp>
        <p:nvSpPr>
          <p:cNvPr id="9" name="文本框 8">
            <a:extLst>
              <a:ext uri="{FF2B5EF4-FFF2-40B4-BE49-F238E27FC236}">
                <a16:creationId xmlns:a16="http://schemas.microsoft.com/office/drawing/2014/main" id="{0771E977-2C92-B1D9-DAA7-CB165B807B22}"/>
              </a:ext>
            </a:extLst>
          </p:cNvPr>
          <p:cNvSpPr txBox="1"/>
          <p:nvPr/>
        </p:nvSpPr>
        <p:spPr>
          <a:xfrm>
            <a:off x="1386435" y="3422374"/>
            <a:ext cx="2909365" cy="2031325"/>
          </a:xfrm>
          <a:prstGeom prst="rect">
            <a:avLst/>
          </a:prstGeom>
          <a:solidFill>
            <a:schemeClr val="bg2">
              <a:lumMod val="90000"/>
            </a:schemeClr>
          </a:solidFill>
        </p:spPr>
        <p:txBody>
          <a:bodyPr wrap="square">
            <a:spAutoFit/>
          </a:bodyPr>
          <a:lstStyle/>
          <a:p>
            <a:r>
              <a:rPr lang="en-US" altLang="zh-CN" dirty="0" err="1"/>
              <a:t>julia</a:t>
            </a:r>
            <a:r>
              <a:rPr lang="en-US" altLang="zh-CN" dirty="0"/>
              <a:t>&gt; num=[1];</a:t>
            </a:r>
          </a:p>
          <a:p>
            <a:endParaRPr lang="en-US" altLang="zh-CN" dirty="0"/>
          </a:p>
          <a:p>
            <a:r>
              <a:rPr lang="en-US" altLang="zh-CN" dirty="0" err="1"/>
              <a:t>julia</a:t>
            </a:r>
            <a:r>
              <a:rPr lang="en-US" altLang="zh-CN" dirty="0"/>
              <a:t>&gt; den=[1 16 36 80 0];</a:t>
            </a:r>
          </a:p>
          <a:p>
            <a:endParaRPr lang="en-US" altLang="zh-CN" dirty="0"/>
          </a:p>
          <a:p>
            <a:r>
              <a:rPr lang="en-US" altLang="zh-CN" dirty="0" err="1"/>
              <a:t>julia</a:t>
            </a:r>
            <a:r>
              <a:rPr lang="en-US" altLang="zh-CN" dirty="0"/>
              <a:t>&gt; sys=</a:t>
            </a:r>
            <a:r>
              <a:rPr lang="en-US" altLang="zh-CN" dirty="0" err="1"/>
              <a:t>tf</a:t>
            </a:r>
            <a:r>
              <a:rPr lang="en-US" altLang="zh-CN" dirty="0"/>
              <a:t>(num, den);</a:t>
            </a:r>
          </a:p>
          <a:p>
            <a:endParaRPr lang="en-US" altLang="zh-CN" dirty="0"/>
          </a:p>
          <a:p>
            <a:r>
              <a:rPr lang="en-US" altLang="zh-CN" dirty="0" err="1"/>
              <a:t>julia</a:t>
            </a:r>
            <a:r>
              <a:rPr lang="en-US" altLang="zh-CN" dirty="0"/>
              <a:t>&gt; </a:t>
            </a:r>
            <a:r>
              <a:rPr lang="en-US" altLang="zh-CN" dirty="0" err="1"/>
              <a:t>rlocus</a:t>
            </a:r>
            <a:r>
              <a:rPr lang="en-US" altLang="zh-CN" dirty="0"/>
              <a:t>(sys)</a:t>
            </a:r>
            <a:endParaRPr lang="zh-CN" altLang="en-US" dirty="0"/>
          </a:p>
        </p:txBody>
      </p:sp>
      <p:pic>
        <p:nvPicPr>
          <p:cNvPr id="11" name="图片 10">
            <a:extLst>
              <a:ext uri="{FF2B5EF4-FFF2-40B4-BE49-F238E27FC236}">
                <a16:creationId xmlns:a16="http://schemas.microsoft.com/office/drawing/2014/main" id="{A8F916FD-8ED6-6928-3896-CC56EBE8A290}"/>
              </a:ext>
            </a:extLst>
          </p:cNvPr>
          <p:cNvPicPr>
            <a:picLocks noChangeAspect="1"/>
          </p:cNvPicPr>
          <p:nvPr/>
        </p:nvPicPr>
        <p:blipFill>
          <a:blip r:embed="rId4"/>
          <a:stretch>
            <a:fillRect/>
          </a:stretch>
        </p:blipFill>
        <p:spPr>
          <a:xfrm>
            <a:off x="4799856" y="2938036"/>
            <a:ext cx="4000000" cy="3000000"/>
          </a:xfrm>
          <a:prstGeom prst="rect">
            <a:avLst/>
          </a:prstGeom>
        </p:spPr>
      </p:pic>
      <p:sp>
        <p:nvSpPr>
          <p:cNvPr id="12" name="TextBox 8">
            <a:extLst>
              <a:ext uri="{FF2B5EF4-FFF2-40B4-BE49-F238E27FC236}">
                <a16:creationId xmlns:a16="http://schemas.microsoft.com/office/drawing/2014/main" id="{3B655B1C-B678-51F2-DC1E-B748CFA84279}"/>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5.3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控制系统根轨迹分析</a:t>
            </a:r>
          </a:p>
        </p:txBody>
      </p:sp>
    </p:spTree>
    <p:extLst>
      <p:ext uri="{BB962C8B-B14F-4D97-AF65-F5344CB8AC3E}">
        <p14:creationId xmlns:p14="http://schemas.microsoft.com/office/powerpoint/2010/main" val="305737143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13FEC92B-83DD-C313-7711-CD63D50DD50A}"/>
              </a:ext>
            </a:extLst>
          </p:cNvPr>
          <p:cNvSpPr txBox="1"/>
          <p:nvPr/>
        </p:nvSpPr>
        <p:spPr>
          <a:xfrm>
            <a:off x="839416" y="1196752"/>
            <a:ext cx="9796958" cy="1892249"/>
          </a:xfrm>
          <a:prstGeom prst="rect">
            <a:avLst/>
          </a:prstGeom>
          <a:noFill/>
        </p:spPr>
        <p:txBody>
          <a:bodyPr wrap="square">
            <a:spAutoFit/>
          </a:bodyPr>
          <a:lstStyle/>
          <a:p>
            <a:pPr algn="l">
              <a:lnSpc>
                <a:spcPct val="150000"/>
              </a:lnSpc>
            </a:pPr>
            <a:r>
              <a:rPr lang="en-US" altLang="zh-CN" sz="1600" b="1" i="0" u="none" strike="noStrike" baseline="0" dirty="0" err="1">
                <a:solidFill>
                  <a:srgbClr val="FF00FF"/>
                </a:solidFill>
                <a:latin typeface="TimesNewRomanPS-BoldMT"/>
              </a:rPr>
              <a:t>sgrid</a:t>
            </a:r>
            <a:r>
              <a:rPr lang="en-US" altLang="zh-CN" sz="1600" b="1" i="0" u="none" strike="noStrike" baseline="0" dirty="0">
                <a:solidFill>
                  <a:srgbClr val="003365"/>
                </a:solidFill>
                <a:latin typeface="TimesNewRomanPS-BoldMT"/>
              </a:rPr>
              <a:t>——</a:t>
            </a:r>
            <a:r>
              <a:rPr lang="zh-CN" altLang="en-US" sz="1600" b="0" i="0" u="none" strike="noStrike" baseline="0" dirty="0">
                <a:solidFill>
                  <a:srgbClr val="003365"/>
                </a:solidFill>
                <a:latin typeface="宋体" panose="02010600030101010101" pitchFamily="2" charset="-122"/>
                <a:ea typeface="宋体" panose="02010600030101010101" pitchFamily="2" charset="-122"/>
              </a:rPr>
              <a:t>在连续系统的根轨迹或零极点图上绘制出栅格线，栅格线由等阻尼系数和等自然频率线构成，阻尼系数以步长</a:t>
            </a:r>
            <a:r>
              <a:rPr lang="en-US" altLang="zh-CN" sz="1600" b="1" i="0" u="none" strike="noStrike" baseline="0" dirty="0">
                <a:solidFill>
                  <a:srgbClr val="003365"/>
                </a:solidFill>
                <a:latin typeface="TimesNewRomanPS-BoldMT"/>
                <a:ea typeface="宋体" panose="02010600030101010101" pitchFamily="2" charset="-122"/>
              </a:rPr>
              <a:t>0.1</a:t>
            </a:r>
            <a:r>
              <a:rPr lang="zh-CN" altLang="en-US" sz="1600" b="0" i="0" u="none" strike="noStrike" baseline="0" dirty="0">
                <a:solidFill>
                  <a:srgbClr val="003365"/>
                </a:solidFill>
                <a:latin typeface="宋体" panose="02010600030101010101" pitchFamily="2" charset="-122"/>
                <a:ea typeface="宋体" panose="02010600030101010101" pitchFamily="2" charset="-122"/>
              </a:rPr>
              <a:t>从</a:t>
            </a:r>
            <a:r>
              <a:rPr lang="en-US" altLang="zh-CN" sz="1600" b="1" i="0" u="none" strike="noStrike" baseline="0" dirty="0">
                <a:solidFill>
                  <a:srgbClr val="003365"/>
                </a:solidFill>
                <a:latin typeface="TimesNewRomanPS-BoldMT"/>
                <a:ea typeface="宋体" panose="02010600030101010101" pitchFamily="2" charset="-122"/>
              </a:rPr>
              <a:t>ξ</a:t>
            </a:r>
            <a:r>
              <a:rPr lang="zh-CN" altLang="en-US" sz="1600" b="0" i="0" u="none" strike="noStrike" baseline="0" dirty="0">
                <a:solidFill>
                  <a:srgbClr val="003365"/>
                </a:solidFill>
                <a:latin typeface="宋体" panose="02010600030101010101" pitchFamily="2" charset="-122"/>
                <a:ea typeface="宋体" panose="02010600030101010101" pitchFamily="2" charset="-122"/>
              </a:rPr>
              <a:t>＝</a:t>
            </a:r>
            <a:r>
              <a:rPr lang="en-US" altLang="zh-CN" sz="1600" b="1" i="0" u="none" strike="noStrike" baseline="0" dirty="0">
                <a:solidFill>
                  <a:srgbClr val="003365"/>
                </a:solidFill>
                <a:latin typeface="TimesNewRomanPS-BoldMT"/>
                <a:ea typeface="宋体" panose="02010600030101010101" pitchFamily="2" charset="-122"/>
              </a:rPr>
              <a:t>0</a:t>
            </a:r>
            <a:r>
              <a:rPr lang="zh-CN" altLang="en-US" sz="1600" b="0" i="0" u="none" strike="noStrike" baseline="0" dirty="0">
                <a:solidFill>
                  <a:srgbClr val="003365"/>
                </a:solidFill>
                <a:latin typeface="宋体" panose="02010600030101010101" pitchFamily="2" charset="-122"/>
                <a:ea typeface="宋体" panose="02010600030101010101" pitchFamily="2" charset="-122"/>
              </a:rPr>
              <a:t>到</a:t>
            </a:r>
            <a:r>
              <a:rPr lang="en-US" altLang="zh-CN" sz="1600" b="1" i="0" u="none" strike="noStrike" baseline="0" dirty="0">
                <a:solidFill>
                  <a:srgbClr val="003365"/>
                </a:solidFill>
                <a:latin typeface="TimesNewRomanPS-BoldMT"/>
                <a:ea typeface="宋体" panose="02010600030101010101" pitchFamily="2" charset="-122"/>
              </a:rPr>
              <a:t>ξ</a:t>
            </a:r>
            <a:r>
              <a:rPr lang="zh-CN" altLang="en-US" sz="1600" b="0" i="0" u="none" strike="noStrike" baseline="0" dirty="0">
                <a:solidFill>
                  <a:srgbClr val="003365"/>
                </a:solidFill>
                <a:latin typeface="宋体" panose="02010600030101010101" pitchFamily="2" charset="-122"/>
                <a:ea typeface="宋体" panose="02010600030101010101" pitchFamily="2" charset="-122"/>
              </a:rPr>
              <a:t>＝</a:t>
            </a:r>
            <a:r>
              <a:rPr lang="en-US" altLang="zh-CN" sz="1600" b="1" i="0" u="none" strike="noStrike" baseline="0" dirty="0">
                <a:solidFill>
                  <a:srgbClr val="003365"/>
                </a:solidFill>
                <a:latin typeface="TimesNewRomanPS-BoldMT"/>
                <a:ea typeface="宋体" panose="02010600030101010101" pitchFamily="2" charset="-122"/>
              </a:rPr>
              <a:t>1</a:t>
            </a:r>
            <a:r>
              <a:rPr lang="zh-CN" altLang="en-US" sz="1600" b="0" i="0" u="none" strike="noStrike" baseline="0" dirty="0">
                <a:solidFill>
                  <a:srgbClr val="003365"/>
                </a:solidFill>
                <a:latin typeface="宋体" panose="02010600030101010101" pitchFamily="2" charset="-122"/>
                <a:ea typeface="宋体" panose="02010600030101010101" pitchFamily="2" charset="-122"/>
              </a:rPr>
              <a:t>绘出</a:t>
            </a:r>
          </a:p>
          <a:p>
            <a:pPr algn="l">
              <a:lnSpc>
                <a:spcPct val="150000"/>
              </a:lnSpc>
            </a:pPr>
            <a:r>
              <a:rPr lang="en-US" altLang="zh-CN" sz="1600" b="1" i="0" u="none" strike="noStrike" baseline="0" dirty="0" err="1">
                <a:solidFill>
                  <a:srgbClr val="FF00FF"/>
                </a:solidFill>
                <a:latin typeface="TimesNewRomanPS-BoldMT"/>
              </a:rPr>
              <a:t>sgrid</a:t>
            </a:r>
            <a:r>
              <a:rPr lang="en-US" altLang="zh-CN" sz="1600" b="1" i="0" u="none" strike="noStrike" baseline="0" dirty="0">
                <a:solidFill>
                  <a:srgbClr val="FF00FF"/>
                </a:solidFill>
                <a:latin typeface="TimesNewRomanPS-BoldMT"/>
              </a:rPr>
              <a:t>(‘new’)</a:t>
            </a:r>
            <a:r>
              <a:rPr lang="en-US" altLang="zh-CN" sz="1600" b="1" i="0" u="none" strike="noStrike" baseline="0" dirty="0">
                <a:solidFill>
                  <a:srgbClr val="003365"/>
                </a:solidFill>
                <a:latin typeface="TimesNewRomanPS-BoldMT"/>
              </a:rPr>
              <a:t>——</a:t>
            </a:r>
            <a:r>
              <a:rPr lang="zh-CN" altLang="en-US" sz="1600" b="0" i="0" u="none" strike="noStrike" baseline="0" dirty="0">
                <a:solidFill>
                  <a:srgbClr val="003365"/>
                </a:solidFill>
                <a:latin typeface="宋体" panose="02010600030101010101" pitchFamily="2" charset="-122"/>
                <a:ea typeface="宋体" panose="02010600030101010101" pitchFamily="2" charset="-122"/>
              </a:rPr>
              <a:t>先清除图形屏幕，然后绘制出栅格线，并设置成</a:t>
            </a:r>
            <a:r>
              <a:rPr lang="en-US" altLang="zh-CN" sz="1600" b="1" i="0" u="none" strike="noStrike" baseline="0" dirty="0">
                <a:solidFill>
                  <a:srgbClr val="003365"/>
                </a:solidFill>
                <a:latin typeface="TimesNewRomanPS-BoldMT"/>
                <a:ea typeface="宋体" panose="02010600030101010101" pitchFamily="2" charset="-122"/>
              </a:rPr>
              <a:t>hold </a:t>
            </a:r>
            <a:r>
              <a:rPr lang="en-US" altLang="zh-CN" sz="1600" b="1" i="0" u="none" strike="noStrike" baseline="0" dirty="0">
                <a:solidFill>
                  <a:srgbClr val="003365"/>
                </a:solidFill>
                <a:latin typeface="TimesNewRomanPS-BoldMT"/>
              </a:rPr>
              <a:t>on</a:t>
            </a:r>
            <a:r>
              <a:rPr lang="zh-CN" altLang="en-US" sz="1600" b="0" i="0" u="none" strike="noStrike" baseline="0" dirty="0">
                <a:solidFill>
                  <a:srgbClr val="003365"/>
                </a:solidFill>
                <a:latin typeface="宋体" panose="02010600030101010101" pitchFamily="2" charset="-122"/>
                <a:ea typeface="宋体" panose="02010600030101010101" pitchFamily="2" charset="-122"/>
              </a:rPr>
              <a:t>，使后续绘图命令能绘制在栅格上。</a:t>
            </a:r>
          </a:p>
          <a:p>
            <a:pPr algn="l">
              <a:lnSpc>
                <a:spcPct val="150000"/>
              </a:lnSpc>
            </a:pPr>
            <a:r>
              <a:rPr lang="en-US" altLang="zh-CN" sz="1600" b="1" i="0" u="none" strike="noStrike" baseline="0" dirty="0" err="1">
                <a:solidFill>
                  <a:srgbClr val="FF00FF"/>
                </a:solidFill>
                <a:latin typeface="TimesNewRomanPS-BoldMT"/>
              </a:rPr>
              <a:t>sgrid</a:t>
            </a:r>
            <a:r>
              <a:rPr lang="en-US" altLang="zh-CN" sz="1600" b="1" i="0" u="none" strike="noStrike" baseline="0" dirty="0">
                <a:solidFill>
                  <a:srgbClr val="FF00FF"/>
                </a:solidFill>
                <a:latin typeface="TimesNewRomanPS-BoldMT"/>
              </a:rPr>
              <a:t>(z, </a:t>
            </a:r>
            <a:r>
              <a:rPr lang="en-US" altLang="zh-CN" sz="1600" b="1" i="0" u="none" strike="noStrike" baseline="0" dirty="0" err="1">
                <a:solidFill>
                  <a:srgbClr val="FF00FF"/>
                </a:solidFill>
                <a:latin typeface="TimesNewRomanPS-BoldMT"/>
              </a:rPr>
              <a:t>wn</a:t>
            </a:r>
            <a:r>
              <a:rPr lang="en-US" altLang="zh-CN" sz="1600" b="1" i="0" u="none" strike="noStrike" baseline="0" dirty="0">
                <a:solidFill>
                  <a:srgbClr val="FF00FF"/>
                </a:solidFill>
                <a:latin typeface="TimesNewRomanPS-BoldMT"/>
              </a:rPr>
              <a:t>)</a:t>
            </a:r>
            <a:r>
              <a:rPr lang="en-US" altLang="zh-CN" sz="1600" b="1" i="0" u="none" strike="noStrike" baseline="0" dirty="0">
                <a:solidFill>
                  <a:srgbClr val="003365"/>
                </a:solidFill>
                <a:latin typeface="TimesNewRomanPS-BoldMT"/>
              </a:rPr>
              <a:t>——</a:t>
            </a:r>
            <a:r>
              <a:rPr lang="zh-CN" altLang="en-US" sz="1600" b="0" i="0" u="none" strike="noStrike" baseline="0" dirty="0">
                <a:solidFill>
                  <a:srgbClr val="003365"/>
                </a:solidFill>
                <a:latin typeface="宋体" panose="02010600030101010101" pitchFamily="2" charset="-122"/>
                <a:ea typeface="宋体" panose="02010600030101010101" pitchFamily="2" charset="-122"/>
              </a:rPr>
              <a:t>可制定阻尼系数</a:t>
            </a:r>
            <a:r>
              <a:rPr lang="en-US" altLang="zh-CN" sz="1600" b="1" i="0" u="none" strike="noStrike" baseline="0" dirty="0">
                <a:solidFill>
                  <a:srgbClr val="003365"/>
                </a:solidFill>
                <a:latin typeface="TimesNewRomanPS-BoldMT"/>
                <a:ea typeface="宋体" panose="02010600030101010101" pitchFamily="2" charset="-122"/>
              </a:rPr>
              <a:t>z</a:t>
            </a:r>
            <a:r>
              <a:rPr lang="zh-CN" altLang="en-US" sz="1600" b="0" i="0" u="none" strike="noStrike" baseline="0" dirty="0">
                <a:solidFill>
                  <a:srgbClr val="003365"/>
                </a:solidFill>
                <a:latin typeface="宋体" panose="02010600030101010101" pitchFamily="2" charset="-122"/>
                <a:ea typeface="宋体" panose="02010600030101010101" pitchFamily="2" charset="-122"/>
              </a:rPr>
              <a:t>和自然频率</a:t>
            </a:r>
            <a:r>
              <a:rPr lang="en-US" altLang="zh-CN" sz="1600" b="1" i="0" u="none" strike="noStrike" baseline="0" dirty="0" err="1">
                <a:solidFill>
                  <a:srgbClr val="003365"/>
                </a:solidFill>
                <a:latin typeface="TimesNewRomanPS-BoldMT"/>
                <a:ea typeface="宋体" panose="02010600030101010101" pitchFamily="2" charset="-122"/>
              </a:rPr>
              <a:t>wn</a:t>
            </a:r>
            <a:endParaRPr lang="en-US" altLang="zh-CN" sz="1600" b="1" i="0" u="none" strike="noStrike" baseline="0" dirty="0">
              <a:solidFill>
                <a:srgbClr val="003365"/>
              </a:solidFill>
              <a:latin typeface="TimesNewRomanPS-BoldMT"/>
              <a:ea typeface="宋体" panose="02010600030101010101" pitchFamily="2" charset="-122"/>
            </a:endParaRPr>
          </a:p>
          <a:p>
            <a:pPr algn="l">
              <a:lnSpc>
                <a:spcPct val="150000"/>
              </a:lnSpc>
            </a:pPr>
            <a:r>
              <a:rPr lang="en-US" altLang="zh-CN" sz="1600" b="1" i="0" u="none" strike="noStrike" baseline="0" dirty="0" err="1">
                <a:solidFill>
                  <a:srgbClr val="FF00FF"/>
                </a:solidFill>
                <a:latin typeface="TimesNewRomanPS-BoldMT"/>
              </a:rPr>
              <a:t>sgrid</a:t>
            </a:r>
            <a:r>
              <a:rPr lang="en-US" altLang="zh-CN" sz="1600" b="1" i="0" u="none" strike="noStrike" baseline="0" dirty="0">
                <a:solidFill>
                  <a:srgbClr val="FF00FF"/>
                </a:solidFill>
                <a:latin typeface="TimesNewRomanPS-BoldMT"/>
              </a:rPr>
              <a:t>(‘new’, z, </a:t>
            </a:r>
            <a:r>
              <a:rPr lang="en-US" altLang="zh-CN" sz="1600" b="1" i="0" u="none" strike="noStrike" baseline="0" dirty="0" err="1">
                <a:solidFill>
                  <a:srgbClr val="FF00FF"/>
                </a:solidFill>
                <a:latin typeface="TimesNewRomanPS-BoldMT"/>
              </a:rPr>
              <a:t>wn</a:t>
            </a:r>
            <a:r>
              <a:rPr lang="en-US" altLang="zh-CN" sz="1600" b="1" i="0" u="none" strike="noStrike" baseline="0" dirty="0">
                <a:solidFill>
                  <a:srgbClr val="FF00FF"/>
                </a:solidFill>
                <a:latin typeface="TimesNewRomanPS-BoldMT"/>
              </a:rPr>
              <a:t>)</a:t>
            </a:r>
            <a:r>
              <a:rPr lang="en-US" altLang="zh-CN" sz="1600" b="1" i="0" u="none" strike="noStrike" baseline="0" dirty="0">
                <a:solidFill>
                  <a:srgbClr val="003365"/>
                </a:solidFill>
                <a:latin typeface="TimesNewRomanPS-BoldMT"/>
              </a:rPr>
              <a:t>——</a:t>
            </a:r>
            <a:r>
              <a:rPr lang="zh-CN" altLang="en-US" sz="1600" b="0" i="0" u="none" strike="noStrike" baseline="0" dirty="0">
                <a:solidFill>
                  <a:srgbClr val="003365"/>
                </a:solidFill>
                <a:latin typeface="宋体" panose="02010600030101010101" pitchFamily="2" charset="-122"/>
                <a:ea typeface="宋体" panose="02010600030101010101" pitchFamily="2" charset="-122"/>
              </a:rPr>
              <a:t>可制定阻尼系数</a:t>
            </a:r>
            <a:r>
              <a:rPr lang="en-US" altLang="zh-CN" sz="1600" b="1" i="0" u="none" strike="noStrike" baseline="0" dirty="0">
                <a:solidFill>
                  <a:srgbClr val="003365"/>
                </a:solidFill>
                <a:latin typeface="TimesNewRomanPS-BoldMT"/>
                <a:ea typeface="宋体" panose="02010600030101010101" pitchFamily="2" charset="-122"/>
              </a:rPr>
              <a:t>z</a:t>
            </a:r>
            <a:r>
              <a:rPr lang="zh-CN" altLang="en-US" sz="1600" b="0" i="0" u="none" strike="noStrike" baseline="0" dirty="0">
                <a:solidFill>
                  <a:srgbClr val="003365"/>
                </a:solidFill>
                <a:latin typeface="宋体" panose="02010600030101010101" pitchFamily="2" charset="-122"/>
                <a:ea typeface="宋体" panose="02010600030101010101" pitchFamily="2" charset="-122"/>
              </a:rPr>
              <a:t>和自然频率</a:t>
            </a:r>
            <a:r>
              <a:rPr lang="en-US" altLang="zh-CN" sz="1600" b="1" i="0" u="none" strike="noStrike" baseline="0" dirty="0" err="1">
                <a:solidFill>
                  <a:srgbClr val="003365"/>
                </a:solidFill>
                <a:latin typeface="TimesNewRomanPS-BoldMT"/>
                <a:ea typeface="宋体" panose="02010600030101010101" pitchFamily="2" charset="-122"/>
              </a:rPr>
              <a:t>wn</a:t>
            </a:r>
            <a:r>
              <a:rPr lang="zh-CN" altLang="en-US" sz="1600" b="0" i="0" u="none" strike="noStrike" baseline="0" dirty="0">
                <a:solidFill>
                  <a:srgbClr val="003365"/>
                </a:solidFill>
                <a:latin typeface="宋体" panose="02010600030101010101" pitchFamily="2" charset="-122"/>
                <a:ea typeface="宋体" panose="02010600030101010101" pitchFamily="2" charset="-122"/>
              </a:rPr>
              <a:t>，并且在绘制栅格线之前清除图形窗口。</a:t>
            </a:r>
            <a:endParaRPr lang="zh-CN" altLang="en-US" dirty="0"/>
          </a:p>
        </p:txBody>
      </p:sp>
      <p:pic>
        <p:nvPicPr>
          <p:cNvPr id="7" name="图片 6">
            <a:extLst>
              <a:ext uri="{FF2B5EF4-FFF2-40B4-BE49-F238E27FC236}">
                <a16:creationId xmlns:a16="http://schemas.microsoft.com/office/drawing/2014/main" id="{2FB49068-1A35-DBB5-976C-5D6D38D3A1C4}"/>
              </a:ext>
            </a:extLst>
          </p:cNvPr>
          <p:cNvPicPr>
            <a:picLocks noChangeAspect="1"/>
          </p:cNvPicPr>
          <p:nvPr/>
        </p:nvPicPr>
        <p:blipFill>
          <a:blip r:embed="rId3"/>
          <a:stretch>
            <a:fillRect/>
          </a:stretch>
        </p:blipFill>
        <p:spPr>
          <a:xfrm>
            <a:off x="6312024" y="3401279"/>
            <a:ext cx="3783976" cy="2837982"/>
          </a:xfrm>
          <a:prstGeom prst="rect">
            <a:avLst/>
          </a:prstGeom>
        </p:spPr>
      </p:pic>
      <p:sp>
        <p:nvSpPr>
          <p:cNvPr id="14" name="文本框 13">
            <a:extLst>
              <a:ext uri="{FF2B5EF4-FFF2-40B4-BE49-F238E27FC236}">
                <a16:creationId xmlns:a16="http://schemas.microsoft.com/office/drawing/2014/main" id="{42BCF217-021E-41A5-23DB-5DA459DFFC56}"/>
              </a:ext>
            </a:extLst>
          </p:cNvPr>
          <p:cNvSpPr txBox="1"/>
          <p:nvPr/>
        </p:nvSpPr>
        <p:spPr>
          <a:xfrm>
            <a:off x="1271464" y="4158861"/>
            <a:ext cx="2952328" cy="646331"/>
          </a:xfrm>
          <a:prstGeom prst="rect">
            <a:avLst/>
          </a:prstGeom>
          <a:solidFill>
            <a:schemeClr val="bg2">
              <a:lumMod val="90000"/>
            </a:schemeClr>
          </a:solidFill>
        </p:spPr>
        <p:txBody>
          <a:bodyPr wrap="square">
            <a:spAutoFit/>
          </a:bodyPr>
          <a:lstStyle/>
          <a:p>
            <a:r>
              <a:rPr lang="en-US" altLang="zh-CN" dirty="0" err="1"/>
              <a:t>julia</a:t>
            </a:r>
            <a:r>
              <a:rPr lang="en-US" altLang="zh-CN" dirty="0"/>
              <a:t>&gt;  </a:t>
            </a:r>
            <a:r>
              <a:rPr lang="en-US" altLang="zh-CN" dirty="0" err="1"/>
              <a:t>rlocus</a:t>
            </a:r>
            <a:r>
              <a:rPr lang="en-US" altLang="zh-CN" dirty="0"/>
              <a:t>(sys)</a:t>
            </a:r>
          </a:p>
          <a:p>
            <a:r>
              <a:rPr lang="en-US" altLang="zh-CN" dirty="0" err="1"/>
              <a:t>julia</a:t>
            </a:r>
            <a:r>
              <a:rPr lang="en-US" altLang="zh-CN" dirty="0"/>
              <a:t>&gt; </a:t>
            </a:r>
            <a:r>
              <a:rPr lang="en-US" altLang="zh-CN" dirty="0" err="1"/>
              <a:t>sgrid</a:t>
            </a:r>
            <a:r>
              <a:rPr lang="en-US" altLang="zh-CN" dirty="0"/>
              <a:t>()</a:t>
            </a:r>
            <a:endParaRPr lang="zh-CN" altLang="en-US" dirty="0"/>
          </a:p>
        </p:txBody>
      </p:sp>
      <p:sp>
        <p:nvSpPr>
          <p:cNvPr id="15" name="TextBox 8">
            <a:extLst>
              <a:ext uri="{FF2B5EF4-FFF2-40B4-BE49-F238E27FC236}">
                <a16:creationId xmlns:a16="http://schemas.microsoft.com/office/drawing/2014/main" id="{BC13B12B-060A-54EC-DAE8-5F1DCF0FABE6}"/>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5.3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控制系统根轨迹分析</a:t>
            </a:r>
          </a:p>
        </p:txBody>
      </p:sp>
    </p:spTree>
    <p:extLst>
      <p:ext uri="{BB962C8B-B14F-4D97-AF65-F5344CB8AC3E}">
        <p14:creationId xmlns:p14="http://schemas.microsoft.com/office/powerpoint/2010/main" val="951105302"/>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5.4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控制系统的频域分析</a:t>
            </a:r>
          </a:p>
        </p:txBody>
      </p:sp>
      <p:sp>
        <p:nvSpPr>
          <p:cNvPr id="5" name="文本框 4">
            <a:extLst>
              <a:ext uri="{FF2B5EF4-FFF2-40B4-BE49-F238E27FC236}">
                <a16:creationId xmlns:a16="http://schemas.microsoft.com/office/drawing/2014/main" id="{91F657E8-2186-986D-E560-702C1B337BC1}"/>
              </a:ext>
            </a:extLst>
          </p:cNvPr>
          <p:cNvSpPr txBox="1"/>
          <p:nvPr/>
        </p:nvSpPr>
        <p:spPr>
          <a:xfrm>
            <a:off x="1127448" y="980728"/>
            <a:ext cx="8496944" cy="1289905"/>
          </a:xfrm>
          <a:prstGeom prst="rect">
            <a:avLst/>
          </a:prstGeom>
          <a:noFill/>
        </p:spPr>
        <p:txBody>
          <a:bodyPr wrap="square">
            <a:spAutoFit/>
          </a:bodyPr>
          <a:lstStyle/>
          <a:p>
            <a:pPr algn="l">
              <a:lnSpc>
                <a:spcPct val="150000"/>
              </a:lnSpc>
            </a:pPr>
            <a:r>
              <a:rPr lang="zh-CN" altLang="en-US" b="0" i="0" u="none" strike="noStrike" baseline="0" dirty="0">
                <a:latin typeface="微软雅黑" panose="020B0503020204020204" pitchFamily="34" charset="-122"/>
                <a:ea typeface="微软雅黑" panose="020B0503020204020204" pitchFamily="34" charset="-122"/>
              </a:rPr>
              <a:t>频域分析法是应用频率特性研究控制系统的一种经典方法。</a:t>
            </a:r>
            <a:r>
              <a:rPr lang="en-US" altLang="zh-CN" b="1" i="0" u="none" strike="noStrike" baseline="0" dirty="0">
                <a:latin typeface="微软雅黑" panose="020B0503020204020204" pitchFamily="34" charset="-122"/>
                <a:ea typeface="微软雅黑" panose="020B0503020204020204" pitchFamily="34" charset="-122"/>
              </a:rPr>
              <a:t>Bode</a:t>
            </a:r>
            <a:r>
              <a:rPr lang="zh-CN" altLang="en-US" b="0" i="0" u="none" strike="noStrike" baseline="0" dirty="0">
                <a:latin typeface="微软雅黑" panose="020B0503020204020204" pitchFamily="34" charset="-122"/>
                <a:ea typeface="微软雅黑" panose="020B0503020204020204" pitchFamily="34" charset="-122"/>
              </a:rPr>
              <a:t>就是</a:t>
            </a:r>
            <a:r>
              <a:rPr lang="en-US" altLang="zh-CN" b="1" i="0" u="none" strike="noStrike" baseline="0" dirty="0">
                <a:latin typeface="微软雅黑" panose="020B0503020204020204" pitchFamily="34" charset="-122"/>
                <a:ea typeface="微软雅黑" panose="020B0503020204020204" pitchFamily="34" charset="-122"/>
              </a:rPr>
              <a:t>H(</a:t>
            </a:r>
            <a:r>
              <a:rPr lang="en-US" altLang="zh-CN" b="1" i="0" u="none" strike="noStrike" baseline="0" dirty="0" err="1">
                <a:latin typeface="微软雅黑" panose="020B0503020204020204" pitchFamily="34" charset="-122"/>
                <a:ea typeface="微软雅黑" panose="020B0503020204020204" pitchFamily="34" charset="-122"/>
              </a:rPr>
              <a:t>j</a:t>
            </a:r>
            <a:r>
              <a:rPr lang="en-US" altLang="zh-CN" b="0" i="0" u="none" strike="noStrike" baseline="0" dirty="0" err="1">
                <a:latin typeface="微软雅黑" panose="020B0503020204020204" pitchFamily="34" charset="-122"/>
                <a:ea typeface="微软雅黑" panose="020B0503020204020204" pitchFamily="34" charset="-122"/>
              </a:rPr>
              <a:t>ω</a:t>
            </a:r>
            <a:r>
              <a:rPr lang="en-US" altLang="zh-CN" b="1" i="0" u="none" strike="noStrike" baseline="0" dirty="0">
                <a:latin typeface="微软雅黑" panose="020B0503020204020204" pitchFamily="34" charset="-122"/>
                <a:ea typeface="微软雅黑" panose="020B0503020204020204" pitchFamily="34" charset="-122"/>
              </a:rPr>
              <a:t>)</a:t>
            </a:r>
            <a:r>
              <a:rPr lang="zh-CN" altLang="en-US" b="0" i="0" u="none" strike="noStrike" baseline="0" dirty="0">
                <a:latin typeface="微软雅黑" panose="020B0503020204020204" pitchFamily="34" charset="-122"/>
                <a:ea typeface="微软雅黑" panose="020B0503020204020204" pitchFamily="34" charset="-122"/>
              </a:rPr>
              <a:t>的幅值和相位对</a:t>
            </a:r>
            <a:r>
              <a:rPr lang="en-US" altLang="zh-CN" b="0" i="0" u="none" strike="noStrike" baseline="0" dirty="0">
                <a:latin typeface="微软雅黑" panose="020B0503020204020204" pitchFamily="34" charset="-122"/>
                <a:ea typeface="微软雅黑" panose="020B0503020204020204" pitchFamily="34" charset="-122"/>
              </a:rPr>
              <a:t>ω</a:t>
            </a:r>
            <a:r>
              <a:rPr lang="zh-CN" altLang="en-US" b="0" i="0" u="none" strike="noStrike" baseline="0" dirty="0">
                <a:latin typeface="微软雅黑" panose="020B0503020204020204" pitchFamily="34" charset="-122"/>
                <a:ea typeface="微软雅黑" panose="020B0503020204020204" pitchFamily="34" charset="-122"/>
              </a:rPr>
              <a:t>进行绘图，也称幅频和相频特性曲线。</a:t>
            </a:r>
            <a:r>
              <a:rPr lang="en-US" altLang="zh-CN" b="1" i="0" u="none" strike="noStrike" baseline="0" dirty="0">
                <a:latin typeface="微软雅黑" panose="020B0503020204020204" pitchFamily="34" charset="-122"/>
                <a:ea typeface="微软雅黑" panose="020B0503020204020204" pitchFamily="34" charset="-122"/>
              </a:rPr>
              <a:t>Nyquist</a:t>
            </a:r>
            <a:r>
              <a:rPr lang="zh-CN" altLang="en-US" b="0" i="0" u="none" strike="noStrike" baseline="0" dirty="0">
                <a:latin typeface="微软雅黑" panose="020B0503020204020204" pitchFamily="34" charset="-122"/>
                <a:ea typeface="微软雅黑" panose="020B0503020204020204" pitchFamily="34" charset="-122"/>
              </a:rPr>
              <a:t>曲线是根据开环频率特性在复平面上绘出幅相轨迹。</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847D854A-CDFE-474B-D545-EC537D20A381}"/>
              </a:ext>
            </a:extLst>
          </p:cNvPr>
          <p:cNvPicPr>
            <a:picLocks noChangeAspect="1"/>
          </p:cNvPicPr>
          <p:nvPr/>
        </p:nvPicPr>
        <p:blipFill>
          <a:blip r:embed="rId2"/>
          <a:stretch>
            <a:fillRect/>
          </a:stretch>
        </p:blipFill>
        <p:spPr>
          <a:xfrm>
            <a:off x="3143672" y="2640968"/>
            <a:ext cx="5106113" cy="3029373"/>
          </a:xfrm>
          <a:prstGeom prst="rect">
            <a:avLst/>
          </a:prstGeom>
        </p:spPr>
      </p:pic>
    </p:spTree>
    <p:extLst>
      <p:ext uri="{BB962C8B-B14F-4D97-AF65-F5344CB8AC3E}">
        <p14:creationId xmlns:p14="http://schemas.microsoft.com/office/powerpoint/2010/main" val="3091473542"/>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5" name="文本框 4">
            <a:extLst>
              <a:ext uri="{FF2B5EF4-FFF2-40B4-BE49-F238E27FC236}">
                <a16:creationId xmlns:a16="http://schemas.microsoft.com/office/drawing/2014/main" id="{A9601E4F-25C6-C63E-A248-D8E951FF110F}"/>
              </a:ext>
            </a:extLst>
          </p:cNvPr>
          <p:cNvSpPr txBox="1"/>
          <p:nvPr/>
        </p:nvSpPr>
        <p:spPr>
          <a:xfrm>
            <a:off x="1415480" y="1052736"/>
            <a:ext cx="9145016" cy="874407"/>
          </a:xfrm>
          <a:prstGeom prst="rect">
            <a:avLst/>
          </a:prstGeom>
          <a:noFill/>
        </p:spPr>
        <p:txBody>
          <a:bodyPr wrap="square">
            <a:spAutoFit/>
          </a:bodyPr>
          <a:lstStyle/>
          <a:p>
            <a:pPr algn="l">
              <a:lnSpc>
                <a:spcPct val="150000"/>
              </a:lnSpc>
            </a:pPr>
            <a:r>
              <a:rPr lang="zh-CN" altLang="en-US" b="0" i="0" u="none" strike="noStrike" baseline="0" dirty="0">
                <a:latin typeface="微软雅黑" panose="020B0503020204020204" pitchFamily="34" charset="-122"/>
                <a:ea typeface="微软雅黑" panose="020B0503020204020204" pitchFamily="34" charset="-122"/>
              </a:rPr>
              <a:t>例：已知开环系统，绘制系统</a:t>
            </a:r>
            <a:r>
              <a:rPr lang="en-US" altLang="zh-CN" b="1" i="0" u="none" strike="noStrike" baseline="0" dirty="0">
                <a:latin typeface="微软雅黑" panose="020B0503020204020204" pitchFamily="34" charset="-122"/>
                <a:ea typeface="微软雅黑" panose="020B0503020204020204" pitchFamily="34" charset="-122"/>
              </a:rPr>
              <a:t>Nyquist</a:t>
            </a:r>
            <a:r>
              <a:rPr lang="zh-CN" altLang="en-US" b="0" i="0" u="none" strike="noStrike" baseline="0" dirty="0">
                <a:latin typeface="微软雅黑" panose="020B0503020204020204" pitchFamily="34" charset="-122"/>
                <a:ea typeface="微软雅黑" panose="020B0503020204020204" pitchFamily="34" charset="-122"/>
              </a:rPr>
              <a:t>曲线，并判断闭环系统的稳定性，最后求出闭环系统的单位脉冲响应</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00D6EC3-E03F-A2E4-E63E-431454C65802}"/>
              </a:ext>
            </a:extLst>
          </p:cNvPr>
          <p:cNvPicPr>
            <a:picLocks noChangeAspect="1"/>
          </p:cNvPicPr>
          <p:nvPr/>
        </p:nvPicPr>
        <p:blipFill>
          <a:blip r:embed="rId2"/>
          <a:stretch>
            <a:fillRect/>
          </a:stretch>
        </p:blipFill>
        <p:spPr>
          <a:xfrm>
            <a:off x="8112224" y="2609736"/>
            <a:ext cx="2314898" cy="819264"/>
          </a:xfrm>
          <a:prstGeom prst="rect">
            <a:avLst/>
          </a:prstGeom>
        </p:spPr>
      </p:pic>
      <p:pic>
        <p:nvPicPr>
          <p:cNvPr id="9" name="图片 8">
            <a:extLst>
              <a:ext uri="{FF2B5EF4-FFF2-40B4-BE49-F238E27FC236}">
                <a16:creationId xmlns:a16="http://schemas.microsoft.com/office/drawing/2014/main" id="{CC218D09-7A0B-E8F1-3980-63D2DE26A2F9}"/>
              </a:ext>
            </a:extLst>
          </p:cNvPr>
          <p:cNvPicPr>
            <a:picLocks noChangeAspect="1"/>
          </p:cNvPicPr>
          <p:nvPr/>
        </p:nvPicPr>
        <p:blipFill>
          <a:blip r:embed="rId3"/>
          <a:stretch>
            <a:fillRect/>
          </a:stretch>
        </p:blipFill>
        <p:spPr>
          <a:xfrm>
            <a:off x="6480043" y="3429000"/>
            <a:ext cx="3615957" cy="2711968"/>
          </a:xfrm>
          <a:prstGeom prst="rect">
            <a:avLst/>
          </a:prstGeom>
        </p:spPr>
      </p:pic>
      <p:pic>
        <p:nvPicPr>
          <p:cNvPr id="11" name="图片 10">
            <a:extLst>
              <a:ext uri="{FF2B5EF4-FFF2-40B4-BE49-F238E27FC236}">
                <a16:creationId xmlns:a16="http://schemas.microsoft.com/office/drawing/2014/main" id="{308ECC36-EFD7-3994-B23A-59F8CD3C7B47}"/>
              </a:ext>
            </a:extLst>
          </p:cNvPr>
          <p:cNvPicPr>
            <a:picLocks noChangeAspect="1"/>
          </p:cNvPicPr>
          <p:nvPr/>
        </p:nvPicPr>
        <p:blipFill>
          <a:blip r:embed="rId4"/>
          <a:stretch>
            <a:fillRect/>
          </a:stretch>
        </p:blipFill>
        <p:spPr>
          <a:xfrm>
            <a:off x="3248128" y="3461286"/>
            <a:ext cx="3615956" cy="2711967"/>
          </a:xfrm>
          <a:prstGeom prst="rect">
            <a:avLst/>
          </a:prstGeom>
        </p:spPr>
      </p:pic>
      <p:sp>
        <p:nvSpPr>
          <p:cNvPr id="13" name="文本框 12">
            <a:extLst>
              <a:ext uri="{FF2B5EF4-FFF2-40B4-BE49-F238E27FC236}">
                <a16:creationId xmlns:a16="http://schemas.microsoft.com/office/drawing/2014/main" id="{FFD0F50B-7D67-A44A-5A0D-D92E2AE50E80}"/>
              </a:ext>
            </a:extLst>
          </p:cNvPr>
          <p:cNvSpPr txBox="1"/>
          <p:nvPr/>
        </p:nvSpPr>
        <p:spPr>
          <a:xfrm>
            <a:off x="762642" y="3193234"/>
            <a:ext cx="2669062" cy="2585323"/>
          </a:xfrm>
          <a:prstGeom prst="rect">
            <a:avLst/>
          </a:prstGeom>
          <a:solidFill>
            <a:schemeClr val="bg2">
              <a:lumMod val="90000"/>
            </a:schemeClr>
          </a:solidFill>
        </p:spPr>
        <p:txBody>
          <a:bodyPr wrap="square">
            <a:spAutoFit/>
          </a:bodyPr>
          <a:lstStyle/>
          <a:p>
            <a:r>
              <a:rPr lang="en-US" altLang="zh-CN" dirty="0"/>
              <a:t>k=50;</a:t>
            </a:r>
          </a:p>
          <a:p>
            <a:r>
              <a:rPr lang="en-US" altLang="zh-CN" dirty="0"/>
              <a:t>z=[];</a:t>
            </a:r>
          </a:p>
          <a:p>
            <a:r>
              <a:rPr lang="en-US" altLang="zh-CN" dirty="0"/>
              <a:t>p=[-5 2];</a:t>
            </a:r>
          </a:p>
          <a:p>
            <a:r>
              <a:rPr lang="en-US" altLang="zh-CN" dirty="0"/>
              <a:t>sys=</a:t>
            </a:r>
            <a:r>
              <a:rPr lang="en-US" altLang="zh-CN" dirty="0" err="1"/>
              <a:t>zpk</a:t>
            </a:r>
            <a:r>
              <a:rPr lang="en-US" altLang="zh-CN" dirty="0"/>
              <a:t>(</a:t>
            </a:r>
            <a:r>
              <a:rPr lang="en-US" altLang="zh-CN" dirty="0" err="1"/>
              <a:t>z,p,k</a:t>
            </a:r>
            <a:r>
              <a:rPr lang="en-US" altLang="zh-CN" dirty="0"/>
              <a:t>);</a:t>
            </a:r>
          </a:p>
          <a:p>
            <a:r>
              <a:rPr lang="en-US" altLang="zh-CN" dirty="0"/>
              <a:t>figure(1)</a:t>
            </a:r>
          </a:p>
          <a:p>
            <a:r>
              <a:rPr lang="en-US" altLang="zh-CN" dirty="0" err="1"/>
              <a:t>nyquist</a:t>
            </a:r>
            <a:r>
              <a:rPr lang="en-US" altLang="zh-CN" dirty="0"/>
              <a:t>(sys)</a:t>
            </a:r>
          </a:p>
          <a:p>
            <a:r>
              <a:rPr lang="en-US" altLang="zh-CN" dirty="0"/>
              <a:t>figure(2)</a:t>
            </a:r>
          </a:p>
          <a:p>
            <a:r>
              <a:rPr lang="en-US" altLang="zh-CN" dirty="0"/>
              <a:t>sys1=feedback(sys,1);</a:t>
            </a:r>
          </a:p>
          <a:p>
            <a:r>
              <a:rPr lang="en-US" altLang="zh-CN" dirty="0"/>
              <a:t>impulse(sys1)</a:t>
            </a:r>
            <a:endParaRPr lang="zh-CN" altLang="en-US" dirty="0"/>
          </a:p>
        </p:txBody>
      </p:sp>
      <p:sp>
        <p:nvSpPr>
          <p:cNvPr id="14" name="TextBox 8">
            <a:extLst>
              <a:ext uri="{FF2B5EF4-FFF2-40B4-BE49-F238E27FC236}">
                <a16:creationId xmlns:a16="http://schemas.microsoft.com/office/drawing/2014/main" id="{75034B1A-F436-7AF5-326E-544959711778}"/>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5.4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控制系统的频域分析</a:t>
            </a:r>
          </a:p>
        </p:txBody>
      </p:sp>
    </p:spTree>
    <p:extLst>
      <p:ext uri="{BB962C8B-B14F-4D97-AF65-F5344CB8AC3E}">
        <p14:creationId xmlns:p14="http://schemas.microsoft.com/office/powerpoint/2010/main" val="205402807"/>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5.4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控制系统的频域分析</a:t>
            </a:r>
          </a:p>
        </p:txBody>
      </p:sp>
      <p:sp>
        <p:nvSpPr>
          <p:cNvPr id="9" name="文本框 8">
            <a:extLst>
              <a:ext uri="{FF2B5EF4-FFF2-40B4-BE49-F238E27FC236}">
                <a16:creationId xmlns:a16="http://schemas.microsoft.com/office/drawing/2014/main" id="{8727D8BA-65C5-EDD2-35B3-F423E5CDB049}"/>
              </a:ext>
            </a:extLst>
          </p:cNvPr>
          <p:cNvSpPr txBox="1"/>
          <p:nvPr/>
        </p:nvSpPr>
        <p:spPr>
          <a:xfrm>
            <a:off x="1412196" y="1412776"/>
            <a:ext cx="8356212" cy="3367397"/>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margin——</a:t>
            </a:r>
            <a:r>
              <a:rPr lang="zh-CN" altLang="en-US" dirty="0">
                <a:latin typeface="微软雅黑" panose="020B0503020204020204" pitchFamily="34" charset="-122"/>
                <a:ea typeface="微软雅黑" panose="020B0503020204020204" pitchFamily="34" charset="-122"/>
              </a:rPr>
              <a:t>求增益和相位裕度从频率响应数据中计算出增益、相位裕度以及有关的交叉频率。</a:t>
            </a:r>
          </a:p>
          <a:p>
            <a:pPr>
              <a:lnSpc>
                <a:spcPct val="150000"/>
              </a:lnSpc>
            </a:pPr>
            <a:r>
              <a:rPr lang="en-US" altLang="zh-CN" dirty="0">
                <a:latin typeface="微软雅黑" panose="020B0503020204020204" pitchFamily="34" charset="-122"/>
                <a:ea typeface="微软雅黑" panose="020B0503020204020204" pitchFamily="34" charset="-122"/>
              </a:rPr>
              <a:t>margin(sys)——</a:t>
            </a:r>
            <a:r>
              <a:rPr lang="zh-CN" altLang="en-US" dirty="0">
                <a:latin typeface="微软雅黑" panose="020B0503020204020204" pitchFamily="34" charset="-122"/>
                <a:ea typeface="微软雅黑" panose="020B0503020204020204" pitchFamily="34" charset="-122"/>
              </a:rPr>
              <a:t>得到增益和相位裕度，并绘制出</a:t>
            </a:r>
            <a:r>
              <a:rPr lang="en-US" altLang="zh-CN" dirty="0">
                <a:latin typeface="微软雅黑" panose="020B0503020204020204" pitchFamily="34" charset="-122"/>
                <a:ea typeface="微软雅黑" panose="020B0503020204020204" pitchFamily="34" charset="-122"/>
              </a:rPr>
              <a:t>Bode</a:t>
            </a:r>
            <a:r>
              <a:rPr lang="zh-CN" altLang="en-US" dirty="0">
                <a:latin typeface="微软雅黑" panose="020B0503020204020204" pitchFamily="34" charset="-122"/>
                <a:ea typeface="微软雅黑" panose="020B0503020204020204" pitchFamily="34" charset="-122"/>
              </a:rPr>
              <a:t>图，其中</a:t>
            </a:r>
            <a:r>
              <a:rPr lang="en-US" altLang="zh-CN" dirty="0" err="1">
                <a:latin typeface="微软雅黑" panose="020B0503020204020204" pitchFamily="34" charset="-122"/>
                <a:ea typeface="微软雅黑" panose="020B0503020204020204" pitchFamily="34" charset="-122"/>
              </a:rPr>
              <a:t>mag,phase</a:t>
            </a:r>
            <a:r>
              <a:rPr lang="en-US" altLang="zh-CN" dirty="0">
                <a:latin typeface="微软雅黑" panose="020B0503020204020204" pitchFamily="34" charset="-122"/>
                <a:ea typeface="微软雅黑" panose="020B0503020204020204" pitchFamily="34" charset="-122"/>
              </a:rPr>
              <a:t>, w</a:t>
            </a:r>
            <a:r>
              <a:rPr lang="zh-CN" altLang="en-US" dirty="0">
                <a:latin typeface="微软雅黑" panose="020B0503020204020204" pitchFamily="34" charset="-122"/>
                <a:ea typeface="微软雅黑" panose="020B0503020204020204" pitchFamily="34" charset="-122"/>
              </a:rPr>
              <a:t>为由</a:t>
            </a:r>
            <a:r>
              <a:rPr lang="en-US" altLang="zh-CN" dirty="0">
                <a:latin typeface="微软雅黑" panose="020B0503020204020204" pitchFamily="34" charset="-122"/>
                <a:ea typeface="微软雅黑" panose="020B0503020204020204" pitchFamily="34" charset="-122"/>
              </a:rPr>
              <a:t>bode</a:t>
            </a:r>
            <a:r>
              <a:rPr lang="zh-CN" altLang="en-US" dirty="0">
                <a:latin typeface="微软雅黑" panose="020B0503020204020204" pitchFamily="34" charset="-122"/>
                <a:ea typeface="微软雅黑" panose="020B0503020204020204" pitchFamily="34" charset="-122"/>
              </a:rPr>
              <a:t>得到的增益、相位及其频率值。</a:t>
            </a:r>
          </a:p>
          <a:p>
            <a:pPr>
              <a:lnSpc>
                <a:spcPct val="150000"/>
              </a:lnSpc>
            </a:pPr>
            <a:r>
              <a:rPr lang="en-US" altLang="zh-CN" dirty="0">
                <a:latin typeface="微软雅黑" panose="020B0503020204020204" pitchFamily="34" charset="-122"/>
                <a:ea typeface="微软雅黑" panose="020B0503020204020204" pitchFamily="34" charset="-122"/>
              </a:rPr>
              <a:t>[gm, pm, </a:t>
            </a:r>
            <a:r>
              <a:rPr lang="en-US" altLang="zh-CN" dirty="0" err="1">
                <a:latin typeface="微软雅黑" panose="020B0503020204020204" pitchFamily="34" charset="-122"/>
                <a:ea typeface="微软雅黑" panose="020B0503020204020204" pitchFamily="34" charset="-122"/>
              </a:rPr>
              <a:t>wcp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wcg</a:t>
            </a:r>
            <a:r>
              <a:rPr lang="en-US" altLang="zh-CN" dirty="0">
                <a:latin typeface="微软雅黑" panose="020B0503020204020204" pitchFamily="34" charset="-122"/>
                <a:ea typeface="微软雅黑" panose="020B0503020204020204" pitchFamily="34" charset="-122"/>
              </a:rPr>
              <a:t>]=margin(mag, phase, w)——</a:t>
            </a:r>
            <a:r>
              <a:rPr lang="zh-CN" altLang="en-US" dirty="0">
                <a:latin typeface="微软雅黑" panose="020B0503020204020204" pitchFamily="34" charset="-122"/>
                <a:ea typeface="微软雅黑" panose="020B0503020204020204" pitchFamily="34" charset="-122"/>
              </a:rPr>
              <a:t>得到增益和相位裕度以及相应的频率</a:t>
            </a:r>
            <a:r>
              <a:rPr lang="en-US" altLang="zh-CN" dirty="0" err="1">
                <a:latin typeface="微软雅黑" panose="020B0503020204020204" pitchFamily="34" charset="-122"/>
                <a:ea typeface="微软雅黑" panose="020B0503020204020204" pitchFamily="34" charset="-122"/>
              </a:rPr>
              <a:t>wcg</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wcp</a:t>
            </a:r>
            <a:r>
              <a:rPr lang="zh-CN" altLang="en-US" dirty="0">
                <a:latin typeface="微软雅黑" panose="020B0503020204020204" pitchFamily="34" charset="-122"/>
                <a:ea typeface="微软雅黑" panose="020B0503020204020204" pitchFamily="34" charset="-122"/>
              </a:rPr>
              <a:t>，而不直接绘制出</a:t>
            </a:r>
            <a:r>
              <a:rPr lang="en-US" altLang="zh-CN" dirty="0">
                <a:latin typeface="微软雅黑" panose="020B0503020204020204" pitchFamily="34" charset="-122"/>
                <a:ea typeface="微软雅黑" panose="020B0503020204020204" pitchFamily="34" charset="-122"/>
              </a:rPr>
              <a:t>Bode</a:t>
            </a:r>
            <a:r>
              <a:rPr lang="zh-CN" altLang="en-US" dirty="0">
                <a:latin typeface="微软雅黑" panose="020B0503020204020204" pitchFamily="34" charset="-122"/>
                <a:ea typeface="微软雅黑" panose="020B0503020204020204" pitchFamily="34" charset="-122"/>
              </a:rPr>
              <a:t>图。其中</a:t>
            </a:r>
            <a:r>
              <a:rPr lang="en-US" altLang="zh-CN" dirty="0" err="1">
                <a:latin typeface="微软雅黑" panose="020B0503020204020204" pitchFamily="34" charset="-122"/>
                <a:ea typeface="微软雅黑" panose="020B0503020204020204" pitchFamily="34" charset="-122"/>
              </a:rPr>
              <a:t>mag,phase</a:t>
            </a:r>
            <a:r>
              <a:rPr lang="en-US" altLang="zh-CN" dirty="0">
                <a:latin typeface="微软雅黑" panose="020B0503020204020204" pitchFamily="34" charset="-122"/>
                <a:ea typeface="微软雅黑" panose="020B0503020204020204" pitchFamily="34" charset="-122"/>
              </a:rPr>
              <a:t>, w</a:t>
            </a:r>
            <a:r>
              <a:rPr lang="zh-CN" altLang="en-US" dirty="0">
                <a:latin typeface="微软雅黑" panose="020B0503020204020204" pitchFamily="34" charset="-122"/>
                <a:ea typeface="微软雅黑" panose="020B0503020204020204" pitchFamily="34" charset="-122"/>
              </a:rPr>
              <a:t>为由</a:t>
            </a:r>
            <a:r>
              <a:rPr lang="en-US" altLang="zh-CN" dirty="0">
                <a:latin typeface="微软雅黑" panose="020B0503020204020204" pitchFamily="34" charset="-122"/>
                <a:ea typeface="微软雅黑" panose="020B0503020204020204" pitchFamily="34" charset="-122"/>
              </a:rPr>
              <a:t>bode</a:t>
            </a:r>
            <a:r>
              <a:rPr lang="zh-CN" altLang="en-US" dirty="0">
                <a:latin typeface="微软雅黑" panose="020B0503020204020204" pitchFamily="34" charset="-122"/>
                <a:ea typeface="微软雅黑" panose="020B0503020204020204" pitchFamily="34" charset="-122"/>
              </a:rPr>
              <a:t>得到的增益、相位及其频率值。利用</a:t>
            </a:r>
            <a:r>
              <a:rPr lang="en-US" altLang="zh-CN" dirty="0">
                <a:latin typeface="微软雅黑" panose="020B0503020204020204" pitchFamily="34" charset="-122"/>
                <a:ea typeface="微软雅黑" panose="020B0503020204020204" pitchFamily="34" charset="-122"/>
              </a:rPr>
              <a:t>margin</a:t>
            </a:r>
            <a:r>
              <a:rPr lang="zh-CN" altLang="en-US" dirty="0">
                <a:latin typeface="微软雅黑" panose="020B0503020204020204" pitchFamily="34" charset="-122"/>
                <a:ea typeface="微软雅黑" panose="020B0503020204020204" pitchFamily="34" charset="-122"/>
              </a:rPr>
              <a:t>函数可以计算稳定裕度大于设定值条件的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值范围。</a:t>
            </a:r>
          </a:p>
        </p:txBody>
      </p:sp>
    </p:spTree>
    <p:extLst>
      <p:ext uri="{BB962C8B-B14F-4D97-AF65-F5344CB8AC3E}">
        <p14:creationId xmlns:p14="http://schemas.microsoft.com/office/powerpoint/2010/main" val="56141345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5.4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控制系统的频域分析</a:t>
            </a:r>
          </a:p>
        </p:txBody>
      </p:sp>
      <p:pic>
        <p:nvPicPr>
          <p:cNvPr id="5" name="图片 4">
            <a:extLst>
              <a:ext uri="{FF2B5EF4-FFF2-40B4-BE49-F238E27FC236}">
                <a16:creationId xmlns:a16="http://schemas.microsoft.com/office/drawing/2014/main" id="{24D6B005-9A37-2218-9E0C-A38F65ECC1FC}"/>
              </a:ext>
            </a:extLst>
          </p:cNvPr>
          <p:cNvPicPr>
            <a:picLocks noChangeAspect="1"/>
          </p:cNvPicPr>
          <p:nvPr/>
        </p:nvPicPr>
        <p:blipFill>
          <a:blip r:embed="rId2"/>
          <a:stretch>
            <a:fillRect/>
          </a:stretch>
        </p:blipFill>
        <p:spPr>
          <a:xfrm>
            <a:off x="5015880" y="1340768"/>
            <a:ext cx="6376264" cy="4782198"/>
          </a:xfrm>
          <a:prstGeom prst="rect">
            <a:avLst/>
          </a:prstGeom>
        </p:spPr>
      </p:pic>
      <p:sp>
        <p:nvSpPr>
          <p:cNvPr id="8" name="文本框 7">
            <a:extLst>
              <a:ext uri="{FF2B5EF4-FFF2-40B4-BE49-F238E27FC236}">
                <a16:creationId xmlns:a16="http://schemas.microsoft.com/office/drawing/2014/main" id="{B317C9B5-E8E4-3D96-F44D-2B24901FC031}"/>
              </a:ext>
            </a:extLst>
          </p:cNvPr>
          <p:cNvSpPr txBox="1"/>
          <p:nvPr/>
        </p:nvSpPr>
        <p:spPr>
          <a:xfrm>
            <a:off x="911424" y="2254539"/>
            <a:ext cx="3600400" cy="1477328"/>
          </a:xfrm>
          <a:prstGeom prst="rect">
            <a:avLst/>
          </a:prstGeom>
          <a:solidFill>
            <a:schemeClr val="bg2">
              <a:lumMod val="90000"/>
            </a:schemeClr>
          </a:solidFill>
        </p:spPr>
        <p:txBody>
          <a:bodyPr wrap="square">
            <a:spAutoFit/>
          </a:bodyPr>
          <a:lstStyle/>
          <a:p>
            <a:r>
              <a:rPr lang="en-US" altLang="zh-CN" dirty="0" err="1"/>
              <a:t>julia</a:t>
            </a:r>
            <a:r>
              <a:rPr lang="en-US" altLang="zh-CN" dirty="0"/>
              <a:t>&gt; s=</a:t>
            </a:r>
            <a:r>
              <a:rPr lang="en-US" altLang="zh-CN" dirty="0" err="1"/>
              <a:t>tf</a:t>
            </a:r>
            <a:r>
              <a:rPr lang="en-US" altLang="zh-CN" dirty="0"/>
              <a:t>('s');</a:t>
            </a:r>
          </a:p>
          <a:p>
            <a:endParaRPr lang="en-US" altLang="zh-CN" dirty="0"/>
          </a:p>
          <a:p>
            <a:r>
              <a:rPr lang="en-US" altLang="zh-CN" dirty="0" err="1"/>
              <a:t>julia</a:t>
            </a:r>
            <a:r>
              <a:rPr lang="en-US" altLang="zh-CN" dirty="0"/>
              <a:t>&gt; sys=50/(s+5)/(s+2)/(s+1);</a:t>
            </a:r>
          </a:p>
          <a:p>
            <a:endParaRPr lang="en-US" altLang="zh-CN" dirty="0"/>
          </a:p>
          <a:p>
            <a:r>
              <a:rPr lang="en-US" altLang="zh-CN" dirty="0" err="1"/>
              <a:t>julia</a:t>
            </a:r>
            <a:r>
              <a:rPr lang="en-US" altLang="zh-CN" dirty="0"/>
              <a:t>&gt; margin(sys)</a:t>
            </a:r>
          </a:p>
        </p:txBody>
      </p:sp>
    </p:spTree>
    <p:extLst>
      <p:ext uri="{BB962C8B-B14F-4D97-AF65-F5344CB8AC3E}">
        <p14:creationId xmlns:p14="http://schemas.microsoft.com/office/powerpoint/2010/main" val="981370031"/>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5.4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控制系统的频域分析</a:t>
            </a:r>
          </a:p>
        </p:txBody>
      </p:sp>
      <p:sp>
        <p:nvSpPr>
          <p:cNvPr id="7" name="文本框 6">
            <a:extLst>
              <a:ext uri="{FF2B5EF4-FFF2-40B4-BE49-F238E27FC236}">
                <a16:creationId xmlns:a16="http://schemas.microsoft.com/office/drawing/2014/main" id="{C5448530-ABCA-CEE3-83AB-FA3A2B5B45CB}"/>
              </a:ext>
            </a:extLst>
          </p:cNvPr>
          <p:cNvSpPr txBox="1"/>
          <p:nvPr/>
        </p:nvSpPr>
        <p:spPr>
          <a:xfrm>
            <a:off x="983432" y="1268760"/>
            <a:ext cx="6101442" cy="369332"/>
          </a:xfrm>
          <a:prstGeom prst="rect">
            <a:avLst/>
          </a:prstGeom>
          <a:noFill/>
        </p:spPr>
        <p:txBody>
          <a:bodyPr wrap="square">
            <a:spAutoFit/>
          </a:bodyPr>
          <a:lstStyle/>
          <a:p>
            <a:r>
              <a:rPr lang="en-US" altLang="zh-CN" b="1" i="0" u="none" strike="noStrike" baseline="0" dirty="0" err="1">
                <a:solidFill>
                  <a:srgbClr val="003365"/>
                </a:solidFill>
                <a:latin typeface="TimesNewRomanPS-BoldMT"/>
              </a:rPr>
              <a:t>LTIview</a:t>
            </a:r>
            <a:r>
              <a:rPr lang="en-US" altLang="zh-CN" b="1" i="0" u="none" strike="noStrike" baseline="0" dirty="0">
                <a:solidFill>
                  <a:srgbClr val="003365"/>
                </a:solidFill>
                <a:latin typeface="TimesNewRomanPS-BoldMT"/>
              </a:rPr>
              <a:t> ——</a:t>
            </a:r>
            <a:r>
              <a:rPr lang="zh-CN" altLang="en-US" b="0" i="0" u="none" strike="noStrike" baseline="0" dirty="0">
                <a:solidFill>
                  <a:srgbClr val="003365"/>
                </a:solidFill>
                <a:latin typeface="宋体" panose="02010600030101010101" pitchFamily="2" charset="-122"/>
                <a:ea typeface="宋体" panose="02010600030101010101" pitchFamily="2" charset="-122"/>
              </a:rPr>
              <a:t>线性时不变系统用户界面</a:t>
            </a:r>
            <a:endParaRPr lang="zh-CN" altLang="en-US" dirty="0"/>
          </a:p>
        </p:txBody>
      </p:sp>
      <p:pic>
        <p:nvPicPr>
          <p:cNvPr id="9" name="图片 8">
            <a:extLst>
              <a:ext uri="{FF2B5EF4-FFF2-40B4-BE49-F238E27FC236}">
                <a16:creationId xmlns:a16="http://schemas.microsoft.com/office/drawing/2014/main" id="{71038A38-87AC-2DD2-5B62-5EADCC4ED010}"/>
              </a:ext>
            </a:extLst>
          </p:cNvPr>
          <p:cNvPicPr>
            <a:picLocks noChangeAspect="1"/>
          </p:cNvPicPr>
          <p:nvPr/>
        </p:nvPicPr>
        <p:blipFill>
          <a:blip r:embed="rId2"/>
          <a:stretch>
            <a:fillRect/>
          </a:stretch>
        </p:blipFill>
        <p:spPr>
          <a:xfrm>
            <a:off x="2063552" y="2296459"/>
            <a:ext cx="7030431" cy="2724530"/>
          </a:xfrm>
          <a:prstGeom prst="rect">
            <a:avLst/>
          </a:prstGeom>
        </p:spPr>
      </p:pic>
    </p:spTree>
    <p:extLst>
      <p:ext uri="{BB962C8B-B14F-4D97-AF65-F5344CB8AC3E}">
        <p14:creationId xmlns:p14="http://schemas.microsoft.com/office/powerpoint/2010/main" val="2385803164"/>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65136" y="319042"/>
            <a:ext cx="1977656" cy="646331"/>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目录</a:t>
            </a:r>
          </a:p>
        </p:txBody>
      </p:sp>
      <p:sp>
        <p:nvSpPr>
          <p:cNvPr id="13" name="圆角矩形 12"/>
          <p:cNvSpPr/>
          <p:nvPr/>
        </p:nvSpPr>
        <p:spPr>
          <a:xfrm>
            <a:off x="4151784" y="126876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1</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err="1">
                <a:ln>
                  <a:noFill/>
                </a:ln>
                <a:solidFill>
                  <a:schemeClr val="bg1"/>
                </a:solidFill>
                <a:effectLst/>
                <a:uLnTx/>
                <a:uFillTx/>
                <a:latin typeface="微软雅黑" panose="020B0503020204020204" pitchFamily="34" charset="-122"/>
                <a:ea typeface="微软雅黑" panose="020B0503020204020204" pitchFamily="34" charset="-122"/>
                <a:cs typeface="+mn-cs"/>
              </a:rPr>
              <a:t>Syslab</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数值计算功能</a:t>
            </a:r>
          </a:p>
        </p:txBody>
      </p:sp>
      <p:sp>
        <p:nvSpPr>
          <p:cNvPr id="10" name="圆角矩形 9"/>
          <p:cNvSpPr/>
          <p:nvPr/>
        </p:nvSpPr>
        <p:spPr>
          <a:xfrm>
            <a:off x="4151784" y="2244180"/>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2</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、拉氏变换与</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Z</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变换</a:t>
            </a:r>
          </a:p>
        </p:txBody>
      </p:sp>
      <p:sp>
        <p:nvSpPr>
          <p:cNvPr id="7" name="圆角矩形 9">
            <a:extLst>
              <a:ext uri="{FF2B5EF4-FFF2-40B4-BE49-F238E27FC236}">
                <a16:creationId xmlns:a16="http://schemas.microsoft.com/office/drawing/2014/main" id="{6097BCB7-F9F4-4DF1-9D9A-7CD6E5DFDBD6}"/>
              </a:ext>
            </a:extLst>
          </p:cNvPr>
          <p:cNvSpPr/>
          <p:nvPr/>
        </p:nvSpPr>
        <p:spPr>
          <a:xfrm>
            <a:off x="4151784" y="3195396"/>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a:solidFill>
                  <a:schemeClr val="bg1"/>
                </a:solidFill>
                <a:latin typeface="微软雅黑" panose="020B0503020204020204" pitchFamily="34" charset="-122"/>
                <a:ea typeface="微软雅黑" panose="020B0503020204020204" pitchFamily="34" charset="-122"/>
              </a:rPr>
              <a:t>、控制系统模型</a:t>
            </a:r>
          </a:p>
        </p:txBody>
      </p:sp>
      <p:sp>
        <p:nvSpPr>
          <p:cNvPr id="8" name="圆角矩形 9">
            <a:extLst>
              <a:ext uri="{FF2B5EF4-FFF2-40B4-BE49-F238E27FC236}">
                <a16:creationId xmlns:a16="http://schemas.microsoft.com/office/drawing/2014/main" id="{1B0400F4-A2A5-446E-81B7-D870EFDE4505}"/>
              </a:ext>
            </a:extLst>
          </p:cNvPr>
          <p:cNvSpPr/>
          <p:nvPr/>
        </p:nvSpPr>
        <p:spPr>
          <a:xfrm>
            <a:off x="4151784" y="4146614"/>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微软雅黑" panose="020B0503020204020204" pitchFamily="34" charset="-122"/>
                <a:ea typeface="微软雅黑" panose="020B0503020204020204" pitchFamily="34" charset="-122"/>
              </a:rPr>
              <a:t>4</a:t>
            </a:r>
            <a:r>
              <a:rPr lang="zh-CN" altLang="en-US" sz="2400" b="1" dirty="0">
                <a:solidFill>
                  <a:schemeClr val="bg1"/>
                </a:solidFill>
                <a:latin typeface="微软雅黑" panose="020B0503020204020204" pitchFamily="34" charset="-122"/>
                <a:ea typeface="微软雅黑" panose="020B0503020204020204" pitchFamily="34" charset="-122"/>
              </a:rPr>
              <a:t>、控制系统分析</a:t>
            </a:r>
          </a:p>
        </p:txBody>
      </p:sp>
      <p:sp>
        <p:nvSpPr>
          <p:cNvPr id="9" name="圆角矩形 9">
            <a:extLst>
              <a:ext uri="{FF2B5EF4-FFF2-40B4-BE49-F238E27FC236}">
                <a16:creationId xmlns:a16="http://schemas.microsoft.com/office/drawing/2014/main" id="{E5A4BB3C-54BA-F4F2-A1F7-973F97D4EB8B}"/>
              </a:ext>
            </a:extLst>
          </p:cNvPr>
          <p:cNvSpPr/>
          <p:nvPr/>
        </p:nvSpPr>
        <p:spPr>
          <a:xfrm>
            <a:off x="4141575" y="5097832"/>
            <a:ext cx="4752526" cy="67118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t="100000" r="100000"/>
            </a:path>
            <a:tileRect l="-100000" b="-100000"/>
          </a:gradFill>
          <a:ln>
            <a:noFill/>
          </a:ln>
          <a:effectLst>
            <a:outerShdw blurRad="1016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altLang="zh-CN" sz="2400" b="1" dirty="0">
                <a:solidFill>
                  <a:srgbClr val="FFFF00"/>
                </a:solidFill>
                <a:latin typeface="微软雅黑" panose="020B0503020204020204" pitchFamily="34" charset="-122"/>
                <a:ea typeface="微软雅黑" panose="020B0503020204020204" pitchFamily="34" charset="-122"/>
              </a:rPr>
              <a:t>5</a:t>
            </a:r>
            <a:r>
              <a:rPr lang="zh-CN" altLang="en-US" sz="2400" b="1" dirty="0">
                <a:solidFill>
                  <a:srgbClr val="FFFF00"/>
                </a:solidFill>
                <a:latin typeface="微软雅黑" panose="020B0503020204020204" pitchFamily="34" charset="-122"/>
                <a:ea typeface="微软雅黑" panose="020B0503020204020204" pitchFamily="34" charset="-122"/>
              </a:rPr>
              <a:t>、状态空间设计方法</a:t>
            </a:r>
          </a:p>
        </p:txBody>
      </p:sp>
    </p:spTree>
    <p:extLst>
      <p:ext uri="{BB962C8B-B14F-4D97-AF65-F5344CB8AC3E}">
        <p14:creationId xmlns:p14="http://schemas.microsoft.com/office/powerpoint/2010/main" val="182942175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12" name="内容占位符 2"/>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4F81B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3) </a:t>
            </a:r>
            <a:r>
              <a:rPr kumimoji="0" lang="zh-CN" altLang="en-US"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向量的下标</a:t>
            </a:r>
            <a:endParaRPr kumimoji="0" lang="en-US" altLang="zh-CN" sz="2000" b="0"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endParaRP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983432" y="1268760"/>
            <a:ext cx="10225136" cy="520629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1800" i="0" u="none" strike="noStrike" kern="1200" cap="none" spc="0" normalizeH="0" baseline="0" noProof="0" dirty="0">
                <a:ln>
                  <a:noFill/>
                </a:ln>
                <a:solidFill>
                  <a:srgbClr val="FF00FF"/>
                </a:solidFill>
                <a:effectLst/>
                <a:uLnTx/>
                <a:uFillTx/>
                <a:latin typeface="微软雅黑" panose="020B0503020204020204" pitchFamily="34" charset="-122"/>
                <a:ea typeface="微软雅黑" panose="020B0503020204020204" pitchFamily="34" charset="-122"/>
                <a:cs typeface="+mn-cs"/>
              </a:rPr>
              <a:t>作用：</a:t>
            </a: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对矩阵的行列子矩阵处理时使用；也可以用来产生向量。</a:t>
            </a: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如：</a:t>
            </a:r>
            <a:r>
              <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A[3,1]</a:t>
            </a: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表示</a:t>
            </a:r>
            <a:r>
              <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A</a:t>
            </a: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矩阵第三行第一列的元素。</a:t>
            </a:r>
            <a:endPar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b="0" i="0" u="none" strike="noStrike" baseline="0" dirty="0">
                <a:solidFill>
                  <a:srgbClr val="FF00FF"/>
                </a:solidFill>
                <a:latin typeface="微软雅黑" panose="020B0503020204020204" pitchFamily="34" charset="-122"/>
                <a:ea typeface="微软雅黑" panose="020B0503020204020204" pitchFamily="34" charset="-122"/>
              </a:rPr>
              <a:t>下标可以是向量</a:t>
            </a:r>
            <a:r>
              <a:rPr lang="zh-CN" altLang="en-US" sz="1800" b="0" i="0" u="none" strike="noStrike" baseline="0" dirty="0">
                <a:solidFill>
                  <a:srgbClr val="000000"/>
                </a:solidFill>
                <a:latin typeface="微软雅黑" panose="020B0503020204020204" pitchFamily="34" charset="-122"/>
                <a:ea typeface="微软雅黑" panose="020B0503020204020204" pitchFamily="34" charset="-122"/>
              </a:rPr>
              <a:t>：</a:t>
            </a:r>
            <a:endParaRPr lang="en-US" altLang="zh-CN" sz="1800" b="0" i="0" u="none" strike="noStrike" baseline="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en-US" altLang="zh-CN" sz="1800" b="1" i="0" u="none" strike="noStrike" baseline="0" dirty="0">
                <a:latin typeface="TimesNewRomanPS-BoldMT"/>
              </a:rPr>
              <a:t>         A[1:2</a:t>
            </a:r>
            <a:r>
              <a:rPr lang="en-US" altLang="zh-CN" sz="1800" b="1" dirty="0">
                <a:latin typeface="TimesNewRomanPS-BoldMT"/>
              </a:rPr>
              <a:t>,</a:t>
            </a:r>
            <a:r>
              <a:rPr lang="en-US" altLang="zh-CN" sz="1800" b="1" i="0" u="none" strike="noStrike" baseline="0" dirty="0">
                <a:latin typeface="TimesNewRomanPS-BoldMT"/>
              </a:rPr>
              <a:t>3] </a:t>
            </a:r>
            <a:r>
              <a:rPr lang="zh-CN" altLang="en-US" sz="1800" b="0" i="0" u="none" strike="noStrike" baseline="0" dirty="0">
                <a:latin typeface="宋体" panose="02010600030101010101" pitchFamily="2" charset="-122"/>
                <a:ea typeface="宋体" panose="02010600030101010101" pitchFamily="2" charset="-122"/>
              </a:rPr>
              <a:t>指</a:t>
            </a:r>
            <a:r>
              <a:rPr lang="en-US" altLang="zh-CN" sz="1800" b="1" i="0" u="none" strike="noStrike" baseline="0" dirty="0">
                <a:latin typeface="TimesNewRomanPS-BoldMT"/>
                <a:ea typeface="宋体" panose="02010600030101010101" pitchFamily="2" charset="-122"/>
              </a:rPr>
              <a:t>A</a:t>
            </a:r>
            <a:r>
              <a:rPr lang="zh-CN" altLang="en-US" sz="1800" b="0" i="0" u="none" strike="noStrike" baseline="0" dirty="0">
                <a:latin typeface="宋体" panose="02010600030101010101" pitchFamily="2" charset="-122"/>
                <a:ea typeface="宋体" panose="02010600030101010101" pitchFamily="2" charset="-122"/>
              </a:rPr>
              <a:t>中前</a:t>
            </a:r>
            <a:r>
              <a:rPr lang="en-US" altLang="zh-CN" sz="1800" b="1" i="0" u="none" strike="noStrike" baseline="0" dirty="0">
                <a:latin typeface="TimesNewRomanPS-BoldMT"/>
                <a:ea typeface="宋体" panose="02010600030101010101" pitchFamily="2" charset="-122"/>
              </a:rPr>
              <a:t>2</a:t>
            </a:r>
            <a:r>
              <a:rPr lang="zh-CN" altLang="en-US" sz="1800" b="0" i="0" u="none" strike="noStrike" baseline="0" dirty="0">
                <a:latin typeface="宋体" panose="02010600030101010101" pitchFamily="2" charset="-122"/>
                <a:ea typeface="宋体" panose="02010600030101010101" pitchFamily="2" charset="-122"/>
              </a:rPr>
              <a:t>行对应第三列元素组成的</a:t>
            </a:r>
            <a:r>
              <a:rPr lang="en-US" altLang="zh-CN" sz="1800" b="1" i="0" u="none" strike="noStrike" baseline="0" dirty="0">
                <a:latin typeface="TimesNewRomanPS-BoldMT"/>
                <a:ea typeface="宋体" panose="02010600030101010101" pitchFamily="2" charset="-122"/>
              </a:rPr>
              <a:t>2×1</a:t>
            </a:r>
            <a:r>
              <a:rPr lang="zh-CN" altLang="en-US" sz="1800" b="0" i="0" u="none" strike="noStrike" baseline="0" dirty="0">
                <a:latin typeface="宋体" panose="02010600030101010101" pitchFamily="2" charset="-122"/>
                <a:ea typeface="宋体" panose="02010600030101010101" pitchFamily="2" charset="-122"/>
              </a:rPr>
              <a:t>子矩阵。</a:t>
            </a:r>
            <a:endParaRPr lang="en-US" altLang="zh-CN" sz="1800" b="0" i="0" u="none" strike="noStrike" baseline="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n-US" altLang="zh-CN" sz="18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n-US" altLang="zh-CN" sz="1800" b="0" i="0" u="none" strike="noStrike" baseline="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solidFill>
                  <a:srgbClr val="FF00FF"/>
                </a:solidFill>
                <a:latin typeface="微软雅黑" panose="020B0503020204020204" pitchFamily="34" charset="-122"/>
                <a:ea typeface="微软雅黑" panose="020B0503020204020204" pitchFamily="34" charset="-122"/>
              </a:rPr>
              <a:t>使用“：”代替下标</a:t>
            </a:r>
            <a:r>
              <a:rPr lang="zh-CN" altLang="en-US" sz="1800" b="0" i="0" u="none" strike="noStrike" baseline="0" dirty="0">
                <a:solidFill>
                  <a:srgbClr val="000000"/>
                </a:solidFill>
                <a:latin typeface="宋体" panose="02010600030101010101" pitchFamily="2" charset="-122"/>
                <a:ea typeface="宋体" panose="02010600030101010101" pitchFamily="2" charset="-122"/>
              </a:rPr>
              <a:t>：可以表示所有的行或列。</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en-US" altLang="zh-CN" sz="1800" b="1" i="0" u="none" strike="noStrike" baseline="0" dirty="0">
                <a:latin typeface="TimesNewRomanPS-BoldMT"/>
              </a:rPr>
              <a:t>         B[:,1:2]</a:t>
            </a: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n-US" altLang="zh-CN" sz="1800" b="1" dirty="0">
              <a:latin typeface="TimesNewRomanPS-BoldMT"/>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n-US" altLang="zh-CN" sz="1800" b="1" i="0" u="none" strike="noStrike" baseline="0" dirty="0">
              <a:latin typeface="TimesNewRomanPS-BoldMT"/>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solidFill>
                  <a:srgbClr val="FF00FF"/>
                </a:solidFill>
                <a:latin typeface="微软雅黑" panose="020B0503020204020204" pitchFamily="34" charset="-122"/>
                <a:ea typeface="微软雅黑" panose="020B0503020204020204" pitchFamily="34" charset="-122"/>
              </a:rPr>
              <a:t>子矩阵的赋值语句：</a:t>
            </a:r>
            <a:endParaRPr lang="pt-BR" altLang="zh-CN" sz="1800" dirty="0">
              <a:solidFill>
                <a:srgbClr val="FF00FF"/>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pt-BR" altLang="zh-CN" sz="1800" b="1" i="0" u="none" strike="noStrike" baseline="0" dirty="0">
                <a:latin typeface="TimesNewRomanPS-BoldMT"/>
              </a:rPr>
              <a:t>         A[:,[2 ,3]]=B[:,1:2]</a:t>
            </a:r>
            <a:endParaRPr lang="en-US" altLang="zh-CN" sz="1800" b="1" i="0" u="none" strike="noStrike" baseline="0" dirty="0">
              <a:latin typeface="TimesNewRomanPS-BoldMT"/>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5AEE2E20-8D30-6556-4581-A84A57F015CD}"/>
              </a:ext>
            </a:extLst>
          </p:cNvPr>
          <p:cNvPicPr>
            <a:picLocks noChangeAspect="1"/>
          </p:cNvPicPr>
          <p:nvPr/>
        </p:nvPicPr>
        <p:blipFill>
          <a:blip r:embed="rId3"/>
          <a:stretch>
            <a:fillRect/>
          </a:stretch>
        </p:blipFill>
        <p:spPr>
          <a:xfrm>
            <a:off x="1631504" y="2824502"/>
            <a:ext cx="2381582" cy="562053"/>
          </a:xfrm>
          <a:prstGeom prst="rect">
            <a:avLst/>
          </a:prstGeom>
        </p:spPr>
      </p:pic>
      <p:pic>
        <p:nvPicPr>
          <p:cNvPr id="5" name="图片 4">
            <a:extLst>
              <a:ext uri="{FF2B5EF4-FFF2-40B4-BE49-F238E27FC236}">
                <a16:creationId xmlns:a16="http://schemas.microsoft.com/office/drawing/2014/main" id="{6136CC0C-7131-68B5-CE24-5C83CF2EAE49}"/>
              </a:ext>
            </a:extLst>
          </p:cNvPr>
          <p:cNvPicPr>
            <a:picLocks noChangeAspect="1"/>
          </p:cNvPicPr>
          <p:nvPr/>
        </p:nvPicPr>
        <p:blipFill>
          <a:blip r:embed="rId4"/>
          <a:stretch>
            <a:fillRect/>
          </a:stretch>
        </p:blipFill>
        <p:spPr>
          <a:xfrm>
            <a:off x="2773752" y="3661568"/>
            <a:ext cx="2081015" cy="1064705"/>
          </a:xfrm>
          <a:prstGeom prst="rect">
            <a:avLst/>
          </a:prstGeom>
        </p:spPr>
      </p:pic>
    </p:spTree>
    <p:extLst>
      <p:ext uri="{BB962C8B-B14F-4D97-AF65-F5344CB8AC3E}">
        <p14:creationId xmlns:p14="http://schemas.microsoft.com/office/powerpoint/2010/main" val="2146060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CB19BA23-4D4A-E0B9-3626-CC098F8EF5BC}"/>
              </a:ext>
            </a:extLst>
          </p:cNvPr>
          <p:cNvSpPr txBox="1"/>
          <p:nvPr/>
        </p:nvSpPr>
        <p:spPr>
          <a:xfrm>
            <a:off x="1415480" y="1700808"/>
            <a:ext cx="8496944" cy="295189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）系统能控性和能观性</a:t>
            </a:r>
          </a:p>
          <a:p>
            <a:pPr>
              <a:lnSpc>
                <a:spcPct val="150000"/>
              </a:lnSpc>
            </a:pPr>
            <a:r>
              <a:rPr lang="en-US" altLang="zh-CN" dirty="0">
                <a:latin typeface="微软雅黑" panose="020B0503020204020204" pitchFamily="34" charset="-122"/>
                <a:ea typeface="微软雅黑" panose="020B0503020204020204" pitchFamily="34" charset="-122"/>
              </a:rPr>
              <a:t>co = </a:t>
            </a:r>
            <a:r>
              <a:rPr lang="en-US" altLang="zh-CN" dirty="0" err="1">
                <a:latin typeface="微软雅黑" panose="020B0503020204020204" pitchFamily="34" charset="-122"/>
                <a:ea typeface="微软雅黑" panose="020B0503020204020204" pitchFamily="34" charset="-122"/>
              </a:rPr>
              <a:t>ctrb</a:t>
            </a:r>
            <a:r>
              <a:rPr lang="en-US" altLang="zh-CN" dirty="0">
                <a:latin typeface="微软雅黑" panose="020B0503020204020204" pitchFamily="34" charset="-122"/>
                <a:ea typeface="微软雅黑" panose="020B0503020204020204" pitchFamily="34" charset="-122"/>
              </a:rPr>
              <a:t>(A, B)——</a:t>
            </a:r>
            <a:r>
              <a:rPr lang="zh-CN" altLang="en-US" dirty="0">
                <a:latin typeface="微软雅黑" panose="020B0503020204020204" pitchFamily="34" charset="-122"/>
                <a:ea typeface="微软雅黑" panose="020B0503020204020204" pitchFamily="34" charset="-122"/>
              </a:rPr>
              <a:t>用于计算由</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给出的系统的可控性矩阵</a:t>
            </a:r>
            <a:r>
              <a:rPr lang="en-US" altLang="zh-CN" dirty="0">
                <a:latin typeface="微软雅黑" panose="020B0503020204020204" pitchFamily="34" charset="-122"/>
                <a:ea typeface="微软雅黑" panose="020B0503020204020204" pitchFamily="34" charset="-122"/>
              </a:rPr>
              <a:t>[BAB A^2B ...]</a:t>
            </a:r>
            <a:r>
              <a:rPr lang="zh-CN" altLang="en-US" dirty="0">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co = </a:t>
            </a:r>
            <a:r>
              <a:rPr lang="en-US" altLang="zh-CN" dirty="0" err="1">
                <a:latin typeface="微软雅黑" panose="020B0503020204020204" pitchFamily="34" charset="-122"/>
                <a:ea typeface="微软雅黑" panose="020B0503020204020204" pitchFamily="34" charset="-122"/>
              </a:rPr>
              <a:t>ctrb</a:t>
            </a:r>
            <a:r>
              <a:rPr lang="en-US" altLang="zh-CN" dirty="0">
                <a:latin typeface="微软雅黑" panose="020B0503020204020204" pitchFamily="34" charset="-122"/>
                <a:ea typeface="微软雅黑" panose="020B0503020204020204" pitchFamily="34" charset="-122"/>
              </a:rPr>
              <a:t>(SYS)——</a:t>
            </a:r>
            <a:r>
              <a:rPr lang="zh-CN" altLang="en-US" dirty="0">
                <a:latin typeface="微软雅黑" panose="020B0503020204020204" pitchFamily="34" charset="-122"/>
                <a:ea typeface="微软雅黑" panose="020B0503020204020204" pitchFamily="34" charset="-122"/>
              </a:rPr>
              <a:t>计算状态空间对象的可控性矩阵，等价与</a:t>
            </a:r>
            <a:r>
              <a:rPr lang="en-US" altLang="zh-CN" dirty="0">
                <a:latin typeface="微软雅黑" panose="020B0503020204020204" pitchFamily="34" charset="-122"/>
                <a:ea typeface="微软雅黑" panose="020B0503020204020204" pitchFamily="34" charset="-122"/>
              </a:rPr>
              <a:t>CTRB(</a:t>
            </a:r>
            <a:r>
              <a:rPr lang="en-US" altLang="zh-CN" dirty="0" err="1">
                <a:latin typeface="微软雅黑" panose="020B0503020204020204" pitchFamily="34" charset="-122"/>
                <a:ea typeface="微软雅黑" panose="020B0503020204020204" pitchFamily="34" charset="-122"/>
              </a:rPr>
              <a:t>sys.a</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a:p>
            <a:pPr>
              <a:lnSpc>
                <a:spcPct val="150000"/>
              </a:lnSpc>
            </a:pPr>
            <a:r>
              <a:rPr lang="en-US" altLang="zh-CN" dirty="0" err="1">
                <a:latin typeface="微软雅黑" panose="020B0503020204020204" pitchFamily="34" charset="-122"/>
                <a:ea typeface="微软雅黑" panose="020B0503020204020204" pitchFamily="34" charset="-122"/>
              </a:rPr>
              <a:t>ob</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obsv</a:t>
            </a:r>
            <a:r>
              <a:rPr lang="en-US" altLang="zh-CN" dirty="0">
                <a:latin typeface="微软雅黑" panose="020B0503020204020204" pitchFamily="34" charset="-122"/>
                <a:ea typeface="微软雅黑" panose="020B0503020204020204" pitchFamily="34" charset="-122"/>
              </a:rPr>
              <a:t>(A, C)——</a:t>
            </a:r>
            <a:r>
              <a:rPr lang="zh-CN" altLang="en-US" dirty="0">
                <a:latin typeface="微软雅黑" panose="020B0503020204020204" pitchFamily="34" charset="-122"/>
                <a:ea typeface="微软雅黑" panose="020B0503020204020204" pitchFamily="34" charset="-122"/>
              </a:rPr>
              <a:t>用于计算由</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给出的系统的可观性矩阵</a:t>
            </a:r>
            <a:r>
              <a:rPr lang="en-US" altLang="zh-CN" dirty="0">
                <a:latin typeface="微软雅黑" panose="020B0503020204020204" pitchFamily="34" charset="-122"/>
                <a:ea typeface="微软雅黑" panose="020B0503020204020204" pitchFamily="34" charset="-122"/>
              </a:rPr>
              <a:t>[CCA CA^2 ...]T</a:t>
            </a:r>
            <a:r>
              <a:rPr lang="zh-CN" altLang="en-US" dirty="0">
                <a:latin typeface="微软雅黑" panose="020B0503020204020204" pitchFamily="34" charset="-122"/>
                <a:ea typeface="微软雅黑" panose="020B0503020204020204" pitchFamily="34" charset="-122"/>
              </a:rPr>
              <a:t>。</a:t>
            </a:r>
          </a:p>
          <a:p>
            <a:pPr>
              <a:lnSpc>
                <a:spcPct val="150000"/>
              </a:lnSpc>
            </a:pPr>
            <a:r>
              <a:rPr lang="en-US" altLang="zh-CN" dirty="0" err="1">
                <a:latin typeface="微软雅黑" panose="020B0503020204020204" pitchFamily="34" charset="-122"/>
                <a:ea typeface="微软雅黑" panose="020B0503020204020204" pitchFamily="34" charset="-122"/>
              </a:rPr>
              <a:t>ob</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obsv</a:t>
            </a:r>
            <a:r>
              <a:rPr lang="en-US" altLang="zh-CN" dirty="0">
                <a:latin typeface="微软雅黑" panose="020B0503020204020204" pitchFamily="34" charset="-122"/>
                <a:ea typeface="微软雅黑" panose="020B0503020204020204" pitchFamily="34" charset="-122"/>
              </a:rPr>
              <a:t>(SYS)——</a:t>
            </a:r>
            <a:r>
              <a:rPr lang="zh-CN" altLang="en-US" dirty="0">
                <a:latin typeface="微软雅黑" panose="020B0503020204020204" pitchFamily="34" charset="-122"/>
                <a:ea typeface="微软雅黑" panose="020B0503020204020204" pitchFamily="34" charset="-122"/>
              </a:rPr>
              <a:t>计算状态空间对象的可观性矩阵，等价与</a:t>
            </a:r>
          </a:p>
          <a:p>
            <a:pPr>
              <a:lnSpc>
                <a:spcPct val="150000"/>
              </a:lnSpc>
            </a:pPr>
            <a:r>
              <a:rPr lang="en-US" altLang="zh-CN" dirty="0" err="1">
                <a:latin typeface="微软雅黑" panose="020B0503020204020204" pitchFamily="34" charset="-122"/>
                <a:ea typeface="微软雅黑" panose="020B0503020204020204" pitchFamily="34" charset="-122"/>
              </a:rPr>
              <a:t>obsv</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sys.a,sys.b</a:t>
            </a: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rank(A)——</a:t>
            </a:r>
            <a:r>
              <a:rPr lang="zh-CN" altLang="en-US" dirty="0">
                <a:latin typeface="微软雅黑" panose="020B0503020204020204" pitchFamily="34" charset="-122"/>
                <a:ea typeface="微软雅黑" panose="020B0503020204020204" pitchFamily="34" charset="-122"/>
              </a:rPr>
              <a:t>计算矩阵的秩</a:t>
            </a:r>
          </a:p>
        </p:txBody>
      </p:sp>
      <p:sp>
        <p:nvSpPr>
          <p:cNvPr id="9" name="TextBox 8">
            <a:extLst>
              <a:ext uri="{FF2B5EF4-FFF2-40B4-BE49-F238E27FC236}">
                <a16:creationId xmlns:a16="http://schemas.microsoft.com/office/drawing/2014/main" id="{2DB64EFE-AA7F-CF36-1670-4AE5DE02F384}"/>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6.1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状态空间系统分析</a:t>
            </a:r>
          </a:p>
        </p:txBody>
      </p:sp>
    </p:spTree>
    <p:extLst>
      <p:ext uri="{BB962C8B-B14F-4D97-AF65-F5344CB8AC3E}">
        <p14:creationId xmlns:p14="http://schemas.microsoft.com/office/powerpoint/2010/main" val="3841024078"/>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6.1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状态空间系统分析</a:t>
            </a:r>
          </a:p>
        </p:txBody>
      </p:sp>
      <p:sp>
        <p:nvSpPr>
          <p:cNvPr id="6" name="文本框 5">
            <a:extLst>
              <a:ext uri="{FF2B5EF4-FFF2-40B4-BE49-F238E27FC236}">
                <a16:creationId xmlns:a16="http://schemas.microsoft.com/office/drawing/2014/main" id="{7078E2E0-2751-B432-6D93-E69BA68A6F0C}"/>
              </a:ext>
            </a:extLst>
          </p:cNvPr>
          <p:cNvSpPr txBox="1"/>
          <p:nvPr/>
        </p:nvSpPr>
        <p:spPr>
          <a:xfrm>
            <a:off x="695400" y="2852657"/>
            <a:ext cx="3240360" cy="3416320"/>
          </a:xfrm>
          <a:prstGeom prst="rect">
            <a:avLst/>
          </a:prstGeom>
          <a:solidFill>
            <a:schemeClr val="bg2">
              <a:lumMod val="90000"/>
            </a:schemeClr>
          </a:solidFill>
        </p:spPr>
        <p:txBody>
          <a:bodyPr wrap="square">
            <a:spAutoFit/>
          </a:bodyPr>
          <a:lstStyle/>
          <a:p>
            <a:r>
              <a:rPr lang="en-US" altLang="zh-CN" dirty="0" err="1"/>
              <a:t>julia</a:t>
            </a:r>
            <a:r>
              <a:rPr lang="en-US" altLang="zh-CN" dirty="0"/>
              <a:t>&gt; a=[1 1 0;0 1 1;0 0 1];</a:t>
            </a:r>
          </a:p>
          <a:p>
            <a:endParaRPr lang="en-US" altLang="zh-CN" dirty="0"/>
          </a:p>
          <a:p>
            <a:r>
              <a:rPr lang="en-US" altLang="zh-CN" dirty="0" err="1"/>
              <a:t>julia</a:t>
            </a:r>
            <a:r>
              <a:rPr lang="en-US" altLang="zh-CN" dirty="0"/>
              <a:t>&gt; b=[0 0;0 0;1 0];</a:t>
            </a:r>
          </a:p>
          <a:p>
            <a:endParaRPr lang="en-US" altLang="zh-CN" dirty="0"/>
          </a:p>
          <a:p>
            <a:r>
              <a:rPr lang="en-US" altLang="zh-CN" dirty="0" err="1"/>
              <a:t>julia</a:t>
            </a:r>
            <a:r>
              <a:rPr lang="en-US" altLang="zh-CN" dirty="0"/>
              <a:t>&gt; c=[1 0 0;0 0 0];</a:t>
            </a:r>
          </a:p>
          <a:p>
            <a:endParaRPr lang="en-US" altLang="zh-CN" dirty="0"/>
          </a:p>
          <a:p>
            <a:r>
              <a:rPr lang="en-US" altLang="zh-CN" dirty="0" err="1"/>
              <a:t>julia</a:t>
            </a:r>
            <a:r>
              <a:rPr lang="en-US" altLang="zh-CN" dirty="0"/>
              <a:t>&gt; co=</a:t>
            </a:r>
            <a:r>
              <a:rPr lang="en-US" altLang="zh-CN" dirty="0" err="1"/>
              <a:t>ctrb</a:t>
            </a:r>
            <a:r>
              <a:rPr lang="en-US" altLang="zh-CN" dirty="0"/>
              <a:t>(a, b);</a:t>
            </a:r>
          </a:p>
          <a:p>
            <a:endParaRPr lang="en-US" altLang="zh-CN" dirty="0"/>
          </a:p>
          <a:p>
            <a:r>
              <a:rPr lang="en-US" altLang="zh-CN" dirty="0" err="1"/>
              <a:t>julia</a:t>
            </a:r>
            <a:r>
              <a:rPr lang="en-US" altLang="zh-CN" dirty="0"/>
              <a:t>&gt; </a:t>
            </a:r>
            <a:r>
              <a:rPr lang="en-US" altLang="zh-CN" dirty="0" err="1"/>
              <a:t>ob</a:t>
            </a:r>
            <a:r>
              <a:rPr lang="en-US" altLang="zh-CN" dirty="0"/>
              <a:t>=</a:t>
            </a:r>
            <a:r>
              <a:rPr lang="en-US" altLang="zh-CN" dirty="0" err="1"/>
              <a:t>obsv</a:t>
            </a:r>
            <a:r>
              <a:rPr lang="en-US" altLang="zh-CN" dirty="0"/>
              <a:t>(a, c);</a:t>
            </a:r>
          </a:p>
          <a:p>
            <a:endParaRPr lang="en-US" altLang="zh-CN" dirty="0"/>
          </a:p>
          <a:p>
            <a:r>
              <a:rPr lang="pl-PL" altLang="zh-CN" dirty="0"/>
              <a:t>julia&gt; [rank(co) rank(ob)]</a:t>
            </a:r>
            <a:endParaRPr lang="en-US" altLang="zh-CN" dirty="0"/>
          </a:p>
          <a:p>
            <a:endParaRPr lang="zh-CN" altLang="en-US" dirty="0"/>
          </a:p>
        </p:txBody>
      </p:sp>
      <p:pic>
        <p:nvPicPr>
          <p:cNvPr id="8" name="图片 7">
            <a:extLst>
              <a:ext uri="{FF2B5EF4-FFF2-40B4-BE49-F238E27FC236}">
                <a16:creationId xmlns:a16="http://schemas.microsoft.com/office/drawing/2014/main" id="{29F74FF8-755F-19F5-7741-EE0A80209079}"/>
              </a:ext>
            </a:extLst>
          </p:cNvPr>
          <p:cNvPicPr>
            <a:picLocks noChangeAspect="1"/>
          </p:cNvPicPr>
          <p:nvPr/>
        </p:nvPicPr>
        <p:blipFill>
          <a:blip r:embed="rId2"/>
          <a:stretch>
            <a:fillRect/>
          </a:stretch>
        </p:blipFill>
        <p:spPr>
          <a:xfrm>
            <a:off x="5140438" y="3645024"/>
            <a:ext cx="4746399" cy="1155208"/>
          </a:xfrm>
          <a:prstGeom prst="rect">
            <a:avLst/>
          </a:prstGeom>
        </p:spPr>
      </p:pic>
      <p:pic>
        <p:nvPicPr>
          <p:cNvPr id="10" name="图片 9">
            <a:extLst>
              <a:ext uri="{FF2B5EF4-FFF2-40B4-BE49-F238E27FC236}">
                <a16:creationId xmlns:a16="http://schemas.microsoft.com/office/drawing/2014/main" id="{811E2CE0-405B-A768-8B31-737BFDA4108D}"/>
              </a:ext>
            </a:extLst>
          </p:cNvPr>
          <p:cNvPicPr>
            <a:picLocks noChangeAspect="1"/>
          </p:cNvPicPr>
          <p:nvPr/>
        </p:nvPicPr>
        <p:blipFill>
          <a:blip r:embed="rId3"/>
          <a:stretch>
            <a:fillRect/>
          </a:stretch>
        </p:blipFill>
        <p:spPr>
          <a:xfrm>
            <a:off x="2711624" y="1166668"/>
            <a:ext cx="5353797" cy="1152686"/>
          </a:xfrm>
          <a:prstGeom prst="rect">
            <a:avLst/>
          </a:prstGeom>
        </p:spPr>
      </p:pic>
    </p:spTree>
    <p:extLst>
      <p:ext uri="{BB962C8B-B14F-4D97-AF65-F5344CB8AC3E}">
        <p14:creationId xmlns:p14="http://schemas.microsoft.com/office/powerpoint/2010/main" val="2987278806"/>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5" name="TextBox 8">
            <a:extLst>
              <a:ext uri="{FF2B5EF4-FFF2-40B4-BE49-F238E27FC236}">
                <a16:creationId xmlns:a16="http://schemas.microsoft.com/office/drawing/2014/main" id="{52443B4B-0D9A-E24E-1A3B-CE6AEEDB0676}"/>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6.1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状态空间系统分析</a:t>
            </a:r>
          </a:p>
        </p:txBody>
      </p:sp>
      <p:sp>
        <p:nvSpPr>
          <p:cNvPr id="8" name="文本框 7">
            <a:extLst>
              <a:ext uri="{FF2B5EF4-FFF2-40B4-BE49-F238E27FC236}">
                <a16:creationId xmlns:a16="http://schemas.microsoft.com/office/drawing/2014/main" id="{22765C82-545E-0386-0FB5-F6C8D33B25A5}"/>
              </a:ext>
            </a:extLst>
          </p:cNvPr>
          <p:cNvSpPr txBox="1"/>
          <p:nvPr/>
        </p:nvSpPr>
        <p:spPr>
          <a:xfrm>
            <a:off x="551384" y="1052736"/>
            <a:ext cx="6100548" cy="369332"/>
          </a:xfrm>
          <a:prstGeom prst="rect">
            <a:avLst/>
          </a:prstGeom>
          <a:noFill/>
        </p:spPr>
        <p:txBody>
          <a:bodyPr wrap="square">
            <a:spAutoFit/>
          </a:bodyPr>
          <a:lstStyle/>
          <a:p>
            <a:r>
              <a:rPr lang="en-US" altLang="zh-CN" b="0" i="0" u="none" strike="noStrike" baseline="0" dirty="0">
                <a:solidFill>
                  <a:srgbClr val="003365"/>
                </a:solidFill>
                <a:latin typeface="微软雅黑" panose="020B0503020204020204" pitchFamily="34" charset="-122"/>
                <a:ea typeface="微软雅黑" panose="020B0503020204020204" pitchFamily="34" charset="-122"/>
              </a:rPr>
              <a:t>2</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）状态方程的几种特殊形式</a:t>
            </a: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A74E825-F5DF-FBA9-3859-44DE30151EB8}"/>
              </a:ext>
            </a:extLst>
          </p:cNvPr>
          <p:cNvSpPr txBox="1"/>
          <p:nvPr/>
        </p:nvSpPr>
        <p:spPr>
          <a:xfrm>
            <a:off x="983432" y="1410312"/>
            <a:ext cx="7200800" cy="45890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800" b="0" i="0" u="none" strike="noStrike" baseline="0" dirty="0">
                <a:solidFill>
                  <a:srgbClr val="003365"/>
                </a:solidFill>
                <a:latin typeface="微软雅黑" panose="020B0503020204020204" pitchFamily="34" charset="-122"/>
                <a:ea typeface="微软雅黑" panose="020B0503020204020204" pitchFamily="34" charset="-122"/>
              </a:rPr>
              <a:t>能控、能观标准型、约当标准型</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8B1DA55-9008-6FCE-E218-B8007AD883A4}"/>
              </a:ext>
            </a:extLst>
          </p:cNvPr>
          <p:cNvSpPr txBox="1"/>
          <p:nvPr/>
        </p:nvSpPr>
        <p:spPr>
          <a:xfrm>
            <a:off x="3143672" y="2669899"/>
            <a:ext cx="6731781" cy="1289905"/>
          </a:xfrm>
          <a:prstGeom prst="rect">
            <a:avLst/>
          </a:prstGeom>
          <a:noFill/>
        </p:spPr>
        <p:txBody>
          <a:bodyPr wrap="square">
            <a:spAutoFit/>
          </a:bodyPr>
          <a:lstStyle/>
          <a:p>
            <a:pPr algn="l">
              <a:lnSpc>
                <a:spcPct val="150000"/>
              </a:lnSpc>
            </a:pPr>
            <a:r>
              <a:rPr lang="en-US" altLang="zh-CN" b="0" i="0" u="none" strike="noStrike" baseline="0" dirty="0" err="1">
                <a:solidFill>
                  <a:srgbClr val="003365"/>
                </a:solidFill>
                <a:latin typeface="微软雅黑" panose="020B0503020204020204" pitchFamily="34" charset="-122"/>
                <a:ea typeface="微软雅黑" panose="020B0503020204020204" pitchFamily="34" charset="-122"/>
              </a:rPr>
              <a:t>csys</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=canon(sys, type)——</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状态方程的正则实现</a:t>
            </a:r>
          </a:p>
          <a:p>
            <a:pPr algn="l">
              <a:lnSpc>
                <a:spcPct val="150000"/>
              </a:lnSpc>
            </a:pP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         type——‘modal’</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表示对角线型标准实现</a:t>
            </a:r>
          </a:p>
          <a:p>
            <a:pPr algn="l">
              <a:lnSpc>
                <a:spcPct val="150000"/>
              </a:lnSpc>
            </a:pP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            ‘ </a:t>
            </a:r>
            <a:r>
              <a:rPr lang="en-US" altLang="zh-CN" b="0" i="0" u="none" strike="noStrike" baseline="0" dirty="0" err="1">
                <a:solidFill>
                  <a:srgbClr val="003365"/>
                </a:solidFill>
                <a:latin typeface="微软雅黑" panose="020B0503020204020204" pitchFamily="34" charset="-122"/>
                <a:ea typeface="微软雅黑" panose="020B0503020204020204" pitchFamily="34" charset="-122"/>
              </a:rPr>
              <a:t>companiona</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表示伴随矩阵（能观相伴标准型</a:t>
            </a:r>
            <a:r>
              <a:rPr lang="zh-CN" altLang="en-US" sz="1600" b="0" i="0" u="none" strike="noStrike" baseline="0" dirty="0">
                <a:solidFill>
                  <a:srgbClr val="003365"/>
                </a:solidFill>
                <a:latin typeface="宋体" panose="02010600030101010101" pitchFamily="2" charset="-122"/>
                <a:ea typeface="宋体" panose="02010600030101010101" pitchFamily="2" charset="-122"/>
              </a:rPr>
              <a:t>）</a:t>
            </a:r>
            <a:endParaRPr lang="zh-CN" altLang="en-US" dirty="0"/>
          </a:p>
        </p:txBody>
      </p:sp>
    </p:spTree>
    <p:extLst>
      <p:ext uri="{BB962C8B-B14F-4D97-AF65-F5344CB8AC3E}">
        <p14:creationId xmlns:p14="http://schemas.microsoft.com/office/powerpoint/2010/main" val="3209858223"/>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5" name="TextBox 8">
            <a:extLst>
              <a:ext uri="{FF2B5EF4-FFF2-40B4-BE49-F238E27FC236}">
                <a16:creationId xmlns:a16="http://schemas.microsoft.com/office/drawing/2014/main" id="{75DE7A5C-C9F5-0E33-29D0-E20E0D9A6211}"/>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6.1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状态空间系统分析</a:t>
            </a:r>
          </a:p>
        </p:txBody>
      </p:sp>
      <p:sp>
        <p:nvSpPr>
          <p:cNvPr id="8" name="文本框 7">
            <a:extLst>
              <a:ext uri="{FF2B5EF4-FFF2-40B4-BE49-F238E27FC236}">
                <a16:creationId xmlns:a16="http://schemas.microsoft.com/office/drawing/2014/main" id="{26697C0A-22E5-2EBB-7751-8359478FC8FD}"/>
              </a:ext>
            </a:extLst>
          </p:cNvPr>
          <p:cNvSpPr txBox="1"/>
          <p:nvPr/>
        </p:nvSpPr>
        <p:spPr>
          <a:xfrm>
            <a:off x="551384" y="1052736"/>
            <a:ext cx="610054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能控子空间分解</a:t>
            </a: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841E513-F110-9C7B-1C12-84D2D15498ED}"/>
              </a:ext>
            </a:extLst>
          </p:cNvPr>
          <p:cNvSpPr txBox="1"/>
          <p:nvPr/>
        </p:nvSpPr>
        <p:spPr>
          <a:xfrm>
            <a:off x="1518313" y="1861464"/>
            <a:ext cx="10673687" cy="2308324"/>
          </a:xfrm>
          <a:prstGeom prst="rect">
            <a:avLst/>
          </a:prstGeom>
          <a:noFill/>
        </p:spPr>
        <p:txBody>
          <a:bodyPr wrap="square">
            <a:spAutoFit/>
          </a:bodyPr>
          <a:lstStyle/>
          <a:p>
            <a:pPr algn="just">
              <a:lnSpc>
                <a:spcPct val="150000"/>
              </a:lnSpc>
            </a:pPr>
            <a:r>
              <a:rPr lang="en-US" altLang="zh-CN" b="0" i="0" dirty="0">
                <a:solidFill>
                  <a:srgbClr val="212121"/>
                </a:solidFill>
                <a:effectLst/>
                <a:latin typeface="Microsoft YaHei" panose="020B0503020204020204" pitchFamily="34" charset="-122"/>
                <a:ea typeface="Microsoft YaHei" panose="020B0503020204020204" pitchFamily="34" charset="-122"/>
              </a:rPr>
              <a:t>        </a:t>
            </a:r>
            <a:r>
              <a:rPr lang="en-US" altLang="zh-CN" b="0" i="0" dirty="0" err="1">
                <a:solidFill>
                  <a:srgbClr val="212121"/>
                </a:solidFill>
                <a:effectLst/>
                <a:latin typeface="Microsoft YaHei" panose="020B0503020204020204" pitchFamily="34" charset="-122"/>
                <a:ea typeface="Microsoft YaHei" panose="020B0503020204020204" pitchFamily="34" charset="-122"/>
              </a:rPr>
              <a:t>Abar</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err="1">
                <a:solidFill>
                  <a:srgbClr val="212121"/>
                </a:solidFill>
                <a:effectLst/>
                <a:latin typeface="Microsoft YaHei" panose="020B0503020204020204" pitchFamily="34" charset="-122"/>
                <a:ea typeface="Microsoft YaHei" panose="020B0503020204020204" pitchFamily="34" charset="-122"/>
              </a:rPr>
              <a:t>Bbar</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Cbar</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T</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k = </a:t>
            </a:r>
            <a:r>
              <a:rPr lang="en-US" altLang="zh-CN" b="0" i="0" dirty="0" err="1">
                <a:solidFill>
                  <a:srgbClr val="212121"/>
                </a:solidFill>
                <a:effectLst/>
                <a:latin typeface="Microsoft YaHei" panose="020B0503020204020204" pitchFamily="34" charset="-122"/>
                <a:ea typeface="Microsoft YaHei" panose="020B0503020204020204" pitchFamily="34" charset="-122"/>
              </a:rPr>
              <a:t>ctrbf</a:t>
            </a:r>
            <a:r>
              <a:rPr lang="en-US" altLang="zh-CN" b="0" i="0" dirty="0">
                <a:solidFill>
                  <a:srgbClr val="212121"/>
                </a:solidFill>
                <a:effectLst/>
                <a:latin typeface="Microsoft YaHei" panose="020B0503020204020204" pitchFamily="34" charset="-122"/>
                <a:ea typeface="Microsoft YaHei" panose="020B0503020204020204" pitchFamily="34" charset="-122"/>
              </a:rPr>
              <a:t>(A</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B</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C) </a:t>
            </a:r>
            <a:r>
              <a:rPr lang="zh-CN" altLang="en-US" b="0" i="0" dirty="0">
                <a:solidFill>
                  <a:srgbClr val="212121"/>
                </a:solidFill>
                <a:effectLst/>
                <a:latin typeface="Microsoft YaHei" panose="020B0503020204020204" pitchFamily="34" charset="-122"/>
                <a:ea typeface="Microsoft YaHei" panose="020B0503020204020204" pitchFamily="34" charset="-122"/>
              </a:rPr>
              <a:t>将 </a:t>
            </a:r>
            <a:r>
              <a:rPr lang="en-US" altLang="zh-CN" b="0" i="0" dirty="0">
                <a:solidFill>
                  <a:srgbClr val="212121"/>
                </a:solidFill>
                <a:effectLst/>
                <a:latin typeface="Microsoft YaHei" panose="020B0503020204020204" pitchFamily="34" charset="-122"/>
                <a:ea typeface="Microsoft YaHei" panose="020B0503020204020204" pitchFamily="34" charset="-122"/>
              </a:rPr>
              <a:t>A</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B </a:t>
            </a:r>
            <a:r>
              <a:rPr lang="zh-CN" altLang="en-US" b="0" i="0" dirty="0">
                <a:solidFill>
                  <a:srgbClr val="212121"/>
                </a:solidFill>
                <a:effectLst/>
                <a:latin typeface="Microsoft YaHei" panose="020B0503020204020204" pitchFamily="34" charset="-122"/>
                <a:ea typeface="Microsoft YaHei" panose="020B0503020204020204" pitchFamily="34" charset="-122"/>
              </a:rPr>
              <a:t>和 </a:t>
            </a:r>
            <a:r>
              <a:rPr lang="en-US" altLang="zh-CN" b="0" i="0" dirty="0">
                <a:solidFill>
                  <a:srgbClr val="212121"/>
                </a:solidFill>
                <a:effectLst/>
                <a:latin typeface="Microsoft YaHei" panose="020B0503020204020204" pitchFamily="34" charset="-122"/>
                <a:ea typeface="Microsoft YaHei" panose="020B0503020204020204" pitchFamily="34" charset="-122"/>
              </a:rPr>
              <a:t>C </a:t>
            </a:r>
            <a:r>
              <a:rPr lang="zh-CN" altLang="en-US" b="0" i="0" dirty="0">
                <a:solidFill>
                  <a:srgbClr val="212121"/>
                </a:solidFill>
                <a:effectLst/>
                <a:latin typeface="Microsoft YaHei" panose="020B0503020204020204" pitchFamily="34" charset="-122"/>
                <a:ea typeface="Microsoft YaHei" panose="020B0503020204020204" pitchFamily="34" charset="-122"/>
              </a:rPr>
              <a:t>表示的状态空间系统分解为上述可控阶梯形式 </a:t>
            </a:r>
            <a:r>
              <a:rPr lang="en-US" altLang="zh-CN" b="0" i="0" dirty="0" err="1">
                <a:solidFill>
                  <a:srgbClr val="212121"/>
                </a:solidFill>
                <a:effectLst/>
                <a:latin typeface="Microsoft YaHei" panose="020B0503020204020204" pitchFamily="34" charset="-122"/>
                <a:ea typeface="Microsoft YaHei" panose="020B0503020204020204" pitchFamily="34" charset="-122"/>
              </a:rPr>
              <a:t>Abar</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err="1">
                <a:solidFill>
                  <a:srgbClr val="212121"/>
                </a:solidFill>
                <a:effectLst/>
                <a:latin typeface="Microsoft YaHei" panose="020B0503020204020204" pitchFamily="34" charset="-122"/>
                <a:ea typeface="Microsoft YaHei" panose="020B0503020204020204" pitchFamily="34" charset="-122"/>
              </a:rPr>
              <a:t>Bbar</a:t>
            </a:r>
            <a:r>
              <a:rPr lang="en-US" altLang="zh-CN" b="0" i="0" dirty="0">
                <a:solidFill>
                  <a:srgbClr val="212121"/>
                </a:solidFill>
                <a:effectLst/>
                <a:latin typeface="Microsoft YaHei" panose="020B0503020204020204" pitchFamily="34" charset="-122"/>
                <a:ea typeface="Microsoft YaHei" panose="020B0503020204020204" pitchFamily="34" charset="-122"/>
              </a:rPr>
              <a:t> </a:t>
            </a:r>
            <a:r>
              <a:rPr lang="zh-CN" altLang="en-US" b="0" i="0" dirty="0">
                <a:solidFill>
                  <a:srgbClr val="212121"/>
                </a:solidFill>
                <a:effectLst/>
                <a:latin typeface="Microsoft YaHei" panose="020B0503020204020204" pitchFamily="34" charset="-122"/>
                <a:ea typeface="Microsoft YaHei" panose="020B0503020204020204" pitchFamily="34" charset="-122"/>
              </a:rPr>
              <a:t>和 </a:t>
            </a:r>
            <a:r>
              <a:rPr lang="en-US" altLang="zh-CN" b="0" i="0" dirty="0">
                <a:solidFill>
                  <a:srgbClr val="212121"/>
                </a:solidFill>
                <a:effectLst/>
                <a:latin typeface="Microsoft YaHei" panose="020B0503020204020204" pitchFamily="34" charset="-122"/>
                <a:ea typeface="Microsoft YaHei" panose="020B0503020204020204" pitchFamily="34" charset="-122"/>
              </a:rPr>
              <a:t>Cbar</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T </a:t>
            </a:r>
            <a:r>
              <a:rPr lang="zh-CN" altLang="en-US" b="0" i="0" dirty="0">
                <a:solidFill>
                  <a:srgbClr val="212121"/>
                </a:solidFill>
                <a:effectLst/>
                <a:latin typeface="Microsoft YaHei" panose="020B0503020204020204" pitchFamily="34" charset="-122"/>
                <a:ea typeface="Microsoft YaHei" panose="020B0503020204020204" pitchFamily="34" charset="-122"/>
              </a:rPr>
              <a:t>是相似变换矩阵，</a:t>
            </a:r>
            <a:r>
              <a:rPr lang="en-US" altLang="zh-CN" b="0" i="0" dirty="0">
                <a:solidFill>
                  <a:srgbClr val="212121"/>
                </a:solidFill>
                <a:effectLst/>
                <a:latin typeface="Microsoft YaHei" panose="020B0503020204020204" pitchFamily="34" charset="-122"/>
                <a:ea typeface="Microsoft YaHei" panose="020B0503020204020204" pitchFamily="34" charset="-122"/>
              </a:rPr>
              <a:t>k </a:t>
            </a:r>
            <a:r>
              <a:rPr lang="zh-CN" altLang="en-US" b="0" i="0" dirty="0">
                <a:solidFill>
                  <a:srgbClr val="212121"/>
                </a:solidFill>
                <a:effectLst/>
                <a:latin typeface="Microsoft YaHei" panose="020B0503020204020204" pitchFamily="34" charset="-122"/>
                <a:ea typeface="Microsoft YaHei" panose="020B0503020204020204" pitchFamily="34" charset="-122"/>
              </a:rPr>
              <a:t>是长度为 </a:t>
            </a:r>
            <a:r>
              <a:rPr lang="en-US" altLang="zh-CN" b="0" i="0" dirty="0">
                <a:solidFill>
                  <a:srgbClr val="212121"/>
                </a:solidFill>
                <a:effectLst/>
                <a:latin typeface="Microsoft YaHei" panose="020B0503020204020204" pitchFamily="34" charset="-122"/>
                <a:ea typeface="Microsoft YaHei" panose="020B0503020204020204" pitchFamily="34" charset="-122"/>
              </a:rPr>
              <a:t>n </a:t>
            </a:r>
            <a:r>
              <a:rPr lang="zh-CN" altLang="en-US" b="0" i="0" dirty="0">
                <a:solidFill>
                  <a:srgbClr val="212121"/>
                </a:solidFill>
                <a:effectLst/>
                <a:latin typeface="Microsoft YaHei" panose="020B0503020204020204" pitchFamily="34" charset="-122"/>
                <a:ea typeface="Microsoft YaHei" panose="020B0503020204020204" pitchFamily="34" charset="-122"/>
              </a:rPr>
              <a:t>的向量，其中 </a:t>
            </a:r>
            <a:r>
              <a:rPr lang="en-US" altLang="zh-CN" b="0" i="0" dirty="0">
                <a:solidFill>
                  <a:srgbClr val="212121"/>
                </a:solidFill>
                <a:effectLst/>
                <a:latin typeface="Microsoft YaHei" panose="020B0503020204020204" pitchFamily="34" charset="-122"/>
                <a:ea typeface="Microsoft YaHei" panose="020B0503020204020204" pitchFamily="34" charset="-122"/>
              </a:rPr>
              <a:t>n </a:t>
            </a:r>
            <a:r>
              <a:rPr lang="zh-CN" altLang="en-US" b="0" i="0" dirty="0">
                <a:solidFill>
                  <a:srgbClr val="212121"/>
                </a:solidFill>
                <a:effectLst/>
                <a:latin typeface="Microsoft YaHei" panose="020B0503020204020204" pitchFamily="34" charset="-122"/>
                <a:ea typeface="Microsoft YaHei" panose="020B0503020204020204" pitchFamily="34" charset="-122"/>
              </a:rPr>
              <a:t>是用 </a:t>
            </a:r>
            <a:r>
              <a:rPr lang="en-US" altLang="zh-CN" b="0" i="0" dirty="0">
                <a:solidFill>
                  <a:srgbClr val="212121"/>
                </a:solidFill>
                <a:effectLst/>
                <a:latin typeface="Microsoft YaHei" panose="020B0503020204020204" pitchFamily="34" charset="-122"/>
                <a:ea typeface="Microsoft YaHei" panose="020B0503020204020204" pitchFamily="34" charset="-122"/>
              </a:rPr>
              <a:t>A </a:t>
            </a:r>
            <a:r>
              <a:rPr lang="zh-CN" altLang="en-US" b="0" i="0" dirty="0">
                <a:solidFill>
                  <a:srgbClr val="212121"/>
                </a:solidFill>
                <a:effectLst/>
                <a:latin typeface="Microsoft YaHei" panose="020B0503020204020204" pitchFamily="34" charset="-122"/>
                <a:ea typeface="Microsoft YaHei" panose="020B0503020204020204" pitchFamily="34" charset="-122"/>
              </a:rPr>
              <a:t>表示的系统阶数。</a:t>
            </a:r>
            <a:r>
              <a:rPr lang="en-US" altLang="zh-CN" b="0" i="0" dirty="0">
                <a:solidFill>
                  <a:srgbClr val="212121"/>
                </a:solidFill>
                <a:effectLst/>
                <a:latin typeface="Microsoft YaHei" panose="020B0503020204020204" pitchFamily="34" charset="-122"/>
                <a:ea typeface="Microsoft YaHei" panose="020B0503020204020204" pitchFamily="34" charset="-122"/>
              </a:rPr>
              <a:t>k </a:t>
            </a:r>
            <a:r>
              <a:rPr lang="zh-CN" altLang="en-US" b="0" i="0" dirty="0">
                <a:solidFill>
                  <a:srgbClr val="212121"/>
                </a:solidFill>
                <a:effectLst/>
                <a:latin typeface="Microsoft YaHei" panose="020B0503020204020204" pitchFamily="34" charset="-122"/>
                <a:ea typeface="Microsoft YaHei" panose="020B0503020204020204" pitchFamily="34" charset="-122"/>
              </a:rPr>
              <a:t>的每个条目表示在变换矩阵计算的每个步骤中分解的可控状态的数量。</a:t>
            </a:r>
            <a:r>
              <a:rPr lang="en-US" altLang="zh-CN" b="0" i="0" dirty="0">
                <a:solidFill>
                  <a:srgbClr val="212121"/>
                </a:solidFill>
                <a:effectLst/>
                <a:latin typeface="Microsoft YaHei" panose="020B0503020204020204" pitchFamily="34" charset="-122"/>
                <a:ea typeface="Microsoft YaHei" panose="020B0503020204020204" pitchFamily="34" charset="-122"/>
              </a:rPr>
              <a:t>k </a:t>
            </a:r>
            <a:r>
              <a:rPr lang="zh-CN" altLang="en-US" b="0" i="0" dirty="0">
                <a:solidFill>
                  <a:srgbClr val="212121"/>
                </a:solidFill>
                <a:effectLst/>
                <a:latin typeface="Microsoft YaHei" panose="020B0503020204020204" pitchFamily="34" charset="-122"/>
                <a:ea typeface="Microsoft YaHei" panose="020B0503020204020204" pitchFamily="34" charset="-122"/>
              </a:rPr>
              <a:t>中的非零元素数表示计算 </a:t>
            </a:r>
            <a:r>
              <a:rPr lang="en-US" altLang="zh-CN" b="0" i="0" dirty="0">
                <a:solidFill>
                  <a:srgbClr val="212121"/>
                </a:solidFill>
                <a:effectLst/>
                <a:latin typeface="Microsoft YaHei" panose="020B0503020204020204" pitchFamily="34" charset="-122"/>
                <a:ea typeface="Microsoft YaHei" panose="020B0503020204020204" pitchFamily="34" charset="-122"/>
              </a:rPr>
              <a:t>T </a:t>
            </a:r>
            <a:r>
              <a:rPr lang="zh-CN" altLang="en-US" b="0" i="0" dirty="0">
                <a:solidFill>
                  <a:srgbClr val="212121"/>
                </a:solidFill>
                <a:effectLst/>
                <a:latin typeface="Microsoft YaHei" panose="020B0503020204020204" pitchFamily="34" charset="-122"/>
                <a:ea typeface="Microsoft YaHei" panose="020B0503020204020204" pitchFamily="34" charset="-122"/>
              </a:rPr>
              <a:t>需要多少次迭代，</a:t>
            </a:r>
            <a:r>
              <a:rPr lang="en-US" altLang="zh-CN" b="0" i="0" dirty="0">
                <a:solidFill>
                  <a:srgbClr val="212121"/>
                </a:solidFill>
                <a:effectLst/>
                <a:latin typeface="Microsoft YaHei" panose="020B0503020204020204" pitchFamily="34" charset="-122"/>
                <a:ea typeface="Microsoft YaHei" panose="020B0503020204020204" pitchFamily="34" charset="-122"/>
              </a:rPr>
              <a:t>sum(k) </a:t>
            </a:r>
            <a:r>
              <a:rPr lang="zh-CN" altLang="en-US" b="0" i="0" dirty="0">
                <a:solidFill>
                  <a:srgbClr val="212121"/>
                </a:solidFill>
                <a:effectLst/>
                <a:latin typeface="Microsoft YaHei" panose="020B0503020204020204" pitchFamily="34" charset="-122"/>
                <a:ea typeface="Microsoft YaHei" panose="020B0503020204020204" pitchFamily="34" charset="-122"/>
              </a:rPr>
              <a:t>是  中的状态数，即 </a:t>
            </a:r>
            <a:r>
              <a:rPr lang="en-US" altLang="zh-CN" b="0" i="0" dirty="0" err="1">
                <a:solidFill>
                  <a:srgbClr val="212121"/>
                </a:solidFill>
                <a:effectLst/>
                <a:latin typeface="Microsoft YaHei" panose="020B0503020204020204" pitchFamily="34" charset="-122"/>
                <a:ea typeface="Microsoft YaHei" panose="020B0503020204020204" pitchFamily="34" charset="-122"/>
              </a:rPr>
              <a:t>Abar</a:t>
            </a:r>
            <a:r>
              <a:rPr lang="en-US" altLang="zh-CN" b="0" i="0" dirty="0">
                <a:solidFill>
                  <a:srgbClr val="212121"/>
                </a:solidFill>
                <a:effectLst/>
                <a:latin typeface="Microsoft YaHei" panose="020B0503020204020204" pitchFamily="34" charset="-122"/>
                <a:ea typeface="Microsoft YaHei" panose="020B0503020204020204" pitchFamily="34" charset="-122"/>
              </a:rPr>
              <a:t> </a:t>
            </a:r>
            <a:r>
              <a:rPr lang="zh-CN" altLang="en-US" b="0" i="0" dirty="0">
                <a:solidFill>
                  <a:srgbClr val="212121"/>
                </a:solidFill>
                <a:effectLst/>
                <a:latin typeface="Microsoft YaHei" panose="020B0503020204020204" pitchFamily="34" charset="-122"/>
                <a:ea typeface="Microsoft YaHei" panose="020B0503020204020204" pitchFamily="34" charset="-122"/>
              </a:rPr>
              <a:t>的可控部分。</a:t>
            </a:r>
          </a:p>
          <a:p>
            <a:br>
              <a:rPr lang="zh-CN" altLang="en-US" dirty="0"/>
            </a:br>
            <a:endParaRPr lang="zh-CN" altLang="en-US" dirty="0"/>
          </a:p>
        </p:txBody>
      </p:sp>
      <p:pic>
        <p:nvPicPr>
          <p:cNvPr id="11" name="图片 10">
            <a:extLst>
              <a:ext uri="{FF2B5EF4-FFF2-40B4-BE49-F238E27FC236}">
                <a16:creationId xmlns:a16="http://schemas.microsoft.com/office/drawing/2014/main" id="{B6427993-4F05-4CE6-ECF0-03CE43CA9DD6}"/>
              </a:ext>
            </a:extLst>
          </p:cNvPr>
          <p:cNvPicPr>
            <a:picLocks noChangeAspect="1"/>
          </p:cNvPicPr>
          <p:nvPr/>
        </p:nvPicPr>
        <p:blipFill>
          <a:blip r:embed="rId2"/>
          <a:stretch>
            <a:fillRect/>
          </a:stretch>
        </p:blipFill>
        <p:spPr>
          <a:xfrm>
            <a:off x="4263994" y="4169788"/>
            <a:ext cx="5182323" cy="857370"/>
          </a:xfrm>
          <a:prstGeom prst="rect">
            <a:avLst/>
          </a:prstGeom>
        </p:spPr>
      </p:pic>
    </p:spTree>
    <p:extLst>
      <p:ext uri="{BB962C8B-B14F-4D97-AF65-F5344CB8AC3E}">
        <p14:creationId xmlns:p14="http://schemas.microsoft.com/office/powerpoint/2010/main" val="2435571761"/>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 name="TextBox 8">
            <a:extLst>
              <a:ext uri="{FF2B5EF4-FFF2-40B4-BE49-F238E27FC236}">
                <a16:creationId xmlns:a16="http://schemas.microsoft.com/office/drawing/2014/main" id="{39B3B5A2-8C82-7AF7-B97D-768FEC9B513E}"/>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5.4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控制系统的频域分析</a:t>
            </a:r>
          </a:p>
        </p:txBody>
      </p:sp>
      <p:sp>
        <p:nvSpPr>
          <p:cNvPr id="6" name="文本框 5">
            <a:extLst>
              <a:ext uri="{FF2B5EF4-FFF2-40B4-BE49-F238E27FC236}">
                <a16:creationId xmlns:a16="http://schemas.microsoft.com/office/drawing/2014/main" id="{712C648F-35F2-ABA9-451C-A9FB4836684D}"/>
              </a:ext>
            </a:extLst>
          </p:cNvPr>
          <p:cNvSpPr txBox="1"/>
          <p:nvPr/>
        </p:nvSpPr>
        <p:spPr>
          <a:xfrm>
            <a:off x="623392" y="1398341"/>
            <a:ext cx="11305256" cy="1704954"/>
          </a:xfrm>
          <a:prstGeom prst="rect">
            <a:avLst/>
          </a:prstGeom>
          <a:noFill/>
        </p:spPr>
        <p:txBody>
          <a:bodyPr wrap="square">
            <a:spAutoFit/>
          </a:bodyPr>
          <a:lstStyle/>
          <a:p>
            <a:pPr algn="just">
              <a:lnSpc>
                <a:spcPct val="150000"/>
              </a:lnSpc>
            </a:pPr>
            <a:r>
              <a:rPr lang="en-US" altLang="zh-CN" b="0" i="0" dirty="0">
                <a:solidFill>
                  <a:srgbClr val="212121"/>
                </a:solidFill>
                <a:effectLst/>
                <a:latin typeface="Microsoft YaHei" panose="020B0503020204020204" pitchFamily="34" charset="-122"/>
                <a:ea typeface="Microsoft YaHei" panose="020B0503020204020204" pitchFamily="34" charset="-122"/>
              </a:rPr>
              <a:t>       </a:t>
            </a:r>
            <a:r>
              <a:rPr lang="en-US" altLang="zh-CN" b="0" i="0" dirty="0" err="1">
                <a:solidFill>
                  <a:srgbClr val="212121"/>
                </a:solidFill>
                <a:effectLst/>
                <a:latin typeface="Microsoft YaHei" panose="020B0503020204020204" pitchFamily="34" charset="-122"/>
                <a:ea typeface="Microsoft YaHei" panose="020B0503020204020204" pitchFamily="34" charset="-122"/>
              </a:rPr>
              <a:t>Abar</a:t>
            </a:r>
            <a:r>
              <a:rPr lang="en-US" altLang="zh-CN" b="0" i="0" dirty="0">
                <a:solidFill>
                  <a:srgbClr val="212121"/>
                </a:solidFill>
                <a:effectLst/>
                <a:latin typeface="Microsoft YaHei" panose="020B0503020204020204" pitchFamily="34" charset="-122"/>
                <a:ea typeface="Microsoft YaHei" panose="020B0503020204020204" pitchFamily="34" charset="-122"/>
              </a:rPr>
              <a:t>, </a:t>
            </a:r>
            <a:r>
              <a:rPr lang="en-US" altLang="zh-CN" b="0" i="0" dirty="0" err="1">
                <a:solidFill>
                  <a:srgbClr val="212121"/>
                </a:solidFill>
                <a:effectLst/>
                <a:latin typeface="Microsoft YaHei" panose="020B0503020204020204" pitchFamily="34" charset="-122"/>
                <a:ea typeface="Microsoft YaHei" panose="020B0503020204020204" pitchFamily="34" charset="-122"/>
              </a:rPr>
              <a:t>Bbar</a:t>
            </a:r>
            <a:r>
              <a:rPr lang="en-US" altLang="zh-CN" b="0" i="0" dirty="0">
                <a:solidFill>
                  <a:srgbClr val="212121"/>
                </a:solidFill>
                <a:effectLst/>
                <a:latin typeface="Microsoft YaHei" panose="020B0503020204020204" pitchFamily="34" charset="-122"/>
                <a:ea typeface="Microsoft YaHei" panose="020B0503020204020204" pitchFamily="34" charset="-122"/>
              </a:rPr>
              <a:t>, Cbar, T, k = </a:t>
            </a:r>
            <a:r>
              <a:rPr lang="en-US" altLang="zh-CN" dirty="0" err="1"/>
              <a:t>obsvf</a:t>
            </a:r>
            <a:r>
              <a:rPr lang="en-US" altLang="zh-CN" b="0" i="0" dirty="0">
                <a:solidFill>
                  <a:srgbClr val="212121"/>
                </a:solidFill>
                <a:effectLst/>
                <a:latin typeface="Microsoft YaHei" panose="020B0503020204020204" pitchFamily="34" charset="-122"/>
                <a:ea typeface="Microsoft YaHei" panose="020B0503020204020204" pitchFamily="34" charset="-122"/>
              </a:rPr>
              <a:t>(A, B, C) </a:t>
            </a:r>
            <a:r>
              <a:rPr lang="zh-CN" altLang="en-US" b="0" i="0" dirty="0">
                <a:solidFill>
                  <a:srgbClr val="212121"/>
                </a:solidFill>
                <a:effectLst/>
                <a:latin typeface="Microsoft YaHei" panose="020B0503020204020204" pitchFamily="34" charset="-122"/>
                <a:ea typeface="Microsoft YaHei" panose="020B0503020204020204" pitchFamily="34" charset="-122"/>
              </a:rPr>
              <a:t>将 </a:t>
            </a:r>
            <a:r>
              <a:rPr lang="en-US" altLang="zh-CN" b="0" i="0" dirty="0">
                <a:solidFill>
                  <a:srgbClr val="212121"/>
                </a:solidFill>
                <a:effectLst/>
                <a:latin typeface="Microsoft YaHei" panose="020B0503020204020204" pitchFamily="34" charset="-122"/>
                <a:ea typeface="Microsoft YaHei" panose="020B0503020204020204" pitchFamily="34" charset="-122"/>
              </a:rPr>
              <a:t>A</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B </a:t>
            </a:r>
            <a:r>
              <a:rPr lang="zh-CN" altLang="en-US" b="0" i="0" dirty="0">
                <a:solidFill>
                  <a:srgbClr val="212121"/>
                </a:solidFill>
                <a:effectLst/>
                <a:latin typeface="Microsoft YaHei" panose="020B0503020204020204" pitchFamily="34" charset="-122"/>
                <a:ea typeface="Microsoft YaHei" panose="020B0503020204020204" pitchFamily="34" charset="-122"/>
              </a:rPr>
              <a:t>和 </a:t>
            </a:r>
            <a:r>
              <a:rPr lang="en-US" altLang="zh-CN" b="0" i="0" dirty="0">
                <a:solidFill>
                  <a:srgbClr val="212121"/>
                </a:solidFill>
                <a:effectLst/>
                <a:latin typeface="Microsoft YaHei" panose="020B0503020204020204" pitchFamily="34" charset="-122"/>
                <a:ea typeface="Microsoft YaHei" panose="020B0503020204020204" pitchFamily="34" charset="-122"/>
              </a:rPr>
              <a:t>C </a:t>
            </a:r>
            <a:r>
              <a:rPr lang="zh-CN" altLang="en-US" b="0" i="0" dirty="0">
                <a:solidFill>
                  <a:srgbClr val="212121"/>
                </a:solidFill>
                <a:effectLst/>
                <a:latin typeface="Microsoft YaHei" panose="020B0503020204020204" pitchFamily="34" charset="-122"/>
                <a:ea typeface="Microsoft YaHei" panose="020B0503020204020204" pitchFamily="34" charset="-122"/>
              </a:rPr>
              <a:t>表示的状态空间系统分解为上述可控阶梯形式 </a:t>
            </a:r>
            <a:r>
              <a:rPr lang="en-US" altLang="zh-CN" b="0" i="0" dirty="0" err="1">
                <a:solidFill>
                  <a:srgbClr val="212121"/>
                </a:solidFill>
                <a:effectLst/>
                <a:latin typeface="Microsoft YaHei" panose="020B0503020204020204" pitchFamily="34" charset="-122"/>
                <a:ea typeface="Microsoft YaHei" panose="020B0503020204020204" pitchFamily="34" charset="-122"/>
              </a:rPr>
              <a:t>Abar</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err="1">
                <a:solidFill>
                  <a:srgbClr val="212121"/>
                </a:solidFill>
                <a:effectLst/>
                <a:latin typeface="Microsoft YaHei" panose="020B0503020204020204" pitchFamily="34" charset="-122"/>
                <a:ea typeface="Microsoft YaHei" panose="020B0503020204020204" pitchFamily="34" charset="-122"/>
              </a:rPr>
              <a:t>Bbar</a:t>
            </a:r>
            <a:r>
              <a:rPr lang="en-US" altLang="zh-CN" b="0" i="0" dirty="0">
                <a:solidFill>
                  <a:srgbClr val="212121"/>
                </a:solidFill>
                <a:effectLst/>
                <a:latin typeface="Microsoft YaHei" panose="020B0503020204020204" pitchFamily="34" charset="-122"/>
                <a:ea typeface="Microsoft YaHei" panose="020B0503020204020204" pitchFamily="34" charset="-122"/>
              </a:rPr>
              <a:t> </a:t>
            </a:r>
            <a:r>
              <a:rPr lang="zh-CN" altLang="en-US" b="0" i="0" dirty="0">
                <a:solidFill>
                  <a:srgbClr val="212121"/>
                </a:solidFill>
                <a:effectLst/>
                <a:latin typeface="Microsoft YaHei" panose="020B0503020204020204" pitchFamily="34" charset="-122"/>
                <a:ea typeface="Microsoft YaHei" panose="020B0503020204020204" pitchFamily="34" charset="-122"/>
              </a:rPr>
              <a:t>和 </a:t>
            </a:r>
            <a:r>
              <a:rPr lang="en-US" altLang="zh-CN" b="0" i="0" dirty="0">
                <a:solidFill>
                  <a:srgbClr val="212121"/>
                </a:solidFill>
                <a:effectLst/>
                <a:latin typeface="Microsoft YaHei" panose="020B0503020204020204" pitchFamily="34" charset="-122"/>
                <a:ea typeface="Microsoft YaHei" panose="020B0503020204020204" pitchFamily="34" charset="-122"/>
              </a:rPr>
              <a:t>Cbar</a:t>
            </a:r>
            <a:r>
              <a:rPr lang="zh-CN" altLang="en-US" b="0" i="0" dirty="0">
                <a:solidFill>
                  <a:srgbClr val="212121"/>
                </a:solidFill>
                <a:effectLst/>
                <a:latin typeface="Microsoft YaHei" panose="020B0503020204020204" pitchFamily="34" charset="-122"/>
                <a:ea typeface="Microsoft YaHei" panose="020B0503020204020204" pitchFamily="34" charset="-122"/>
              </a:rPr>
              <a:t>。</a:t>
            </a:r>
            <a:r>
              <a:rPr lang="en-US" altLang="zh-CN" b="0" i="0" dirty="0">
                <a:solidFill>
                  <a:srgbClr val="212121"/>
                </a:solidFill>
                <a:effectLst/>
                <a:latin typeface="Microsoft YaHei" panose="020B0503020204020204" pitchFamily="34" charset="-122"/>
                <a:ea typeface="Microsoft YaHei" panose="020B0503020204020204" pitchFamily="34" charset="-122"/>
              </a:rPr>
              <a:t>T </a:t>
            </a:r>
            <a:r>
              <a:rPr lang="zh-CN" altLang="en-US" b="0" i="0" dirty="0">
                <a:solidFill>
                  <a:srgbClr val="212121"/>
                </a:solidFill>
                <a:effectLst/>
                <a:latin typeface="Microsoft YaHei" panose="020B0503020204020204" pitchFamily="34" charset="-122"/>
                <a:ea typeface="Microsoft YaHei" panose="020B0503020204020204" pitchFamily="34" charset="-122"/>
              </a:rPr>
              <a:t>是相似性变换矩阵，</a:t>
            </a:r>
            <a:r>
              <a:rPr lang="en-US" altLang="zh-CN" b="0" i="0" dirty="0">
                <a:solidFill>
                  <a:srgbClr val="212121"/>
                </a:solidFill>
                <a:effectLst/>
                <a:latin typeface="Microsoft YaHei" panose="020B0503020204020204" pitchFamily="34" charset="-122"/>
                <a:ea typeface="Microsoft YaHei" panose="020B0503020204020204" pitchFamily="34" charset="-122"/>
              </a:rPr>
              <a:t>k </a:t>
            </a:r>
            <a:r>
              <a:rPr lang="zh-CN" altLang="en-US" b="0" i="0" dirty="0">
                <a:solidFill>
                  <a:srgbClr val="212121"/>
                </a:solidFill>
                <a:effectLst/>
                <a:latin typeface="Microsoft YaHei" panose="020B0503020204020204" pitchFamily="34" charset="-122"/>
                <a:ea typeface="Microsoft YaHei" panose="020B0503020204020204" pitchFamily="34" charset="-122"/>
              </a:rPr>
              <a:t>是长度为 </a:t>
            </a:r>
            <a:r>
              <a:rPr lang="en-US" altLang="zh-CN" b="0" i="0" dirty="0">
                <a:solidFill>
                  <a:srgbClr val="212121"/>
                </a:solidFill>
                <a:effectLst/>
                <a:latin typeface="Microsoft YaHei" panose="020B0503020204020204" pitchFamily="34" charset="-122"/>
                <a:ea typeface="Microsoft YaHei" panose="020B0503020204020204" pitchFamily="34" charset="-122"/>
              </a:rPr>
              <a:t>n </a:t>
            </a:r>
            <a:r>
              <a:rPr lang="zh-CN" altLang="en-US" b="0" i="0" dirty="0">
                <a:solidFill>
                  <a:srgbClr val="212121"/>
                </a:solidFill>
                <a:effectLst/>
                <a:latin typeface="Microsoft YaHei" panose="020B0503020204020204" pitchFamily="34" charset="-122"/>
                <a:ea typeface="Microsoft YaHei" panose="020B0503020204020204" pitchFamily="34" charset="-122"/>
              </a:rPr>
              <a:t>的向量，其中 </a:t>
            </a:r>
            <a:r>
              <a:rPr lang="en-US" altLang="zh-CN" b="0" i="0" dirty="0">
                <a:solidFill>
                  <a:srgbClr val="212121"/>
                </a:solidFill>
                <a:effectLst/>
                <a:latin typeface="Microsoft YaHei" panose="020B0503020204020204" pitchFamily="34" charset="-122"/>
                <a:ea typeface="Microsoft YaHei" panose="020B0503020204020204" pitchFamily="34" charset="-122"/>
              </a:rPr>
              <a:t>n </a:t>
            </a:r>
            <a:r>
              <a:rPr lang="zh-CN" altLang="en-US" b="0" i="0" dirty="0">
                <a:solidFill>
                  <a:srgbClr val="212121"/>
                </a:solidFill>
                <a:effectLst/>
                <a:latin typeface="Microsoft YaHei" panose="020B0503020204020204" pitchFamily="34" charset="-122"/>
                <a:ea typeface="Microsoft YaHei" panose="020B0503020204020204" pitchFamily="34" charset="-122"/>
              </a:rPr>
              <a:t>是 </a:t>
            </a:r>
            <a:r>
              <a:rPr lang="en-US" altLang="zh-CN" b="0" i="0" dirty="0">
                <a:solidFill>
                  <a:srgbClr val="212121"/>
                </a:solidFill>
                <a:effectLst/>
                <a:latin typeface="Microsoft YaHei" panose="020B0503020204020204" pitchFamily="34" charset="-122"/>
                <a:ea typeface="Microsoft YaHei" panose="020B0503020204020204" pitchFamily="34" charset="-122"/>
              </a:rPr>
              <a:t>A </a:t>
            </a:r>
            <a:r>
              <a:rPr lang="zh-CN" altLang="en-US" b="0" i="0" dirty="0">
                <a:solidFill>
                  <a:srgbClr val="212121"/>
                </a:solidFill>
                <a:effectLst/>
                <a:latin typeface="Microsoft YaHei" panose="020B0503020204020204" pitchFamily="34" charset="-122"/>
                <a:ea typeface="Microsoft YaHei" panose="020B0503020204020204" pitchFamily="34" charset="-122"/>
              </a:rPr>
              <a:t>中的状态数。</a:t>
            </a:r>
            <a:r>
              <a:rPr lang="en-US" altLang="zh-CN" b="0" i="0" dirty="0">
                <a:solidFill>
                  <a:srgbClr val="212121"/>
                </a:solidFill>
                <a:effectLst/>
                <a:latin typeface="Microsoft YaHei" panose="020B0503020204020204" pitchFamily="34" charset="-122"/>
                <a:ea typeface="Microsoft YaHei" panose="020B0503020204020204" pitchFamily="34" charset="-122"/>
              </a:rPr>
              <a:t>k </a:t>
            </a:r>
            <a:r>
              <a:rPr lang="zh-CN" altLang="en-US" b="0" i="0" dirty="0">
                <a:solidFill>
                  <a:srgbClr val="212121"/>
                </a:solidFill>
                <a:effectLst/>
                <a:latin typeface="Microsoft YaHei" panose="020B0503020204020204" pitchFamily="34" charset="-122"/>
                <a:ea typeface="Microsoft YaHei" panose="020B0503020204020204" pitchFamily="34" charset="-122"/>
              </a:rPr>
              <a:t>的每个条目表示在转换矩阵计算的每个步骤中分解的可观察状态的数量。</a:t>
            </a:r>
            <a:r>
              <a:rPr lang="en-US" altLang="zh-CN" b="0" i="0" dirty="0">
                <a:solidFill>
                  <a:srgbClr val="212121"/>
                </a:solidFill>
                <a:effectLst/>
                <a:latin typeface="Microsoft YaHei" panose="020B0503020204020204" pitchFamily="34" charset="-122"/>
                <a:ea typeface="Microsoft YaHei" panose="020B0503020204020204" pitchFamily="34" charset="-122"/>
              </a:rPr>
              <a:t>k </a:t>
            </a:r>
            <a:r>
              <a:rPr lang="zh-CN" altLang="en-US" b="0" i="0" dirty="0">
                <a:solidFill>
                  <a:srgbClr val="212121"/>
                </a:solidFill>
                <a:effectLst/>
                <a:latin typeface="Microsoft YaHei" panose="020B0503020204020204" pitchFamily="34" charset="-122"/>
                <a:ea typeface="Microsoft YaHei" panose="020B0503020204020204" pitchFamily="34" charset="-122"/>
              </a:rPr>
              <a:t>中的非零元素数表示计算 </a:t>
            </a:r>
            <a:r>
              <a:rPr lang="en-US" altLang="zh-CN" b="0" i="0" dirty="0">
                <a:solidFill>
                  <a:srgbClr val="212121"/>
                </a:solidFill>
                <a:effectLst/>
                <a:latin typeface="Microsoft YaHei" panose="020B0503020204020204" pitchFamily="34" charset="-122"/>
                <a:ea typeface="Microsoft YaHei" panose="020B0503020204020204" pitchFamily="34" charset="-122"/>
              </a:rPr>
              <a:t>T </a:t>
            </a:r>
            <a:r>
              <a:rPr lang="zh-CN" altLang="en-US" b="0" i="0" dirty="0">
                <a:solidFill>
                  <a:srgbClr val="212121"/>
                </a:solidFill>
                <a:effectLst/>
                <a:latin typeface="Microsoft YaHei" panose="020B0503020204020204" pitchFamily="34" charset="-122"/>
                <a:ea typeface="Microsoft YaHei" panose="020B0503020204020204" pitchFamily="34" charset="-122"/>
              </a:rPr>
              <a:t>需要多少次迭代，</a:t>
            </a:r>
            <a:r>
              <a:rPr lang="en-US" altLang="zh-CN" b="0" i="0" dirty="0">
                <a:solidFill>
                  <a:srgbClr val="212121"/>
                </a:solidFill>
                <a:effectLst/>
                <a:latin typeface="Microsoft YaHei" panose="020B0503020204020204" pitchFamily="34" charset="-122"/>
                <a:ea typeface="Microsoft YaHei" panose="020B0503020204020204" pitchFamily="34" charset="-122"/>
              </a:rPr>
              <a:t>sum(k) </a:t>
            </a:r>
            <a:r>
              <a:rPr lang="zh-CN" altLang="en-US" b="0" i="0" dirty="0">
                <a:solidFill>
                  <a:srgbClr val="212121"/>
                </a:solidFill>
                <a:effectLst/>
                <a:latin typeface="Microsoft YaHei" panose="020B0503020204020204" pitchFamily="34" charset="-122"/>
                <a:ea typeface="Microsoft YaHei" panose="020B0503020204020204" pitchFamily="34" charset="-122"/>
              </a:rPr>
              <a:t>是  中的状态数，即 </a:t>
            </a:r>
            <a:r>
              <a:rPr lang="en-US" altLang="zh-CN" b="0" i="0" dirty="0" err="1">
                <a:solidFill>
                  <a:srgbClr val="212121"/>
                </a:solidFill>
                <a:effectLst/>
                <a:latin typeface="Microsoft YaHei" panose="020B0503020204020204" pitchFamily="34" charset="-122"/>
                <a:ea typeface="Microsoft YaHei" panose="020B0503020204020204" pitchFamily="34" charset="-122"/>
              </a:rPr>
              <a:t>Abar</a:t>
            </a:r>
            <a:r>
              <a:rPr lang="en-US" altLang="zh-CN" b="0" i="0" dirty="0">
                <a:solidFill>
                  <a:srgbClr val="212121"/>
                </a:solidFill>
                <a:effectLst/>
                <a:latin typeface="Microsoft YaHei" panose="020B0503020204020204" pitchFamily="34" charset="-122"/>
                <a:ea typeface="Microsoft YaHei" panose="020B0503020204020204" pitchFamily="34" charset="-122"/>
              </a:rPr>
              <a:t> </a:t>
            </a:r>
            <a:r>
              <a:rPr lang="zh-CN" altLang="en-US" b="0" i="0" dirty="0">
                <a:solidFill>
                  <a:srgbClr val="212121"/>
                </a:solidFill>
                <a:effectLst/>
                <a:latin typeface="Microsoft YaHei" panose="020B0503020204020204" pitchFamily="34" charset="-122"/>
                <a:ea typeface="Microsoft YaHei" panose="020B0503020204020204" pitchFamily="34" charset="-122"/>
              </a:rPr>
              <a:t>的可观察部分。</a:t>
            </a:r>
            <a:endParaRPr lang="zh-CN" altLang="en-US" dirty="0"/>
          </a:p>
        </p:txBody>
      </p:sp>
      <p:sp>
        <p:nvSpPr>
          <p:cNvPr id="8" name="文本框 7">
            <a:extLst>
              <a:ext uri="{FF2B5EF4-FFF2-40B4-BE49-F238E27FC236}">
                <a16:creationId xmlns:a16="http://schemas.microsoft.com/office/drawing/2014/main" id="{D5C4140C-3C42-A612-17C9-A78AC60A4A0D}"/>
              </a:ext>
            </a:extLst>
          </p:cNvPr>
          <p:cNvSpPr txBox="1"/>
          <p:nvPr/>
        </p:nvSpPr>
        <p:spPr>
          <a:xfrm>
            <a:off x="623392" y="961253"/>
            <a:ext cx="6100548" cy="369332"/>
          </a:xfrm>
          <a:prstGeom prst="rect">
            <a:avLst/>
          </a:prstGeom>
          <a:noFill/>
        </p:spPr>
        <p:txBody>
          <a:bodyPr wrap="square">
            <a:spAutoFit/>
          </a:bodyPr>
          <a:lstStyle/>
          <a:p>
            <a:r>
              <a:rPr lang="zh-CN" altLang="en-US" sz="1600" b="0" i="0" u="none" strike="noStrike" baseline="0" dirty="0">
                <a:solidFill>
                  <a:srgbClr val="003365"/>
                </a:solidFill>
                <a:latin typeface="Wingdings-Regular"/>
              </a:rPr>
              <a:t> </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能观子空间分解</a:t>
            </a:r>
            <a:endParaRPr lang="zh-CN" altLang="en-US"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C5A6530-AAA8-596F-BBDF-80D6C1F7F383}"/>
              </a:ext>
            </a:extLst>
          </p:cNvPr>
          <p:cNvPicPr>
            <a:picLocks noChangeAspect="1"/>
          </p:cNvPicPr>
          <p:nvPr/>
        </p:nvPicPr>
        <p:blipFill>
          <a:blip r:embed="rId2"/>
          <a:stretch>
            <a:fillRect/>
          </a:stretch>
        </p:blipFill>
        <p:spPr>
          <a:xfrm>
            <a:off x="3503712" y="3213566"/>
            <a:ext cx="4591691" cy="771633"/>
          </a:xfrm>
          <a:prstGeom prst="rect">
            <a:avLst/>
          </a:prstGeom>
        </p:spPr>
      </p:pic>
      <p:sp>
        <p:nvSpPr>
          <p:cNvPr id="12" name="文本框 11">
            <a:extLst>
              <a:ext uri="{FF2B5EF4-FFF2-40B4-BE49-F238E27FC236}">
                <a16:creationId xmlns:a16="http://schemas.microsoft.com/office/drawing/2014/main" id="{A718E105-039C-9DE3-8D09-10EB52152738}"/>
              </a:ext>
            </a:extLst>
          </p:cNvPr>
          <p:cNvSpPr txBox="1"/>
          <p:nvPr/>
        </p:nvSpPr>
        <p:spPr>
          <a:xfrm>
            <a:off x="371364" y="5005601"/>
            <a:ext cx="11449272" cy="874407"/>
          </a:xfrm>
          <a:prstGeom prst="rect">
            <a:avLst/>
          </a:prstGeom>
          <a:noFill/>
        </p:spPr>
        <p:txBody>
          <a:bodyPr wrap="square">
            <a:spAutoFit/>
          </a:bodyPr>
          <a:lstStyle/>
          <a:p>
            <a:pPr algn="just">
              <a:lnSpc>
                <a:spcPct val="150000"/>
              </a:lnSpc>
            </a:pPr>
            <a:r>
              <a:rPr lang="en-US" altLang="zh-CN" dirty="0">
                <a:solidFill>
                  <a:srgbClr val="212121"/>
                </a:solidFill>
                <a:latin typeface="Microsoft YaHei" panose="020B0503020204020204" pitchFamily="34" charset="-122"/>
                <a:ea typeface="Microsoft YaHei" panose="020B0503020204020204" pitchFamily="34" charset="-122"/>
              </a:rPr>
              <a:t>       </a:t>
            </a:r>
            <a:r>
              <a:rPr lang="en-US" altLang="zh-CN" dirty="0" err="1">
                <a:solidFill>
                  <a:srgbClr val="212121"/>
                </a:solidFill>
                <a:latin typeface="Microsoft YaHei" panose="020B0503020204020204" pitchFamily="34" charset="-122"/>
                <a:ea typeface="Microsoft YaHei" panose="020B0503020204020204" pitchFamily="34" charset="-122"/>
              </a:rPr>
              <a:t>sysr</a:t>
            </a:r>
            <a:r>
              <a:rPr lang="en-US" altLang="zh-CN" dirty="0">
                <a:solidFill>
                  <a:srgbClr val="212121"/>
                </a:solidFill>
                <a:latin typeface="Microsoft YaHei" panose="020B0503020204020204" pitchFamily="34" charset="-122"/>
                <a:ea typeface="Microsoft YaHei" panose="020B0503020204020204" pitchFamily="34" charset="-122"/>
              </a:rPr>
              <a:t> = </a:t>
            </a:r>
            <a:r>
              <a:rPr lang="en-US" altLang="zh-CN" dirty="0" err="1">
                <a:solidFill>
                  <a:srgbClr val="212121"/>
                </a:solidFill>
                <a:latin typeface="Microsoft YaHei" panose="020B0503020204020204" pitchFamily="34" charset="-122"/>
                <a:ea typeface="Microsoft YaHei" panose="020B0503020204020204" pitchFamily="34" charset="-122"/>
              </a:rPr>
              <a:t>minreal</a:t>
            </a:r>
            <a:r>
              <a:rPr lang="en-US" altLang="zh-CN" dirty="0">
                <a:solidFill>
                  <a:srgbClr val="212121"/>
                </a:solidFill>
                <a:latin typeface="Microsoft YaHei" panose="020B0503020204020204" pitchFamily="34" charset="-122"/>
                <a:ea typeface="Microsoft YaHei" panose="020B0503020204020204" pitchFamily="34" charset="-122"/>
              </a:rPr>
              <a:t>(sys) </a:t>
            </a:r>
            <a:r>
              <a:rPr lang="zh-CN" altLang="en-US" dirty="0">
                <a:solidFill>
                  <a:srgbClr val="212121"/>
                </a:solidFill>
                <a:latin typeface="Microsoft YaHei" panose="020B0503020204020204" pitchFamily="34" charset="-122"/>
                <a:ea typeface="Microsoft YaHei" panose="020B0503020204020204" pitchFamily="34" charset="-122"/>
              </a:rPr>
              <a:t>消除了状态空间模型中不可控或不可观察的状态，或者抵消了传递函数或零极点增益模型中的极点零点对。输出 </a:t>
            </a:r>
            <a:r>
              <a:rPr lang="en-US" altLang="zh-CN" dirty="0" err="1">
                <a:solidFill>
                  <a:srgbClr val="212121"/>
                </a:solidFill>
                <a:latin typeface="Microsoft YaHei" panose="020B0503020204020204" pitchFamily="34" charset="-122"/>
                <a:ea typeface="Microsoft YaHei" panose="020B0503020204020204" pitchFamily="34" charset="-122"/>
              </a:rPr>
              <a:t>sysr</a:t>
            </a:r>
            <a:r>
              <a:rPr lang="en-US" altLang="zh-CN" dirty="0">
                <a:solidFill>
                  <a:srgbClr val="212121"/>
                </a:solidFill>
                <a:latin typeface="Microsoft YaHei" panose="020B0503020204020204" pitchFamily="34" charset="-122"/>
                <a:ea typeface="Microsoft YaHei" panose="020B0503020204020204" pitchFamily="34" charset="-122"/>
              </a:rPr>
              <a:t> </a:t>
            </a:r>
            <a:r>
              <a:rPr lang="zh-CN" altLang="en-US" dirty="0">
                <a:solidFill>
                  <a:srgbClr val="212121"/>
                </a:solidFill>
                <a:latin typeface="Microsoft YaHei" panose="020B0503020204020204" pitchFamily="34" charset="-122"/>
                <a:ea typeface="Microsoft YaHei" panose="020B0503020204020204" pitchFamily="34" charset="-122"/>
              </a:rPr>
              <a:t>具有最小阶数和与原始模型 </a:t>
            </a:r>
            <a:r>
              <a:rPr lang="en-US" altLang="zh-CN" dirty="0">
                <a:solidFill>
                  <a:srgbClr val="212121"/>
                </a:solidFill>
                <a:latin typeface="Microsoft YaHei" panose="020B0503020204020204" pitchFamily="34" charset="-122"/>
                <a:ea typeface="Microsoft YaHei" panose="020B0503020204020204" pitchFamily="34" charset="-122"/>
              </a:rPr>
              <a:t>sys </a:t>
            </a:r>
            <a:r>
              <a:rPr lang="zh-CN" altLang="en-US" dirty="0">
                <a:solidFill>
                  <a:srgbClr val="212121"/>
                </a:solidFill>
                <a:latin typeface="Microsoft YaHei" panose="020B0503020204020204" pitchFamily="34" charset="-122"/>
                <a:ea typeface="Microsoft YaHei" panose="020B0503020204020204" pitchFamily="34" charset="-122"/>
              </a:rPr>
              <a:t>相同的响应特征。</a:t>
            </a:r>
          </a:p>
        </p:txBody>
      </p:sp>
      <p:sp>
        <p:nvSpPr>
          <p:cNvPr id="14" name="文本框 13">
            <a:extLst>
              <a:ext uri="{FF2B5EF4-FFF2-40B4-BE49-F238E27FC236}">
                <a16:creationId xmlns:a16="http://schemas.microsoft.com/office/drawing/2014/main" id="{D7320E19-FB2A-E1C8-60B3-DFBF795C4396}"/>
              </a:ext>
            </a:extLst>
          </p:cNvPr>
          <p:cNvSpPr txBox="1"/>
          <p:nvPr/>
        </p:nvSpPr>
        <p:spPr>
          <a:xfrm>
            <a:off x="757162" y="4501635"/>
            <a:ext cx="6114196" cy="369332"/>
          </a:xfrm>
          <a:prstGeom prst="rect">
            <a:avLst/>
          </a:prstGeom>
          <a:noFill/>
        </p:spPr>
        <p:txBody>
          <a:bodyPr wrap="square">
            <a:spAutoFit/>
          </a:bodyPr>
          <a:lstStyle/>
          <a:p>
            <a:pPr marL="285750" indent="-285750">
              <a:buFont typeface="Wingdings" panose="05000000000000000000" pitchFamily="2" charset="2"/>
              <a:buChar char="Ø"/>
            </a:pPr>
            <a:r>
              <a:rPr lang="zh-CN" altLang="en-US" dirty="0">
                <a:solidFill>
                  <a:srgbClr val="003365"/>
                </a:solidFill>
                <a:latin typeface="微软雅黑" panose="020B0503020204020204" pitchFamily="34" charset="-122"/>
                <a:ea typeface="微软雅黑" panose="020B0503020204020204" pitchFamily="34" charset="-122"/>
              </a:rPr>
              <a:t>状态空间的最小实现</a:t>
            </a:r>
          </a:p>
        </p:txBody>
      </p:sp>
    </p:spTree>
    <p:extLst>
      <p:ext uri="{BB962C8B-B14F-4D97-AF65-F5344CB8AC3E}">
        <p14:creationId xmlns:p14="http://schemas.microsoft.com/office/powerpoint/2010/main" val="1455012609"/>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5" name="TextBox 8">
            <a:extLst>
              <a:ext uri="{FF2B5EF4-FFF2-40B4-BE49-F238E27FC236}">
                <a16:creationId xmlns:a16="http://schemas.microsoft.com/office/drawing/2014/main" id="{52443B4B-0D9A-E24E-1A3B-CE6AEEDB0676}"/>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6.1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状态空间系统分析</a:t>
            </a:r>
          </a:p>
        </p:txBody>
      </p:sp>
      <p:sp>
        <p:nvSpPr>
          <p:cNvPr id="10" name="文本框 9">
            <a:extLst>
              <a:ext uri="{FF2B5EF4-FFF2-40B4-BE49-F238E27FC236}">
                <a16:creationId xmlns:a16="http://schemas.microsoft.com/office/drawing/2014/main" id="{887B36BE-D46F-1FEC-2FCA-01B2626EEEE2}"/>
              </a:ext>
            </a:extLst>
          </p:cNvPr>
          <p:cNvSpPr txBox="1"/>
          <p:nvPr/>
        </p:nvSpPr>
        <p:spPr>
          <a:xfrm>
            <a:off x="551384" y="908720"/>
            <a:ext cx="9649072" cy="2674899"/>
          </a:xfrm>
          <a:prstGeom prst="rect">
            <a:avLst/>
          </a:prstGeom>
          <a:noFill/>
        </p:spPr>
        <p:txBody>
          <a:bodyPr wrap="square">
            <a:spAutoFit/>
          </a:bodyPr>
          <a:lstStyle/>
          <a:p>
            <a:pPr algn="just"/>
            <a:r>
              <a:rPr lang="en-US" altLang="zh-CN" b="0" i="0" u="none" strike="noStrike" baseline="0" dirty="0">
                <a:solidFill>
                  <a:srgbClr val="003365"/>
                </a:solidFill>
                <a:latin typeface="微软雅黑" panose="020B0503020204020204" pitchFamily="34" charset="-122"/>
                <a:ea typeface="微软雅黑" panose="020B0503020204020204" pitchFamily="34" charset="-122"/>
              </a:rPr>
              <a:t>3</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）离散状态方程求解</a:t>
            </a:r>
            <a:endParaRPr lang="en-US" altLang="zh-CN" b="0" i="0" u="none" strike="noStrike" baseline="0" dirty="0">
              <a:solidFill>
                <a:srgbClr val="003365"/>
              </a:solidFill>
              <a:latin typeface="微软雅黑" panose="020B0503020204020204" pitchFamily="34" charset="-122"/>
              <a:ea typeface="微软雅黑" panose="020B0503020204020204" pitchFamily="34" charset="-122"/>
            </a:endParaRPr>
          </a:p>
          <a:p>
            <a:pPr algn="just"/>
            <a:endParaRPr lang="en-US" altLang="zh-CN" dirty="0">
              <a:solidFill>
                <a:srgbClr val="003365"/>
              </a:solidFill>
              <a:latin typeface="微软雅黑" panose="020B0503020204020204" pitchFamily="34" charset="-122"/>
              <a:ea typeface="微软雅黑" panose="020B0503020204020204" pitchFamily="34" charset="-122"/>
            </a:endParaRPr>
          </a:p>
          <a:p>
            <a:pPr algn="just"/>
            <a:endParaRPr lang="en-US" altLang="zh-CN" b="0" i="0" u="none" strike="noStrike" baseline="0" dirty="0">
              <a:solidFill>
                <a:srgbClr val="003365"/>
              </a:solidFill>
              <a:latin typeface="微软雅黑" panose="020B0503020204020204" pitchFamily="34" charset="-122"/>
              <a:ea typeface="微软雅黑" panose="020B0503020204020204" pitchFamily="34" charset="-122"/>
            </a:endParaRPr>
          </a:p>
          <a:p>
            <a:pPr algn="just"/>
            <a:endParaRPr lang="en-US" altLang="zh-CN" dirty="0">
              <a:solidFill>
                <a:srgbClr val="003365"/>
              </a:solidFill>
              <a:latin typeface="微软雅黑" panose="020B0503020204020204" pitchFamily="34" charset="-122"/>
              <a:ea typeface="微软雅黑" panose="020B0503020204020204" pitchFamily="34" charset="-122"/>
            </a:endParaRPr>
          </a:p>
          <a:p>
            <a:pPr algn="just"/>
            <a:endParaRPr lang="zh-CN" altLang="en-US" b="0" i="0" u="none" strike="noStrike" baseline="0" dirty="0">
              <a:solidFill>
                <a:srgbClr val="003365"/>
              </a:solidFill>
              <a:latin typeface="微软雅黑" panose="020B0503020204020204" pitchFamily="34" charset="-122"/>
              <a:ea typeface="微软雅黑" panose="020B0503020204020204" pitchFamily="34" charset="-122"/>
            </a:endParaRPr>
          </a:p>
          <a:p>
            <a:pPr algn="just">
              <a:lnSpc>
                <a:spcPct val="150000"/>
              </a:lnSpc>
            </a:pPr>
            <a:r>
              <a:rPr lang="en-US" altLang="zh-CN" b="0" i="0" u="none" strike="noStrike" baseline="0" dirty="0" err="1">
                <a:solidFill>
                  <a:srgbClr val="003365"/>
                </a:solidFill>
                <a:latin typeface="微软雅黑" panose="020B0503020204020204" pitchFamily="34" charset="-122"/>
                <a:ea typeface="微软雅黑" panose="020B0503020204020204" pitchFamily="34" charset="-122"/>
              </a:rPr>
              <a:t>lsim</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(SYS,U,T,X0)——</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系统对输入的响应，初始状态为</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X0</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（在时间</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T(1)</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a:t>
            </a:r>
          </a:p>
          <a:p>
            <a:pPr algn="just">
              <a:lnSpc>
                <a:spcPct val="150000"/>
              </a:lnSpc>
            </a:pP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省略表示</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X0</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为</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0</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；对离散模型，</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U</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的采样与离散采样周期一致（</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T</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可以省略，或置为</a:t>
            </a:r>
            <a:r>
              <a:rPr lang="en-US" altLang="zh-CN" b="0" i="0" u="none" strike="noStrike" baseline="0" dirty="0">
                <a:solidFill>
                  <a:srgbClr val="003365"/>
                </a:solidFill>
                <a:latin typeface="微软雅黑" panose="020B0503020204020204" pitchFamily="34" charset="-122"/>
                <a:ea typeface="微软雅黑" panose="020B0503020204020204" pitchFamily="34" charset="-122"/>
              </a:rPr>
              <a:t>[]</a:t>
            </a:r>
            <a:r>
              <a:rPr lang="zh-CN" altLang="en-US" b="0" i="0" u="none" strike="noStrike" baseline="0" dirty="0">
                <a:solidFill>
                  <a:srgbClr val="003365"/>
                </a:solidFill>
                <a:latin typeface="微软雅黑" panose="020B0503020204020204" pitchFamily="34" charset="-122"/>
                <a:ea typeface="微软雅黑" panose="020B0503020204020204" pitchFamily="34" charset="-122"/>
              </a:rPr>
              <a:t>。</a:t>
            </a:r>
          </a:p>
          <a:p>
            <a:pPr algn="just">
              <a:lnSpc>
                <a:spcPct val="150000"/>
              </a:lnSpc>
            </a:pPr>
            <a:r>
              <a:rPr lang="fr-FR" altLang="zh-CN" b="0" i="0" u="none" strike="noStrike" baseline="0" dirty="0">
                <a:solidFill>
                  <a:srgbClr val="003365"/>
                </a:solidFill>
                <a:latin typeface="微软雅黑" panose="020B0503020204020204" pitchFamily="34" charset="-122"/>
                <a:ea typeface="微软雅黑" panose="020B0503020204020204" pitchFamily="34" charset="-122"/>
              </a:rPr>
              <a:t>[Y,T,X] = lsim(SYS,U,T,X0)</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1473250"/>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5" name="TextBox 8">
            <a:extLst>
              <a:ext uri="{FF2B5EF4-FFF2-40B4-BE49-F238E27FC236}">
                <a16:creationId xmlns:a16="http://schemas.microsoft.com/office/drawing/2014/main" id="{52443B4B-0D9A-E24E-1A3B-CE6AEEDB0676}"/>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6.1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状态空间系统分析</a:t>
            </a:r>
          </a:p>
        </p:txBody>
      </p:sp>
      <p:pic>
        <p:nvPicPr>
          <p:cNvPr id="4" name="图片 3">
            <a:extLst>
              <a:ext uri="{FF2B5EF4-FFF2-40B4-BE49-F238E27FC236}">
                <a16:creationId xmlns:a16="http://schemas.microsoft.com/office/drawing/2014/main" id="{8CD3ADDF-9491-1EE7-CEA9-2FEBABCC1301}"/>
              </a:ext>
            </a:extLst>
          </p:cNvPr>
          <p:cNvPicPr>
            <a:picLocks noChangeAspect="1"/>
          </p:cNvPicPr>
          <p:nvPr/>
        </p:nvPicPr>
        <p:blipFill>
          <a:blip r:embed="rId2"/>
          <a:stretch>
            <a:fillRect/>
          </a:stretch>
        </p:blipFill>
        <p:spPr>
          <a:xfrm>
            <a:off x="1487488" y="980728"/>
            <a:ext cx="8717912" cy="1872207"/>
          </a:xfrm>
          <a:prstGeom prst="rect">
            <a:avLst/>
          </a:prstGeom>
        </p:spPr>
      </p:pic>
      <p:sp>
        <p:nvSpPr>
          <p:cNvPr id="8" name="文本框 7">
            <a:extLst>
              <a:ext uri="{FF2B5EF4-FFF2-40B4-BE49-F238E27FC236}">
                <a16:creationId xmlns:a16="http://schemas.microsoft.com/office/drawing/2014/main" id="{511CB93C-A22A-269A-6470-AC4D5510CCAD}"/>
              </a:ext>
            </a:extLst>
          </p:cNvPr>
          <p:cNvSpPr txBox="1"/>
          <p:nvPr/>
        </p:nvSpPr>
        <p:spPr>
          <a:xfrm>
            <a:off x="1199456" y="3393809"/>
            <a:ext cx="5832648" cy="923330"/>
          </a:xfrm>
          <a:prstGeom prst="rect">
            <a:avLst/>
          </a:prstGeom>
          <a:solidFill>
            <a:schemeClr val="bg2">
              <a:lumMod val="90000"/>
            </a:schemeClr>
          </a:solidFill>
        </p:spPr>
        <p:txBody>
          <a:bodyPr wrap="square">
            <a:spAutoFit/>
          </a:bodyPr>
          <a:lstStyle/>
          <a:p>
            <a:r>
              <a:rPr lang="fi-FI" altLang="zh-CN" dirty="0"/>
              <a:t>julia&gt; sys=ss([0 1;-0.16 -1],[1;1],[1 0],0,1)</a:t>
            </a:r>
          </a:p>
          <a:p>
            <a:endParaRPr lang="fi-FI" altLang="zh-CN" dirty="0"/>
          </a:p>
          <a:p>
            <a:r>
              <a:rPr lang="fi-FI" altLang="zh-CN" dirty="0"/>
              <a:t>julia&gt; </a:t>
            </a:r>
            <a:r>
              <a:rPr lang="fr-FR" altLang="zh-CN" dirty="0"/>
              <a:t>Y,T,X=lsim(sys,[1,1,1,1],1:1:4,[1 ,-1])</a:t>
            </a:r>
            <a:endParaRPr lang="zh-CN" altLang="en-US" dirty="0"/>
          </a:p>
        </p:txBody>
      </p:sp>
      <p:pic>
        <p:nvPicPr>
          <p:cNvPr id="9" name="图片 8">
            <a:extLst>
              <a:ext uri="{FF2B5EF4-FFF2-40B4-BE49-F238E27FC236}">
                <a16:creationId xmlns:a16="http://schemas.microsoft.com/office/drawing/2014/main" id="{9CEEB641-93E0-2D98-9F4C-5D85F5046CC8}"/>
              </a:ext>
            </a:extLst>
          </p:cNvPr>
          <p:cNvPicPr>
            <a:picLocks noChangeAspect="1"/>
          </p:cNvPicPr>
          <p:nvPr/>
        </p:nvPicPr>
        <p:blipFill>
          <a:blip r:embed="rId3"/>
          <a:stretch>
            <a:fillRect/>
          </a:stretch>
        </p:blipFill>
        <p:spPr>
          <a:xfrm>
            <a:off x="7608168" y="2996952"/>
            <a:ext cx="4274307" cy="3205730"/>
          </a:xfrm>
          <a:prstGeom prst="rect">
            <a:avLst/>
          </a:prstGeom>
        </p:spPr>
      </p:pic>
    </p:spTree>
    <p:extLst>
      <p:ext uri="{BB962C8B-B14F-4D97-AF65-F5344CB8AC3E}">
        <p14:creationId xmlns:p14="http://schemas.microsoft.com/office/powerpoint/2010/main" val="3909923872"/>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5" name="TextBox 8">
            <a:extLst>
              <a:ext uri="{FF2B5EF4-FFF2-40B4-BE49-F238E27FC236}">
                <a16:creationId xmlns:a16="http://schemas.microsoft.com/office/drawing/2014/main" id="{52443B4B-0D9A-E24E-1A3B-CE6AEEDB0676}"/>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6.2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状态反馈极点配置与状态观测器</a:t>
            </a:r>
          </a:p>
        </p:txBody>
      </p:sp>
      <p:sp>
        <p:nvSpPr>
          <p:cNvPr id="6" name="文本框 5">
            <a:extLst>
              <a:ext uri="{FF2B5EF4-FFF2-40B4-BE49-F238E27FC236}">
                <a16:creationId xmlns:a16="http://schemas.microsoft.com/office/drawing/2014/main" id="{4C3DD115-2C59-01A9-AA8B-E94D88ADBB54}"/>
              </a:ext>
            </a:extLst>
          </p:cNvPr>
          <p:cNvSpPr txBox="1"/>
          <p:nvPr/>
        </p:nvSpPr>
        <p:spPr>
          <a:xfrm>
            <a:off x="407368" y="1052736"/>
            <a:ext cx="6100548" cy="369332"/>
          </a:xfrm>
          <a:prstGeom prst="rect">
            <a:avLst/>
          </a:prstGeom>
          <a:noFill/>
        </p:spPr>
        <p:txBody>
          <a:bodyPr wrap="square">
            <a:spAutoFit/>
          </a:bodyPr>
          <a:lstStyle/>
          <a:p>
            <a:r>
              <a:rPr lang="en-US" altLang="zh-CN" sz="1800" b="0" i="0" u="none" strike="noStrike" baseline="0" dirty="0">
                <a:solidFill>
                  <a:srgbClr val="003365"/>
                </a:solidFill>
                <a:latin typeface="微软雅黑" panose="020B0503020204020204" pitchFamily="34" charset="-122"/>
                <a:ea typeface="微软雅黑" panose="020B0503020204020204" pitchFamily="34" charset="-122"/>
              </a:rPr>
              <a:t>1</a:t>
            </a:r>
            <a:r>
              <a:rPr lang="zh-CN" altLang="en-US" sz="1800" b="0" i="0" u="none" strike="noStrike" baseline="0" dirty="0">
                <a:solidFill>
                  <a:srgbClr val="003365"/>
                </a:solidFill>
                <a:latin typeface="微软雅黑" panose="020B0503020204020204" pitchFamily="34" charset="-122"/>
                <a:ea typeface="微软雅黑" panose="020B0503020204020204" pitchFamily="34" charset="-122"/>
              </a:rPr>
              <a:t>）状态反馈极点配置（相似转换法和</a:t>
            </a:r>
            <a:r>
              <a:rPr lang="en-US" altLang="zh-CN" sz="1800" b="0" i="0" u="none" strike="noStrike" baseline="0" dirty="0" err="1">
                <a:solidFill>
                  <a:srgbClr val="003365"/>
                </a:solidFill>
                <a:latin typeface="微软雅黑" panose="020B0503020204020204" pitchFamily="34" charset="-122"/>
                <a:ea typeface="微软雅黑" panose="020B0503020204020204" pitchFamily="34" charset="-122"/>
              </a:rPr>
              <a:t>ackermann</a:t>
            </a:r>
            <a:r>
              <a:rPr lang="zh-CN" altLang="en-US" sz="1800" b="0" i="0" u="none" strike="noStrike" baseline="0" dirty="0">
                <a:solidFill>
                  <a:srgbClr val="003365"/>
                </a:solidFill>
                <a:latin typeface="微软雅黑" panose="020B0503020204020204" pitchFamily="34" charset="-122"/>
                <a:ea typeface="微软雅黑" panose="020B0503020204020204" pitchFamily="34" charset="-122"/>
              </a:rPr>
              <a:t>公式）</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1804ECB-A613-8DF4-45BF-35631605C595}"/>
              </a:ext>
            </a:extLst>
          </p:cNvPr>
          <p:cNvPicPr>
            <a:picLocks noChangeAspect="1"/>
          </p:cNvPicPr>
          <p:nvPr/>
        </p:nvPicPr>
        <p:blipFill>
          <a:blip r:embed="rId2"/>
          <a:stretch>
            <a:fillRect/>
          </a:stretch>
        </p:blipFill>
        <p:spPr>
          <a:xfrm>
            <a:off x="1415480" y="1867823"/>
            <a:ext cx="7116168" cy="1066949"/>
          </a:xfrm>
          <a:prstGeom prst="rect">
            <a:avLst/>
          </a:prstGeom>
        </p:spPr>
      </p:pic>
      <p:sp>
        <p:nvSpPr>
          <p:cNvPr id="9" name="文本框 8">
            <a:extLst>
              <a:ext uri="{FF2B5EF4-FFF2-40B4-BE49-F238E27FC236}">
                <a16:creationId xmlns:a16="http://schemas.microsoft.com/office/drawing/2014/main" id="{D8D35B6D-A3FF-6E5E-0181-C75E59062706}"/>
              </a:ext>
            </a:extLst>
          </p:cNvPr>
          <p:cNvSpPr txBox="1"/>
          <p:nvPr/>
        </p:nvSpPr>
        <p:spPr>
          <a:xfrm>
            <a:off x="1631504" y="3333906"/>
            <a:ext cx="3312368" cy="2031325"/>
          </a:xfrm>
          <a:prstGeom prst="rect">
            <a:avLst/>
          </a:prstGeom>
          <a:solidFill>
            <a:schemeClr val="bg2">
              <a:lumMod val="90000"/>
            </a:schemeClr>
          </a:solidFill>
        </p:spPr>
        <p:txBody>
          <a:bodyPr wrap="square">
            <a:spAutoFit/>
          </a:bodyPr>
          <a:lstStyle/>
          <a:p>
            <a:r>
              <a:rPr lang="es-ES" altLang="zh-CN" dirty="0"/>
              <a:t>julia&gt; a=[0 1 0;1 0 1;1 1 1];</a:t>
            </a:r>
          </a:p>
          <a:p>
            <a:endParaRPr lang="es-ES" altLang="zh-CN" dirty="0"/>
          </a:p>
          <a:p>
            <a:r>
              <a:rPr lang="es-ES" altLang="zh-CN" dirty="0"/>
              <a:t>julia&gt; b=[0 0 1]';</a:t>
            </a:r>
          </a:p>
          <a:p>
            <a:endParaRPr lang="es-ES" altLang="zh-CN" dirty="0"/>
          </a:p>
          <a:p>
            <a:r>
              <a:rPr lang="es-ES" altLang="zh-CN" dirty="0"/>
              <a:t>julia&gt; p=[-1,-1, -1];</a:t>
            </a:r>
          </a:p>
          <a:p>
            <a:endParaRPr lang="es-ES" altLang="zh-CN" dirty="0"/>
          </a:p>
          <a:p>
            <a:r>
              <a:rPr lang="es-ES" altLang="zh-CN" dirty="0"/>
              <a:t>julia&gt; k=acker(a,b,p)</a:t>
            </a:r>
            <a:endParaRPr lang="zh-CN" altLang="en-US" dirty="0"/>
          </a:p>
        </p:txBody>
      </p:sp>
      <p:pic>
        <p:nvPicPr>
          <p:cNvPr id="11" name="图片 10">
            <a:extLst>
              <a:ext uri="{FF2B5EF4-FFF2-40B4-BE49-F238E27FC236}">
                <a16:creationId xmlns:a16="http://schemas.microsoft.com/office/drawing/2014/main" id="{EEFD8447-81A2-7F9F-F090-9EB22FE9AAC8}"/>
              </a:ext>
            </a:extLst>
          </p:cNvPr>
          <p:cNvPicPr>
            <a:picLocks noChangeAspect="1"/>
          </p:cNvPicPr>
          <p:nvPr/>
        </p:nvPicPr>
        <p:blipFill>
          <a:blip r:embed="rId3"/>
          <a:stretch>
            <a:fillRect/>
          </a:stretch>
        </p:blipFill>
        <p:spPr>
          <a:xfrm>
            <a:off x="4973564" y="3758207"/>
            <a:ext cx="6312656" cy="867989"/>
          </a:xfrm>
          <a:prstGeom prst="rect">
            <a:avLst/>
          </a:prstGeom>
        </p:spPr>
      </p:pic>
    </p:spTree>
    <p:extLst>
      <p:ext uri="{BB962C8B-B14F-4D97-AF65-F5344CB8AC3E}">
        <p14:creationId xmlns:p14="http://schemas.microsoft.com/office/powerpoint/2010/main" val="3879578304"/>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a:extLst>
              <a:ext uri="{FF2B5EF4-FFF2-40B4-BE49-F238E27FC236}">
                <a16:creationId xmlns:a16="http://schemas.microsoft.com/office/drawing/2014/main" id="{3CF9648A-478F-4339-8085-E66E99AD8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5" name="TextBox 8">
            <a:extLst>
              <a:ext uri="{FF2B5EF4-FFF2-40B4-BE49-F238E27FC236}">
                <a16:creationId xmlns:a16="http://schemas.microsoft.com/office/drawing/2014/main" id="{52443B4B-0D9A-E24E-1A3B-CE6AEEDB0676}"/>
              </a:ext>
            </a:extLst>
          </p:cNvPr>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6.2 </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状态反馈极点配置与状态观测器</a:t>
            </a:r>
          </a:p>
        </p:txBody>
      </p:sp>
      <p:sp>
        <p:nvSpPr>
          <p:cNvPr id="6" name="文本框 5">
            <a:extLst>
              <a:ext uri="{FF2B5EF4-FFF2-40B4-BE49-F238E27FC236}">
                <a16:creationId xmlns:a16="http://schemas.microsoft.com/office/drawing/2014/main" id="{2A8310E2-4B8F-ED26-97FB-752336CF8646}"/>
              </a:ext>
            </a:extLst>
          </p:cNvPr>
          <p:cNvSpPr txBox="1"/>
          <p:nvPr/>
        </p:nvSpPr>
        <p:spPr>
          <a:xfrm>
            <a:off x="551384" y="1124744"/>
            <a:ext cx="610054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例：设计全维状态观测器，将极点配置在-10,-10</a:t>
            </a:r>
          </a:p>
        </p:txBody>
      </p:sp>
      <p:sp>
        <p:nvSpPr>
          <p:cNvPr id="8" name="文本框 7">
            <a:extLst>
              <a:ext uri="{FF2B5EF4-FFF2-40B4-BE49-F238E27FC236}">
                <a16:creationId xmlns:a16="http://schemas.microsoft.com/office/drawing/2014/main" id="{FB060BFE-B316-EB50-38FD-DBAC00E2D637}"/>
              </a:ext>
            </a:extLst>
          </p:cNvPr>
          <p:cNvSpPr txBox="1"/>
          <p:nvPr/>
        </p:nvSpPr>
        <p:spPr>
          <a:xfrm>
            <a:off x="1127448" y="1494076"/>
            <a:ext cx="3096344" cy="5355312"/>
          </a:xfrm>
          <a:prstGeom prst="rect">
            <a:avLst/>
          </a:prstGeom>
          <a:solidFill>
            <a:schemeClr val="bg2">
              <a:lumMod val="90000"/>
            </a:schemeClr>
          </a:solidFill>
        </p:spPr>
        <p:txBody>
          <a:bodyPr wrap="square">
            <a:spAutoFit/>
          </a:bodyPr>
          <a:lstStyle/>
          <a:p>
            <a:r>
              <a:rPr lang="en-US" altLang="zh-CN" dirty="0" err="1"/>
              <a:t>julia</a:t>
            </a:r>
            <a:r>
              <a:rPr lang="en-US" altLang="zh-CN" dirty="0"/>
              <a:t>&gt; a=[0 1;-2 -3];</a:t>
            </a:r>
          </a:p>
          <a:p>
            <a:endParaRPr lang="en-US" altLang="zh-CN" dirty="0"/>
          </a:p>
          <a:p>
            <a:r>
              <a:rPr lang="en-US" altLang="zh-CN" dirty="0" err="1"/>
              <a:t>julia</a:t>
            </a:r>
            <a:r>
              <a:rPr lang="en-US" altLang="zh-CN" dirty="0"/>
              <a:t>&gt; b=[0;1];</a:t>
            </a:r>
          </a:p>
          <a:p>
            <a:endParaRPr lang="en-US" altLang="zh-CN" dirty="0"/>
          </a:p>
          <a:p>
            <a:r>
              <a:rPr lang="en-US" altLang="zh-CN" dirty="0" err="1"/>
              <a:t>julia</a:t>
            </a:r>
            <a:r>
              <a:rPr lang="en-US" altLang="zh-CN" dirty="0"/>
              <a:t>&gt; c=[2 0];</a:t>
            </a:r>
          </a:p>
          <a:p>
            <a:endParaRPr lang="en-US" altLang="zh-CN" dirty="0"/>
          </a:p>
          <a:p>
            <a:r>
              <a:rPr lang="en-US" altLang="zh-CN" dirty="0" err="1"/>
              <a:t>julia</a:t>
            </a:r>
            <a:r>
              <a:rPr lang="en-US" altLang="zh-CN" dirty="0"/>
              <a:t>&gt; d=0;</a:t>
            </a:r>
          </a:p>
          <a:p>
            <a:endParaRPr lang="en-US" altLang="zh-CN" dirty="0"/>
          </a:p>
          <a:p>
            <a:r>
              <a:rPr lang="en-US" altLang="zh-CN" dirty="0" err="1"/>
              <a:t>julia</a:t>
            </a:r>
            <a:r>
              <a:rPr lang="en-US" altLang="zh-CN" dirty="0"/>
              <a:t>&gt; sys=ss(</a:t>
            </a:r>
            <a:r>
              <a:rPr lang="en-US" altLang="zh-CN" dirty="0" err="1"/>
              <a:t>a,b,c,d</a:t>
            </a:r>
            <a:r>
              <a:rPr lang="en-US" altLang="zh-CN" dirty="0"/>
              <a:t>);</a:t>
            </a:r>
          </a:p>
          <a:p>
            <a:endParaRPr lang="es-ES" altLang="zh-CN" dirty="0"/>
          </a:p>
          <a:p>
            <a:r>
              <a:rPr lang="es-ES" altLang="zh-CN" dirty="0"/>
              <a:t>julia&gt; a1=a';</a:t>
            </a:r>
          </a:p>
          <a:p>
            <a:endParaRPr lang="es-ES" altLang="zh-CN" dirty="0"/>
          </a:p>
          <a:p>
            <a:r>
              <a:rPr lang="es-ES" altLang="zh-CN" dirty="0"/>
              <a:t>julia&gt; b1=c';</a:t>
            </a:r>
          </a:p>
          <a:p>
            <a:endParaRPr lang="es-ES" altLang="zh-CN" dirty="0"/>
          </a:p>
          <a:p>
            <a:r>
              <a:rPr lang="es-ES" altLang="zh-CN" dirty="0"/>
              <a:t>julia&gt; c1=b’;</a:t>
            </a:r>
          </a:p>
          <a:p>
            <a:endParaRPr lang="es-ES" altLang="zh-CN" dirty="0"/>
          </a:p>
          <a:p>
            <a:r>
              <a:rPr lang="en-US" altLang="zh-CN" dirty="0"/>
              <a:t> k=acker(a1,b1,[-10,-10])</a:t>
            </a:r>
          </a:p>
          <a:p>
            <a:endParaRPr lang="en-US" altLang="zh-CN" dirty="0"/>
          </a:p>
          <a:p>
            <a:r>
              <a:rPr lang="en-US" altLang="zh-CN" dirty="0" err="1"/>
              <a:t>est</a:t>
            </a:r>
            <a:r>
              <a:rPr lang="en-US" altLang="zh-CN" dirty="0"/>
              <a:t>=</a:t>
            </a:r>
            <a:r>
              <a:rPr lang="en-US" altLang="zh-CN" dirty="0" err="1"/>
              <a:t>estim</a:t>
            </a:r>
            <a:r>
              <a:rPr lang="en-US" altLang="zh-CN" dirty="0"/>
              <a:t>(</a:t>
            </a:r>
            <a:r>
              <a:rPr lang="en-US" altLang="zh-CN" dirty="0" err="1"/>
              <a:t>sys,k</a:t>
            </a:r>
            <a:r>
              <a:rPr lang="en-US" altLang="zh-CN" dirty="0"/>
              <a:t>')</a:t>
            </a:r>
            <a:endParaRPr lang="zh-CN" altLang="en-US" dirty="0"/>
          </a:p>
        </p:txBody>
      </p:sp>
      <p:pic>
        <p:nvPicPr>
          <p:cNvPr id="10" name="图片 9">
            <a:extLst>
              <a:ext uri="{FF2B5EF4-FFF2-40B4-BE49-F238E27FC236}">
                <a16:creationId xmlns:a16="http://schemas.microsoft.com/office/drawing/2014/main" id="{A6923A1C-90F0-6947-13D8-583EFE81DD6C}"/>
              </a:ext>
            </a:extLst>
          </p:cNvPr>
          <p:cNvPicPr>
            <a:picLocks noChangeAspect="1"/>
          </p:cNvPicPr>
          <p:nvPr/>
        </p:nvPicPr>
        <p:blipFill>
          <a:blip r:embed="rId3"/>
          <a:stretch>
            <a:fillRect/>
          </a:stretch>
        </p:blipFill>
        <p:spPr>
          <a:xfrm>
            <a:off x="5375920" y="2107877"/>
            <a:ext cx="3774948" cy="4306988"/>
          </a:xfrm>
          <a:prstGeom prst="rect">
            <a:avLst/>
          </a:prstGeom>
        </p:spPr>
      </p:pic>
    </p:spTree>
    <p:extLst>
      <p:ext uri="{BB962C8B-B14F-4D97-AF65-F5344CB8AC3E}">
        <p14:creationId xmlns:p14="http://schemas.microsoft.com/office/powerpoint/2010/main" val="188375454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983432" y="1268760"/>
            <a:ext cx="10225136" cy="520629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julia&gt; A=[1:5;;6:10;;11:15;;16:20;;21:25]</a:t>
            </a: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s-ES" altLang="zh-CN" sz="18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s-ES" altLang="zh-CN" sz="18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julia&gt; A[3,1]</a:t>
            </a:r>
            <a:endParaRPr lang="es-ES" altLang="zh-CN" sz="18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结果：</a:t>
            </a:r>
            <a:r>
              <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3</a:t>
            </a: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en-US" altLang="zh-CN" sz="180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cs"/>
              </a:rPr>
              <a:t>julia</a:t>
            </a:r>
            <a:r>
              <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&gt; A[1:5,3]</a:t>
            </a:r>
            <a:endPar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55ACEEC9-92D9-963E-746E-5EF3382B64D3}"/>
              </a:ext>
            </a:extLst>
          </p:cNvPr>
          <p:cNvPicPr>
            <a:picLocks noChangeAspect="1"/>
          </p:cNvPicPr>
          <p:nvPr/>
        </p:nvPicPr>
        <p:blipFill rotWithShape="1">
          <a:blip r:embed="rId3"/>
          <a:srcRect r="31035"/>
          <a:stretch/>
        </p:blipFill>
        <p:spPr>
          <a:xfrm>
            <a:off x="1199456" y="1694547"/>
            <a:ext cx="2736304" cy="1896953"/>
          </a:xfrm>
          <a:prstGeom prst="rect">
            <a:avLst/>
          </a:prstGeom>
        </p:spPr>
      </p:pic>
      <p:pic>
        <p:nvPicPr>
          <p:cNvPr id="8" name="图片 7">
            <a:extLst>
              <a:ext uri="{FF2B5EF4-FFF2-40B4-BE49-F238E27FC236}">
                <a16:creationId xmlns:a16="http://schemas.microsoft.com/office/drawing/2014/main" id="{315E8B6F-7F3B-4C78-4B90-9F56F0F0D1F6}"/>
              </a:ext>
            </a:extLst>
          </p:cNvPr>
          <p:cNvPicPr>
            <a:picLocks noChangeAspect="1"/>
          </p:cNvPicPr>
          <p:nvPr/>
        </p:nvPicPr>
        <p:blipFill>
          <a:blip r:embed="rId4"/>
          <a:stretch>
            <a:fillRect/>
          </a:stretch>
        </p:blipFill>
        <p:spPr>
          <a:xfrm>
            <a:off x="1017238" y="4869159"/>
            <a:ext cx="3155442" cy="1605895"/>
          </a:xfrm>
          <a:prstGeom prst="rect">
            <a:avLst/>
          </a:prstGeom>
        </p:spPr>
      </p:pic>
    </p:spTree>
    <p:extLst>
      <p:ext uri="{BB962C8B-B14F-4D97-AF65-F5344CB8AC3E}">
        <p14:creationId xmlns:p14="http://schemas.microsoft.com/office/powerpoint/2010/main" val="3267209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767408" y="1268760"/>
            <a:ext cx="10225136" cy="5373216"/>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solidFill>
                  <a:srgbClr val="FF0000"/>
                </a:solidFill>
                <a:latin typeface="微软雅黑" panose="020B0503020204020204" pitchFamily="34" charset="-122"/>
                <a:ea typeface="微软雅黑" panose="020B0503020204020204" pitchFamily="34" charset="-122"/>
              </a:rPr>
              <a:t>在进行运算前首先输入指令：</a:t>
            </a:r>
            <a:r>
              <a:rPr lang="en-US" altLang="zh-CN" sz="1800" dirty="0" err="1">
                <a:solidFill>
                  <a:srgbClr val="FF0000"/>
                </a:solidFill>
                <a:latin typeface="微软雅黑" panose="020B0503020204020204" pitchFamily="34" charset="-122"/>
                <a:ea typeface="微软雅黑" panose="020B0503020204020204" pitchFamily="34" charset="-122"/>
              </a:rPr>
              <a:t>julia</a:t>
            </a:r>
            <a:r>
              <a:rPr lang="en-US" altLang="zh-CN" sz="1800" dirty="0">
                <a:solidFill>
                  <a:srgbClr val="FF0000"/>
                </a:solidFill>
                <a:latin typeface="微软雅黑" panose="020B0503020204020204" pitchFamily="34" charset="-122"/>
                <a:ea typeface="微软雅黑" panose="020B0503020204020204" pitchFamily="34" charset="-122"/>
              </a:rPr>
              <a:t>&gt; using </a:t>
            </a:r>
            <a:r>
              <a:rPr lang="en-US" altLang="zh-CN" sz="1800" dirty="0" err="1">
                <a:solidFill>
                  <a:srgbClr val="FF0000"/>
                </a:solidFill>
                <a:latin typeface="微软雅黑" panose="020B0503020204020204" pitchFamily="34" charset="-122"/>
                <a:ea typeface="微软雅黑" panose="020B0503020204020204" pitchFamily="34" charset="-122"/>
              </a:rPr>
              <a:t>TyMath</a:t>
            </a:r>
            <a:endParaRPr lang="en-US" altLang="zh-CN" sz="18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solidFill>
                  <a:srgbClr val="FF00FF"/>
                </a:solidFill>
                <a:latin typeface="微软雅黑" panose="020B0503020204020204" pitchFamily="34" charset="-122"/>
                <a:ea typeface="微软雅黑" panose="020B0503020204020204" pitchFamily="34" charset="-122"/>
              </a:rPr>
              <a:t>空矩阵：</a:t>
            </a:r>
            <a:r>
              <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x=[ ]</a:t>
            </a: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产生一个</a:t>
            </a:r>
            <a:r>
              <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0×0</a:t>
            </a: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的矩阵</a:t>
            </a:r>
            <a:endPar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solidFill>
                  <a:srgbClr val="FF00FF"/>
                </a:solidFill>
                <a:latin typeface="微软雅黑" panose="020B0503020204020204" pitchFamily="34" charset="-122"/>
                <a:ea typeface="微软雅黑" panose="020B0503020204020204" pitchFamily="34" charset="-122"/>
              </a:rPr>
              <a:t>矩阵的转置：</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julia</a:t>
            </a:r>
            <a:r>
              <a:rPr lang="en-US" altLang="zh-CN" sz="1800" dirty="0">
                <a:latin typeface="微软雅黑" panose="020B0503020204020204" pitchFamily="34" charset="-122"/>
                <a:ea typeface="微软雅黑" panose="020B0503020204020204" pitchFamily="34" charset="-122"/>
              </a:rPr>
              <a:t>&gt;</a:t>
            </a:r>
            <a:r>
              <a:rPr kumimoji="0" lang="en-U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B=A'</a:t>
            </a:r>
            <a:endPar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s-ES" altLang="zh-CN" sz="18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kumimoji="0" lang="es-ES" altLang="zh-CN"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indent="0" algn="l">
              <a:buNone/>
            </a:pPr>
            <a:r>
              <a:rPr lang="zh-CN" altLang="en-US" sz="1800" b="0" i="0" u="none" strike="noStrike" baseline="0" dirty="0">
                <a:solidFill>
                  <a:srgbClr val="FF00FF"/>
                </a:solidFill>
                <a:latin typeface="宋体" panose="02010600030101010101" pitchFamily="2" charset="-122"/>
                <a:ea typeface="宋体" panose="02010600030101010101" pitchFamily="2" charset="-122"/>
              </a:rPr>
              <a:t>矩阵的乘法</a:t>
            </a:r>
            <a:r>
              <a:rPr lang="zh-CN" altLang="en-US" sz="1800" b="0" i="0" u="none" strike="noStrike" baseline="0" dirty="0">
                <a:solidFill>
                  <a:srgbClr val="000000"/>
                </a:solidFill>
                <a:latin typeface="宋体" panose="02010600030101010101" pitchFamily="2" charset="-122"/>
                <a:ea typeface="宋体" panose="02010600030101010101" pitchFamily="2" charset="-122"/>
              </a:rPr>
              <a:t>：用“</a:t>
            </a:r>
            <a:r>
              <a:rPr lang="zh-CN" altLang="en-US" sz="1800" b="1" i="0" u="none" strike="noStrike" baseline="0" dirty="0">
                <a:solidFill>
                  <a:srgbClr val="000000"/>
                </a:solidFill>
                <a:latin typeface="TimesNewRomanPS-BoldMT"/>
                <a:ea typeface="宋体" panose="02010600030101010101" pitchFamily="2" charset="-122"/>
              </a:rPr>
              <a:t>*</a:t>
            </a:r>
            <a:r>
              <a:rPr lang="zh-CN" altLang="en-US" sz="1800" b="0" i="0" u="none" strike="noStrike" baseline="0" dirty="0">
                <a:solidFill>
                  <a:srgbClr val="000000"/>
                </a:solidFill>
                <a:latin typeface="宋体" panose="02010600030101010101" pitchFamily="2" charset="-122"/>
                <a:ea typeface="宋体" panose="02010600030101010101" pitchFamily="2" charset="-122"/>
              </a:rPr>
              <a:t>”表示，矩阵与标量相乘表示矩阵中的每个元素都和标量相乘</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L="0" indent="0" fontAlgn="auto">
              <a:lnSpc>
                <a:spcPct val="125000"/>
              </a:lnSpc>
              <a:spcBef>
                <a:spcPts val="0"/>
              </a:spcBef>
              <a:spcAft>
                <a:spcPts val="0"/>
              </a:spcAft>
              <a:buNone/>
              <a:defRPr/>
            </a:pPr>
            <a:r>
              <a:rPr lang="en-US" altLang="zh-CN" sz="1800" dirty="0" err="1">
                <a:latin typeface="微软雅黑" panose="020B0503020204020204" pitchFamily="34" charset="-122"/>
                <a:ea typeface="微软雅黑" panose="020B0503020204020204" pitchFamily="34" charset="-122"/>
              </a:rPr>
              <a:t>julia</a:t>
            </a:r>
            <a:r>
              <a:rPr lang="en-US" altLang="zh-CN" sz="1800" dirty="0">
                <a:latin typeface="微软雅黑" panose="020B0503020204020204" pitchFamily="34" charset="-122"/>
                <a:ea typeface="微软雅黑" panose="020B0503020204020204" pitchFamily="34" charset="-122"/>
              </a:rPr>
              <a:t>&gt; A*2</a:t>
            </a:r>
          </a:p>
          <a:p>
            <a:pPr marL="0" indent="0" fontAlgn="auto">
              <a:lnSpc>
                <a:spcPct val="125000"/>
              </a:lnSpc>
              <a:spcBef>
                <a:spcPts val="0"/>
              </a:spcBef>
              <a:spcAft>
                <a:spcPts val="0"/>
              </a:spcAft>
              <a:buNone/>
              <a:defRPr/>
            </a:pPr>
            <a:endParaRPr lang="en-US" altLang="zh-CN" sz="18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endParaRPr lang="en-US" altLang="zh-CN" sz="18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endParaRPr lang="en-US" altLang="zh-CN" sz="18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endParaRPr lang="en-US" altLang="zh-CN" sz="18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r>
              <a:rPr lang="zh-CN" altLang="en-US" sz="1800" dirty="0">
                <a:solidFill>
                  <a:srgbClr val="FF00FF"/>
                </a:solidFill>
                <a:latin typeface="宋体" panose="02010600030101010101" pitchFamily="2" charset="-122"/>
                <a:ea typeface="宋体" panose="02010600030101010101" pitchFamily="2" charset="-122"/>
              </a:rPr>
              <a:t>矩阵的逆：</a:t>
            </a:r>
            <a:r>
              <a:rPr lang="en-US" altLang="zh-CN" sz="1800" dirty="0">
                <a:latin typeface="微软雅黑" panose="020B0503020204020204" pitchFamily="34" charset="-122"/>
                <a:ea typeface="微软雅黑" panose="020B0503020204020204" pitchFamily="34" charset="-122"/>
              </a:rPr>
              <a:t>inv(X)   X = [1 0 2; -1 5 0; 0 3 -9]</a:t>
            </a:r>
          </a:p>
          <a:p>
            <a:pPr marL="0" indent="0" fontAlgn="auto">
              <a:lnSpc>
                <a:spcPct val="125000"/>
              </a:lnSpc>
              <a:spcBef>
                <a:spcPts val="0"/>
              </a:spcBef>
              <a:spcAft>
                <a:spcPts val="0"/>
              </a:spcAft>
              <a:buNone/>
              <a:defRPr/>
            </a:pPr>
            <a:r>
              <a:rPr lang="en-US" altLang="zh-CN" sz="1800" dirty="0" err="1">
                <a:latin typeface="微软雅黑" panose="020B0503020204020204" pitchFamily="34" charset="-122"/>
                <a:ea typeface="微软雅黑" panose="020B0503020204020204" pitchFamily="34" charset="-122"/>
              </a:rPr>
              <a:t>julia</a:t>
            </a:r>
            <a:r>
              <a:rPr lang="en-US" altLang="zh-CN" sz="1800" dirty="0">
                <a:latin typeface="微软雅黑" panose="020B0503020204020204" pitchFamily="34" charset="-122"/>
                <a:ea typeface="微软雅黑" panose="020B0503020204020204" pitchFamily="34" charset="-122"/>
              </a:rPr>
              <a:t>&gt; Y = inv(X)</a:t>
            </a:r>
          </a:p>
          <a:p>
            <a:pPr marL="0" indent="0" fontAlgn="auto">
              <a:lnSpc>
                <a:spcPct val="125000"/>
              </a:lnSpc>
              <a:spcBef>
                <a:spcPts val="0"/>
              </a:spcBef>
              <a:spcAft>
                <a:spcPts val="0"/>
              </a:spcAft>
              <a:buNone/>
              <a:defRPr/>
            </a:pPr>
            <a:endParaRPr lang="en-US" altLang="zh-CN" sz="1800" dirty="0">
              <a:latin typeface="微软雅黑" panose="020B0503020204020204" pitchFamily="34" charset="-122"/>
              <a:ea typeface="微软雅黑" panose="020B0503020204020204" pitchFamily="34" charset="-122"/>
            </a:endParaRPr>
          </a:p>
          <a:p>
            <a:pPr marL="0" indent="0" algn="l">
              <a:buNone/>
            </a:pP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L="0" indent="0" algn="l">
              <a:buNone/>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内容占位符 2">
            <a:extLst>
              <a:ext uri="{FF2B5EF4-FFF2-40B4-BE49-F238E27FC236}">
                <a16:creationId xmlns:a16="http://schemas.microsoft.com/office/drawing/2014/main" id="{544246E9-72A8-93CA-4F09-CCDAE1549FE4}"/>
              </a:ext>
            </a:extLst>
          </p:cNvPr>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4F81B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4) </a:t>
            </a:r>
            <a:r>
              <a:rPr kumimoji="0" lang="zh-CN" altLang="en-US"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矩阵的简单运算</a:t>
            </a:r>
            <a:endParaRPr kumimoji="0" lang="en-US" altLang="zh-CN" sz="2000" b="0"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C4E46275-233A-CA5E-6B88-459C0ACFFFD1}"/>
              </a:ext>
            </a:extLst>
          </p:cNvPr>
          <p:cNvPicPr>
            <a:picLocks noChangeAspect="1"/>
          </p:cNvPicPr>
          <p:nvPr/>
        </p:nvPicPr>
        <p:blipFill>
          <a:blip r:embed="rId3"/>
          <a:stretch>
            <a:fillRect/>
          </a:stretch>
        </p:blipFill>
        <p:spPr>
          <a:xfrm>
            <a:off x="911424" y="2341145"/>
            <a:ext cx="4420217" cy="847843"/>
          </a:xfrm>
          <a:prstGeom prst="rect">
            <a:avLst/>
          </a:prstGeom>
        </p:spPr>
      </p:pic>
      <p:pic>
        <p:nvPicPr>
          <p:cNvPr id="10" name="图片 9">
            <a:extLst>
              <a:ext uri="{FF2B5EF4-FFF2-40B4-BE49-F238E27FC236}">
                <a16:creationId xmlns:a16="http://schemas.microsoft.com/office/drawing/2014/main" id="{3349FC42-2B1C-7525-0C2F-FB84286E7382}"/>
              </a:ext>
            </a:extLst>
          </p:cNvPr>
          <p:cNvPicPr>
            <a:picLocks noChangeAspect="1"/>
          </p:cNvPicPr>
          <p:nvPr/>
        </p:nvPicPr>
        <p:blipFill>
          <a:blip r:embed="rId4"/>
          <a:stretch>
            <a:fillRect/>
          </a:stretch>
        </p:blipFill>
        <p:spPr>
          <a:xfrm>
            <a:off x="3091646" y="5898418"/>
            <a:ext cx="3400900" cy="781159"/>
          </a:xfrm>
          <a:prstGeom prst="rect">
            <a:avLst/>
          </a:prstGeom>
        </p:spPr>
      </p:pic>
      <p:pic>
        <p:nvPicPr>
          <p:cNvPr id="12" name="图片 11">
            <a:extLst>
              <a:ext uri="{FF2B5EF4-FFF2-40B4-BE49-F238E27FC236}">
                <a16:creationId xmlns:a16="http://schemas.microsoft.com/office/drawing/2014/main" id="{E9ABA4F9-EC7D-A786-4681-F1BDE6DE7572}"/>
              </a:ext>
            </a:extLst>
          </p:cNvPr>
          <p:cNvPicPr>
            <a:picLocks noChangeAspect="1"/>
          </p:cNvPicPr>
          <p:nvPr/>
        </p:nvPicPr>
        <p:blipFill>
          <a:blip r:embed="rId5"/>
          <a:stretch>
            <a:fillRect/>
          </a:stretch>
        </p:blipFill>
        <p:spPr>
          <a:xfrm>
            <a:off x="766799" y="4045349"/>
            <a:ext cx="1609950" cy="771633"/>
          </a:xfrm>
          <a:prstGeom prst="rect">
            <a:avLst/>
          </a:prstGeom>
        </p:spPr>
      </p:pic>
    </p:spTree>
    <p:extLst>
      <p:ext uri="{BB962C8B-B14F-4D97-AF65-F5344CB8AC3E}">
        <p14:creationId xmlns:p14="http://schemas.microsoft.com/office/powerpoint/2010/main" val="3346929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8"/>
          <p:cNvSpPr txBox="1">
            <a:spLocks noChangeArrowheads="1"/>
          </p:cNvSpPr>
          <p:nvPr/>
        </p:nvSpPr>
        <p:spPr bwMode="auto">
          <a:xfrm>
            <a:off x="114882" y="87173"/>
            <a:ext cx="7398756" cy="52322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1.2 </a:t>
            </a:r>
            <a:r>
              <a:rPr lang="en-US" altLang="zh-CN" sz="2800" b="1" dirty="0" err="1">
                <a:solidFill>
                  <a:schemeClr val="accent1"/>
                </a:solidFill>
                <a:latin typeface="微软雅黑" pitchFamily="34" charset="-122"/>
                <a:ea typeface="微软雅黑" pitchFamily="34" charset="-122"/>
              </a:rPr>
              <a:t>Syslab</a:t>
            </a:r>
            <a:r>
              <a:rPr kumimoji="0" lang="zh-CN" altLang="en-US" sz="2800"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基本指令和用法</a:t>
            </a:r>
          </a:p>
        </p:txBody>
      </p:sp>
      <p:sp>
        <p:nvSpPr>
          <p:cNvPr id="14" name="内容占位符 2">
            <a:extLst>
              <a:ext uri="{FF2B5EF4-FFF2-40B4-BE49-F238E27FC236}">
                <a16:creationId xmlns:a16="http://schemas.microsoft.com/office/drawing/2014/main" id="{1BB7CC2C-9B81-4906-9024-AE19D8CE08DD}"/>
              </a:ext>
            </a:extLst>
          </p:cNvPr>
          <p:cNvSpPr txBox="1">
            <a:spLocks/>
          </p:cNvSpPr>
          <p:nvPr/>
        </p:nvSpPr>
        <p:spPr>
          <a:xfrm>
            <a:off x="767408" y="1268760"/>
            <a:ext cx="10225136" cy="5589240"/>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solidFill>
                  <a:srgbClr val="FF0000"/>
                </a:solidFill>
                <a:latin typeface="微软雅黑" panose="020B0503020204020204" pitchFamily="34" charset="-122"/>
                <a:ea typeface="微软雅黑" panose="020B0503020204020204" pitchFamily="34" charset="-122"/>
              </a:rPr>
              <a:t>在进行运算前首先输入指令：</a:t>
            </a:r>
            <a:r>
              <a:rPr lang="en-US" altLang="zh-CN" sz="1800" dirty="0" err="1">
                <a:solidFill>
                  <a:srgbClr val="FF0000"/>
                </a:solidFill>
                <a:latin typeface="微软雅黑" panose="020B0503020204020204" pitchFamily="34" charset="-122"/>
                <a:ea typeface="微软雅黑" panose="020B0503020204020204" pitchFamily="34" charset="-122"/>
              </a:rPr>
              <a:t>julia</a:t>
            </a:r>
            <a:r>
              <a:rPr lang="en-US" altLang="zh-CN" sz="1800" dirty="0">
                <a:solidFill>
                  <a:srgbClr val="FF0000"/>
                </a:solidFill>
                <a:latin typeface="微软雅黑" panose="020B0503020204020204" pitchFamily="34" charset="-122"/>
                <a:ea typeface="微软雅黑" panose="020B0503020204020204" pitchFamily="34" charset="-122"/>
              </a:rPr>
              <a:t>&gt; using </a:t>
            </a:r>
            <a:r>
              <a:rPr lang="en-US" altLang="zh-CN" sz="1800" dirty="0" err="1">
                <a:solidFill>
                  <a:srgbClr val="FF0000"/>
                </a:solidFill>
                <a:latin typeface="微软雅黑" panose="020B0503020204020204" pitchFamily="34" charset="-122"/>
                <a:ea typeface="微软雅黑" panose="020B0503020204020204" pitchFamily="34" charset="-122"/>
              </a:rPr>
              <a:t>TyMath</a:t>
            </a:r>
            <a:endParaRPr lang="en-US" altLang="zh-CN" sz="18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solidFill>
                  <a:srgbClr val="FF00FF"/>
                </a:solidFill>
                <a:latin typeface="微软雅黑" panose="020B0503020204020204" pitchFamily="34" charset="-122"/>
                <a:ea typeface="微软雅黑" panose="020B0503020204020204" pitchFamily="34" charset="-122"/>
              </a:rPr>
              <a:t>矩阵的点乘（除）：</a:t>
            </a:r>
            <a:r>
              <a:rPr lang="zh-CN" altLang="en-US" sz="1800" dirty="0">
                <a:latin typeface="微软雅黑" panose="020B0503020204020204" pitchFamily="34" charset="-122"/>
                <a:ea typeface="微软雅黑" panose="020B0503020204020204" pitchFamily="34" charset="-122"/>
              </a:rPr>
              <a:t>对应元素相乘（除）</a:t>
            </a:r>
            <a:endParaRPr lang="en-US" altLang="zh-CN" sz="18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en-US" altLang="zh-CN" sz="1800" dirty="0" err="1">
                <a:latin typeface="微软雅黑" panose="020B0503020204020204" pitchFamily="34" charset="-122"/>
                <a:ea typeface="微软雅黑" panose="020B0503020204020204" pitchFamily="34" charset="-122"/>
              </a:rPr>
              <a:t>julia</a:t>
            </a:r>
            <a:r>
              <a:rPr lang="en-US" altLang="zh-CN" sz="1800" dirty="0">
                <a:latin typeface="微软雅黑" panose="020B0503020204020204" pitchFamily="34" charset="-122"/>
                <a:ea typeface="微软雅黑" panose="020B0503020204020204" pitchFamily="34" charset="-122"/>
              </a:rPr>
              <a:t>&gt; C =A.*B</a:t>
            </a: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zh-CN" altLang="en-US" sz="18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n-US" altLang="zh-CN" sz="1800" dirty="0">
              <a:solidFill>
                <a:srgbClr val="FF00FF"/>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endParaRPr lang="en-US" altLang="zh-CN" sz="1800" dirty="0">
              <a:solidFill>
                <a:srgbClr val="FF00FF"/>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solidFill>
                  <a:srgbClr val="FF00FF"/>
                </a:solidFill>
                <a:latin typeface="微软雅黑" panose="020B0503020204020204" pitchFamily="34" charset="-122"/>
                <a:ea typeface="微软雅黑" panose="020B0503020204020204" pitchFamily="34" charset="-122"/>
              </a:rPr>
              <a:t>矩阵的除法：</a:t>
            </a:r>
            <a:r>
              <a:rPr lang="zh-CN" altLang="en-US" sz="1800" dirty="0">
                <a:latin typeface="微软雅黑" panose="020B0503020204020204" pitchFamily="34" charset="-122"/>
                <a:ea typeface="微软雅黑" panose="020B0503020204020204" pitchFamily="34" charset="-122"/>
              </a:rPr>
              <a:t>两种不同的矩阵除法符号“</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分别表示右除</a:t>
            </a:r>
          </a:p>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lang="zh-CN" altLang="en-US" sz="1800" dirty="0">
                <a:latin typeface="微软雅黑" panose="020B0503020204020204" pitchFamily="34" charset="-122"/>
                <a:ea typeface="微软雅黑" panose="020B0503020204020204" pitchFamily="34" charset="-122"/>
              </a:rPr>
              <a:t>                     和左除，</a:t>
            </a:r>
            <a:r>
              <a:rPr lang="en-US" altLang="zh-CN" sz="1800" dirty="0">
                <a:latin typeface="微软雅黑" panose="020B0503020204020204" pitchFamily="34" charset="-122"/>
                <a:ea typeface="微软雅黑" panose="020B0503020204020204" pitchFamily="34" charset="-122"/>
              </a:rPr>
              <a:t>X\Y=inv(X)*Y </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Y/X=Y*inv(X)</a:t>
            </a:r>
          </a:p>
          <a:p>
            <a:pPr marL="0" indent="0" fontAlgn="auto">
              <a:lnSpc>
                <a:spcPct val="125000"/>
              </a:lnSpc>
              <a:spcBef>
                <a:spcPts val="0"/>
              </a:spcBef>
              <a:spcAft>
                <a:spcPts val="0"/>
              </a:spcAft>
              <a:buNone/>
              <a:defRPr/>
            </a:pPr>
            <a:r>
              <a:rPr lang="en-US" altLang="zh-CN" sz="1800" dirty="0" err="1">
                <a:latin typeface="微软雅黑" panose="020B0503020204020204" pitchFamily="34" charset="-122"/>
                <a:ea typeface="微软雅黑" panose="020B0503020204020204" pitchFamily="34" charset="-122"/>
              </a:rPr>
              <a:t>julia</a:t>
            </a:r>
            <a:r>
              <a:rPr lang="en-US" altLang="zh-CN" sz="1800" dirty="0">
                <a:latin typeface="微软雅黑" panose="020B0503020204020204" pitchFamily="34" charset="-122"/>
                <a:ea typeface="微软雅黑" panose="020B0503020204020204" pitchFamily="34" charset="-122"/>
              </a:rPr>
              <a:t>&gt; X\Y</a:t>
            </a:r>
          </a:p>
          <a:p>
            <a:pPr marL="0" indent="0" fontAlgn="auto">
              <a:lnSpc>
                <a:spcPct val="125000"/>
              </a:lnSpc>
              <a:spcBef>
                <a:spcPts val="0"/>
              </a:spcBef>
              <a:spcAft>
                <a:spcPts val="0"/>
              </a:spcAft>
              <a:buNone/>
              <a:defRPr/>
            </a:pPr>
            <a:endParaRPr lang="en-US" altLang="zh-CN" sz="18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endParaRPr lang="en-US" altLang="zh-CN" sz="18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endParaRPr lang="en-US" altLang="zh-CN" sz="18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r>
              <a:rPr lang="zh-CN" altLang="en-US" sz="1800" dirty="0">
                <a:solidFill>
                  <a:srgbClr val="FF00FF"/>
                </a:solidFill>
                <a:latin typeface="微软雅黑" panose="020B0503020204020204" pitchFamily="34" charset="-122"/>
                <a:ea typeface="微软雅黑" panose="020B0503020204020204" pitchFamily="34" charset="-122"/>
              </a:rPr>
              <a:t>矩阵的乘方：</a:t>
            </a:r>
            <a:r>
              <a:rPr lang="en-US" altLang="zh-CN" sz="1800" dirty="0">
                <a:latin typeface="微软雅黑" panose="020B0503020204020204" pitchFamily="34" charset="-122"/>
                <a:ea typeface="微软雅黑" panose="020B0503020204020204" pitchFamily="34" charset="-122"/>
              </a:rPr>
              <a:t>A^P</a:t>
            </a:r>
            <a:r>
              <a:rPr lang="zh-CN" altLang="en-US" sz="1800" dirty="0">
                <a:latin typeface="微软雅黑" panose="020B0503020204020204" pitchFamily="34" charset="-122"/>
                <a:ea typeface="微软雅黑" panose="020B0503020204020204" pitchFamily="34" charset="-122"/>
              </a:rPr>
              <a:t>表示</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P</a:t>
            </a:r>
            <a:r>
              <a:rPr lang="zh-CN" altLang="en-US" sz="1800" dirty="0">
                <a:latin typeface="微软雅黑" panose="020B0503020204020204" pitchFamily="34" charset="-122"/>
                <a:ea typeface="微软雅黑" panose="020B0503020204020204" pitchFamily="34" charset="-122"/>
              </a:rPr>
              <a:t>次方。如果</a:t>
            </a:r>
            <a:r>
              <a:rPr lang="en-US" altLang="zh-CN" sz="1800" dirty="0">
                <a:latin typeface="微软雅黑" panose="020B0503020204020204" pitchFamily="34" charset="-122"/>
                <a:ea typeface="微软雅黑" panose="020B0503020204020204" pitchFamily="34" charset="-122"/>
              </a:rPr>
              <a:t>P</a:t>
            </a:r>
            <a:r>
              <a:rPr lang="zh-CN" altLang="en-US" sz="1800" dirty="0">
                <a:latin typeface="微软雅黑" panose="020B0503020204020204" pitchFamily="34" charset="-122"/>
                <a:ea typeface="微软雅黑" panose="020B0503020204020204" pitchFamily="34" charset="-122"/>
              </a:rPr>
              <a:t>不是整数，则计算涉及特</a:t>
            </a:r>
          </a:p>
          <a:p>
            <a:pPr marL="0" indent="0" fontAlgn="auto">
              <a:lnSpc>
                <a:spcPct val="125000"/>
              </a:lnSpc>
              <a:spcBef>
                <a:spcPts val="0"/>
              </a:spcBef>
              <a:spcAft>
                <a:spcPts val="0"/>
              </a:spcAft>
              <a:buNone/>
              <a:defRPr/>
            </a:pPr>
            <a:r>
              <a:rPr lang="zh-CN" altLang="en-US" sz="1800" dirty="0">
                <a:latin typeface="微软雅黑" panose="020B0503020204020204" pitchFamily="34" charset="-122"/>
                <a:ea typeface="微软雅黑" panose="020B0503020204020204" pitchFamily="34" charset="-122"/>
              </a:rPr>
              <a:t>征值特征向量问题</a:t>
            </a:r>
            <a:endParaRPr lang="en-US" altLang="zh-CN" sz="1800" dirty="0">
              <a:latin typeface="微软雅黑" panose="020B0503020204020204" pitchFamily="34" charset="-122"/>
              <a:ea typeface="微软雅黑" panose="020B0503020204020204" pitchFamily="34" charset="-122"/>
            </a:endParaRPr>
          </a:p>
          <a:p>
            <a:pPr marL="0" indent="0" fontAlgn="auto">
              <a:lnSpc>
                <a:spcPct val="125000"/>
              </a:lnSpc>
              <a:spcBef>
                <a:spcPts val="0"/>
              </a:spcBef>
              <a:spcAft>
                <a:spcPts val="0"/>
              </a:spcAft>
              <a:buNone/>
              <a:defRPr/>
            </a:pPr>
            <a:r>
              <a:rPr lang="en-US" altLang="zh-CN" sz="1800" dirty="0" err="1">
                <a:latin typeface="微软雅黑" panose="020B0503020204020204" pitchFamily="34" charset="-122"/>
                <a:ea typeface="微软雅黑" panose="020B0503020204020204" pitchFamily="34" charset="-122"/>
              </a:rPr>
              <a:t>julia</a:t>
            </a:r>
            <a:r>
              <a:rPr lang="en-US" altLang="zh-CN" sz="1800" dirty="0">
                <a:latin typeface="微软雅黑" panose="020B0503020204020204" pitchFamily="34" charset="-122"/>
                <a:ea typeface="微软雅黑" panose="020B0503020204020204" pitchFamily="34" charset="-122"/>
              </a:rPr>
              <a:t>&gt; A^2</a:t>
            </a:r>
          </a:p>
        </p:txBody>
      </p:sp>
      <p:sp>
        <p:nvSpPr>
          <p:cNvPr id="6" name="内容占位符 2">
            <a:extLst>
              <a:ext uri="{FF2B5EF4-FFF2-40B4-BE49-F238E27FC236}">
                <a16:creationId xmlns:a16="http://schemas.microsoft.com/office/drawing/2014/main" id="{544246E9-72A8-93CA-4F09-CCDAE1549FE4}"/>
              </a:ext>
            </a:extLst>
          </p:cNvPr>
          <p:cNvSpPr txBox="1">
            <a:spLocks/>
          </p:cNvSpPr>
          <p:nvPr/>
        </p:nvSpPr>
        <p:spPr>
          <a:xfrm>
            <a:off x="123468" y="854259"/>
            <a:ext cx="10689797" cy="630525"/>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5000"/>
              </a:lnSpc>
              <a:spcBef>
                <a:spcPts val="0"/>
              </a:spcBef>
              <a:spcAft>
                <a:spcPts val="0"/>
              </a:spcAft>
              <a:buClrTx/>
              <a:buSzTx/>
              <a:buFont typeface="Arial" charset="0"/>
              <a:buNone/>
              <a:tabLst/>
              <a:defRPr/>
            </a:pPr>
            <a:r>
              <a:rPr kumimoji="0" lang="zh-CN" altLang="en-US" sz="2000" b="0" i="0" u="none" strike="noStrike" kern="1200" cap="none" spc="0" normalizeH="0" baseline="0" noProof="0" dirty="0">
                <a:ln>
                  <a:noFill/>
                </a:ln>
                <a:solidFill>
                  <a:srgbClr val="4F81B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4) </a:t>
            </a:r>
            <a:r>
              <a:rPr kumimoji="0" lang="zh-CN" altLang="en-US" sz="2000" b="1"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rPr>
              <a:t>矩阵的简单运算</a:t>
            </a:r>
            <a:endParaRPr kumimoji="0" lang="en-US" altLang="zh-CN" sz="2000" b="0" i="0" u="none" strike="noStrike" kern="1200" cap="none" spc="0" normalizeH="0" baseline="0" noProof="0" dirty="0">
              <a:ln>
                <a:noFill/>
              </a:ln>
              <a:solidFill>
                <a:srgbClr val="4F81BD"/>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7E00CC59-95E5-AE0C-0311-963EB32F0C2E}"/>
              </a:ext>
            </a:extLst>
          </p:cNvPr>
          <p:cNvPicPr>
            <a:picLocks noChangeAspect="1"/>
          </p:cNvPicPr>
          <p:nvPr/>
        </p:nvPicPr>
        <p:blipFill>
          <a:blip r:embed="rId3"/>
          <a:stretch>
            <a:fillRect/>
          </a:stretch>
        </p:blipFill>
        <p:spPr>
          <a:xfrm>
            <a:off x="839416" y="2379251"/>
            <a:ext cx="1571844" cy="809738"/>
          </a:xfrm>
          <a:prstGeom prst="rect">
            <a:avLst/>
          </a:prstGeom>
        </p:spPr>
      </p:pic>
      <p:pic>
        <p:nvPicPr>
          <p:cNvPr id="8" name="图片 7">
            <a:extLst>
              <a:ext uri="{FF2B5EF4-FFF2-40B4-BE49-F238E27FC236}">
                <a16:creationId xmlns:a16="http://schemas.microsoft.com/office/drawing/2014/main" id="{0F1B5739-2BB1-9D75-98C2-4C7F6E7ED56C}"/>
              </a:ext>
            </a:extLst>
          </p:cNvPr>
          <p:cNvPicPr>
            <a:picLocks noChangeAspect="1"/>
          </p:cNvPicPr>
          <p:nvPr/>
        </p:nvPicPr>
        <p:blipFill>
          <a:blip r:embed="rId4"/>
          <a:stretch>
            <a:fillRect/>
          </a:stretch>
        </p:blipFill>
        <p:spPr>
          <a:xfrm>
            <a:off x="839416" y="4437112"/>
            <a:ext cx="3019846" cy="752580"/>
          </a:xfrm>
          <a:prstGeom prst="rect">
            <a:avLst/>
          </a:prstGeom>
        </p:spPr>
      </p:pic>
      <p:pic>
        <p:nvPicPr>
          <p:cNvPr id="11" name="图片 10">
            <a:extLst>
              <a:ext uri="{FF2B5EF4-FFF2-40B4-BE49-F238E27FC236}">
                <a16:creationId xmlns:a16="http://schemas.microsoft.com/office/drawing/2014/main" id="{8FFCC84D-2768-D78C-BF7F-EBC28A190590}"/>
              </a:ext>
            </a:extLst>
          </p:cNvPr>
          <p:cNvPicPr>
            <a:picLocks noChangeAspect="1"/>
          </p:cNvPicPr>
          <p:nvPr/>
        </p:nvPicPr>
        <p:blipFill>
          <a:blip r:embed="rId5"/>
          <a:stretch>
            <a:fillRect/>
          </a:stretch>
        </p:blipFill>
        <p:spPr>
          <a:xfrm>
            <a:off x="3143672" y="6053974"/>
            <a:ext cx="1657581" cy="809738"/>
          </a:xfrm>
          <a:prstGeom prst="rect">
            <a:avLst/>
          </a:prstGeom>
        </p:spPr>
      </p:pic>
    </p:spTree>
    <p:extLst>
      <p:ext uri="{BB962C8B-B14F-4D97-AF65-F5344CB8AC3E}">
        <p14:creationId xmlns:p14="http://schemas.microsoft.com/office/powerpoint/2010/main" val="476615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44819</TotalTime>
  <Words>4722</Words>
  <Application>Microsoft Office PowerPoint</Application>
  <PresentationFormat>宽屏</PresentationFormat>
  <Paragraphs>563</Paragraphs>
  <Slides>68</Slides>
  <Notes>23</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68</vt:i4>
      </vt:variant>
    </vt:vector>
  </HeadingPairs>
  <TitlesOfParts>
    <vt:vector size="87" baseType="lpstr">
      <vt:lpstr>TimesNewRomanPS-BoldMT</vt:lpstr>
      <vt:lpstr>TimesNewRomanPSMT</vt:lpstr>
      <vt:lpstr>Wingdings-Regular</vt:lpstr>
      <vt:lpstr>经典繁仿黑</vt:lpstr>
      <vt:lpstr>楷体</vt:lpstr>
      <vt:lpstr>宋体</vt:lpstr>
      <vt:lpstr>微软雅黑</vt:lpstr>
      <vt:lpstr>微软雅黑</vt:lpstr>
      <vt:lpstr>Arial</vt:lpstr>
      <vt:lpstr>Broadway</vt:lpstr>
      <vt:lpstr>Calibri</vt:lpstr>
      <vt:lpstr>Calibri Light</vt:lpstr>
      <vt:lpstr>Cambria Math</vt:lpstr>
      <vt:lpstr>Pristina</vt:lpstr>
      <vt:lpstr>Tahoma</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hantao</cp:lastModifiedBy>
  <cp:revision>5406</cp:revision>
  <dcterms:created xsi:type="dcterms:W3CDTF">2012-10-07T00:28:30Z</dcterms:created>
  <dcterms:modified xsi:type="dcterms:W3CDTF">2024-09-17T08:28:06Z</dcterms:modified>
</cp:coreProperties>
</file>