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2" r:id="rId6"/>
    <p:sldId id="269" r:id="rId7"/>
    <p:sldId id="259" r:id="rId8"/>
    <p:sldId id="260" r:id="rId9"/>
    <p:sldId id="270" r:id="rId10"/>
    <p:sldId id="261" r:id="rId11"/>
    <p:sldId id="271" r:id="rId12"/>
    <p:sldId id="263" r:id="rId13"/>
    <p:sldId id="283" r:id="rId14"/>
    <p:sldId id="284" r:id="rId15"/>
    <p:sldId id="265" r:id="rId16"/>
    <p:sldId id="272" r:id="rId17"/>
    <p:sldId id="281" r:id="rId18"/>
    <p:sldId id="278" r:id="rId19"/>
    <p:sldId id="280" r:id="rId20"/>
    <p:sldId id="285" r:id="rId21"/>
    <p:sldId id="286" r:id="rId22"/>
    <p:sldId id="287" r:id="rId23"/>
    <p:sldId id="288" r:id="rId24"/>
    <p:sldId id="273" r:id="rId25"/>
    <p:sldId id="277" r:id="rId26"/>
    <p:sldId id="274" r:id="rId27"/>
    <p:sldId id="279"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29-04-2024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29-04-2024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290668" y="2295131"/>
            <a:ext cx="10202334"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sz="15300" b="1" dirty="0">
                <a:latin typeface="Times New Roman" panose="02020603050405020304" pitchFamily="18" charset="0"/>
                <a:cs typeface="Times New Roman" panose="02020603050405020304" pitchFamily="18" charset="0"/>
              </a:rPr>
            </a:br>
            <a:r>
              <a:rPr lang="en-US" sz="4000" b="1" dirty="0">
                <a:solidFill>
                  <a:srgbClr val="000000"/>
                </a:solidFill>
                <a:highlight>
                  <a:srgbClr val="FFFFFF"/>
                </a:highlight>
                <a:latin typeface="docs-Calibri"/>
                <a:cs typeface="Times New Roman" panose="02020603050405020304" pitchFamily="18" charset="0"/>
              </a:rPr>
              <a:t>E</a:t>
            </a:r>
            <a:r>
              <a:rPr lang="en-US" sz="4000" b="1" i="0" dirty="0">
                <a:solidFill>
                  <a:srgbClr val="000000"/>
                </a:solidFill>
                <a:effectLst/>
                <a:highlight>
                  <a:srgbClr val="FFFFFF"/>
                </a:highlight>
                <a:latin typeface="docs-Calibri"/>
              </a:rPr>
              <a:t>mployee Turnover Prediction</a:t>
            </a:r>
            <a:br>
              <a:rPr lang="en-IN" sz="153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    1.   RA21110026010374 Deepak Kumar Das</a:t>
            </a:r>
          </a:p>
          <a:p>
            <a:pPr marL="457200" indent="-457200">
              <a:buAutoNum type="arabicPeriod" startAt="2"/>
            </a:pPr>
            <a:r>
              <a:rPr lang="en-IN" dirty="0">
                <a:latin typeface="Times New Roman" panose="02020603050405020304" pitchFamily="18" charset="0"/>
                <a:cs typeface="Times New Roman" panose="02020603050405020304" pitchFamily="18" charset="0"/>
              </a:rPr>
              <a:t>RA2111026010371 Aryan Kumar Jaiswal</a:t>
            </a:r>
          </a:p>
          <a:p>
            <a:pPr marL="457200" indent="-457200">
              <a:buAutoNum type="arabicPeriod" startAt="2"/>
            </a:pPr>
            <a:r>
              <a:rPr lang="en-IN" dirty="0">
                <a:latin typeface="Times New Roman" panose="02020603050405020304" pitchFamily="18" charset="0"/>
                <a:cs typeface="Times New Roman" panose="02020603050405020304" pitchFamily="18" charset="0"/>
              </a:rPr>
              <a:t>RA2111026010400 Pritish Ramu</a:t>
            </a:r>
          </a:p>
          <a:p>
            <a:pPr marL="457200" indent="-457200">
              <a:buAutoNum type="arabicPeriod" startAt="2"/>
            </a:pPr>
            <a:r>
              <a:rPr lang="en-IN" dirty="0">
                <a:latin typeface="Times New Roman" panose="02020603050405020304" pitchFamily="18" charset="0"/>
                <a:cs typeface="Times New Roman" panose="02020603050405020304" pitchFamily="18" charset="0"/>
              </a:rPr>
              <a:t>RA2111026010414 Jatin Singh Rajput</a:t>
            </a:r>
          </a:p>
          <a:p>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Overcoming Existing Methodology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 more sophisticated machine learning algorithms such as gradient boosting machines (GBM), neural networks, or ensemble methods to capture complex relationships within the data and improve prediction accuracy.</a:t>
            </a:r>
          </a:p>
          <a:p>
            <a:r>
              <a:rPr lang="en-US" dirty="0">
                <a:latin typeface="Times New Roman" panose="02020603050405020304" pitchFamily="18" charset="0"/>
                <a:cs typeface="Times New Roman" panose="02020603050405020304" pitchFamily="18" charset="0"/>
              </a:rPr>
              <a:t>Engineer new features or derive insights from existing ones to better represent employee behavior and its impact on turnover. This may include creating interaction terms, time-based features, or aggregating data from multiple sources.</a:t>
            </a:r>
          </a:p>
          <a:p>
            <a:r>
              <a:rPr lang="en-US" dirty="0">
                <a:latin typeface="Times New Roman" panose="02020603050405020304" pitchFamily="18" charset="0"/>
                <a:cs typeface="Times New Roman" panose="02020603050405020304" pitchFamily="18" charset="0"/>
              </a:rPr>
              <a:t>Utilize interactive and exploratory data visualization techniques to gain deeper insights into the data and identify patterns or trends that may not be apparent through traditional methods. This can help in feature selection and model interpretation.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a:xfrm>
            <a:off x="838200" y="1825624"/>
            <a:ext cx="10515600" cy="4870729"/>
          </a:xfrm>
        </p:spPr>
        <p:txBody>
          <a:bodyPr>
            <a:normAutofit lnSpcReduction="10000"/>
          </a:bodyPr>
          <a:lstStyle/>
          <a:p>
            <a:r>
              <a:rPr lang="en-US" b="1" dirty="0">
                <a:latin typeface="Times New Roman" panose="02020603050405020304" pitchFamily="18" charset="0"/>
                <a:cs typeface="Times New Roman" panose="02020603050405020304" pitchFamily="18" charset="0"/>
              </a:rPr>
              <a:t>Modules Used in the Proposed System :</a:t>
            </a:r>
          </a:p>
          <a:p>
            <a:r>
              <a:rPr lang="en-US" dirty="0">
                <a:latin typeface="Times New Roman" panose="02020603050405020304" pitchFamily="18" charset="0"/>
                <a:cs typeface="Times New Roman" panose="02020603050405020304" pitchFamily="18" charset="0"/>
              </a:rPr>
              <a:t>Data Preprocessing Module: Handles data cleaning, missing value imputation, and feature scaling to prepare the data for modeling.</a:t>
            </a:r>
          </a:p>
          <a:p>
            <a:r>
              <a:rPr lang="en-US" dirty="0">
                <a:latin typeface="Times New Roman" panose="02020603050405020304" pitchFamily="18" charset="0"/>
                <a:cs typeface="Times New Roman" panose="02020603050405020304" pitchFamily="18" charset="0"/>
              </a:rPr>
              <a:t>Feature Engineering Module: Generates new features, transforms existing ones, and performs dimensionality reduction techniques to improve model performance.</a:t>
            </a:r>
          </a:p>
          <a:p>
            <a:r>
              <a:rPr lang="en-US" dirty="0">
                <a:latin typeface="Times New Roman" panose="02020603050405020304" pitchFamily="18" charset="0"/>
                <a:cs typeface="Times New Roman" panose="02020603050405020304" pitchFamily="18" charset="0"/>
              </a:rPr>
              <a:t>Modeling Module: Utilizes advanced machine learning algorithms such as GBM, neural networks, or ensemble methods to train predictive models on the preprocessed data.</a:t>
            </a:r>
          </a:p>
          <a:p>
            <a:r>
              <a:rPr lang="en-US" dirty="0">
                <a:latin typeface="Times New Roman" panose="02020603050405020304" pitchFamily="18" charset="0"/>
                <a:cs typeface="Times New Roman" panose="02020603050405020304" pitchFamily="18" charset="0"/>
              </a:rPr>
              <a:t>Evaluation Module: Evaluates the performance of the trained models using appropriate metrics such as accuracy, precision, recall, and F1-score.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01625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5" name="Picture 4">
            <a:extLst>
              <a:ext uri="{FF2B5EF4-FFF2-40B4-BE49-F238E27FC236}">
                <a16:creationId xmlns:a16="http://schemas.microsoft.com/office/drawing/2014/main" id="{884266E9-E2D3-1C46-A64C-184E0FDB3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2345"/>
            <a:ext cx="12191999" cy="2908300"/>
          </a:xfrm>
          <a:prstGeom prst="rect">
            <a:avLst/>
          </a:prstGeom>
        </p:spPr>
      </p:pic>
      <p:pic>
        <p:nvPicPr>
          <p:cNvPr id="7" name="Picture 6">
            <a:extLst>
              <a:ext uri="{FF2B5EF4-FFF2-40B4-BE49-F238E27FC236}">
                <a16:creationId xmlns:a16="http://schemas.microsoft.com/office/drawing/2014/main" id="{676406A9-D089-2346-8683-F1A1AE9CA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10766"/>
            <a:ext cx="12191999" cy="2847234"/>
          </a:xfrm>
          <a:prstGeom prst="rect">
            <a:avLst/>
          </a:prstGeom>
        </p:spPr>
      </p:pic>
    </p:spTree>
    <p:extLst>
      <p:ext uri="{BB962C8B-B14F-4D97-AF65-F5344CB8AC3E}">
        <p14:creationId xmlns:p14="http://schemas.microsoft.com/office/powerpoint/2010/main" val="38046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A93CC-3397-AA54-DAB5-6D87EE3B599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5" name="Picture 4">
            <a:extLst>
              <a:ext uri="{FF2B5EF4-FFF2-40B4-BE49-F238E27FC236}">
                <a16:creationId xmlns:a16="http://schemas.microsoft.com/office/drawing/2014/main" id="{327EC1D9-CA8B-6D4C-9A09-55988F879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0299"/>
            <a:ext cx="12192000" cy="5727701"/>
          </a:xfrm>
          <a:prstGeom prst="rect">
            <a:avLst/>
          </a:prstGeom>
        </p:spPr>
      </p:pic>
    </p:spTree>
    <p:extLst>
      <p:ext uri="{BB962C8B-B14F-4D97-AF65-F5344CB8AC3E}">
        <p14:creationId xmlns:p14="http://schemas.microsoft.com/office/powerpoint/2010/main" val="353148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E2BD4-7CC1-0E42-B824-D583A179F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8359"/>
          </a:xfrm>
          <a:prstGeom prst="rect">
            <a:avLst/>
          </a:prstGeom>
        </p:spPr>
      </p:pic>
    </p:spTree>
    <p:extLst>
      <p:ext uri="{BB962C8B-B14F-4D97-AF65-F5344CB8AC3E}">
        <p14:creationId xmlns:p14="http://schemas.microsoft.com/office/powerpoint/2010/main" val="34568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Work Flow</a:t>
            </a:r>
          </a:p>
          <a:p>
            <a:pPr marL="0" indent="0">
              <a:buNone/>
            </a:pPr>
            <a:endParaRPr lang="en-IN" dirty="0">
              <a:latin typeface="Times New Roman" panose="02020603050405020304" pitchFamily="18" charset="0"/>
              <a:cs typeface="Times New Roman" panose="02020603050405020304" pitchFamily="18" charset="0"/>
            </a:endParaRPr>
          </a:p>
          <a:p>
            <a:pPr lvl="1"/>
            <a:r>
              <a:rPr lang="en-IN" b="0" i="0" dirty="0">
                <a:solidFill>
                  <a:schemeClr val="tx1">
                    <a:lumMod val="95000"/>
                    <a:lumOff val="5000"/>
                  </a:schemeClr>
                </a:solidFill>
                <a:effectLst/>
                <a:latin typeface="Söhne"/>
              </a:rPr>
              <a:t>Data Collection: Gather employee data.</a:t>
            </a:r>
          </a:p>
          <a:p>
            <a:pPr lvl="1"/>
            <a:r>
              <a:rPr lang="en-IN" b="0" i="0" dirty="0">
                <a:solidFill>
                  <a:schemeClr val="tx1">
                    <a:lumMod val="95000"/>
                    <a:lumOff val="5000"/>
                  </a:schemeClr>
                </a:solidFill>
                <a:effectLst/>
                <a:latin typeface="Söhne"/>
              </a:rPr>
              <a:t>Data Preprocessing: Clean data, handle missing values, and convert categorical variables.</a:t>
            </a:r>
          </a:p>
          <a:p>
            <a:pPr lvl="1"/>
            <a:r>
              <a:rPr lang="en-IN" b="0" i="0" dirty="0">
                <a:solidFill>
                  <a:schemeClr val="tx1">
                    <a:lumMod val="95000"/>
                    <a:lumOff val="5000"/>
                  </a:schemeClr>
                </a:solidFill>
                <a:effectLst/>
                <a:latin typeface="Söhne"/>
              </a:rPr>
              <a:t>Feature Engineering: Create new features and reduce dimensionality.</a:t>
            </a:r>
          </a:p>
          <a:p>
            <a:pPr lvl="1"/>
            <a:r>
              <a:rPr lang="en-IN" b="0" i="0" dirty="0">
                <a:solidFill>
                  <a:schemeClr val="tx1">
                    <a:lumMod val="95000"/>
                    <a:lumOff val="5000"/>
                  </a:schemeClr>
                </a:solidFill>
                <a:effectLst/>
                <a:latin typeface="Söhne"/>
              </a:rPr>
              <a:t>Data Visualization: Explore data visually.</a:t>
            </a:r>
          </a:p>
          <a:p>
            <a:pPr lvl="1"/>
            <a:r>
              <a:rPr lang="en-IN" b="0" i="0" dirty="0">
                <a:solidFill>
                  <a:schemeClr val="tx1">
                    <a:lumMod val="95000"/>
                    <a:lumOff val="5000"/>
                  </a:schemeClr>
                </a:solidFill>
                <a:effectLst/>
                <a:latin typeface="Söhne"/>
              </a:rPr>
              <a:t>Model Selection: Choose algorithms like logistic regression, decision trees, random forests, or gradient boosting machines.</a:t>
            </a:r>
          </a:p>
          <a:p>
            <a:pPr lvl="1"/>
            <a:r>
              <a:rPr lang="en-IN" b="0" i="0" dirty="0">
                <a:solidFill>
                  <a:schemeClr val="tx1">
                    <a:lumMod val="95000"/>
                    <a:lumOff val="5000"/>
                  </a:schemeClr>
                </a:solidFill>
                <a:effectLst/>
                <a:latin typeface="Söhne"/>
              </a:rPr>
              <a:t>Model Training: Train models using cross-validation.</a:t>
            </a:r>
          </a:p>
          <a:p>
            <a:pPr lvl="1"/>
            <a:r>
              <a:rPr lang="en-IN" b="0" i="0" dirty="0">
                <a:solidFill>
                  <a:schemeClr val="tx1">
                    <a:lumMod val="95000"/>
                    <a:lumOff val="5000"/>
                  </a:schemeClr>
                </a:solidFill>
                <a:effectLst/>
                <a:latin typeface="Söhne"/>
              </a:rPr>
              <a:t>Model Evaluation: Assess model performance using metrics like accuracy, precision, recall, and F1-score.</a:t>
            </a:r>
          </a:p>
          <a:p>
            <a:pPr lvl="1"/>
            <a:r>
              <a:rPr lang="en-IN" b="0" i="0" dirty="0">
                <a:solidFill>
                  <a:schemeClr val="tx1">
                    <a:lumMod val="95000"/>
                    <a:lumOff val="5000"/>
                  </a:schemeClr>
                </a:solidFill>
                <a:effectLst/>
                <a:latin typeface="Söhne"/>
              </a:rPr>
              <a:t>Deployment: Deploy trained model for real-time predictions.</a:t>
            </a:r>
          </a:p>
          <a:p>
            <a:pPr lvl="1"/>
            <a:endParaRPr lang="en-IN" b="0" i="0" dirty="0">
              <a:solidFill>
                <a:schemeClr val="tx1">
                  <a:lumMod val="95000"/>
                  <a:lumOff val="5000"/>
                </a:schemeClr>
              </a:solidFill>
              <a:effectLst/>
              <a:latin typeface="Söhne"/>
            </a:endParaRPr>
          </a:p>
          <a:p>
            <a:pPr marL="457200" lvl="1" indent="0">
              <a:buNone/>
            </a:pPr>
            <a:r>
              <a:rPr lang="en-IN" sz="2400" dirty="0">
                <a:latin typeface="Times New Roman" panose="02020603050405020304" pitchFamily="18" charset="0"/>
                <a:cs typeface="Times New Roman" panose="02020603050405020304" pitchFamily="18" charset="0"/>
              </a:rPr>
              <a:t>Algorithm Used : </a:t>
            </a:r>
            <a:endParaRPr lang="en-IN" b="0" i="0" dirty="0">
              <a:solidFill>
                <a:schemeClr val="tx1">
                  <a:lumMod val="95000"/>
                  <a:lumOff val="5000"/>
                </a:schemeClr>
              </a:solidFill>
              <a:effectLst/>
              <a:latin typeface="Söhne"/>
            </a:endParaRPr>
          </a:p>
          <a:p>
            <a:pPr lvl="1"/>
            <a:r>
              <a:rPr lang="en-IN" b="0" i="0" dirty="0">
                <a:solidFill>
                  <a:schemeClr val="tx1">
                    <a:lumMod val="95000"/>
                    <a:lumOff val="5000"/>
                  </a:schemeClr>
                </a:solidFill>
                <a:effectLst/>
                <a:latin typeface="Söhne"/>
              </a:rPr>
              <a:t>Commonly used algorithms include logistic regression, decision trees, random forests, and gradient boosting machines for accurate turnover prediction.</a:t>
            </a:r>
          </a:p>
          <a:p>
            <a:pPr lvl="1"/>
            <a:endParaRPr lang="en-IN" b="0" i="0" dirty="0">
              <a:solidFill>
                <a:schemeClr val="tx1">
                  <a:lumMod val="95000"/>
                  <a:lumOff val="5000"/>
                </a:schemeClr>
              </a:solidFill>
              <a:effectLst/>
              <a:latin typeface="Söhne"/>
            </a:endParaRPr>
          </a:p>
          <a:p>
            <a:pPr lvl="1"/>
            <a:endParaRPr lang="en-IN" b="0" i="0" dirty="0">
              <a:solidFill>
                <a:schemeClr val="tx1">
                  <a:lumMod val="95000"/>
                  <a:lumOff val="5000"/>
                </a:schemeClr>
              </a:solidFill>
              <a:effectLst/>
              <a:latin typeface="Söhne"/>
            </a:endParaRPr>
          </a:p>
          <a:p>
            <a:pPr lvl="1"/>
            <a:endParaRPr lang="en-IN" b="0" i="0" dirty="0">
              <a:solidFill>
                <a:schemeClr val="tx1">
                  <a:lumMod val="95000"/>
                  <a:lumOff val="5000"/>
                </a:schemeClr>
              </a:solidFill>
              <a:effectLst/>
              <a:latin typeface="Söhne"/>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5284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1049-99D7-EA32-B3C3-341DD61D07B0}"/>
              </a:ext>
            </a:extLst>
          </p:cNvPr>
          <p:cNvSpPr>
            <a:spLocks noGrp="1"/>
          </p:cNvSpPr>
          <p:nvPr>
            <p:ph type="title"/>
          </p:nvPr>
        </p:nvSpPr>
        <p:spPr>
          <a:xfrm>
            <a:off x="838200" y="1027906"/>
            <a:ext cx="10515600" cy="1263968"/>
          </a:xfrm>
        </p:spPr>
        <p:txBody>
          <a:bodyPr/>
          <a:lstStyle/>
          <a:p>
            <a:r>
              <a:rPr lang="en-IN" dirty="0">
                <a:latin typeface="Times New Roman" panose="02020603050405020304" pitchFamily="18" charset="0"/>
                <a:cs typeface="Times New Roman" panose="02020603050405020304" pitchFamily="18" charset="0"/>
              </a:rPr>
              <a:t>Evaluation metrics</a:t>
            </a:r>
            <a:endParaRPr lang="en-US" dirty="0"/>
          </a:p>
        </p:txBody>
      </p:sp>
      <p:pic>
        <p:nvPicPr>
          <p:cNvPr id="4" name="Picture 3">
            <a:extLst>
              <a:ext uri="{FF2B5EF4-FFF2-40B4-BE49-F238E27FC236}">
                <a16:creationId xmlns:a16="http://schemas.microsoft.com/office/drawing/2014/main" id="{F2E66AB5-4F90-5CFA-32B6-218BAE3F7F6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0" y="140087"/>
            <a:ext cx="2595282" cy="1070699"/>
          </a:xfrm>
          <a:prstGeom prst="rect">
            <a:avLst/>
          </a:prstGeom>
        </p:spPr>
      </p:pic>
      <p:pic>
        <p:nvPicPr>
          <p:cNvPr id="7" name="Content Placeholder 6">
            <a:extLst>
              <a:ext uri="{FF2B5EF4-FFF2-40B4-BE49-F238E27FC236}">
                <a16:creationId xmlns:a16="http://schemas.microsoft.com/office/drawing/2014/main" id="{7897DE46-0D17-1242-878D-0A9D9D89BC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1039" y="2043401"/>
            <a:ext cx="5257865" cy="4351337"/>
          </a:xfrm>
        </p:spPr>
      </p:pic>
    </p:spTree>
    <p:extLst>
      <p:ext uri="{BB962C8B-B14F-4D97-AF65-F5344CB8AC3E}">
        <p14:creationId xmlns:p14="http://schemas.microsoft.com/office/powerpoint/2010/main" val="347031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FBABAD-A607-25CA-C00F-4EE65B20273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0" y="140087"/>
            <a:ext cx="2595282" cy="1070699"/>
          </a:xfrm>
          <a:prstGeom prst="rect">
            <a:avLst/>
          </a:prstGeom>
        </p:spPr>
      </p:pic>
      <p:pic>
        <p:nvPicPr>
          <p:cNvPr id="5" name="Picture 4">
            <a:extLst>
              <a:ext uri="{FF2B5EF4-FFF2-40B4-BE49-F238E27FC236}">
                <a16:creationId xmlns:a16="http://schemas.microsoft.com/office/drawing/2014/main" id="{AAA09F60-1DDC-504F-BEAA-5CB6DC6D6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1054100"/>
            <a:ext cx="7366000" cy="5803900"/>
          </a:xfrm>
          <a:prstGeom prst="rect">
            <a:avLst/>
          </a:prstGeom>
        </p:spPr>
      </p:pic>
    </p:spTree>
    <p:extLst>
      <p:ext uri="{BB962C8B-B14F-4D97-AF65-F5344CB8AC3E}">
        <p14:creationId xmlns:p14="http://schemas.microsoft.com/office/powerpoint/2010/main" val="318692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948A-46EF-1596-8269-1EBD58D6F54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Performance Analysis</a:t>
            </a:r>
            <a:endParaRPr lang="en-US" dirty="0"/>
          </a:p>
        </p:txBody>
      </p:sp>
      <p:pic>
        <p:nvPicPr>
          <p:cNvPr id="18" name="Picture 17">
            <a:extLst>
              <a:ext uri="{FF2B5EF4-FFF2-40B4-BE49-F238E27FC236}">
                <a16:creationId xmlns:a16="http://schemas.microsoft.com/office/drawing/2014/main" id="{F5E02844-82A7-F12F-1805-7F696D620BE8}"/>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4" name="Content Placeholder 3">
            <a:extLst>
              <a:ext uri="{FF2B5EF4-FFF2-40B4-BE49-F238E27FC236}">
                <a16:creationId xmlns:a16="http://schemas.microsoft.com/office/drawing/2014/main" id="{17380BDE-3EAC-9C4D-B9CC-A8A6515ECF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218" y="1894167"/>
            <a:ext cx="5648753" cy="4351337"/>
          </a:xfrm>
        </p:spPr>
      </p:pic>
      <p:pic>
        <p:nvPicPr>
          <p:cNvPr id="6" name="Picture 5">
            <a:extLst>
              <a:ext uri="{FF2B5EF4-FFF2-40B4-BE49-F238E27FC236}">
                <a16:creationId xmlns:a16="http://schemas.microsoft.com/office/drawing/2014/main" id="{79CDA824-D3D6-1A44-B7B0-548A6043A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9917" y="1894167"/>
            <a:ext cx="5441373" cy="4152627"/>
          </a:xfrm>
          <a:prstGeom prst="rect">
            <a:avLst/>
          </a:prstGeom>
        </p:spPr>
      </p:pic>
    </p:spTree>
    <p:extLst>
      <p:ext uri="{BB962C8B-B14F-4D97-AF65-F5344CB8AC3E}">
        <p14:creationId xmlns:p14="http://schemas.microsoft.com/office/powerpoint/2010/main" val="310681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7609CD-81E0-724E-B716-E76D6D588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7898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fontScale="92500" lnSpcReduction="10000"/>
          </a:bodyPr>
          <a:lstStyle/>
          <a:p>
            <a:r>
              <a:rPr lang="en-US" b="0" i="0" dirty="0">
                <a:effectLst/>
                <a:highlight>
                  <a:srgbClr val="FFFFFF"/>
                </a:highlight>
                <a:latin typeface="system-ui"/>
              </a:rPr>
              <a:t>Our </a:t>
            </a:r>
            <a:r>
              <a:rPr lang="en-US" dirty="0">
                <a:highlight>
                  <a:srgbClr val="FFFFFF"/>
                </a:highlight>
                <a:latin typeface="system-ui"/>
              </a:rPr>
              <a:t>project aim to measure</a:t>
            </a:r>
            <a:r>
              <a:rPr lang="en-US" b="0" i="0" dirty="0">
                <a:effectLst/>
                <a:highlight>
                  <a:srgbClr val="FFFFFF"/>
                </a:highlight>
                <a:latin typeface="system-ui"/>
              </a:rPr>
              <a:t> the total number of employees who leave an organization in a particular year. Employee Turnover Prediction means to predict whether an employee is going to leave the organization in the coming period.</a:t>
            </a:r>
            <a:br>
              <a:rPr lang="en-US" b="0" i="0" dirty="0">
                <a:effectLst/>
                <a:highlight>
                  <a:srgbClr val="FFFFFF"/>
                </a:highligh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0" i="0" dirty="0">
                <a:effectLst/>
                <a:highlight>
                  <a:srgbClr val="FFFFFF"/>
                </a:highlight>
                <a:latin typeface="system-ui"/>
              </a:rPr>
              <a:t>A Company uses this predictive analysis to measure how many employees they will need if the potential employees will leave their organization. A company also uses this predictive analysis to make the workplace better for employees by understanding the core reasons for the high turnover ratio.</a:t>
            </a:r>
            <a:br>
              <a:rPr lang="en-US" b="0" i="0" dirty="0">
                <a:effectLst/>
                <a:highlight>
                  <a:srgbClr val="FFFFFF"/>
                </a:highligh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Utilized a dataset comprising various employee attributes such as satisfaction level, last evaluation, number of projects, etc.</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07B2E0-762F-2E48-BE5F-5F640F722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2700"/>
            <a:ext cx="10236200" cy="6832600"/>
          </a:xfrm>
          <a:prstGeom prst="rect">
            <a:avLst/>
          </a:prstGeom>
        </p:spPr>
      </p:pic>
    </p:spTree>
    <p:extLst>
      <p:ext uri="{BB962C8B-B14F-4D97-AF65-F5344CB8AC3E}">
        <p14:creationId xmlns:p14="http://schemas.microsoft.com/office/powerpoint/2010/main" val="391040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D505A6-F680-574E-856A-E057062FCD37}"/>
              </a:ext>
            </a:extLst>
          </p:cNvPr>
          <p:cNvPicPr>
            <a:picLocks noChangeAspect="1"/>
          </p:cNvPicPr>
          <p:nvPr/>
        </p:nvPicPr>
        <p:blipFill>
          <a:blip r:embed="rId2"/>
          <a:stretch>
            <a:fillRect/>
          </a:stretch>
        </p:blipFill>
        <p:spPr>
          <a:xfrm>
            <a:off x="1080076" y="0"/>
            <a:ext cx="10031848" cy="6858000"/>
          </a:xfrm>
          <a:prstGeom prst="rect">
            <a:avLst/>
          </a:prstGeom>
        </p:spPr>
      </p:pic>
    </p:spTree>
    <p:extLst>
      <p:ext uri="{BB962C8B-B14F-4D97-AF65-F5344CB8AC3E}">
        <p14:creationId xmlns:p14="http://schemas.microsoft.com/office/powerpoint/2010/main" val="225498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EFC9E5-EAD4-FF41-A5C6-B9DD458F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582" y="0"/>
            <a:ext cx="6910835" cy="6858000"/>
          </a:xfrm>
          <a:prstGeom prst="rect">
            <a:avLst/>
          </a:prstGeom>
        </p:spPr>
      </p:pic>
    </p:spTree>
    <p:extLst>
      <p:ext uri="{BB962C8B-B14F-4D97-AF65-F5344CB8AC3E}">
        <p14:creationId xmlns:p14="http://schemas.microsoft.com/office/powerpoint/2010/main" val="355911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A2F20-32B9-A043-9B6E-7B1F1A3C1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64" y="0"/>
            <a:ext cx="9497291" cy="6858000"/>
          </a:xfrm>
          <a:prstGeom prst="rect">
            <a:avLst/>
          </a:prstGeom>
        </p:spPr>
      </p:pic>
      <p:sp>
        <p:nvSpPr>
          <p:cNvPr id="5" name="TextBox 4">
            <a:extLst>
              <a:ext uri="{FF2B5EF4-FFF2-40B4-BE49-F238E27FC236}">
                <a16:creationId xmlns:a16="http://schemas.microsoft.com/office/drawing/2014/main" id="{89142715-27BB-214A-8C14-7B9B3AF4E526}"/>
              </a:ext>
            </a:extLst>
          </p:cNvPr>
          <p:cNvSpPr txBox="1"/>
          <p:nvPr/>
        </p:nvSpPr>
        <p:spPr>
          <a:xfrm>
            <a:off x="675409" y="214052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1392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B460-6466-BF1E-EB4A-69F27EBAFCDB}"/>
              </a:ext>
            </a:extLst>
          </p:cNvPr>
          <p:cNvSpPr>
            <a:spLocks noGrp="1"/>
          </p:cNvSpPr>
          <p:nvPr>
            <p:ph type="title"/>
          </p:nvPr>
        </p:nvSpPr>
        <p:spPr>
          <a:xfrm>
            <a:off x="838200" y="1106905"/>
            <a:ext cx="10515600" cy="1070699"/>
          </a:xfrm>
        </p:spPr>
        <p:txBody>
          <a:bodyPr/>
          <a:lstStyle/>
          <a:p>
            <a:r>
              <a:rPr lang="en-IN" dirty="0">
                <a:latin typeface="Times New Roman" panose="02020603050405020304" pitchFamily="18" charset="0"/>
                <a:cs typeface="Times New Roman" panose="02020603050405020304" pitchFamily="18" charset="0"/>
              </a:rPr>
              <a:t>Results &amp; Discussion</a:t>
            </a:r>
            <a:endParaRPr lang="en-US" dirty="0"/>
          </a:p>
        </p:txBody>
      </p:sp>
      <p:sp>
        <p:nvSpPr>
          <p:cNvPr id="3" name="Content Placeholder 2">
            <a:extLst>
              <a:ext uri="{FF2B5EF4-FFF2-40B4-BE49-F238E27FC236}">
                <a16:creationId xmlns:a16="http://schemas.microsoft.com/office/drawing/2014/main" id="{47FF24C3-5748-CF97-4586-49747987FDA6}"/>
              </a:ext>
            </a:extLst>
          </p:cNvPr>
          <p:cNvSpPr>
            <a:spLocks noGrp="1"/>
          </p:cNvSpPr>
          <p:nvPr>
            <p:ph idx="1"/>
          </p:nvPr>
        </p:nvSpPr>
        <p:spPr>
          <a:xfrm>
            <a:off x="838200" y="2177604"/>
            <a:ext cx="10515600" cy="4518750"/>
          </a:xfrm>
        </p:spPr>
        <p:txBody>
          <a:bodyPr>
            <a:normAutofit fontScale="92500" lnSpcReduction="20000"/>
          </a:bodyPr>
          <a:lstStyle/>
          <a:p>
            <a:pPr marL="0" indent="0" algn="l">
              <a:buNone/>
            </a:pPr>
            <a:r>
              <a:rPr lang="en-US" i="0" dirty="0">
                <a:solidFill>
                  <a:schemeClr val="tx1">
                    <a:lumMod val="95000"/>
                    <a:lumOff val="5000"/>
                  </a:schemeClr>
                </a:solidFill>
                <a:effectLst/>
                <a:latin typeface="Söhne"/>
              </a:rPr>
              <a:t>Improved Prediction Accuracy: The proposed system achieved higher prediction accuracy compared to traditional methods, with accuracy rates exceeding 85% in cross-validation and test datasets.</a:t>
            </a:r>
            <a:br>
              <a:rPr lang="en-US" i="0" dirty="0">
                <a:solidFill>
                  <a:schemeClr val="tx1">
                    <a:lumMod val="95000"/>
                    <a:lumOff val="5000"/>
                  </a:schemeClr>
                </a:solidFill>
                <a:effectLst/>
                <a:latin typeface="Söhne"/>
              </a:rPr>
            </a:br>
            <a:endParaRPr lang="en-US" i="0" dirty="0">
              <a:solidFill>
                <a:schemeClr val="tx1">
                  <a:lumMod val="95000"/>
                  <a:lumOff val="5000"/>
                </a:schemeClr>
              </a:solidFill>
              <a:effectLst/>
              <a:latin typeface="Söhne"/>
            </a:endParaRPr>
          </a:p>
          <a:p>
            <a:pPr marL="0" indent="0" algn="l">
              <a:buNone/>
            </a:pPr>
            <a:r>
              <a:rPr lang="en-US" i="0" dirty="0">
                <a:solidFill>
                  <a:schemeClr val="tx1">
                    <a:lumMod val="95000"/>
                    <a:lumOff val="5000"/>
                  </a:schemeClr>
                </a:solidFill>
                <a:effectLst/>
                <a:latin typeface="Söhne"/>
              </a:rPr>
              <a:t>Identification of Key Predictors: Through feature importance analysis, the system identified key predictors of employee turnover, including satisfaction levels, last evaluations, time spent at the company, and occurrence of work accidents.</a:t>
            </a:r>
            <a:br>
              <a:rPr lang="en-US" i="0" dirty="0">
                <a:solidFill>
                  <a:schemeClr val="tx1">
                    <a:lumMod val="95000"/>
                    <a:lumOff val="5000"/>
                  </a:schemeClr>
                </a:solidFill>
                <a:effectLst/>
                <a:latin typeface="Söhne"/>
              </a:rPr>
            </a:br>
            <a:endParaRPr lang="en-US" i="0" dirty="0">
              <a:solidFill>
                <a:schemeClr val="tx1">
                  <a:lumMod val="95000"/>
                  <a:lumOff val="5000"/>
                </a:schemeClr>
              </a:solidFill>
              <a:effectLst/>
              <a:latin typeface="Söhne"/>
            </a:endParaRPr>
          </a:p>
          <a:p>
            <a:pPr marL="0" indent="0" algn="l">
              <a:buNone/>
            </a:pPr>
            <a:r>
              <a:rPr lang="en-US" i="0" dirty="0">
                <a:solidFill>
                  <a:schemeClr val="tx1">
                    <a:lumMod val="95000"/>
                    <a:lumOff val="5000"/>
                  </a:schemeClr>
                </a:solidFill>
                <a:effectLst/>
                <a:latin typeface="Söhne"/>
              </a:rPr>
              <a:t>Actionable Insights for Retention Strategies : By analyzing the impact of different features on turnover prediction, the system provided actionable insights for organizations to implement targeted retention strategies. For example, it highlighted the importance of improving job satisfaction and addressing work-related accidents to reduce turnover rates.</a:t>
            </a:r>
            <a:endParaRPr lang="en-US" dirty="0"/>
          </a:p>
        </p:txBody>
      </p:sp>
      <p:pic>
        <p:nvPicPr>
          <p:cNvPr id="4" name="Picture 3">
            <a:extLst>
              <a:ext uri="{FF2B5EF4-FFF2-40B4-BE49-F238E27FC236}">
                <a16:creationId xmlns:a16="http://schemas.microsoft.com/office/drawing/2014/main" id="{D6AFE8F3-426A-8B6B-016D-000D6AC51920}"/>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72952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CEF84-B2B0-B66A-8C7B-2E1807AD29BF}"/>
              </a:ext>
            </a:extLst>
          </p:cNvPr>
          <p:cNvSpPr txBox="1"/>
          <p:nvPr/>
        </p:nvSpPr>
        <p:spPr>
          <a:xfrm>
            <a:off x="889000" y="1613327"/>
            <a:ext cx="10414000" cy="5016758"/>
          </a:xfrm>
          <a:prstGeom prst="rect">
            <a:avLst/>
          </a:prstGeom>
          <a:noFill/>
        </p:spPr>
        <p:txBody>
          <a:bodyPr wrap="square">
            <a:spAutoFit/>
          </a:bodyPr>
          <a:lstStyle/>
          <a:p>
            <a:pPr algn="l"/>
            <a:r>
              <a:rPr lang="en-US" sz="2000" b="1" i="0" dirty="0">
                <a:solidFill>
                  <a:schemeClr val="tx1">
                    <a:lumMod val="95000"/>
                    <a:lumOff val="5000"/>
                  </a:schemeClr>
                </a:solidFill>
                <a:effectLst/>
                <a:latin typeface="Söhne"/>
              </a:rPr>
              <a:t>Discussion:</a:t>
            </a:r>
          </a:p>
          <a:p>
            <a:pPr algn="l"/>
            <a:endParaRPr lang="en-US" sz="2000" i="0" dirty="0">
              <a:solidFill>
                <a:schemeClr val="tx1">
                  <a:lumMod val="95000"/>
                  <a:lumOff val="5000"/>
                </a:schemeClr>
              </a:solidFill>
              <a:effectLst/>
              <a:latin typeface="Söhne"/>
            </a:endParaRPr>
          </a:p>
          <a:p>
            <a:pPr marL="342900" indent="-342900" algn="l">
              <a:buFont typeface="Arial" panose="020B0604020202020204" pitchFamily="34" charset="0"/>
              <a:buChar char="•"/>
            </a:pPr>
            <a:r>
              <a:rPr lang="en-US" sz="2000" i="0" dirty="0">
                <a:solidFill>
                  <a:schemeClr val="tx1">
                    <a:lumMod val="95000"/>
                    <a:lumOff val="5000"/>
                  </a:schemeClr>
                </a:solidFill>
                <a:effectLst/>
                <a:latin typeface="Söhne"/>
              </a:rPr>
              <a:t>The improved accuracy and actionable insights provided by the proposed system have the potential to significantly benefit organizations in mitigating employee turnover and retaining valuable talent.</a:t>
            </a:r>
          </a:p>
          <a:p>
            <a:pPr marL="342900" indent="-342900" algn="l">
              <a:buFont typeface="Arial" panose="020B0604020202020204" pitchFamily="34" charset="0"/>
              <a:buChar char="•"/>
            </a:pPr>
            <a:r>
              <a:rPr lang="en-US" sz="2000" i="0" dirty="0">
                <a:solidFill>
                  <a:schemeClr val="tx1">
                    <a:lumMod val="95000"/>
                    <a:lumOff val="5000"/>
                  </a:schemeClr>
                </a:solidFill>
                <a:effectLst/>
                <a:latin typeface="Söhne"/>
              </a:rPr>
              <a:t>By leveraging advanced machine learning techniques and feature engineering, the system can better capture the complexities of employee behavior and predict turnover with higher precision.</a:t>
            </a:r>
          </a:p>
          <a:p>
            <a:pPr marL="342900" indent="-342900" algn="l">
              <a:buFont typeface="Arial" panose="020B0604020202020204" pitchFamily="34" charset="0"/>
              <a:buChar char="•"/>
            </a:pPr>
            <a:r>
              <a:rPr lang="en-US" sz="2000" i="0" dirty="0">
                <a:solidFill>
                  <a:schemeClr val="tx1">
                    <a:lumMod val="95000"/>
                    <a:lumOff val="5000"/>
                  </a:schemeClr>
                </a:solidFill>
                <a:effectLst/>
                <a:latin typeface="Söhne"/>
              </a:rPr>
              <a:t>The system's ability to identify key predictors of turnover allows organizations to prioritize interventions and allocate resources more effectively to improve employee retention.</a:t>
            </a:r>
          </a:p>
          <a:p>
            <a:pPr marL="342900" indent="-342900" algn="l">
              <a:buFont typeface="Arial" panose="020B0604020202020204" pitchFamily="34" charset="0"/>
              <a:buChar char="•"/>
            </a:pPr>
            <a:r>
              <a:rPr lang="en-US" sz="2000" i="0" dirty="0">
                <a:solidFill>
                  <a:schemeClr val="tx1">
                    <a:lumMod val="95000"/>
                    <a:lumOff val="5000"/>
                  </a:schemeClr>
                </a:solidFill>
                <a:effectLst/>
                <a:latin typeface="Söhne"/>
              </a:rPr>
              <a:t>Continuous monitoring and refinement of the system are essential to ensure its effectiveness over time, as workforce dynamics and organizational factors may evolve.</a:t>
            </a:r>
          </a:p>
          <a:p>
            <a:pPr algn="l"/>
            <a:endParaRPr lang="en-US" sz="2000" i="0" dirty="0">
              <a:solidFill>
                <a:schemeClr val="tx1">
                  <a:lumMod val="95000"/>
                  <a:lumOff val="5000"/>
                </a:schemeClr>
              </a:solidFill>
              <a:effectLst/>
              <a:latin typeface="Söhne"/>
            </a:endParaRPr>
          </a:p>
          <a:p>
            <a:pPr algn="l"/>
            <a:r>
              <a:rPr lang="en-US" sz="2000" i="0" dirty="0">
                <a:solidFill>
                  <a:schemeClr val="tx1">
                    <a:lumMod val="95000"/>
                    <a:lumOff val="5000"/>
                  </a:schemeClr>
                </a:solidFill>
                <a:effectLst/>
                <a:latin typeface="Söhne"/>
              </a:rPr>
              <a:t>Overall, the results and discussion highlight the potential of the proposed employee turnover prediction system to empower organizations with valuable insights for proactive workforce management and retention strategies</a:t>
            </a:r>
            <a:endParaRPr lang="en-IN" i="0" dirty="0">
              <a:solidFill>
                <a:schemeClr val="tx1">
                  <a:lumMod val="95000"/>
                  <a:lumOff val="5000"/>
                </a:schemeClr>
              </a:solidFill>
              <a:effectLst/>
              <a:latin typeface="Söhne"/>
            </a:endParaRPr>
          </a:p>
        </p:txBody>
      </p:sp>
      <p:pic>
        <p:nvPicPr>
          <p:cNvPr id="4" name="Picture 3">
            <a:extLst>
              <a:ext uri="{FF2B5EF4-FFF2-40B4-BE49-F238E27FC236}">
                <a16:creationId xmlns:a16="http://schemas.microsoft.com/office/drawing/2014/main" id="{C21266E1-61EB-7B16-2B83-43ECDE02E620}"/>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9140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A503-B529-133C-81A7-964685AA9EED}"/>
              </a:ext>
            </a:extLst>
          </p:cNvPr>
          <p:cNvSpPr>
            <a:spLocks noGrp="1"/>
          </p:cNvSpPr>
          <p:nvPr>
            <p:ph type="title"/>
          </p:nvPr>
        </p:nvSpPr>
        <p:spPr>
          <a:xfrm>
            <a:off x="838200" y="1232345"/>
            <a:ext cx="10515600" cy="1325563"/>
          </a:xfrm>
        </p:spPr>
        <p:txBody>
          <a:bodyPr/>
          <a:lstStyle/>
          <a:p>
            <a:r>
              <a:rPr lang="en-IN"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B6937B2C-B809-86CF-48D1-9FF4119EE037}"/>
              </a:ext>
            </a:extLst>
          </p:cNvPr>
          <p:cNvSpPr>
            <a:spLocks noGrp="1"/>
          </p:cNvSpPr>
          <p:nvPr>
            <p:ph idx="1"/>
          </p:nvPr>
        </p:nvSpPr>
        <p:spPr>
          <a:xfrm>
            <a:off x="838200" y="2303044"/>
            <a:ext cx="10515600" cy="4097756"/>
          </a:xfrm>
        </p:spPr>
        <p:txBody>
          <a:bodyPr>
            <a:normAutofit/>
          </a:bodyPr>
          <a:lstStyle/>
          <a:p>
            <a:pPr marL="0" indent="0">
              <a:buNone/>
            </a:pPr>
            <a:endParaRPr lang="en-US" b="0" i="0" dirty="0">
              <a:solidFill>
                <a:schemeClr val="tx1">
                  <a:lumMod val="95000"/>
                  <a:lumOff val="5000"/>
                </a:schemeClr>
              </a:solidFill>
              <a:effectLst/>
              <a:latin typeface="Söhne"/>
            </a:endParaRPr>
          </a:p>
          <a:p>
            <a:r>
              <a:rPr lang="en-US" b="0" i="0" dirty="0">
                <a:solidFill>
                  <a:schemeClr val="tx1">
                    <a:lumMod val="95000"/>
                    <a:lumOff val="5000"/>
                  </a:schemeClr>
                </a:solidFill>
                <a:effectLst/>
                <a:latin typeface="Söhne"/>
              </a:rPr>
              <a:t>In essence, the employee turnover prediction system stands as a pivotal solution for organizations navigating the complexities of workforce management. By harnessing advanced analytics and predictive modeling, the system empowers proactive decision-making, enabling organizations to identify, address, and mitigate turnover risks effectively. As organizations strive for sustainable growth and success, the system serves as a strategic ally in fostering employee satisfaction, retention, and overall organizational resilience in today's dynamic business landscape.</a:t>
            </a:r>
            <a:endParaRPr lang="en-US" dirty="0">
              <a:solidFill>
                <a:schemeClr val="tx1">
                  <a:lumMod val="95000"/>
                  <a:lumOff val="5000"/>
                </a:schemeClr>
              </a:solidFill>
            </a:endParaRPr>
          </a:p>
        </p:txBody>
      </p:sp>
      <p:pic>
        <p:nvPicPr>
          <p:cNvPr id="4" name="Picture 3">
            <a:extLst>
              <a:ext uri="{FF2B5EF4-FFF2-40B4-BE49-F238E27FC236}">
                <a16:creationId xmlns:a16="http://schemas.microsoft.com/office/drawing/2014/main" id="{21F517C4-FA4C-C12C-445E-BBAC02E34A7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11101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9080-C86E-63FD-03C2-F5016BC08996}"/>
              </a:ext>
            </a:extLst>
          </p:cNvPr>
          <p:cNvSpPr>
            <a:spLocks noGrp="1"/>
          </p:cNvSpPr>
          <p:nvPr>
            <p:ph type="title"/>
          </p:nvPr>
        </p:nvSpPr>
        <p:spPr>
          <a:xfrm>
            <a:off x="838200" y="1238885"/>
            <a:ext cx="10515600" cy="1325563"/>
          </a:xfrm>
        </p:spPr>
        <p:txBody>
          <a:bodyPr/>
          <a:lstStyle/>
          <a:p>
            <a:r>
              <a:rPr lang="en-IN" dirty="0">
                <a:latin typeface="Times New Roman" panose="02020603050405020304" pitchFamily="18" charset="0"/>
                <a:cs typeface="Times New Roman" panose="02020603050405020304" pitchFamily="18" charset="0"/>
              </a:rPr>
              <a:t>Future Enhancement</a:t>
            </a:r>
            <a:endParaRPr lang="en-US" dirty="0"/>
          </a:p>
        </p:txBody>
      </p:sp>
      <p:sp>
        <p:nvSpPr>
          <p:cNvPr id="3" name="Content Placeholder 2">
            <a:extLst>
              <a:ext uri="{FF2B5EF4-FFF2-40B4-BE49-F238E27FC236}">
                <a16:creationId xmlns:a16="http://schemas.microsoft.com/office/drawing/2014/main" id="{DFD84B08-A441-217C-92F3-6CADC26C00FB}"/>
              </a:ext>
            </a:extLst>
          </p:cNvPr>
          <p:cNvSpPr>
            <a:spLocks noGrp="1"/>
          </p:cNvSpPr>
          <p:nvPr>
            <p:ph idx="1"/>
          </p:nvPr>
        </p:nvSpPr>
        <p:spPr>
          <a:xfrm>
            <a:off x="838200" y="2885441"/>
            <a:ext cx="10515600" cy="3484562"/>
          </a:xfrm>
        </p:spPr>
        <p:txBody>
          <a:bodyPr>
            <a:normAutofit/>
          </a:bodyPr>
          <a:lstStyle/>
          <a:p>
            <a:r>
              <a:rPr lang="en-US" i="0" dirty="0">
                <a:solidFill>
                  <a:schemeClr val="tx1">
                    <a:lumMod val="95000"/>
                    <a:lumOff val="5000"/>
                  </a:schemeClr>
                </a:solidFill>
                <a:effectLst/>
                <a:latin typeface="Söhne"/>
              </a:rPr>
              <a:t>Integration of External Data Sources : Incorporate additional external data sources such as social media activity, employee sentiment analysis, or industry trends to enhance predictive accuracy and provide more comprehensive insights into turnover risk factors.</a:t>
            </a:r>
          </a:p>
          <a:p>
            <a:r>
              <a:rPr lang="en-US" i="0" dirty="0">
                <a:solidFill>
                  <a:schemeClr val="tx1">
                    <a:lumMod val="95000"/>
                    <a:lumOff val="5000"/>
                  </a:schemeClr>
                </a:solidFill>
                <a:effectLst/>
                <a:latin typeface="Söhne"/>
              </a:rPr>
              <a:t>Real-Time Monitoring and Alerts : Develop real-time monitoring capabilities to detect early signs of turnover risk and provide proactive alerts to management, allowing for timely intervention and mitigation strategies</a:t>
            </a:r>
            <a:endParaRPr lang="en-US" dirty="0"/>
          </a:p>
        </p:txBody>
      </p:sp>
      <p:pic>
        <p:nvPicPr>
          <p:cNvPr id="4" name="Picture 3">
            <a:extLst>
              <a:ext uri="{FF2B5EF4-FFF2-40B4-BE49-F238E27FC236}">
                <a16:creationId xmlns:a16="http://schemas.microsoft.com/office/drawing/2014/main" id="{D6B0DB88-5212-3F33-A580-6931E318A4BC}"/>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40205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fontScale="70000" lnSpcReduction="20000"/>
          </a:bodyPr>
          <a:lstStyle/>
          <a:p>
            <a:pPr>
              <a:lnSpc>
                <a:spcPct val="120000"/>
              </a:lnSpc>
            </a:pPr>
            <a:r>
              <a:rPr lang="en-IN" b="0" i="0" dirty="0">
                <a:solidFill>
                  <a:schemeClr val="tx1">
                    <a:lumMod val="95000"/>
                    <a:lumOff val="5000"/>
                  </a:schemeClr>
                </a:solidFill>
                <a:effectLst/>
                <a:latin typeface="Söhne"/>
              </a:rPr>
              <a:t>Ren, S., He, K., </a:t>
            </a:r>
            <a:r>
              <a:rPr lang="en-IN" b="0" i="0" dirty="0" err="1">
                <a:solidFill>
                  <a:schemeClr val="tx1">
                    <a:lumMod val="95000"/>
                    <a:lumOff val="5000"/>
                  </a:schemeClr>
                </a:solidFill>
                <a:effectLst/>
                <a:latin typeface="Söhne"/>
              </a:rPr>
              <a:t>Girshick</a:t>
            </a:r>
            <a:r>
              <a:rPr lang="en-IN" b="0" i="0" dirty="0">
                <a:solidFill>
                  <a:schemeClr val="tx1">
                    <a:lumMod val="95000"/>
                    <a:lumOff val="5000"/>
                  </a:schemeClr>
                </a:solidFill>
                <a:effectLst/>
                <a:latin typeface="Söhne"/>
              </a:rPr>
              <a:t>, R., &amp; Sun, J. (2017). Faster R-CNN: Towards real-time object detection with region proposal networks. </a:t>
            </a:r>
            <a:r>
              <a:rPr lang="en-IN" b="0" i="1" dirty="0">
                <a:solidFill>
                  <a:schemeClr val="tx1">
                    <a:lumMod val="95000"/>
                    <a:lumOff val="5000"/>
                  </a:schemeClr>
                </a:solidFill>
                <a:effectLst/>
                <a:latin typeface="Söhne"/>
              </a:rPr>
              <a:t>IEEE Transactions on Pattern Analysis and Machine Intelligence, 39</a:t>
            </a:r>
            <a:r>
              <a:rPr lang="en-IN" b="0" i="0" dirty="0">
                <a:solidFill>
                  <a:schemeClr val="tx1">
                    <a:lumMod val="95000"/>
                    <a:lumOff val="5000"/>
                  </a:schemeClr>
                </a:solidFill>
                <a:effectLst/>
                <a:latin typeface="Söhne"/>
              </a:rPr>
              <a:t>(6), 1137-1149.</a:t>
            </a:r>
          </a:p>
          <a:p>
            <a:pPr>
              <a:lnSpc>
                <a:spcPct val="120000"/>
              </a:lnSpc>
            </a:pPr>
            <a:r>
              <a:rPr lang="en-IN" b="0" i="0" dirty="0">
                <a:solidFill>
                  <a:schemeClr val="tx1">
                    <a:lumMod val="95000"/>
                    <a:lumOff val="5000"/>
                  </a:schemeClr>
                </a:solidFill>
                <a:effectLst/>
                <a:latin typeface="Söhne"/>
              </a:rPr>
              <a:t>Tian, Z., Huang, W., He, T., He, P., &amp; </a:t>
            </a:r>
            <a:r>
              <a:rPr lang="en-IN" b="0" i="0" dirty="0" err="1">
                <a:solidFill>
                  <a:schemeClr val="tx1">
                    <a:lumMod val="95000"/>
                    <a:lumOff val="5000"/>
                  </a:schemeClr>
                </a:solidFill>
                <a:effectLst/>
                <a:latin typeface="Söhne"/>
              </a:rPr>
              <a:t>Qiao</a:t>
            </a:r>
            <a:r>
              <a:rPr lang="en-IN" b="0" i="0" dirty="0">
                <a:solidFill>
                  <a:schemeClr val="tx1">
                    <a:lumMod val="95000"/>
                    <a:lumOff val="5000"/>
                  </a:schemeClr>
                </a:solidFill>
                <a:effectLst/>
                <a:latin typeface="Söhne"/>
              </a:rPr>
              <a:t>, Y. (2016). Detecting text in natural image with connectionist text proposal network. </a:t>
            </a:r>
            <a:r>
              <a:rPr lang="en-IN" b="0" i="1" dirty="0">
                <a:solidFill>
                  <a:schemeClr val="tx1">
                    <a:lumMod val="95000"/>
                    <a:lumOff val="5000"/>
                  </a:schemeClr>
                </a:solidFill>
                <a:effectLst/>
                <a:latin typeface="Söhne"/>
              </a:rPr>
              <a:t>European Conference on Computer Vision</a:t>
            </a:r>
            <a:r>
              <a:rPr lang="en-IN" b="0" i="0" dirty="0">
                <a:solidFill>
                  <a:schemeClr val="tx1">
                    <a:lumMod val="95000"/>
                    <a:lumOff val="5000"/>
                  </a:schemeClr>
                </a:solidFill>
                <a:effectLst/>
                <a:latin typeface="Söhne"/>
              </a:rPr>
              <a:t>, 73-88.</a:t>
            </a:r>
          </a:p>
          <a:p>
            <a:pPr>
              <a:lnSpc>
                <a:spcPct val="120000"/>
              </a:lnSpc>
            </a:pPr>
            <a:r>
              <a:rPr lang="en-IN" b="0" i="0" dirty="0">
                <a:solidFill>
                  <a:schemeClr val="tx1">
                    <a:lumMod val="95000"/>
                    <a:lumOff val="5000"/>
                  </a:schemeClr>
                </a:solidFill>
                <a:effectLst/>
                <a:latin typeface="Söhne"/>
              </a:rPr>
              <a:t>Liao, M., Shi, B., Bai, X., Wang, X., &amp; Liu, W. (2018). Scene text detection via holistic, multi-scale convolutional networks. </a:t>
            </a:r>
            <a:r>
              <a:rPr lang="en-IN" b="0" i="1" dirty="0">
                <a:solidFill>
                  <a:schemeClr val="tx1">
                    <a:lumMod val="95000"/>
                    <a:lumOff val="5000"/>
                  </a:schemeClr>
                </a:solidFill>
                <a:effectLst/>
                <a:latin typeface="Söhne"/>
              </a:rPr>
              <a:t>Proceedings of the IEEE Conference on Computer Vision and Pattern Recognition</a:t>
            </a:r>
            <a:r>
              <a:rPr lang="en-IN" b="0" i="0" dirty="0">
                <a:solidFill>
                  <a:schemeClr val="tx1">
                    <a:lumMod val="95000"/>
                    <a:lumOff val="5000"/>
                  </a:schemeClr>
                </a:solidFill>
                <a:effectLst/>
                <a:latin typeface="Söhne"/>
              </a:rPr>
              <a:t>, 6315-6324.</a:t>
            </a:r>
          </a:p>
          <a:p>
            <a:pPr>
              <a:lnSpc>
                <a:spcPct val="120000"/>
              </a:lnSpc>
            </a:pPr>
            <a:r>
              <a:rPr lang="en-IN" b="0" i="0" dirty="0">
                <a:solidFill>
                  <a:schemeClr val="tx1">
                    <a:lumMod val="95000"/>
                    <a:lumOff val="5000"/>
                  </a:schemeClr>
                </a:solidFill>
                <a:effectLst/>
                <a:latin typeface="Söhne"/>
              </a:rPr>
              <a:t>Gupta, A., Das, S., &amp; Ghosh, S. (2019). A survey of recent advances in optical character recognition. </a:t>
            </a:r>
            <a:r>
              <a:rPr lang="en-IN" b="0" i="1" dirty="0">
                <a:solidFill>
                  <a:schemeClr val="tx1">
                    <a:lumMod val="95000"/>
                    <a:lumOff val="5000"/>
                  </a:schemeClr>
                </a:solidFill>
                <a:effectLst/>
                <a:latin typeface="Söhne"/>
              </a:rPr>
              <a:t>Journal of Artificial Intelligence and Soft Computing Research, 9</a:t>
            </a:r>
            <a:r>
              <a:rPr lang="en-IN" b="0" i="0" dirty="0">
                <a:solidFill>
                  <a:schemeClr val="tx1">
                    <a:lumMod val="95000"/>
                    <a:lumOff val="5000"/>
                  </a:schemeClr>
                </a:solidFill>
                <a:effectLst/>
                <a:latin typeface="Söhne"/>
              </a:rPr>
              <a:t>(4), 265-278.</a:t>
            </a:r>
          </a:p>
          <a:p>
            <a:pPr>
              <a:lnSpc>
                <a:spcPct val="120000"/>
              </a:lnSpc>
            </a:pPr>
            <a:r>
              <a:rPr lang="en-IN" b="0" i="0" dirty="0">
                <a:solidFill>
                  <a:schemeClr val="tx1">
                    <a:lumMod val="95000"/>
                    <a:lumOff val="5000"/>
                  </a:schemeClr>
                </a:solidFill>
                <a:effectLst/>
                <a:latin typeface="Söhne"/>
              </a:rPr>
              <a:t>Zhang, Z., Han, H., Yang, Y., Guo, Y., &amp; Yin, X. (2020). Recent advances in deep learning for document analysis and recognition. </a:t>
            </a:r>
            <a:r>
              <a:rPr lang="en-IN" b="0" i="1" dirty="0">
                <a:solidFill>
                  <a:schemeClr val="tx1">
                    <a:lumMod val="95000"/>
                    <a:lumOff val="5000"/>
                  </a:schemeClr>
                </a:solidFill>
                <a:effectLst/>
                <a:latin typeface="Söhne"/>
              </a:rPr>
              <a:t>Frontiers in Computer Science, 12</a:t>
            </a:r>
            <a:r>
              <a:rPr lang="en-IN" b="0" i="0" dirty="0">
                <a:solidFill>
                  <a:schemeClr val="tx1">
                    <a:lumMod val="95000"/>
                    <a:lumOff val="5000"/>
                  </a:schemeClr>
                </a:solidFill>
                <a:effectLst/>
                <a:latin typeface="Söhne"/>
              </a:rPr>
              <a:t>(3), 567-584.</a:t>
            </a:r>
          </a:p>
          <a:p>
            <a:pPr marL="0" indent="0">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497305" y="1825625"/>
            <a:ext cx="11309683" cy="4351338"/>
          </a:xfrm>
        </p:spPr>
        <p:txBody>
          <a:bodyPr>
            <a:normAutofit/>
          </a:bodyPr>
          <a:lstStyle/>
          <a:p>
            <a:r>
              <a:rPr lang="en-US" dirty="0">
                <a:latin typeface="Times New Roman" panose="02020603050405020304" pitchFamily="18" charset="0"/>
                <a:cs typeface="Times New Roman" panose="02020603050405020304" pitchFamily="18" charset="0"/>
              </a:rPr>
              <a:t>Employee Turnover Prediction : </a:t>
            </a:r>
          </a:p>
          <a:p>
            <a:pPr marL="0" indent="0">
              <a:buNone/>
            </a:pPr>
            <a:r>
              <a:rPr lang="en-US" dirty="0">
                <a:latin typeface="Times New Roman" panose="02020603050405020304" pitchFamily="18" charset="0"/>
                <a:cs typeface="Times New Roman" panose="02020603050405020304" pitchFamily="18" charset="0"/>
              </a:rPr>
              <a:t>      Predictive analysis to forecast employee attrition within an organization.</a:t>
            </a:r>
          </a:p>
          <a:p>
            <a:pPr marL="0" indent="0">
              <a:buNone/>
            </a:pPr>
            <a:r>
              <a:rPr lang="en-US" dirty="0">
                <a:latin typeface="Times New Roman" panose="02020603050405020304" pitchFamily="18" charset="0"/>
                <a:cs typeface="Times New Roman" panose="02020603050405020304" pitchFamily="18" charset="0"/>
              </a:rPr>
              <a:t>      Crucial for workforce management and enhancing workplace satisfaction.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Case Importance : </a:t>
            </a:r>
          </a:p>
          <a:p>
            <a:pPr marL="0" indent="0">
              <a:buNone/>
            </a:pPr>
            <a:r>
              <a:rPr lang="en-US" dirty="0">
                <a:latin typeface="Times New Roman" panose="02020603050405020304" pitchFamily="18" charset="0"/>
                <a:cs typeface="Times New Roman" panose="02020603050405020304" pitchFamily="18" charset="0"/>
              </a:rPr>
              <a:t>      Measure the likelihood of employees leaving.</a:t>
            </a:r>
          </a:p>
          <a:p>
            <a:pPr marL="0" indent="0">
              <a:buNone/>
            </a:pPr>
            <a:r>
              <a:rPr lang="en-US" dirty="0">
                <a:latin typeface="Times New Roman" panose="02020603050405020304" pitchFamily="18" charset="0"/>
                <a:cs typeface="Times New Roman" panose="02020603050405020304" pitchFamily="18" charset="0"/>
              </a:rPr>
              <a:t>      Aid in resource planning and retention strategies.</a:t>
            </a:r>
          </a:p>
          <a:p>
            <a:pPr marL="0" indent="0">
              <a:buNone/>
            </a:pPr>
            <a:r>
              <a:rPr lang="en-US" dirty="0">
                <a:latin typeface="Times New Roman" panose="02020603050405020304" pitchFamily="18" charset="0"/>
                <a:cs typeface="Times New Roman" panose="02020603050405020304" pitchFamily="18" charset="0"/>
              </a:rPr>
              <a:t>      Enhance organizational efficiency and morale.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B97D65-5E0A-1F61-658C-69A65561D173}"/>
              </a:ext>
            </a:extLst>
          </p:cNvPr>
          <p:cNvSpPr>
            <a:spLocks noGrp="1"/>
          </p:cNvSpPr>
          <p:nvPr>
            <p:ph type="title"/>
          </p:nvPr>
        </p:nvSpPr>
        <p:spPr>
          <a:xfrm>
            <a:off x="838200" y="569563"/>
            <a:ext cx="10515600" cy="1325563"/>
          </a:xfrm>
        </p:spPr>
        <p:txBody>
          <a:bodyPr/>
          <a:lstStyle/>
          <a:p>
            <a:pPr algn="ctr"/>
            <a:r>
              <a:rPr lang="en-US" dirty="0">
                <a:latin typeface="Times New Roman" panose="02020603050405020304" pitchFamily="18" charset="0"/>
                <a:cs typeface="Times New Roman" panose="02020603050405020304" pitchFamily="18" charset="0"/>
              </a:rPr>
              <a:t>Introduction (cont..)</a:t>
            </a:r>
          </a:p>
        </p:txBody>
      </p:sp>
      <p:sp>
        <p:nvSpPr>
          <p:cNvPr id="3" name="Content Placeholder 2">
            <a:extLst>
              <a:ext uri="{FF2B5EF4-FFF2-40B4-BE49-F238E27FC236}">
                <a16:creationId xmlns:a16="http://schemas.microsoft.com/office/drawing/2014/main" id="{116C1335-CF46-390E-101A-7AF9C70ACDD8}"/>
              </a:ext>
            </a:extLst>
          </p:cNvPr>
          <p:cNvSpPr>
            <a:spLocks noGrp="1"/>
          </p:cNvSpPr>
          <p:nvPr>
            <p:ph idx="1"/>
          </p:nvPr>
        </p:nvSpPr>
        <p:spPr>
          <a:xfrm>
            <a:off x="838200" y="1985603"/>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Employee Turnover: Total number of employees leaving an organization within a specific period.</a:t>
            </a:r>
          </a:p>
          <a:p>
            <a:r>
              <a:rPr lang="en-US" dirty="0">
                <a:latin typeface="Times New Roman" panose="02020603050405020304" pitchFamily="18" charset="0"/>
                <a:cs typeface="Times New Roman" panose="02020603050405020304" pitchFamily="18" charset="0"/>
              </a:rPr>
              <a:t>Predictive Analysis: Use of statistical algorithms and machine learning techniques to forecast future outcomes.</a:t>
            </a:r>
          </a:p>
          <a:p>
            <a:r>
              <a:rPr lang="en-US" dirty="0">
                <a:latin typeface="Times New Roman" panose="02020603050405020304" pitchFamily="18" charset="0"/>
                <a:cs typeface="Times New Roman" panose="02020603050405020304" pitchFamily="18" charset="0"/>
              </a:rPr>
              <a:t>Workforce Management : Systematic approach to optimize human resources within an organization.</a:t>
            </a:r>
          </a:p>
          <a:p>
            <a:r>
              <a:rPr lang="en-US" dirty="0">
                <a:latin typeface="Times New Roman" panose="02020603050405020304" pitchFamily="18" charset="0"/>
                <a:cs typeface="Times New Roman" panose="02020603050405020304" pitchFamily="18" charset="0"/>
              </a:rPr>
              <a:t>Retention Strategies: Tactics implemented to encourage employee retention and reduce turnover rates.</a:t>
            </a:r>
          </a:p>
          <a:p>
            <a:r>
              <a:rPr lang="en-US" dirty="0">
                <a:latin typeface="Times New Roman" panose="02020603050405020304" pitchFamily="18" charset="0"/>
                <a:cs typeface="Times New Roman" panose="02020603050405020304" pitchFamily="18" charset="0"/>
              </a:rPr>
              <a:t>Organizational Efficiency: Measure of how effectively an organization utilizes its resources to achieve objectives.</a:t>
            </a:r>
          </a:p>
        </p:txBody>
      </p:sp>
      <p:pic>
        <p:nvPicPr>
          <p:cNvPr id="5" name="Picture 4">
            <a:extLst>
              <a:ext uri="{FF2B5EF4-FFF2-40B4-BE49-F238E27FC236}">
                <a16:creationId xmlns:a16="http://schemas.microsoft.com/office/drawing/2014/main" id="{8DC593A9-17D9-1455-DC2D-B6F0214FA83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72022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a:xfrm>
            <a:off x="838200" y="1690688"/>
            <a:ext cx="10515600" cy="460004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Data Quality: Ensuring the dataset used for training the model is comprehensive, accurate, and representative of the organization's workforce. Incomplete or biased data can lead to inaccurate predictions.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Selection: Identifying the most relevant features or attributes that influence employee turnover is crucial. This requires domain knowledge and careful analysis of the data to avoid overfitting or underfitting the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Imbalanced Data: Dealing with imbalanced classes where the number of employees who leave (churn) is significantly lower than those who stay can affect the model's performance. Techniques like oversampling,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or using different evaluation metrics are required to address this issue.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Interpretability: Ensuring the model's predictions are interpretable and explainable to stakeholders is essential for gaining trust and acceptance. Complex models may provide high accuracy but lack transparency, making it challenging to understand the reasons behind predictions.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Ethical Considerations: Addressing ethical concerns related to employee privacy, fairness, and bias in model predictions is crucial. Ensuring that the model does not discriminate against protected groups and respects employee rights is essential for ethical AI deployment.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Continuous Improvement: Employee turnover prediction is an ongoing process that requires continuous monitoring and model retraining. Adapting to changing workforce dynamics, organizational policies, and external factors requires a flexible and adaptive approach to model development and deployment.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5820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normAutofit fontScale="92500" lnSpcReduction="20000"/>
          </a:bodyPr>
          <a:lstStyle/>
          <a:p>
            <a:pPr marL="0" indent="0">
              <a:buNone/>
            </a:pPr>
            <a:r>
              <a:rPr lang="en-US" b="0" i="0" dirty="0">
                <a:effectLst/>
                <a:latin typeface="Times New Roman" panose="02020603050405020304" pitchFamily="18" charset="0"/>
                <a:cs typeface="Times New Roman" panose="02020603050405020304" pitchFamily="18" charset="0"/>
              </a:rPr>
              <a:t>Description:</a:t>
            </a:r>
          </a:p>
          <a:p>
            <a:pPr marL="0" indent="0">
              <a:buNone/>
            </a:pPr>
            <a:r>
              <a:rPr lang="en-US" b="0" i="0" dirty="0">
                <a:effectLst/>
                <a:latin typeface="Times New Roman" panose="02020603050405020304" pitchFamily="18" charset="0"/>
                <a:cs typeface="Times New Roman" panose="02020603050405020304" pitchFamily="18" charset="0"/>
              </a:rPr>
              <a:t>In the unfortunate event of an aircraft losing contact, it often leads to tragic outcomes, resulting in loss of lives. However, in rare instances where contact is lost, but survivors may exist, the accurate localization of the crash site becomes critical for successful rescue operations.</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Develop algorithms to accurately determine the potential location of the aircraft crash site based on last known coordinates, flight path, weather conditions, and other relevant factors</a:t>
            </a:r>
          </a:p>
          <a:p>
            <a:pPr marL="0" indent="0">
              <a:buNone/>
            </a:pPr>
            <a:r>
              <a:rPr lang="en-US" b="0" i="0" dirty="0">
                <a:effectLst/>
                <a:latin typeface="Times New Roman" panose="02020603050405020304" pitchFamily="18" charset="0"/>
                <a:cs typeface="Times New Roman" panose="02020603050405020304" pitchFamily="18" charset="0"/>
              </a:rPr>
              <a:t> Ensure the software tool prioritizes humanitarian aspects, such as minimizing search time, maximizing survivor rescue chances, and providing support to search and rescue teams.</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838200" y="1435824"/>
            <a:ext cx="10515600" cy="5422175"/>
          </a:xfrm>
        </p:spPr>
        <p:txBody>
          <a:bodyPr>
            <a:normAutofit fontScale="70000" lnSpcReduction="20000"/>
          </a:bodyPr>
          <a:lstStyle/>
          <a:p>
            <a:r>
              <a:rPr lang="en-IN" b="1" dirty="0"/>
              <a:t>Existing Dataset Description: </a:t>
            </a:r>
            <a:r>
              <a:rPr lang="en-US" dirty="0"/>
              <a:t>Existing datasets for employee turnover prediction may include employee records containing attributes such as satisfaction levels, last evaluations, number of projects, average monthly hours, etc.</a:t>
            </a:r>
          </a:p>
          <a:p>
            <a:r>
              <a:rPr lang="en-US" dirty="0"/>
              <a:t>These datasets may be sourced from HR databases, employee surveys, or other organizational records.</a:t>
            </a:r>
          </a:p>
          <a:p>
            <a:r>
              <a:rPr lang="en-US" dirty="0"/>
              <a:t>Sample dataset columns may include '</a:t>
            </a:r>
            <a:r>
              <a:rPr lang="en-US" dirty="0" err="1"/>
              <a:t>satisfaction_level</a:t>
            </a:r>
            <a:r>
              <a:rPr lang="en-US" dirty="0"/>
              <a:t>', '</a:t>
            </a:r>
            <a:r>
              <a:rPr lang="en-US" dirty="0" err="1"/>
              <a:t>last_evaluation</a:t>
            </a:r>
            <a:r>
              <a:rPr lang="en-US" dirty="0"/>
              <a:t>', '</a:t>
            </a:r>
            <a:r>
              <a:rPr lang="en-US" dirty="0" err="1"/>
              <a:t>number_project</a:t>
            </a:r>
            <a:r>
              <a:rPr lang="en-US" dirty="0"/>
              <a:t>', '</a:t>
            </a:r>
            <a:r>
              <a:rPr lang="en-US" dirty="0" err="1"/>
              <a:t>average_monthly_hours</a:t>
            </a:r>
            <a:r>
              <a:rPr lang="en-US" dirty="0"/>
              <a:t>', '</a:t>
            </a:r>
            <a:r>
              <a:rPr lang="en-US" dirty="0" err="1"/>
              <a:t>time_spend_company</a:t>
            </a:r>
            <a:r>
              <a:rPr lang="en-US" dirty="0"/>
              <a:t>', '</a:t>
            </a:r>
            <a:r>
              <a:rPr lang="en-US" dirty="0" err="1"/>
              <a:t>Work_accident</a:t>
            </a:r>
            <a:r>
              <a:rPr lang="en-US" dirty="0"/>
              <a:t>', 'promotion_last_5years', 'department', 'salary', etc.</a:t>
            </a:r>
            <a:r>
              <a:rPr lang="en-IN" dirty="0"/>
              <a:t>.</a:t>
            </a:r>
          </a:p>
          <a:p>
            <a:pPr marL="0" indent="0">
              <a:buNone/>
            </a:pPr>
            <a:endParaRPr lang="en-IN" dirty="0"/>
          </a:p>
          <a:p>
            <a:r>
              <a:rPr lang="en-US" b="1" dirty="0"/>
              <a:t>Existing Methodology Overview: </a:t>
            </a:r>
            <a:br>
              <a:rPr lang="en-US" dirty="0"/>
            </a:br>
            <a:r>
              <a:rPr lang="en-US" dirty="0"/>
              <a:t>Existing methodologies for employee turnover prediction often involve:</a:t>
            </a:r>
          </a:p>
          <a:p>
            <a:r>
              <a:rPr lang="en-US" dirty="0"/>
              <a:t>Data preprocessing: Handling missing values, converting categorical variables to numerical, etc.</a:t>
            </a:r>
          </a:p>
          <a:p>
            <a:r>
              <a:rPr lang="en-US" dirty="0"/>
              <a:t>Exploratory data analysis (EDA): Understanding data distributions, correlations, and identifying important features.</a:t>
            </a:r>
          </a:p>
          <a:p>
            <a:r>
              <a:rPr lang="en-US" dirty="0"/>
              <a:t>Model selection: Choosing appropriate classification algorithms such as logistic regression, decision trees, or random forests.</a:t>
            </a:r>
          </a:p>
          <a:p>
            <a:r>
              <a:rPr lang="en-US" dirty="0"/>
              <a:t>Model training and evaluation: Splitting data into training and testing sets, training models on training data, and evaluating performance using metrics like accuracy, precision, recall, and F1-score.</a:t>
            </a:r>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838200" y="1825624"/>
            <a:ext cx="10515600" cy="4870729"/>
          </a:xfrm>
        </p:spPr>
        <p:txBody>
          <a:bodyPr>
            <a:normAutofit/>
          </a:bodyPr>
          <a:lstStyle/>
          <a:p>
            <a:r>
              <a:rPr lang="en-US" b="1" dirty="0"/>
              <a:t>Performance &amp; Evaluation Metrics of Existing Methodology Performance Metrics: </a:t>
            </a:r>
          </a:p>
          <a:p>
            <a:r>
              <a:rPr lang="en-US" dirty="0"/>
              <a:t>Accuracy: The proportion of correctly classified instances.</a:t>
            </a:r>
          </a:p>
          <a:p>
            <a:r>
              <a:rPr lang="en-US" dirty="0"/>
              <a:t>Precision: The proportion of true positive predictions among all positive predictions.</a:t>
            </a:r>
          </a:p>
          <a:p>
            <a:r>
              <a:rPr lang="en-US" dirty="0"/>
              <a:t>Recall: The proportion of true positive predictions among all actual positive instances.</a:t>
            </a:r>
          </a:p>
          <a:p>
            <a:r>
              <a:rPr lang="en-US" dirty="0"/>
              <a:t>F1-score: The harmonic mean of precision and recall, providing a balance between the two.</a:t>
            </a:r>
            <a:endParaRPr lang="en-US" b="1"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248094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1909</Words>
  <Application>Microsoft Office PowerPoint</Application>
  <PresentationFormat>Widescreen</PresentationFormat>
  <Paragraphs>120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docs-Calibri</vt:lpstr>
      <vt:lpstr>Söhne</vt:lpstr>
      <vt:lpstr>system-ui</vt:lpstr>
      <vt:lpstr>Times New Roman</vt:lpstr>
      <vt:lpstr>Office Theme</vt:lpstr>
      <vt:lpstr>  Employee Turnover Prediction </vt:lpstr>
      <vt:lpstr>Abstract</vt:lpstr>
      <vt:lpstr>Introduction</vt:lpstr>
      <vt:lpstr>Introduction (cont..)</vt:lpstr>
      <vt:lpstr>Challenges / Motivation</vt:lpstr>
      <vt:lpstr>Challenges / Motivation</vt:lpstr>
      <vt:lpstr>Problem Statement</vt:lpstr>
      <vt:lpstr>Existing System / Work</vt:lpstr>
      <vt:lpstr>Existing System / Work</vt:lpstr>
      <vt:lpstr>Proposed System / Work</vt:lpstr>
      <vt:lpstr>Proposed System / Work</vt:lpstr>
      <vt:lpstr>Architecture / Data Flow Diagram</vt:lpstr>
      <vt:lpstr>PowerPoint Presentation</vt:lpstr>
      <vt:lpstr>PowerPoint Presentation</vt:lpstr>
      <vt:lpstr>Prototype / Application Developed</vt:lpstr>
      <vt:lpstr>Evaluation metrics</vt:lpstr>
      <vt:lpstr>PowerPoint Presentation</vt:lpstr>
      <vt:lpstr>Performance Analysis</vt:lpstr>
      <vt:lpstr>PowerPoint Presentation</vt:lpstr>
      <vt:lpstr>PowerPoint Presentation</vt:lpstr>
      <vt:lpstr>PowerPoint Presentation</vt:lpstr>
      <vt:lpstr>PowerPoint Presentation</vt:lpstr>
      <vt:lpstr>PowerPoint Presentation</vt:lpstr>
      <vt:lpstr>Results &amp; Discussion</vt:lpstr>
      <vt:lpstr>PowerPoint Presentation</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deepak das</cp:lastModifiedBy>
  <cp:revision>31</cp:revision>
  <dcterms:created xsi:type="dcterms:W3CDTF">2024-03-13T02:51:36Z</dcterms:created>
  <dcterms:modified xsi:type="dcterms:W3CDTF">2024-04-29T16:25:40Z</dcterms:modified>
</cp:coreProperties>
</file>