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67E"/>
    <a:srgbClr val="321547"/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4605" autoAdjust="0"/>
  </p:normalViewPr>
  <p:slideViewPr>
    <p:cSldViewPr snapToGrid="0">
      <p:cViewPr>
        <p:scale>
          <a:sx n="50" d="100"/>
          <a:sy n="50" d="100"/>
        </p:scale>
        <p:origin x="192" y="-3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2C25-6B9D-4BBC-B963-7C0051B7F1C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0982-B03F-44B4-B705-7168ED68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7218B-FAD9-4329-997D-1F8E36863CD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17C55-53E6-4593-B927-A1EEA43AF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53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7C55-53E6-4593-B927-A1EEA43AF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3A72-562D-473B-B2EC-CFF4CA1A8D4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3F2B-58BD-438C-ACDD-08479223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08" y="29625984"/>
            <a:ext cx="2809755" cy="31209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21945600" cy="4427621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4" y="30914083"/>
            <a:ext cx="3904424" cy="1489498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0" y="2335869"/>
            <a:ext cx="2194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Bauhaus 93" panose="04030905020B02020C02" pitchFamily="82" charset="0"/>
              </a:rPr>
              <a:t> </a:t>
            </a:r>
            <a:r>
              <a:rPr lang="en-US" sz="4800" dirty="0" smtClean="0">
                <a:latin typeface="Bauhaus 93" panose="04030905020B02020C02" pitchFamily="82" charset="0"/>
              </a:rPr>
              <a:t>     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Developed by Simon Owens		    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Advisor/Sponsor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: Mr. Mark Randall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	Security Engineer		</a:t>
            </a:r>
            <a:r>
              <a:rPr lang="en-US" sz="48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                          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University </a:t>
            </a:r>
            <a:r>
              <a:rPr lang="en-US" sz="4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of Evansville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0" y="717888"/>
            <a:ext cx="2194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algn="l" defTabSz="2194560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Security </a:t>
            </a:r>
            <a:r>
              <a:rPr lang="en-US" sz="96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Lab Manager</a:t>
            </a:r>
            <a:endParaRPr lang="en-US" sz="96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352263"/>
            <a:ext cx="21945600" cy="6961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1054" y="5387406"/>
            <a:ext cx="10042357" cy="6285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1054" y="5400846"/>
            <a:ext cx="10042357" cy="1053472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502190" y="5387404"/>
            <a:ext cx="9990220" cy="5806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502190" y="5400846"/>
            <a:ext cx="9990220" cy="1050467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972800" y="5400846"/>
            <a:ext cx="0" cy="27031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1054" y="13165131"/>
            <a:ext cx="10042357" cy="5286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1053" y="12161520"/>
            <a:ext cx="10042357" cy="1053472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502189" y="11663529"/>
            <a:ext cx="9997632" cy="8345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502191" y="11672476"/>
            <a:ext cx="9990220" cy="876682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1053" y="18942392"/>
            <a:ext cx="10042357" cy="1170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1053" y="18955832"/>
            <a:ext cx="10042357" cy="1053472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502190" y="20492701"/>
            <a:ext cx="9990220" cy="11939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502190" y="20506141"/>
            <a:ext cx="9990220" cy="1050467"/>
          </a:xfrm>
          <a:prstGeom prst="rect">
            <a:avLst/>
          </a:prstGeom>
          <a:solidFill>
            <a:srgbClr val="5826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1053" y="5381848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ABSTRACT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02190" y="5367338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REQUIREMENTS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1487" y="12137642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87676" y="11562032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DESIGN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87963" y="20477641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RESULT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4683" y="18936806"/>
            <a:ext cx="10042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080" y="6480810"/>
            <a:ext cx="9509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Security Lab Manager is a web application that manages vulnerable virtualization machines for users to practice hacking on.  </a:t>
            </a:r>
            <a:r>
              <a:rPr lang="en-US" sz="2400" dirty="0"/>
              <a:t>U</a:t>
            </a:r>
            <a:r>
              <a:rPr lang="en-US" sz="2400" dirty="0" smtClean="0"/>
              <a:t>sers can start hacking in their own virtual environment.  Administrators can view completed exercises and send grades to users.</a:t>
            </a:r>
            <a:endParaRPr lang="en-US" sz="2400" dirty="0"/>
          </a:p>
          <a:p>
            <a:r>
              <a:rPr lang="en-US" sz="2800" b="1" dirty="0" smtClean="0"/>
              <a:t>Features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b="1" dirty="0" smtClean="0"/>
              <a:t>Software</a:t>
            </a:r>
          </a:p>
          <a:p>
            <a:r>
              <a:rPr lang="en-US" sz="2400" dirty="0" smtClean="0"/>
              <a:t>❏ Front End – JavaScript, JQuery, HTML5, CSS</a:t>
            </a:r>
          </a:p>
          <a:p>
            <a:r>
              <a:rPr lang="en-US" sz="2400" dirty="0" smtClean="0"/>
              <a:t>❏ Back End – Django Framework, Python, Docker SDK, Bash, PostgreSQL</a:t>
            </a:r>
          </a:p>
          <a:p>
            <a:r>
              <a:rPr lang="en-US" sz="2400" dirty="0" smtClean="0"/>
              <a:t>❏ Platform – Docker Linux Containers: Can run and develop on Windows or Linux if </a:t>
            </a:r>
            <a:r>
              <a:rPr lang="en-US" sz="2400" dirty="0"/>
              <a:t>D</a:t>
            </a:r>
            <a:r>
              <a:rPr lang="en-US" sz="2400" dirty="0" smtClean="0"/>
              <a:t>ocker is installed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080" y="13260737"/>
            <a:ext cx="950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Security training is desired in all parts of industry: secure coding for developers, Q/A Testers, and Security Engineers.  There are several virtual machines to practice security, but none have a student-teacher model.  </a:t>
            </a:r>
            <a:r>
              <a:rPr lang="en-US" sz="2400" dirty="0"/>
              <a:t>S</a:t>
            </a:r>
            <a:r>
              <a:rPr lang="en-US" sz="2400" dirty="0" smtClean="0"/>
              <a:t>tudents can now easily begin learning security</a:t>
            </a:r>
            <a:r>
              <a:rPr lang="en-US" sz="2400" dirty="0"/>
              <a:t> </a:t>
            </a:r>
            <a:r>
              <a:rPr lang="en-US" sz="2400" dirty="0" smtClean="0"/>
              <a:t>with just this application</a:t>
            </a:r>
            <a:r>
              <a:rPr lang="en-US" sz="2400" dirty="0" smtClean="0"/>
              <a:t>.  The table below compares current options for learning security, bring your own device(BYOD), using VMware virtual machines, or this application.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1735642" y="6505216"/>
            <a:ext cx="9509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❏ </a:t>
            </a:r>
            <a:r>
              <a:rPr lang="en-US" sz="2400" dirty="0" smtClean="0"/>
              <a:t> Student </a:t>
            </a:r>
            <a:r>
              <a:rPr lang="en-US" sz="2400" dirty="0"/>
              <a:t>interface for starting, stopping, and restarting exercises.  There should also be a place to submit answers for exercises</a:t>
            </a:r>
          </a:p>
          <a:p>
            <a:r>
              <a:rPr lang="en-US" sz="2400" dirty="0"/>
              <a:t>❏ </a:t>
            </a:r>
            <a:r>
              <a:rPr lang="en-US" sz="2400" dirty="0" smtClean="0"/>
              <a:t> Instructor </a:t>
            </a:r>
            <a:r>
              <a:rPr lang="en-US" sz="2400" dirty="0"/>
              <a:t>interface for creating, editing, deleting: classes, exercises, students, and managing application performance</a:t>
            </a:r>
          </a:p>
          <a:p>
            <a:r>
              <a:rPr lang="en-US" sz="2400" dirty="0"/>
              <a:t>❏ </a:t>
            </a:r>
            <a:r>
              <a:rPr lang="en-US" sz="2400" dirty="0" smtClean="0"/>
              <a:t> Instructors </a:t>
            </a:r>
            <a:r>
              <a:rPr lang="en-US" sz="2400" dirty="0"/>
              <a:t>should be able to easily check and email grades</a:t>
            </a:r>
          </a:p>
          <a:p>
            <a:r>
              <a:rPr lang="en-US" sz="2400" dirty="0"/>
              <a:t>❏ </a:t>
            </a:r>
            <a:r>
              <a:rPr lang="en-US" sz="2400" dirty="0" smtClean="0"/>
              <a:t> Must </a:t>
            </a:r>
            <a:r>
              <a:rPr lang="en-US" sz="2400" dirty="0"/>
              <a:t>contain </a:t>
            </a:r>
            <a:r>
              <a:rPr lang="en-US" sz="2400" dirty="0" smtClean="0"/>
              <a:t>one </a:t>
            </a:r>
            <a:r>
              <a:rPr lang="en-US" sz="2400" dirty="0"/>
              <a:t>web security exercise</a:t>
            </a:r>
          </a:p>
          <a:p>
            <a:r>
              <a:rPr lang="en-US" sz="2400" dirty="0"/>
              <a:t>❏ </a:t>
            </a:r>
            <a:r>
              <a:rPr lang="en-US" sz="2400" dirty="0" smtClean="0"/>
              <a:t> Must </a:t>
            </a:r>
            <a:r>
              <a:rPr lang="en-US" sz="2400" dirty="0"/>
              <a:t>contain </a:t>
            </a:r>
            <a:r>
              <a:rPr lang="en-US" sz="2400" dirty="0" smtClean="0"/>
              <a:t>one </a:t>
            </a:r>
            <a:r>
              <a:rPr lang="en-US" sz="2400" dirty="0"/>
              <a:t>desktop security exercise</a:t>
            </a:r>
          </a:p>
          <a:p>
            <a:r>
              <a:rPr lang="en-US" sz="2400" dirty="0"/>
              <a:t>❏ </a:t>
            </a:r>
            <a:r>
              <a:rPr lang="en-US" sz="2400" dirty="0" smtClean="0"/>
              <a:t> Must </a:t>
            </a:r>
            <a:r>
              <a:rPr lang="en-US" sz="2400" dirty="0"/>
              <a:t>be developed </a:t>
            </a:r>
            <a:r>
              <a:rPr lang="en-US" sz="2400" dirty="0" smtClean="0"/>
              <a:t>securely – scan for vulnerabilities and fix them</a:t>
            </a:r>
            <a:endParaRPr lang="en-US" sz="2400" dirty="0"/>
          </a:p>
          <a:p>
            <a:r>
              <a:rPr lang="en-US" sz="2400" dirty="0"/>
              <a:t>❏ </a:t>
            </a:r>
            <a:r>
              <a:rPr lang="en-US" sz="2400" dirty="0" smtClean="0"/>
              <a:t> Must </a:t>
            </a:r>
            <a:r>
              <a:rPr lang="en-US" sz="2400" dirty="0"/>
              <a:t>be easily installed and </a:t>
            </a:r>
            <a:r>
              <a:rPr lang="en-US" sz="2400" dirty="0" smtClean="0"/>
              <a:t>enhanced by other developers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14" y="31680150"/>
            <a:ext cx="3078587" cy="86662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502190" y="12529015"/>
            <a:ext cx="9971563" cy="92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788334" y="16008273"/>
            <a:ext cx="9976184" cy="3352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Database</a:t>
            </a:r>
          </a:p>
          <a:p>
            <a:r>
              <a:rPr lang="en-US" sz="3200" dirty="0"/>
              <a:t>❏ Classes</a:t>
            </a:r>
            <a:endParaRPr lang="en-US" sz="3200" dirty="0" smtClean="0"/>
          </a:p>
          <a:p>
            <a:r>
              <a:rPr lang="en-US" sz="3200" dirty="0"/>
              <a:t>❏ Exercises</a:t>
            </a:r>
            <a:endParaRPr lang="en-US" sz="3200" dirty="0" smtClean="0"/>
          </a:p>
          <a:p>
            <a:r>
              <a:rPr lang="en-US" sz="3200" dirty="0" smtClean="0"/>
              <a:t>❏ </a:t>
            </a:r>
            <a:r>
              <a:rPr lang="en-US" sz="3200" dirty="0"/>
              <a:t>Submissions</a:t>
            </a:r>
            <a:endParaRPr lang="en-US" sz="3200" dirty="0" smtClean="0"/>
          </a:p>
          <a:p>
            <a:r>
              <a:rPr lang="en-US" sz="3200" dirty="0"/>
              <a:t>❏ Users</a:t>
            </a:r>
            <a:endParaRPr lang="en-US" sz="3200" dirty="0" smtClean="0"/>
          </a:p>
          <a:p>
            <a:r>
              <a:rPr lang="en-US" sz="3200" dirty="0"/>
              <a:t>❏ Settings</a:t>
            </a:r>
            <a:endParaRPr lang="en-US" sz="3200" dirty="0" smtClean="0"/>
          </a:p>
        </p:txBody>
      </p:sp>
      <p:pic>
        <p:nvPicPr>
          <p:cNvPr id="52" name="Picture 2" descr="https://github.com/so87/Security-Lab-Manager/raw/dev/documentation/high-level-desig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530" y="13734372"/>
            <a:ext cx="2931045" cy="225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4194" y="16331435"/>
            <a:ext cx="7423287" cy="446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675759" y="13270677"/>
            <a:ext cx="1543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Internals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8295996" y="13270677"/>
            <a:ext cx="3091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Docker SDK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0712" y="8396772"/>
            <a:ext cx="9484895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 smtClean="0"/>
              <a:t>❏ Launch exercises via GUI</a:t>
            </a:r>
          </a:p>
          <a:p>
            <a:r>
              <a:rPr lang="en-US" sz="2400" dirty="0" smtClean="0"/>
              <a:t>❏ Automatic grading/emailing</a:t>
            </a:r>
          </a:p>
          <a:p>
            <a:r>
              <a:rPr lang="en-US" sz="2400" dirty="0" smtClean="0"/>
              <a:t>❏ Configure all data via GUI</a:t>
            </a:r>
          </a:p>
          <a:p>
            <a:endParaRPr lang="en-US" sz="2400" dirty="0" smtClean="0"/>
          </a:p>
          <a:p>
            <a:r>
              <a:rPr lang="en-US" sz="2400" dirty="0" smtClean="0"/>
              <a:t>❏ Secure web portal</a:t>
            </a:r>
          </a:p>
          <a:p>
            <a:r>
              <a:rPr lang="en-US" sz="2400" dirty="0" smtClean="0"/>
              <a:t>❏ Four full virtual exercises</a:t>
            </a:r>
          </a:p>
          <a:p>
            <a:r>
              <a:rPr lang="en-US" sz="2400" dirty="0" smtClean="0"/>
              <a:t>❏ Scales to performance needs</a:t>
            </a:r>
            <a:endParaRPr lang="en-US" sz="24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8334" y="21766081"/>
            <a:ext cx="11909866" cy="763032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77" y="22489528"/>
            <a:ext cx="4967762" cy="2701221"/>
          </a:xfrm>
          <a:prstGeom prst="rect">
            <a:avLst/>
          </a:prstGeom>
        </p:spPr>
      </p:pic>
      <p:sp>
        <p:nvSpPr>
          <p:cNvPr id="1030" name="TextBox 1029"/>
          <p:cNvSpPr txBox="1"/>
          <p:nvPr/>
        </p:nvSpPr>
        <p:spPr>
          <a:xfrm>
            <a:off x="12130840" y="9824798"/>
            <a:ext cx="10556641" cy="52322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2800" b="1" dirty="0" smtClean="0"/>
              <a:t>Secure</a:t>
            </a:r>
          </a:p>
          <a:p>
            <a:r>
              <a:rPr lang="en-US" sz="2800" b="1" dirty="0" smtClean="0"/>
              <a:t>Efficient</a:t>
            </a:r>
          </a:p>
          <a:p>
            <a:r>
              <a:rPr lang="en-US" sz="2800" b="1" dirty="0" smtClean="0"/>
              <a:t>Functional</a:t>
            </a:r>
            <a:endParaRPr lang="en-US" sz="2800" b="1" dirty="0"/>
          </a:p>
        </p:txBody>
      </p:sp>
      <p:sp>
        <p:nvSpPr>
          <p:cNvPr id="1031" name="TextBox 1030"/>
          <p:cNvSpPr txBox="1"/>
          <p:nvPr/>
        </p:nvSpPr>
        <p:spPr>
          <a:xfrm>
            <a:off x="11768890" y="10233132"/>
            <a:ext cx="2732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There are zero vulnerabilities in Anchore, </a:t>
            </a:r>
            <a:r>
              <a:rPr lang="en-US" sz="1800" dirty="0"/>
              <a:t>S</a:t>
            </a:r>
            <a:r>
              <a:rPr lang="en-US" sz="1800" dirty="0" smtClean="0"/>
              <a:t>onarqube, and ZAP</a:t>
            </a:r>
            <a:endParaRPr lang="en-US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14558135" y="10213094"/>
            <a:ext cx="416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Docker Software Development Kit allows virtual machines to be built, started, and stopped in under 20seconds</a:t>
            </a:r>
            <a:endParaRPr lang="en-US" sz="1800" dirty="0"/>
          </a:p>
        </p:txBody>
      </p:sp>
      <p:sp>
        <p:nvSpPr>
          <p:cNvPr id="75" name="TextBox 74"/>
          <p:cNvSpPr txBox="1"/>
          <p:nvPr/>
        </p:nvSpPr>
        <p:spPr>
          <a:xfrm>
            <a:off x="18665065" y="10233731"/>
            <a:ext cx="2732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Student and instructor tasks can be easily done in seconds through the GUI</a:t>
            </a:r>
            <a:endParaRPr lang="en-US" sz="1800" dirty="0"/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66370" y="28613697"/>
            <a:ext cx="4862073" cy="2653763"/>
          </a:xfrm>
          <a:prstGeom prst="rect">
            <a:avLst/>
          </a:prstGeom>
        </p:spPr>
      </p:pic>
      <p:pic>
        <p:nvPicPr>
          <p:cNvPr id="1034" name="Picture 4" descr="Official Django logo. Trademark Django Software Foundation.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639" y="30929306"/>
            <a:ext cx="2232861" cy="7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95142" y="31573873"/>
            <a:ext cx="2311329" cy="802364"/>
          </a:xfrm>
          <a:prstGeom prst="rect">
            <a:avLst/>
          </a:prstGeom>
        </p:spPr>
      </p:pic>
      <p:sp>
        <p:nvSpPr>
          <p:cNvPr id="1035" name="Rectangle 1034"/>
          <p:cNvSpPr/>
          <p:nvPr/>
        </p:nvSpPr>
        <p:spPr>
          <a:xfrm>
            <a:off x="11849924" y="28194000"/>
            <a:ext cx="449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Findings over Development</a:t>
            </a:r>
            <a:endParaRPr lang="en-US" sz="2800" b="1" dirty="0"/>
          </a:p>
        </p:txBody>
      </p:sp>
      <p:sp>
        <p:nvSpPr>
          <p:cNvPr id="80" name="Rectangle 79"/>
          <p:cNvSpPr/>
          <p:nvPr/>
        </p:nvSpPr>
        <p:spPr>
          <a:xfrm>
            <a:off x="14224138" y="31151612"/>
            <a:ext cx="449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Summary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1720517" y="31545240"/>
            <a:ext cx="947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application met all requirements, is much more efficient than using virtual machines, and helps students learn security in a hands on way.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6616435" y="28194000"/>
            <a:ext cx="449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Codebase Size</a:t>
            </a:r>
            <a:endParaRPr lang="en-US" sz="2800" b="1" dirty="0"/>
          </a:p>
        </p:txBody>
      </p:sp>
      <p:pic>
        <p:nvPicPr>
          <p:cNvPr id="1037" name="Picture 10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80610" y="28767913"/>
            <a:ext cx="2575386" cy="2325895"/>
          </a:xfrm>
          <a:prstGeom prst="rect">
            <a:avLst/>
          </a:prstGeom>
        </p:spPr>
      </p:pic>
      <p:pic>
        <p:nvPicPr>
          <p:cNvPr id="1040" name="Picture 10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19" y="25914628"/>
            <a:ext cx="8858250" cy="2028825"/>
          </a:xfrm>
          <a:prstGeom prst="rect">
            <a:avLst/>
          </a:prstGeom>
        </p:spPr>
      </p:pic>
      <p:pic>
        <p:nvPicPr>
          <p:cNvPr id="1041" name="Picture 8" descr="Image result for docker eng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03" y="13816566"/>
            <a:ext cx="2468997" cy="241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2" descr="Image result for django rest framework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962" y="13759135"/>
            <a:ext cx="3384049" cy="22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14826237" y="13235667"/>
            <a:ext cx="331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REST Framework</a:t>
            </a:r>
            <a:endParaRPr lang="en-US" sz="3200" dirty="0"/>
          </a:p>
        </p:txBody>
      </p:sp>
      <p:sp>
        <p:nvSpPr>
          <p:cNvPr id="92" name="Rectangle 91"/>
          <p:cNvSpPr/>
          <p:nvPr/>
        </p:nvSpPr>
        <p:spPr>
          <a:xfrm>
            <a:off x="917719" y="25448186"/>
            <a:ext cx="885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Jenkins runs Anchore, Sonarqube, and ZAP scans</a:t>
            </a:r>
            <a:endParaRPr lang="en-US" sz="2800" b="1" dirty="0"/>
          </a:p>
        </p:txBody>
      </p:sp>
      <p:sp>
        <p:nvSpPr>
          <p:cNvPr id="93" name="Rectangle 92"/>
          <p:cNvSpPr/>
          <p:nvPr/>
        </p:nvSpPr>
        <p:spPr>
          <a:xfrm>
            <a:off x="814112" y="20035071"/>
            <a:ext cx="885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Kanban boards </a:t>
            </a:r>
            <a:r>
              <a:rPr lang="en-US" sz="2800" b="1" dirty="0" smtClean="0"/>
              <a:t>for project Management</a:t>
            </a:r>
            <a:endParaRPr lang="en-US" sz="2800" b="1" dirty="0"/>
          </a:p>
        </p:txBody>
      </p:sp>
      <p:sp>
        <p:nvSpPr>
          <p:cNvPr id="94" name="Rectangle 93"/>
          <p:cNvSpPr/>
          <p:nvPr/>
        </p:nvSpPr>
        <p:spPr>
          <a:xfrm>
            <a:off x="917719" y="21979978"/>
            <a:ext cx="8858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VSCODE, Docker, and Chrome for development </a:t>
            </a:r>
            <a:endParaRPr lang="en-US" sz="2800" b="1" dirty="0"/>
          </a:p>
        </p:txBody>
      </p:sp>
      <p:sp>
        <p:nvSpPr>
          <p:cNvPr id="95" name="Rectangle 94"/>
          <p:cNvSpPr/>
          <p:nvPr/>
        </p:nvSpPr>
        <p:spPr>
          <a:xfrm>
            <a:off x="917719" y="27769293"/>
            <a:ext cx="8858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Store Security reports, push code and </a:t>
            </a:r>
            <a:r>
              <a:rPr lang="en-US" sz="2800" b="1" dirty="0"/>
              <a:t>D</a:t>
            </a:r>
            <a:r>
              <a:rPr lang="en-US" sz="2800" b="1" dirty="0" smtClean="0"/>
              <a:t>ocker images to source control, deploy to production</a:t>
            </a:r>
            <a:endParaRPr lang="en-US" sz="2800" b="1" dirty="0"/>
          </a:p>
        </p:txBody>
      </p:sp>
      <p:pic>
        <p:nvPicPr>
          <p:cNvPr id="1044" name="Picture 10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4420" y="28718503"/>
            <a:ext cx="3967044" cy="2132477"/>
          </a:xfrm>
          <a:prstGeom prst="rect">
            <a:avLst/>
          </a:prstGeom>
        </p:spPr>
      </p:pic>
      <p:pic>
        <p:nvPicPr>
          <p:cNvPr id="1045" name="Picture 10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76831" y="22499083"/>
            <a:ext cx="3729169" cy="852573"/>
          </a:xfrm>
          <a:prstGeom prst="rect">
            <a:avLst/>
          </a:prstGeom>
        </p:spPr>
      </p:pic>
      <p:pic>
        <p:nvPicPr>
          <p:cNvPr id="1046" name="Picture 10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52913" y="23525132"/>
            <a:ext cx="3933799" cy="1780674"/>
          </a:xfrm>
          <a:prstGeom prst="rect">
            <a:avLst/>
          </a:prstGeom>
        </p:spPr>
      </p:pic>
      <p:pic>
        <p:nvPicPr>
          <p:cNvPr id="1047" name="Picture 104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98159" y="28718503"/>
            <a:ext cx="3884602" cy="15864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1107" y="15580233"/>
            <a:ext cx="9443743" cy="26254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56650" y="20518854"/>
            <a:ext cx="6373174" cy="124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EvNi8yMDE4IDg6MTQ6NTYgUE08L0RhdGVUaW1lPjxMYWJlbFN0cmluZz5UaGlzIGFydGlmYWN0IGhhcyBubyBjbGFzc2lmaWNhdGlvbi48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5DA4241-BC90-4BB7-A012-CF9B1958346C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E88F0995-72E3-441E-A368-0BAFED719E8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</TotalTime>
  <Words>383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Berlin Sans FB</vt:lpstr>
      <vt:lpstr>Calibri</vt:lpstr>
      <vt:lpstr>Calibri Light</vt:lpstr>
      <vt:lpstr>Office Theme</vt:lpstr>
      <vt:lpstr>PowerPoint Presentation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[rtnipcontrolcode:rtnipcontrolcodenone||rtnexportcontrolcountry:rtnexportcontrolcountrynone|rtnexportcontrolcode:rtnexportcontrolcodenone||]</dc:subject>
  <dc:creator>SIMON OWENS</dc:creator>
  <cp:lastModifiedBy>SIMON OWENS</cp:lastModifiedBy>
  <cp:revision>52</cp:revision>
  <dcterms:created xsi:type="dcterms:W3CDTF">2018-11-06T19:27:18Z</dcterms:created>
  <dcterms:modified xsi:type="dcterms:W3CDTF">2019-04-05T17:21:00Z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5f1a08d1-cbae-420e-a4ef-b4b967e006f6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jaJrBn6BSfrgFIUK/SP8oM1ZEJ9I4T1/</vt:lpwstr>
  </property>
  <property fmtid="{D5CDD505-2E9C-101B-9397-08002B2CF9AE}" pid="8" name="bjLabelHistoryID">
    <vt:lpwstr>{85DA4241-BC90-4BB7-A012-CF9B1958346C}</vt:lpwstr>
  </property>
</Properties>
</file>