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3"/>
  </p:sldMasterIdLst>
  <p:notesMasterIdLst>
    <p:notesMasterId r:id="rId5"/>
  </p:notesMasterIdLst>
  <p:handoutMasterIdLst>
    <p:handoutMasterId r:id="rId6"/>
  </p:handoutMasterIdLst>
  <p:sldIdLst>
    <p:sldId id="256" r:id="rId4"/>
  </p:sldIdLst>
  <p:sldSz cx="21945600" cy="32918400"/>
  <p:notesSz cx="6858000" cy="9144000"/>
  <p:defaultTextStyle>
    <a:defPPr>
      <a:defRPr lang="en-US"/>
    </a:defPPr>
    <a:lvl1pPr marL="0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1pPr>
    <a:lvl2pPr marL="1316736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2pPr>
    <a:lvl3pPr marL="2633472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3pPr>
    <a:lvl4pPr marL="3950208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4pPr>
    <a:lvl5pPr marL="5266944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5pPr>
    <a:lvl6pPr marL="6583680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6pPr>
    <a:lvl7pPr marL="7900416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7pPr>
    <a:lvl8pPr marL="9217152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8pPr>
    <a:lvl9pPr marL="10533888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1" autoAdjust="0"/>
    <p:restoredTop sz="94605" autoAdjust="0"/>
  </p:normalViewPr>
  <p:slideViewPr>
    <p:cSldViewPr snapToGrid="0">
      <p:cViewPr>
        <p:scale>
          <a:sx n="25" d="100"/>
          <a:sy n="25" d="100"/>
        </p:scale>
        <p:origin x="1368" y="-174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1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742C25-6B9D-4BBC-B963-7C0051B7F1C0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8D0982-B03F-44B4-B705-7168ED68E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2665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37218B-FAD9-4329-997D-1F8E36863CDC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400300" y="1143000"/>
            <a:ext cx="2057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017C55-53E6-4593-B927-A1EEA43AF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105349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1pPr>
    <a:lvl2pPr marL="1316736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2pPr>
    <a:lvl3pPr marL="2633472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3pPr>
    <a:lvl4pPr marL="3950208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4pPr>
    <a:lvl5pPr marL="5266944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5pPr>
    <a:lvl6pPr marL="6583680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6pPr>
    <a:lvl7pPr marL="7900416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7pPr>
    <a:lvl8pPr marL="9217152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8pPr>
    <a:lvl9pPr marL="10533888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400300" y="1143000"/>
            <a:ext cx="2057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7C55-53E6-4593-B927-A1EEA43AF5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235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0" y="5387342"/>
            <a:ext cx="18653760" cy="11460480"/>
          </a:xfrm>
        </p:spPr>
        <p:txBody>
          <a:bodyPr anchor="b"/>
          <a:lstStyle>
            <a:lvl1pPr algn="ctr">
              <a:defRPr sz="1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17289782"/>
            <a:ext cx="16459200" cy="7947658"/>
          </a:xfrm>
        </p:spPr>
        <p:txBody>
          <a:bodyPr/>
          <a:lstStyle>
            <a:lvl1pPr marL="0" indent="0" algn="ctr">
              <a:buNone/>
              <a:defRPr sz="5760"/>
            </a:lvl1pPr>
            <a:lvl2pPr marL="1097280" indent="0" algn="ctr">
              <a:buNone/>
              <a:defRPr sz="4800"/>
            </a:lvl2pPr>
            <a:lvl3pPr marL="2194560" indent="0" algn="ctr">
              <a:buNone/>
              <a:defRPr sz="4320"/>
            </a:lvl3pPr>
            <a:lvl4pPr marL="3291840" indent="0" algn="ctr">
              <a:buNone/>
              <a:defRPr sz="3840"/>
            </a:lvl4pPr>
            <a:lvl5pPr marL="4389120" indent="0" algn="ctr">
              <a:buNone/>
              <a:defRPr sz="3840"/>
            </a:lvl5pPr>
            <a:lvl6pPr marL="5486400" indent="0" algn="ctr">
              <a:buNone/>
              <a:defRPr sz="3840"/>
            </a:lvl6pPr>
            <a:lvl7pPr marL="6583680" indent="0" algn="ctr">
              <a:buNone/>
              <a:defRPr sz="3840"/>
            </a:lvl7pPr>
            <a:lvl8pPr marL="7680960" indent="0" algn="ctr">
              <a:buNone/>
              <a:defRPr sz="3840"/>
            </a:lvl8pPr>
            <a:lvl9pPr marL="8778240" indent="0" algn="ctr">
              <a:buNone/>
              <a:defRPr sz="38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3A72-562D-473B-B2EC-CFF4CA1A8D42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33F2B-58BD-438C-ACDD-084792235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45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3A72-562D-473B-B2EC-CFF4CA1A8D42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33F2B-58BD-438C-ACDD-084792235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233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704821" y="1752600"/>
            <a:ext cx="4732020" cy="2789682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08761" y="1752600"/>
            <a:ext cx="13921740" cy="2789682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3A72-562D-473B-B2EC-CFF4CA1A8D42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33F2B-58BD-438C-ACDD-084792235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333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3A72-562D-473B-B2EC-CFF4CA1A8D42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33F2B-58BD-438C-ACDD-084792235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29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7331" y="8206749"/>
            <a:ext cx="18928080" cy="13693138"/>
          </a:xfrm>
        </p:spPr>
        <p:txBody>
          <a:bodyPr anchor="b"/>
          <a:lstStyle>
            <a:lvl1pPr>
              <a:defRPr sz="1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7331" y="22029429"/>
            <a:ext cx="18928080" cy="7200898"/>
          </a:xfrm>
        </p:spPr>
        <p:txBody>
          <a:bodyPr/>
          <a:lstStyle>
            <a:lvl1pPr marL="0" indent="0">
              <a:buNone/>
              <a:defRPr sz="5760">
                <a:solidFill>
                  <a:schemeClr val="tx1"/>
                </a:solidFill>
              </a:defRPr>
            </a:lvl1pPr>
            <a:lvl2pPr marL="109728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2pPr>
            <a:lvl3pPr marL="2194560" indent="0">
              <a:buNone/>
              <a:defRPr sz="4320">
                <a:solidFill>
                  <a:schemeClr val="tx1">
                    <a:tint val="75000"/>
                  </a:schemeClr>
                </a:solidFill>
              </a:defRPr>
            </a:lvl3pPr>
            <a:lvl4pPr marL="32918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4pPr>
            <a:lvl5pPr marL="438912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5pPr>
            <a:lvl6pPr marL="548640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6pPr>
            <a:lvl7pPr marL="658368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7pPr>
            <a:lvl8pPr marL="768096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8pPr>
            <a:lvl9pPr marL="87782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3A72-562D-473B-B2EC-CFF4CA1A8D42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33F2B-58BD-438C-ACDD-084792235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418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8760" y="8763000"/>
            <a:ext cx="9326880" cy="208864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09960" y="8763000"/>
            <a:ext cx="9326880" cy="208864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3A72-562D-473B-B2EC-CFF4CA1A8D42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33F2B-58BD-438C-ACDD-084792235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539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8" y="1752607"/>
            <a:ext cx="18928080" cy="6362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621" y="8069582"/>
            <a:ext cx="9284016" cy="3954778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1621" y="12024360"/>
            <a:ext cx="9284016" cy="176860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09961" y="8069582"/>
            <a:ext cx="9329738" cy="3954778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09961" y="12024360"/>
            <a:ext cx="9329738" cy="176860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3A72-562D-473B-B2EC-CFF4CA1A8D42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33F2B-58BD-438C-ACDD-084792235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842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3A72-562D-473B-B2EC-CFF4CA1A8D42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33F2B-58BD-438C-ACDD-084792235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524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3A72-562D-473B-B2EC-CFF4CA1A8D42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33F2B-58BD-438C-ACDD-084792235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421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2194560"/>
            <a:ext cx="7078027" cy="7680960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9738" y="4739647"/>
            <a:ext cx="11109960" cy="23393400"/>
          </a:xfrm>
        </p:spPr>
        <p:txBody>
          <a:bodyPr/>
          <a:lstStyle>
            <a:lvl1pPr>
              <a:defRPr sz="7680"/>
            </a:lvl1pPr>
            <a:lvl2pPr>
              <a:defRPr sz="6720"/>
            </a:lvl2pPr>
            <a:lvl3pPr>
              <a:defRPr sz="576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9875520"/>
            <a:ext cx="7078027" cy="18295622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3A72-562D-473B-B2EC-CFF4CA1A8D42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33F2B-58BD-438C-ACDD-084792235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747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2194560"/>
            <a:ext cx="7078027" cy="7680960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329738" y="4739647"/>
            <a:ext cx="11109960" cy="23393400"/>
          </a:xfrm>
        </p:spPr>
        <p:txBody>
          <a:bodyPr anchor="t"/>
          <a:lstStyle>
            <a:lvl1pPr marL="0" indent="0">
              <a:buNone/>
              <a:defRPr sz="7680"/>
            </a:lvl1pPr>
            <a:lvl2pPr marL="1097280" indent="0">
              <a:buNone/>
              <a:defRPr sz="6720"/>
            </a:lvl2pPr>
            <a:lvl3pPr marL="2194560" indent="0">
              <a:buNone/>
              <a:defRPr sz="5760"/>
            </a:lvl3pPr>
            <a:lvl4pPr marL="3291840" indent="0">
              <a:buNone/>
              <a:defRPr sz="4800"/>
            </a:lvl4pPr>
            <a:lvl5pPr marL="4389120" indent="0">
              <a:buNone/>
              <a:defRPr sz="4800"/>
            </a:lvl5pPr>
            <a:lvl6pPr marL="5486400" indent="0">
              <a:buNone/>
              <a:defRPr sz="4800"/>
            </a:lvl6pPr>
            <a:lvl7pPr marL="6583680" indent="0">
              <a:buNone/>
              <a:defRPr sz="4800"/>
            </a:lvl7pPr>
            <a:lvl8pPr marL="7680960" indent="0">
              <a:buNone/>
              <a:defRPr sz="4800"/>
            </a:lvl8pPr>
            <a:lvl9pPr marL="8778240" indent="0">
              <a:buNone/>
              <a:defRPr sz="48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9875520"/>
            <a:ext cx="7078027" cy="18295622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3A72-562D-473B-B2EC-CFF4CA1A8D42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33F2B-58BD-438C-ACDD-084792235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877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08760" y="1752607"/>
            <a:ext cx="1892808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8760" y="8763000"/>
            <a:ext cx="1892808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08760" y="30510487"/>
            <a:ext cx="493776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33A72-562D-473B-B2EC-CFF4CA1A8D42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69480" y="30510487"/>
            <a:ext cx="740664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499080" y="30510487"/>
            <a:ext cx="493776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33F2B-58BD-438C-ACDD-084792235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907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94560" rtl="0" eaLnBrk="1" latinLnBrk="0" hangingPunct="1">
        <a:lnSpc>
          <a:spcPct val="90000"/>
        </a:lnSpc>
        <a:spcBef>
          <a:spcPct val="0"/>
        </a:spcBef>
        <a:buNone/>
        <a:defRPr sz="105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8640" indent="-548640" algn="l" defTabSz="219456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8404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93776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603504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71323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82296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93268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2pPr>
      <a:lvl3pPr marL="21945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3pPr>
      <a:lvl4pPr marL="32918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38912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548640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65836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76809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87782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12" Type="http://schemas.openxmlformats.org/officeDocument/2006/relationships/image" Target="../media/image10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jp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5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4605" y="28140546"/>
            <a:ext cx="3690595" cy="369059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0"/>
            <a:ext cx="21945600" cy="442762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53" y="29748355"/>
            <a:ext cx="6910213" cy="2636176"/>
          </a:xfrm>
          <a:prstGeom prst="rect">
            <a:avLst/>
          </a:prstGeom>
        </p:spPr>
      </p:pic>
      <p:sp>
        <p:nvSpPr>
          <p:cNvPr id="7" name="TextBox 3"/>
          <p:cNvSpPr txBox="1"/>
          <p:nvPr/>
        </p:nvSpPr>
        <p:spPr>
          <a:xfrm>
            <a:off x="640080" y="2335869"/>
            <a:ext cx="213055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2194560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97280" algn="l" defTabSz="2194560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94560" algn="l" defTabSz="2194560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91840" algn="l" defTabSz="2194560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389120" algn="l" defTabSz="2194560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86400" algn="l" defTabSz="2194560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583680" algn="l" defTabSz="2194560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680960" algn="l" defTabSz="2194560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778240" algn="l" defTabSz="2194560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dirty="0">
                <a:latin typeface="Bauhaus 93" panose="04030905020B02020C02" pitchFamily="82" charset="0"/>
              </a:rPr>
              <a:t> </a:t>
            </a:r>
            <a:r>
              <a:rPr lang="en-US" sz="4800" dirty="0" smtClean="0">
                <a:latin typeface="Bauhaus 93" panose="04030905020B02020C02" pitchFamily="82" charset="0"/>
              </a:rPr>
              <a:t>      </a:t>
            </a:r>
            <a:r>
              <a:rPr lang="en-US" sz="48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Developed by Simon Owens		     Advisor/Sponsor: Mr. Mark Randall</a:t>
            </a:r>
          </a:p>
          <a:p>
            <a:r>
              <a:rPr lang="en-US" sz="48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	Security Engineer		</a:t>
            </a:r>
            <a:r>
              <a:rPr lang="en-US" sz="4800" dirty="0">
                <a:solidFill>
                  <a:schemeClr val="bg1"/>
                </a:solidFill>
                <a:latin typeface="Berlin Sans FB" panose="020E0602020502020306" pitchFamily="34" charset="0"/>
              </a:rPr>
              <a:t> </a:t>
            </a:r>
            <a:r>
              <a:rPr lang="en-US" sz="48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                             University of Evansville</a:t>
            </a:r>
          </a:p>
        </p:txBody>
      </p:sp>
      <p:sp>
        <p:nvSpPr>
          <p:cNvPr id="8" name="TextBox 3"/>
          <p:cNvSpPr txBox="1"/>
          <p:nvPr/>
        </p:nvSpPr>
        <p:spPr>
          <a:xfrm>
            <a:off x="152400" y="717888"/>
            <a:ext cx="21945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2194560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97280" algn="l" defTabSz="2194560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94560" algn="l" defTabSz="2194560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91840" algn="l" defTabSz="2194560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389120" algn="l" defTabSz="2194560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86400" algn="l" defTabSz="2194560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583680" algn="l" defTabSz="2194560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680960" algn="l" defTabSz="2194560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778240" algn="l" defTabSz="2194560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dirty="0" smtClean="0">
                <a:solidFill>
                  <a:schemeClr val="bg1"/>
                </a:solidFill>
                <a:latin typeface="Bauhaus 93" panose="04030905020B02020C02" pitchFamily="82" charset="0"/>
              </a:rPr>
              <a:t>Security Lab Manager</a:t>
            </a:r>
            <a:endParaRPr lang="en-US" sz="9600" dirty="0">
              <a:solidFill>
                <a:schemeClr val="bg1"/>
              </a:solidFill>
              <a:latin typeface="Bauhaus 93" panose="04030905020B02020C02" pitchFamily="8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4352263"/>
            <a:ext cx="21945600" cy="6961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01054" y="5387406"/>
            <a:ext cx="10042357" cy="61147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01054" y="5400846"/>
            <a:ext cx="10042357" cy="105347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1502190" y="5387405"/>
            <a:ext cx="9990220" cy="57788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1502190" y="5400846"/>
            <a:ext cx="9990220" cy="105046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0972800" y="5400846"/>
            <a:ext cx="0" cy="270316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01054" y="13165131"/>
            <a:ext cx="10042357" cy="50009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01053" y="12161520"/>
            <a:ext cx="10042357" cy="105347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1502189" y="11663529"/>
            <a:ext cx="9997632" cy="83457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11502191" y="11672476"/>
            <a:ext cx="9990220" cy="87668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01053" y="18942392"/>
            <a:ext cx="10042357" cy="100296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01053" y="18955832"/>
            <a:ext cx="10042357" cy="105347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1502190" y="20492701"/>
            <a:ext cx="9990220" cy="119398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1502190" y="20506141"/>
            <a:ext cx="9990220" cy="105046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401053" y="5367338"/>
            <a:ext cx="1004235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ABSTRACT</a:t>
            </a:r>
            <a:endParaRPr lang="en-US" sz="6600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1502190" y="5367338"/>
            <a:ext cx="1004235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DEVELOPMENT</a:t>
            </a:r>
            <a:endParaRPr lang="en-US" sz="6600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48917" y="12166667"/>
            <a:ext cx="1004235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PROBLEM</a:t>
            </a:r>
            <a:endParaRPr lang="en-US" sz="6600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1502190" y="11605577"/>
            <a:ext cx="1004235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DESIGN</a:t>
            </a:r>
            <a:endParaRPr lang="en-US" sz="6600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1676648" y="20448612"/>
            <a:ext cx="1004235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RESULT</a:t>
            </a:r>
            <a:endParaRPr lang="en-US" sz="6600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77253" y="18878750"/>
            <a:ext cx="1004235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REQUIREMENTS</a:t>
            </a:r>
            <a:endParaRPr lang="en-US" sz="6600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40080" y="6766560"/>
            <a:ext cx="950976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The Security Lab Manager is a web application that manages vulnerable virtualization machines for users to practice hacking on.  </a:t>
            </a:r>
            <a:r>
              <a:rPr lang="en-US" sz="4000" dirty="0"/>
              <a:t>U</a:t>
            </a:r>
            <a:r>
              <a:rPr lang="en-US" sz="4000" dirty="0" smtClean="0"/>
              <a:t>sers can start hacking in their own virtual environment.  Administrators can view completed exercises and send grades to users.</a:t>
            </a:r>
            <a:endParaRPr lang="en-US" sz="4000" dirty="0"/>
          </a:p>
        </p:txBody>
      </p:sp>
      <p:sp>
        <p:nvSpPr>
          <p:cNvPr id="42" name="TextBox 41"/>
          <p:cNvSpPr txBox="1"/>
          <p:nvPr/>
        </p:nvSpPr>
        <p:spPr>
          <a:xfrm>
            <a:off x="11676648" y="6595571"/>
            <a:ext cx="947928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This application was planned and developed using the Agile framework.  DevOps principles of tested driven development, automated test, continuous integration, and continuous deployment were used. The CI/CD pipeline utilized code and web scanners to ensure code is lean and secure.</a:t>
            </a:r>
            <a:endParaRPr lang="en-US" sz="4000" dirty="0"/>
          </a:p>
        </p:txBody>
      </p:sp>
      <p:sp>
        <p:nvSpPr>
          <p:cNvPr id="45" name="TextBox 44"/>
          <p:cNvSpPr txBox="1"/>
          <p:nvPr/>
        </p:nvSpPr>
        <p:spPr>
          <a:xfrm>
            <a:off x="640080" y="13451237"/>
            <a:ext cx="950976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Security training is desired in all parts of industry: secure coding for developers, Q/A Testers, and Security Engineers.  There are several virtual machines to practice security, but none have a student-teacher model.  </a:t>
            </a:r>
            <a:r>
              <a:rPr lang="en-US" sz="4000" dirty="0"/>
              <a:t>S</a:t>
            </a:r>
            <a:r>
              <a:rPr lang="en-US" sz="4000" dirty="0" smtClean="0"/>
              <a:t>tudents can now easily begin learning security</a:t>
            </a:r>
            <a:r>
              <a:rPr lang="en-US" sz="4000" dirty="0"/>
              <a:t> </a:t>
            </a:r>
            <a:r>
              <a:rPr lang="en-US" sz="4000" dirty="0" smtClean="0"/>
              <a:t>with just this application.</a:t>
            </a:r>
            <a:endParaRPr lang="en-US" sz="4000" dirty="0"/>
          </a:p>
        </p:txBody>
      </p:sp>
      <p:sp>
        <p:nvSpPr>
          <p:cNvPr id="47" name="TextBox 46"/>
          <p:cNvSpPr txBox="1"/>
          <p:nvPr/>
        </p:nvSpPr>
        <p:spPr>
          <a:xfrm>
            <a:off x="615215" y="20513360"/>
            <a:ext cx="9509760" cy="8094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1 </a:t>
            </a:r>
            <a:r>
              <a:rPr lang="en-US" sz="4000" dirty="0"/>
              <a:t>–  Student interface for starting, stopping, and restarting exercises.  There should also be a place to submit answers for exercises</a:t>
            </a:r>
          </a:p>
          <a:p>
            <a:r>
              <a:rPr lang="en-US" sz="4000" dirty="0" smtClean="0"/>
              <a:t>2 – Instructor </a:t>
            </a:r>
            <a:r>
              <a:rPr lang="en-US" sz="4000" dirty="0"/>
              <a:t>interface for creating, editing, deleting: classes, exercises, students, and managing application performance</a:t>
            </a:r>
          </a:p>
          <a:p>
            <a:r>
              <a:rPr lang="en-US" sz="4000" dirty="0" smtClean="0"/>
              <a:t>3 – Instructors </a:t>
            </a:r>
            <a:r>
              <a:rPr lang="en-US" sz="4000" dirty="0"/>
              <a:t>should be able to easily check and email grades</a:t>
            </a:r>
          </a:p>
          <a:p>
            <a:r>
              <a:rPr lang="en-US" sz="4000" dirty="0" smtClean="0"/>
              <a:t>4 </a:t>
            </a:r>
            <a:r>
              <a:rPr lang="en-US" sz="4000" dirty="0"/>
              <a:t>– Must contain 1 web security exercise</a:t>
            </a:r>
          </a:p>
          <a:p>
            <a:r>
              <a:rPr lang="en-US" sz="4000" dirty="0" smtClean="0"/>
              <a:t>5 – Must </a:t>
            </a:r>
            <a:r>
              <a:rPr lang="en-US" sz="4000" dirty="0"/>
              <a:t>contain 1 desktop security exercise</a:t>
            </a:r>
          </a:p>
          <a:p>
            <a:r>
              <a:rPr lang="en-US" sz="4000" dirty="0" smtClean="0"/>
              <a:t>6 – Must </a:t>
            </a:r>
            <a:r>
              <a:rPr lang="en-US" sz="4000" dirty="0"/>
              <a:t>be developed securely</a:t>
            </a:r>
          </a:p>
          <a:p>
            <a:r>
              <a:rPr lang="en-US" sz="4000" dirty="0" smtClean="0"/>
              <a:t>7 – Must </a:t>
            </a:r>
            <a:r>
              <a:rPr lang="en-US" sz="4000" dirty="0"/>
              <a:t>be easily installed and </a:t>
            </a:r>
            <a:r>
              <a:rPr lang="en-US" sz="4000" dirty="0" smtClean="0"/>
              <a:t>enhanced by other developers</a:t>
            </a:r>
            <a:endParaRPr lang="en-US" sz="4000" dirty="0"/>
          </a:p>
        </p:txBody>
      </p:sp>
      <p:sp>
        <p:nvSpPr>
          <p:cNvPr id="48" name="TextBox 47"/>
          <p:cNvSpPr txBox="1"/>
          <p:nvPr/>
        </p:nvSpPr>
        <p:spPr>
          <a:xfrm>
            <a:off x="11520847" y="21570673"/>
            <a:ext cx="9971563" cy="922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Student</a:t>
            </a:r>
            <a:endParaRPr lang="en-US" dirty="0" smtClean="0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7869" y="31329216"/>
            <a:ext cx="2891741" cy="1003851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95565" y="30402197"/>
            <a:ext cx="3081588" cy="867471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11502191" y="25022246"/>
            <a:ext cx="9976184" cy="922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Instructor</a:t>
            </a:r>
            <a:endParaRPr lang="en-US" dirty="0" smtClean="0"/>
          </a:p>
        </p:txBody>
      </p:sp>
      <p:sp>
        <p:nvSpPr>
          <p:cNvPr id="44" name="TextBox 43"/>
          <p:cNvSpPr txBox="1"/>
          <p:nvPr/>
        </p:nvSpPr>
        <p:spPr>
          <a:xfrm>
            <a:off x="11502191" y="28733823"/>
            <a:ext cx="9990220" cy="3352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Summary</a:t>
            </a:r>
          </a:p>
          <a:p>
            <a:r>
              <a:rPr lang="en-US" sz="4000" dirty="0" smtClean="0"/>
              <a:t>The project is functional, has no static analysis findings, and scales well.  </a:t>
            </a:r>
            <a:r>
              <a:rPr lang="en-US" sz="4000" dirty="0" smtClean="0"/>
              <a:t>Meets</a:t>
            </a:r>
            <a:r>
              <a:rPr lang="en-US" sz="4000" dirty="0" smtClean="0"/>
              <a:t> requirements, but this application needs to be further developed to be useful for other Universities.</a:t>
            </a:r>
            <a:endParaRPr lang="en-US" sz="4000" dirty="0" smtClean="0"/>
          </a:p>
        </p:txBody>
      </p:sp>
      <p:sp>
        <p:nvSpPr>
          <p:cNvPr id="50" name="TextBox 49"/>
          <p:cNvSpPr txBox="1"/>
          <p:nvPr/>
        </p:nvSpPr>
        <p:spPr>
          <a:xfrm>
            <a:off x="11502190" y="12558512"/>
            <a:ext cx="9971563" cy="922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Components</a:t>
            </a:r>
            <a:endParaRPr lang="en-US" dirty="0" smtClean="0"/>
          </a:p>
        </p:txBody>
      </p:sp>
      <p:sp>
        <p:nvSpPr>
          <p:cNvPr id="51" name="TextBox 50"/>
          <p:cNvSpPr txBox="1"/>
          <p:nvPr/>
        </p:nvSpPr>
        <p:spPr>
          <a:xfrm>
            <a:off x="11483534" y="16008273"/>
            <a:ext cx="9976184" cy="396788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ctr"/>
            <a:r>
              <a:rPr lang="en-US" dirty="0" smtClean="0"/>
              <a:t>Database</a:t>
            </a:r>
          </a:p>
          <a:p>
            <a:r>
              <a:rPr lang="en-US" sz="4000" dirty="0"/>
              <a:t> </a:t>
            </a:r>
            <a:r>
              <a:rPr lang="en-US" sz="4000" dirty="0" smtClean="0"/>
              <a:t>      Classes</a:t>
            </a:r>
          </a:p>
          <a:p>
            <a:r>
              <a:rPr lang="en-US" sz="4000" dirty="0" smtClean="0"/>
              <a:t>       Exercises</a:t>
            </a:r>
          </a:p>
          <a:p>
            <a:r>
              <a:rPr lang="en-US" sz="4000" dirty="0" smtClean="0"/>
              <a:t>       Submissions</a:t>
            </a:r>
          </a:p>
          <a:p>
            <a:r>
              <a:rPr lang="en-US" sz="4000" dirty="0" smtClean="0"/>
              <a:t>       Users</a:t>
            </a:r>
          </a:p>
          <a:p>
            <a:r>
              <a:rPr lang="en-US" sz="4000" dirty="0" smtClean="0"/>
              <a:t>       Settings</a:t>
            </a:r>
          </a:p>
        </p:txBody>
      </p:sp>
      <p:pic>
        <p:nvPicPr>
          <p:cNvPr id="52" name="Picture 2" descr="https://github.com/so87/Security-Lab-Manager/raw/dev/documentation/high-level-design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4327" y="13734372"/>
            <a:ext cx="3170076" cy="2433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129237" y="22270533"/>
            <a:ext cx="8626191" cy="29428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129236" y="25696733"/>
            <a:ext cx="8626191" cy="3078499"/>
          </a:xfrm>
          <a:prstGeom prst="rect">
            <a:avLst/>
          </a:prstGeom>
        </p:spPr>
      </p:pic>
      <p:pic>
        <p:nvPicPr>
          <p:cNvPr id="1026" name="Picture 2" descr="https://github.com/so87/Security-Lab-Manager/raw/dev/documentation/dev-deploy-process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52156" y="13734722"/>
            <a:ext cx="3340254" cy="1804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4693985" y="14043928"/>
            <a:ext cx="3413445" cy="108754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6253927" y="17036594"/>
            <a:ext cx="4902001" cy="31459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2438556" y="13270677"/>
            <a:ext cx="1543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Internals</a:t>
            </a:r>
            <a:endParaRPr lang="en-US" sz="2800" dirty="0"/>
          </a:p>
        </p:txBody>
      </p:sp>
      <p:sp>
        <p:nvSpPr>
          <p:cNvPr id="53" name="TextBox 52"/>
          <p:cNvSpPr txBox="1"/>
          <p:nvPr/>
        </p:nvSpPr>
        <p:spPr>
          <a:xfrm>
            <a:off x="15038434" y="13271616"/>
            <a:ext cx="30913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/>
              <a:t>Gunicorn</a:t>
            </a:r>
            <a:r>
              <a:rPr lang="en-US" sz="2800" dirty="0"/>
              <a:t> </a:t>
            </a:r>
            <a:r>
              <a:rPr lang="en-US" sz="2800" dirty="0" smtClean="0"/>
              <a:t>- Browser</a:t>
            </a:r>
            <a:endParaRPr lang="en-US" sz="2800" dirty="0"/>
          </a:p>
        </p:txBody>
      </p:sp>
      <p:sp>
        <p:nvSpPr>
          <p:cNvPr id="54" name="TextBox 53"/>
          <p:cNvSpPr txBox="1"/>
          <p:nvPr/>
        </p:nvSpPr>
        <p:spPr>
          <a:xfrm>
            <a:off x="18368359" y="13271462"/>
            <a:ext cx="30913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Network Setup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4993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WrappedLabelHistory xmlns:xsi="http://www.w3.org/2001/XMLSchema-instance" xmlns:xsd="http://www.w3.org/2001/XMLSchema" xmlns="http://www.boldonjames.com/2016/02/Classifier/internal/wrappedLabelHistory">
  <Value>PD94bWwgdmVyc2lvbj0iMS4wIiBlbmNvZGluZz0idXMtYXNjaWkiPz48bGFiZWxIaXN0b3J5IHhtbG5zOnhzaT0iaHR0cDovL3d3dy53My5vcmcvMjAwMS9YTUxTY2hlbWEtaW5zdGFuY2UiIHhtbG5zOnhzZD0iaHR0cDovL3d3dy53My5vcmcvMjAwMS9YTUxTY2hlbWEiIHhtbG5zPSJodHRwOi8vd3d3LmJvbGRvbmphbWVzLmNvbS8yMDE2LzAyL0NsYXNzaWZpZXIvaW50ZXJuYWwvbGFiZWxIaXN0b3J5Ij48aXRlbT48c2lzbCBzaXNsVmVyc2lvbj0iMCIgcG9saWN5PSJjZGU1M2FjMS1iZjVmLTRhYWUtOWNmMS0wNzUwOWUyM2E0YjAiIG9yaWdpbj0idXNlclNlbGVjdGVkIiAvPjxVc2VyTmFtZT5VU1wxMTE5OTY5PC9Vc2VyTmFtZT48RGF0ZVRpbWU+MTEvNi8yMDE4IDg6MTQ6NTYgUE08L0RhdGVUaW1lPjxMYWJlbFN0cmluZz5UaGlzIGFydGlmYWN0IGhhcyBubyBjbGFzc2lmaWNhdGlvbi48L0xhYmVsU3RyaW5nPjwvaXRlbT48L2xhYmVsSGlzdG9yeT4=</Value>
</WrappedLabelHistory>
</file>

<file path=customXml/item2.xml><?xml version="1.0" encoding="utf-8"?>
<sisl xmlns:xsi="http://www.w3.org/2001/XMLSchema-instance" xmlns:xsd="http://www.w3.org/2001/XMLSchema" xmlns="http://www.boldonjames.com/2008/01/sie/internal/label" sislVersion="0" policy="cde53ac1-bf5f-4aae-9cf1-07509e23a4b0" origin="userSelected"/>
</file>

<file path=customXml/itemProps1.xml><?xml version="1.0" encoding="utf-8"?>
<ds:datastoreItem xmlns:ds="http://schemas.openxmlformats.org/officeDocument/2006/customXml" ds:itemID="{85DA4241-BC90-4BB7-A012-CF9B1958346C}">
  <ds:schemaRefs>
    <ds:schemaRef ds:uri="http://www.w3.org/2001/XMLSchema"/>
    <ds:schemaRef ds:uri="http://www.boldonjames.com/2016/02/Classifier/internal/wrappedLabelHistory"/>
  </ds:schemaRefs>
</ds:datastoreItem>
</file>

<file path=customXml/itemProps2.xml><?xml version="1.0" encoding="utf-8"?>
<ds:datastoreItem xmlns:ds="http://schemas.openxmlformats.org/officeDocument/2006/customXml" ds:itemID="{2EF28B04-7BD9-4708-B545-D41AE94ED983}">
  <ds:schemaRefs>
    <ds:schemaRef ds:uri="http://www.w3.org/2001/XMLSchema"/>
    <ds:schemaRef ds:uri="http://www.boldonjames.com/2008/01/sie/internal/lab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177</TotalTime>
  <Words>296</Words>
  <Application>Microsoft Office PowerPoint</Application>
  <PresentationFormat>Custom</PresentationFormat>
  <Paragraphs>34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Bauhaus 93</vt:lpstr>
      <vt:lpstr>Berlin Sans FB</vt:lpstr>
      <vt:lpstr>Calibri</vt:lpstr>
      <vt:lpstr>Calibri Light</vt:lpstr>
      <vt:lpstr>Office Theme</vt:lpstr>
      <vt:lpstr>PowerPoint Presentation</vt:lpstr>
    </vt:vector>
  </TitlesOfParts>
  <Company>Raytheon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[rtnipcontrolcode:rtnipcontrolcodenone||rtnexportcontrolcountry:rtnexportcontrolcountrynone|rtnexportcontrolcode:rtnexportcontrolcodenone||]</dc:subject>
  <dc:creator>SIMON OWENS</dc:creator>
  <cp:lastModifiedBy>SIMON OWENS</cp:lastModifiedBy>
  <cp:revision>18</cp:revision>
  <dcterms:created xsi:type="dcterms:W3CDTF">2018-11-06T19:27:18Z</dcterms:created>
  <dcterms:modified xsi:type="dcterms:W3CDTF">2019-03-31T19:07:54Z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ndexRef">
    <vt:lpwstr>5f1a08d1-cbae-420e-a4ef-b4b967e006f6</vt:lpwstr>
  </property>
  <property fmtid="{D5CDD505-2E9C-101B-9397-08002B2CF9AE}" pid="3" name="bjDocumentSecurityLabel">
    <vt:lpwstr>This artifact has no classification.</vt:lpwstr>
  </property>
  <property fmtid="{D5CDD505-2E9C-101B-9397-08002B2CF9AE}" pid="4" name="rtnipcontrolcode">
    <vt:lpwstr>rtnipcontrolcodenone</vt:lpwstr>
  </property>
  <property fmtid="{D5CDD505-2E9C-101B-9397-08002B2CF9AE}" pid="5" name="rtnexportcontrolcountry">
    <vt:lpwstr>rtnexportcontrolcountrynone</vt:lpwstr>
  </property>
  <property fmtid="{D5CDD505-2E9C-101B-9397-08002B2CF9AE}" pid="6" name="rtnexportcontrolcode">
    <vt:lpwstr>rtnexportcontrolcodenone</vt:lpwstr>
  </property>
  <property fmtid="{D5CDD505-2E9C-101B-9397-08002B2CF9AE}" pid="7" name="bjSaver">
    <vt:lpwstr>jaJrBn6BSfrgFIUK/SP8oM1ZEJ9I4T1/</vt:lpwstr>
  </property>
  <property fmtid="{D5CDD505-2E9C-101B-9397-08002B2CF9AE}" pid="8" name="bjLabelHistoryID">
    <vt:lpwstr>{85DA4241-BC90-4BB7-A012-CF9B1958346C}</vt:lpwstr>
  </property>
</Properties>
</file>