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67E"/>
    <a:srgbClr val="321547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05" autoAdjust="0"/>
  </p:normalViewPr>
  <p:slideViewPr>
    <p:cSldViewPr snapToGrid="0">
      <p:cViewPr>
        <p:scale>
          <a:sx n="33" d="100"/>
          <a:sy n="33" d="100"/>
        </p:scale>
        <p:origin x="2298" y="-10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2C25-6B9D-4BBC-B963-7C0051B7F1C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0982-B03F-44B4-B705-7168ED68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218B-FAD9-4329-997D-1F8E36863CDC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7C55-53E6-4593-B927-A1EEA43A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53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C55-53E6-4593-B927-A1EEA43AF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3A72-562D-473B-B2EC-CFF4CA1A8D4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08" y="29625984"/>
            <a:ext cx="2809755" cy="31209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1945600" cy="4427621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4" y="30914083"/>
            <a:ext cx="3904424" cy="1489498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0" y="2335869"/>
            <a:ext cx="2194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Bauhaus 93" panose="04030905020B02020C02" pitchFamily="82" charset="0"/>
              </a:rPr>
              <a:t> </a:t>
            </a:r>
            <a:r>
              <a:rPr lang="en-US" sz="4800" dirty="0" smtClean="0">
                <a:latin typeface="Bauhaus 93" panose="04030905020B02020C02" pitchFamily="82" charset="0"/>
              </a:rPr>
              <a:t>     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Developed by Simon Owens		       Advisor/Sponsor: Mr. Mark Randall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	Security Engineer		</a:t>
            </a:r>
            <a:r>
              <a:rPr lang="en-US" sz="48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  University of Evansville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0" y="717888"/>
            <a:ext cx="2194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Security Lab Manager</a:t>
            </a:r>
            <a:endParaRPr lang="en-US" sz="9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352263"/>
            <a:ext cx="21945600" cy="6961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054" y="5387405"/>
            <a:ext cx="10042357" cy="6295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1054" y="5400846"/>
            <a:ext cx="10042357" cy="105347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502190" y="5387404"/>
            <a:ext cx="9990220" cy="753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502190" y="5400846"/>
            <a:ext cx="9990220" cy="1050467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2800" y="5400846"/>
            <a:ext cx="0" cy="27031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1054" y="12157458"/>
            <a:ext cx="10042357" cy="7124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1053" y="12161520"/>
            <a:ext cx="10042357" cy="105347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02189" y="13313364"/>
            <a:ext cx="9997632" cy="6891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498561" y="13328550"/>
            <a:ext cx="10012900" cy="108935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1053" y="19781746"/>
            <a:ext cx="10042357" cy="10861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1053" y="19781746"/>
            <a:ext cx="10042357" cy="105347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02190" y="20712620"/>
            <a:ext cx="9990220" cy="11719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02190" y="20712620"/>
            <a:ext cx="9990220" cy="1050467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1053" y="538184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ABSTRACT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02190" y="536733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REQUIREMENTS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1487" y="12137642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87963" y="20713617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RESULTS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4683" y="19762717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DESIGN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7537" y="6598798"/>
            <a:ext cx="95823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Security Lab Manager is a web application that manages vulnerable virtual machines for users to practice cyber security on.  Users only need to login to the website to get started – no setting up environments or downloading software.  Each exercise has unique answers for students –</a:t>
            </a:r>
          </a:p>
          <a:p>
            <a:r>
              <a:rPr lang="en-US" sz="3600" dirty="0" smtClean="0"/>
              <a:t>so answer sharing isn’t viable.  Administrators can create, edit, and view: classes, exercises, and users.  Grades can be emailed out automatically.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640080" y="13260737"/>
            <a:ext cx="95097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training is desired in all parts of industry: secure coding for developers, Q/A Testers, and Security Engineers.  There are several virtual machines to practice security, but none have a student-teacher model.  </a:t>
            </a:r>
            <a:r>
              <a:rPr lang="en-US" sz="2800" dirty="0"/>
              <a:t>S</a:t>
            </a:r>
            <a:r>
              <a:rPr lang="en-US" sz="2800" dirty="0" smtClean="0"/>
              <a:t>tudents can now easily begin learning security</a:t>
            </a:r>
            <a:r>
              <a:rPr lang="en-US" sz="2800" dirty="0"/>
              <a:t> </a:t>
            </a:r>
            <a:r>
              <a:rPr lang="en-US" sz="2800" dirty="0" smtClean="0"/>
              <a:t>with just this application.  The table below compares current options for learning security, bring your own device(BYOD), using VMware virtual machines, or this app.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1735642" y="6505216"/>
            <a:ext cx="95097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❏ </a:t>
            </a:r>
            <a:r>
              <a:rPr lang="en-US" sz="2800" dirty="0" smtClean="0"/>
              <a:t> Student </a:t>
            </a:r>
            <a:r>
              <a:rPr lang="en-US" sz="2800" dirty="0"/>
              <a:t>interface for starting, stopping, and restarting exercises.  There </a:t>
            </a:r>
            <a:r>
              <a:rPr lang="en-US" sz="2800" dirty="0" smtClean="0"/>
              <a:t>is a </a:t>
            </a:r>
            <a:r>
              <a:rPr lang="en-US" sz="2800" dirty="0"/>
              <a:t>place to submit answers for exercises</a:t>
            </a:r>
          </a:p>
          <a:p>
            <a:r>
              <a:rPr lang="en-US" sz="2800" dirty="0"/>
              <a:t>❏ </a:t>
            </a:r>
            <a:r>
              <a:rPr lang="en-US" sz="2800" dirty="0" smtClean="0"/>
              <a:t> Instructor </a:t>
            </a:r>
            <a:r>
              <a:rPr lang="en-US" sz="2800" dirty="0"/>
              <a:t>interface for creating, editing, deleting: classes, exercises, students, and managing application performance</a:t>
            </a:r>
          </a:p>
          <a:p>
            <a:r>
              <a:rPr lang="en-US" sz="2800" dirty="0"/>
              <a:t>❏ </a:t>
            </a:r>
            <a:r>
              <a:rPr lang="en-US" sz="2800" dirty="0" smtClean="0"/>
              <a:t> Instructors </a:t>
            </a:r>
            <a:r>
              <a:rPr lang="en-US" sz="2800" dirty="0"/>
              <a:t>should be able to easily check and email grades</a:t>
            </a:r>
          </a:p>
          <a:p>
            <a:r>
              <a:rPr lang="en-US" sz="2800" dirty="0"/>
              <a:t>❏ </a:t>
            </a:r>
            <a:r>
              <a:rPr lang="en-US" sz="2800" dirty="0" smtClean="0"/>
              <a:t> Must </a:t>
            </a:r>
            <a:r>
              <a:rPr lang="en-US" sz="2800" dirty="0"/>
              <a:t>contain </a:t>
            </a:r>
            <a:r>
              <a:rPr lang="en-US" sz="2800" dirty="0" smtClean="0"/>
              <a:t>one </a:t>
            </a:r>
            <a:r>
              <a:rPr lang="en-US" sz="2800" dirty="0"/>
              <a:t>web security exercise</a:t>
            </a:r>
          </a:p>
          <a:p>
            <a:r>
              <a:rPr lang="en-US" sz="2800" dirty="0"/>
              <a:t>❏ </a:t>
            </a:r>
            <a:r>
              <a:rPr lang="en-US" sz="2800" dirty="0" smtClean="0"/>
              <a:t> Must </a:t>
            </a:r>
            <a:r>
              <a:rPr lang="en-US" sz="2800" dirty="0"/>
              <a:t>contain </a:t>
            </a:r>
            <a:r>
              <a:rPr lang="en-US" sz="2800" dirty="0" smtClean="0"/>
              <a:t>one </a:t>
            </a:r>
            <a:r>
              <a:rPr lang="en-US" sz="2800" dirty="0"/>
              <a:t>desktop security exercise</a:t>
            </a:r>
          </a:p>
          <a:p>
            <a:r>
              <a:rPr lang="en-US" sz="2800" dirty="0"/>
              <a:t>❏ </a:t>
            </a:r>
            <a:r>
              <a:rPr lang="en-US" sz="2800" dirty="0" smtClean="0"/>
              <a:t> Must </a:t>
            </a:r>
            <a:r>
              <a:rPr lang="en-US" sz="2800" dirty="0"/>
              <a:t>be developed </a:t>
            </a:r>
            <a:r>
              <a:rPr lang="en-US" sz="2800" dirty="0" smtClean="0"/>
              <a:t>securely – scan and fix vulnerabilities</a:t>
            </a:r>
            <a:endParaRPr lang="en-US" sz="2800" dirty="0"/>
          </a:p>
          <a:p>
            <a:r>
              <a:rPr lang="en-US" sz="2800" dirty="0"/>
              <a:t>❏ </a:t>
            </a:r>
            <a:r>
              <a:rPr lang="en-US" sz="2800" dirty="0" smtClean="0"/>
              <a:t> Must </a:t>
            </a:r>
            <a:r>
              <a:rPr lang="en-US" sz="2800" dirty="0"/>
              <a:t>be easily installed and </a:t>
            </a:r>
            <a:r>
              <a:rPr lang="en-US" sz="2800" dirty="0" smtClean="0"/>
              <a:t>enhanced by other developers</a:t>
            </a:r>
            <a:endParaRPr lang="en-US" sz="2800" dirty="0"/>
          </a:p>
          <a:p>
            <a:endParaRPr lang="en-US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14" y="31680150"/>
            <a:ext cx="3078587" cy="86662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944769" y="25644971"/>
            <a:ext cx="6033679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4400" dirty="0" smtClean="0"/>
              <a:t>Database</a:t>
            </a:r>
            <a:endParaRPr lang="en-US" sz="3200" dirty="0" smtClean="0"/>
          </a:p>
        </p:txBody>
      </p:sp>
      <p:pic>
        <p:nvPicPr>
          <p:cNvPr id="52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7" y="21751382"/>
            <a:ext cx="4468764" cy="34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331" y="26502832"/>
            <a:ext cx="7621519" cy="4925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1107" y="20947647"/>
            <a:ext cx="422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OS Level</a:t>
            </a:r>
            <a:endParaRPr lang="en-US" sz="4400" dirty="0"/>
          </a:p>
        </p:txBody>
      </p:sp>
      <p:sp>
        <p:nvSpPr>
          <p:cNvPr id="54" name="TextBox 53"/>
          <p:cNvSpPr txBox="1"/>
          <p:nvPr/>
        </p:nvSpPr>
        <p:spPr>
          <a:xfrm>
            <a:off x="152528" y="25644972"/>
            <a:ext cx="439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Docker SDK</a:t>
            </a:r>
            <a:endParaRPr lang="en-US" sz="44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8334" y="21854572"/>
            <a:ext cx="11909866" cy="763032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4254" y="14911804"/>
            <a:ext cx="4967762" cy="2701221"/>
          </a:xfrm>
          <a:prstGeom prst="rect">
            <a:avLst/>
          </a:prstGeom>
        </p:spPr>
      </p:pic>
      <p:sp>
        <p:nvSpPr>
          <p:cNvPr id="1030" name="TextBox 1029"/>
          <p:cNvSpPr txBox="1"/>
          <p:nvPr/>
        </p:nvSpPr>
        <p:spPr>
          <a:xfrm>
            <a:off x="12160338" y="10290601"/>
            <a:ext cx="12052212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200" b="1" dirty="0" smtClean="0"/>
              <a:t> Secure                        Efficient                      Functional</a:t>
            </a:r>
            <a:endParaRPr lang="en-US" sz="3200" b="1" dirty="0"/>
          </a:p>
        </p:txBody>
      </p:sp>
      <p:sp>
        <p:nvSpPr>
          <p:cNvPr id="1031" name="TextBox 1030"/>
          <p:cNvSpPr txBox="1"/>
          <p:nvPr/>
        </p:nvSpPr>
        <p:spPr>
          <a:xfrm>
            <a:off x="11827884" y="10698935"/>
            <a:ext cx="2732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zero vulnerabilities in Anchore, </a:t>
            </a:r>
            <a:r>
              <a:rPr lang="en-US" sz="2800" dirty="0"/>
              <a:t>S</a:t>
            </a:r>
            <a:r>
              <a:rPr lang="en-US" sz="2800" dirty="0" smtClean="0"/>
              <a:t>onarqube, and ZAP</a:t>
            </a:r>
            <a:endParaRPr lang="en-US" sz="2800" dirty="0"/>
          </a:p>
        </p:txBody>
      </p:sp>
      <p:sp>
        <p:nvSpPr>
          <p:cNvPr id="74" name="TextBox 73"/>
          <p:cNvSpPr txBox="1"/>
          <p:nvPr/>
        </p:nvSpPr>
        <p:spPr>
          <a:xfrm>
            <a:off x="14617129" y="10678897"/>
            <a:ext cx="4168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Docker Software Development Kit allows virtual machines to be built, started, and stopped in under 20seconds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8722215" y="10699534"/>
            <a:ext cx="2732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Student and instructor tasks can be easily done in seconds through the GUI</a:t>
            </a:r>
            <a:endParaRPr lang="en-US" sz="2800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30338" y="29922932"/>
            <a:ext cx="4396608" cy="2399708"/>
          </a:xfrm>
          <a:prstGeom prst="rect">
            <a:avLst/>
          </a:prstGeom>
        </p:spPr>
      </p:pic>
      <p:pic>
        <p:nvPicPr>
          <p:cNvPr id="1034" name="Picture 4" descr="Official Django logo. Trademark Django Software Foundation.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39" y="30929306"/>
            <a:ext cx="2232861" cy="7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95142" y="31573873"/>
            <a:ext cx="2311329" cy="802364"/>
          </a:xfrm>
          <a:prstGeom prst="rect">
            <a:avLst/>
          </a:prstGeom>
        </p:spPr>
      </p:pic>
      <p:pic>
        <p:nvPicPr>
          <p:cNvPr id="1040" name="Picture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20296" y="18298805"/>
            <a:ext cx="8858250" cy="1755882"/>
          </a:xfrm>
          <a:prstGeom prst="rect">
            <a:avLst/>
          </a:prstGeom>
        </p:spPr>
      </p:pic>
      <p:sp>
        <p:nvSpPr>
          <p:cNvPr id="1035" name="Rectangle 1034"/>
          <p:cNvSpPr/>
          <p:nvPr/>
        </p:nvSpPr>
        <p:spPr>
          <a:xfrm>
            <a:off x="16768884" y="29626919"/>
            <a:ext cx="4722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Findings over Development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10540637" y="29612340"/>
            <a:ext cx="449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Summary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1917880" y="30044258"/>
            <a:ext cx="5124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application met all requirements, is much more efficient than using virtual machines, and helps students learn security in a hands-on way.</a:t>
            </a:r>
            <a:endParaRPr lang="en-US" sz="2800" dirty="0"/>
          </a:p>
        </p:txBody>
      </p:sp>
      <p:pic>
        <p:nvPicPr>
          <p:cNvPr id="1041" name="Picture 8" descr="Image result for docker engin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0" y="26489884"/>
            <a:ext cx="3996156" cy="39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2" descr="Image result for django rest framewor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55" y="21763086"/>
            <a:ext cx="4976922" cy="32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5247780" y="20959132"/>
            <a:ext cx="5048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REST Framework</a:t>
            </a:r>
            <a:endParaRPr lang="en-US" sz="4400" dirty="0"/>
          </a:p>
        </p:txBody>
      </p:sp>
      <p:sp>
        <p:nvSpPr>
          <p:cNvPr id="92" name="Rectangle 91"/>
          <p:cNvSpPr/>
          <p:nvPr/>
        </p:nvSpPr>
        <p:spPr>
          <a:xfrm>
            <a:off x="12120296" y="17870462"/>
            <a:ext cx="885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Jenkins runs Anchore, Sonarqube, and ZAP scans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1996921" y="27946316"/>
            <a:ext cx="9509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Features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94" name="Rectangle 93"/>
          <p:cNvSpPr/>
          <p:nvPr/>
        </p:nvSpPr>
        <p:spPr>
          <a:xfrm>
            <a:off x="12120296" y="14402254"/>
            <a:ext cx="885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VSCODE, Docker, and Chrome for development </a:t>
            </a:r>
            <a:endParaRPr lang="en-US" sz="2800" b="1" dirty="0"/>
          </a:p>
        </p:txBody>
      </p:sp>
      <p:pic>
        <p:nvPicPr>
          <p:cNvPr id="1045" name="Picture 10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379408" y="14908659"/>
            <a:ext cx="3729169" cy="852573"/>
          </a:xfrm>
          <a:prstGeom prst="rect">
            <a:avLst/>
          </a:prstGeom>
        </p:spPr>
      </p:pic>
      <p:pic>
        <p:nvPicPr>
          <p:cNvPr id="1046" name="Picture 10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391990" y="15934708"/>
            <a:ext cx="3933799" cy="17806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1107" y="16423352"/>
            <a:ext cx="9443743" cy="262543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899694" y="28304305"/>
            <a:ext cx="9484895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 smtClean="0"/>
              <a:t>❏ Launch exercises via GUI</a:t>
            </a:r>
          </a:p>
          <a:p>
            <a:r>
              <a:rPr lang="en-US" sz="2800" dirty="0" smtClean="0"/>
              <a:t>❏ Automatic grading/emailing</a:t>
            </a:r>
          </a:p>
          <a:p>
            <a:r>
              <a:rPr lang="en-US" sz="2800" dirty="0" smtClean="0"/>
              <a:t>❏ Configure all data via GUI</a:t>
            </a:r>
          </a:p>
          <a:p>
            <a:endParaRPr lang="en-US" sz="2800" dirty="0" smtClean="0"/>
          </a:p>
          <a:p>
            <a:r>
              <a:rPr lang="en-US" sz="2800" dirty="0" smtClean="0"/>
              <a:t>❏ Secure web portal</a:t>
            </a:r>
          </a:p>
          <a:p>
            <a:r>
              <a:rPr lang="en-US" sz="2800" dirty="0" smtClean="0"/>
              <a:t>❏ Four full virtual exercises</a:t>
            </a:r>
          </a:p>
          <a:p>
            <a:r>
              <a:rPr lang="en-US" sz="2800" dirty="0" smtClean="0"/>
              <a:t>❏ Scales to performance needs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09192" y="13307114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DEVELOPMENT 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EvNi8yMDE4IDg6MTQ6NTYgUE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5DA4241-BC90-4BB7-A012-CF9B1958346C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4B9156A1-19E3-4C87-B573-103B1C2ED5D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383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Berlin Sans FB</vt:lpstr>
      <vt:lpstr>Calibri</vt:lpstr>
      <vt:lpstr>Calibri Light</vt:lpstr>
      <vt:lpstr>Office Theme</vt:lpstr>
      <vt:lpstr>PowerPoint Presentation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65</cp:revision>
  <dcterms:created xsi:type="dcterms:W3CDTF">2018-11-06T19:27:18Z</dcterms:created>
  <dcterms:modified xsi:type="dcterms:W3CDTF">2019-04-09T16:05:34Z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5f1a08d1-cbae-420e-a4ef-b4b967e006f6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{85DA4241-BC90-4BB7-A012-CF9B1958346C}</vt:lpwstr>
  </property>
</Properties>
</file>