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3"/>
  </p:sldMasterIdLst>
  <p:notesMasterIdLst>
    <p:notesMasterId r:id="rId13"/>
  </p:notesMasterIdLst>
  <p:handoutMasterIdLst>
    <p:handoutMasterId r:id="rId14"/>
  </p:handoutMasterIdLst>
  <p:sldIdLst>
    <p:sldId id="256" r:id="rId4"/>
    <p:sldId id="260" r:id="rId5"/>
    <p:sldId id="262" r:id="rId6"/>
    <p:sldId id="275" r:id="rId7"/>
    <p:sldId id="258" r:id="rId8"/>
    <p:sldId id="277" r:id="rId9"/>
    <p:sldId id="271" r:id="rId10"/>
    <p:sldId id="272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8870" autoAdjust="0"/>
  </p:normalViewPr>
  <p:slideViewPr>
    <p:cSldViewPr snapToGrid="0">
      <p:cViewPr varScale="1">
        <p:scale>
          <a:sx n="78" d="100"/>
          <a:sy n="78" d="100"/>
        </p:scale>
        <p:origin x="8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6B199-1789-4443-9DE1-FA33660B713B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B228F-8ECB-4C52-9366-3A1BD69E7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55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B8767-B91D-4925-A33B-64438006F0C1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FFD27-C42C-47CD-8755-C4DF35BD4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1058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D27-C42C-47CD-8755-C4DF35BD4C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73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D27-C42C-47CD-8755-C4DF35BD4C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03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D27-C42C-47CD-8755-C4DF35BD4C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73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D27-C42C-47CD-8755-C4DF35BD4C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25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D27-C42C-47CD-8755-C4DF35BD4C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04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D27-C42C-47CD-8755-C4DF35BD4C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74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D27-C42C-47CD-8755-C4DF35BD4C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59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D27-C42C-47CD-8755-C4DF35BD4C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72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D27-C42C-47CD-8755-C4DF35BD4C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93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82D24FB-7729-40A5-988B-B7F786B2F842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A4B52BE-5FC4-46FC-A3AF-B223381C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93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24FB-7729-40A5-988B-B7F786B2F842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52BE-5FC4-46FC-A3AF-B223381C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1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24FB-7729-40A5-988B-B7F786B2F842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52BE-5FC4-46FC-A3AF-B223381C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24FB-7729-40A5-988B-B7F786B2F842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52BE-5FC4-46FC-A3AF-B223381C161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1204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24FB-7729-40A5-988B-B7F786B2F842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52BE-5FC4-46FC-A3AF-B223381C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92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24FB-7729-40A5-988B-B7F786B2F842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52BE-5FC4-46FC-A3AF-B223381C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76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24FB-7729-40A5-988B-B7F786B2F842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52BE-5FC4-46FC-A3AF-B223381C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60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24FB-7729-40A5-988B-B7F786B2F842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52BE-5FC4-46FC-A3AF-B223381C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19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24FB-7729-40A5-988B-B7F786B2F842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52BE-5FC4-46FC-A3AF-B223381C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21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24FB-7729-40A5-988B-B7F786B2F842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52BE-5FC4-46FC-A3AF-B223381C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97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24FB-7729-40A5-988B-B7F786B2F842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52BE-5FC4-46FC-A3AF-B223381C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24FB-7729-40A5-988B-B7F786B2F842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52BE-5FC4-46FC-A3AF-B223381C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3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24FB-7729-40A5-988B-B7F786B2F842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52BE-5FC4-46FC-A3AF-B223381C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19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24FB-7729-40A5-988B-B7F786B2F842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52BE-5FC4-46FC-A3AF-B223381C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26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24FB-7729-40A5-988B-B7F786B2F842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52BE-5FC4-46FC-A3AF-B223381C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70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24FB-7729-40A5-988B-B7F786B2F842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52BE-5FC4-46FC-A3AF-B223381C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70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24FB-7729-40A5-988B-B7F786B2F842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52BE-5FC4-46FC-A3AF-B223381C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D24FB-7729-40A5-988B-B7F786B2F842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B52BE-5FC4-46FC-A3AF-B223381C1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309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0155" y="5012806"/>
            <a:ext cx="7604920" cy="1582993"/>
          </a:xfrm>
        </p:spPr>
        <p:txBody>
          <a:bodyPr>
            <a:normAutofit fontScale="90000"/>
          </a:bodyPr>
          <a:lstStyle/>
          <a:p>
            <a:r>
              <a:rPr lang="en-US" sz="2800" i="1" dirty="0" smtClean="0"/>
              <a:t>Simon Owens</a:t>
            </a:r>
            <a:br>
              <a:rPr lang="en-US" sz="2800" i="1" dirty="0" smtClean="0"/>
            </a:br>
            <a:r>
              <a:rPr lang="en-US" sz="2800" i="1" dirty="0" smtClean="0"/>
              <a:t>University of Evansville</a:t>
            </a:r>
            <a:br>
              <a:rPr lang="en-US" sz="2800" i="1" dirty="0" smtClean="0"/>
            </a:br>
            <a:r>
              <a:rPr lang="en-US" sz="2800" i="1" dirty="0" smtClean="0"/>
              <a:t>April 17</a:t>
            </a:r>
            <a:r>
              <a:rPr lang="en-US" sz="2800" i="1" dirty="0" smtClean="0"/>
              <a:t>, 2019</a:t>
            </a:r>
            <a:r>
              <a:rPr lang="en-US" sz="2800" i="1" dirty="0" smtClean="0"/>
              <a:t/>
            </a:r>
            <a:br>
              <a:rPr lang="en-US" sz="2800" i="1" dirty="0" smtClean="0"/>
            </a:br>
            <a:r>
              <a:rPr lang="en-US" sz="2800" i="1" dirty="0" smtClean="0"/>
              <a:t>Project sponsor/Advisor: Mark Randall</a:t>
            </a:r>
            <a:endParaRPr lang="en-US" sz="2800" i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840973"/>
            <a:ext cx="12192000" cy="11099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600" b="1" i="1" dirty="0" smtClean="0">
                <a:solidFill>
                  <a:schemeClr val="tx1"/>
                </a:solidFill>
              </a:rPr>
              <a:t>Security Lab Manager</a:t>
            </a:r>
            <a:endParaRPr lang="en-US" sz="66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11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Security Engineering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High demand for cyber security jobs</a:t>
            </a:r>
          </a:p>
          <a:p>
            <a:r>
              <a:rPr lang="en-US" sz="2800" b="1" dirty="0" smtClean="0"/>
              <a:t>Secure coding </a:t>
            </a:r>
            <a:r>
              <a:rPr lang="en-US" sz="2800" b="1" dirty="0" smtClean="0"/>
              <a:t>extremely useful for all developers: web, desktop, system</a:t>
            </a:r>
          </a:p>
          <a:p>
            <a:r>
              <a:rPr lang="en-US" sz="2800" b="1" dirty="0" smtClean="0"/>
              <a:t>Fixing vulnerabilities in dev is often 100 times cheaper than fixing in production</a:t>
            </a:r>
          </a:p>
          <a:p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81589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Hands on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How do we allow students to virtualize exercises?</a:t>
            </a:r>
          </a:p>
          <a:p>
            <a:r>
              <a:rPr lang="en-US" sz="2800" b="1" dirty="0" smtClean="0"/>
              <a:t>What is the fastest way possible to do this?</a:t>
            </a:r>
          </a:p>
          <a:p>
            <a:r>
              <a:rPr lang="en-US" sz="2800" b="1" dirty="0" smtClean="0"/>
              <a:t>Does this require the students to have powerful computing resources?</a:t>
            </a:r>
          </a:p>
        </p:txBody>
      </p:sp>
    </p:spTree>
    <p:extLst>
      <p:ext uri="{BB962C8B-B14F-4D97-AF65-F5344CB8AC3E}">
        <p14:creationId xmlns:p14="http://schemas.microsoft.com/office/powerpoint/2010/main" val="12859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128733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Design considerations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1412" y="1600557"/>
            <a:ext cx="9905999" cy="4593765"/>
          </a:xfrm>
        </p:spPr>
        <p:txBody>
          <a:bodyPr>
            <a:normAutofit/>
          </a:bodyPr>
          <a:lstStyle/>
          <a:p>
            <a:r>
              <a:rPr lang="en-US" b="1" dirty="0" smtClean="0"/>
              <a:t>Docker Containers – Scalability and </a:t>
            </a:r>
            <a:r>
              <a:rPr lang="en-US" b="1" dirty="0" smtClean="0"/>
              <a:t>Efficiency</a:t>
            </a:r>
          </a:p>
          <a:p>
            <a:r>
              <a:rPr lang="en-US" b="1" dirty="0"/>
              <a:t>Django – Structured web framework because of python </a:t>
            </a:r>
            <a:r>
              <a:rPr lang="en-US" b="1" dirty="0" smtClean="0"/>
              <a:t>familiarity</a:t>
            </a:r>
            <a:endParaRPr lang="en-US" b="1" dirty="0" smtClean="0"/>
          </a:p>
          <a:p>
            <a:r>
              <a:rPr lang="en-US" b="1" dirty="0" smtClean="0"/>
              <a:t>Nginx – Load balancing and static file delivery</a:t>
            </a:r>
          </a:p>
          <a:p>
            <a:r>
              <a:rPr lang="en-US" b="1" dirty="0" smtClean="0"/>
              <a:t>Jenkins, Sonarqube, ZAP, mocha </a:t>
            </a:r>
            <a:r>
              <a:rPr lang="en-US" b="1" dirty="0" smtClean="0"/>
              <a:t>– </a:t>
            </a:r>
            <a:r>
              <a:rPr lang="en-US" b="1" dirty="0" smtClean="0"/>
              <a:t>keep quality and security high along development</a:t>
            </a:r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81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Architecture Overview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41412" y="1710813"/>
            <a:ext cx="3941865" cy="408038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Client/Server</a:t>
            </a:r>
          </a:p>
          <a:p>
            <a:r>
              <a:rPr lang="en-US" sz="2800" dirty="0" smtClean="0"/>
              <a:t>Web Application</a:t>
            </a:r>
          </a:p>
          <a:p>
            <a:r>
              <a:rPr lang="en-US" sz="2800" dirty="0" smtClean="0"/>
              <a:t>Starts/Stops Docker containers</a:t>
            </a:r>
          </a:p>
        </p:txBody>
      </p:sp>
      <p:pic>
        <p:nvPicPr>
          <p:cNvPr id="1026" name="Picture 2" descr="https://github.com/so87/Security-Lab-Manager/raw/dev/documentation/high-level-desig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245" y="1710813"/>
            <a:ext cx="6371303" cy="482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44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128733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Database design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14884" y="763675"/>
            <a:ext cx="9817239" cy="6094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811" y="856344"/>
            <a:ext cx="11470643" cy="736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5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128733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Web exercise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354" y="3454190"/>
            <a:ext cx="9540057" cy="14324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879" y="5384029"/>
            <a:ext cx="9511401" cy="859464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1412" y="1600558"/>
            <a:ext cx="9905999" cy="3541714"/>
          </a:xfrm>
        </p:spPr>
        <p:txBody>
          <a:bodyPr>
            <a:normAutofit/>
          </a:bodyPr>
          <a:lstStyle/>
          <a:p>
            <a:r>
              <a:rPr lang="en-US" b="1" dirty="0" smtClean="0"/>
              <a:t>Ubuntu </a:t>
            </a:r>
            <a:r>
              <a:rPr lang="en-US" b="1" dirty="0" smtClean="0"/>
              <a:t>Docker container hosting JavaScript code</a:t>
            </a:r>
          </a:p>
          <a:p>
            <a:r>
              <a:rPr lang="en-US" b="1" dirty="0" smtClean="0"/>
              <a:t>Cross Site Scripting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97304" y="3084858"/>
            <a:ext cx="359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Vulnerable JavaScript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97304" y="5023661"/>
            <a:ext cx="359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XSS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26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128733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Desktop exercise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41412" y="1600558"/>
            <a:ext cx="9905999" cy="3541714"/>
          </a:xfrm>
        </p:spPr>
        <p:txBody>
          <a:bodyPr>
            <a:normAutofit/>
          </a:bodyPr>
          <a:lstStyle/>
          <a:p>
            <a:r>
              <a:rPr lang="en-US" b="1" dirty="0" smtClean="0"/>
              <a:t>Ubuntu </a:t>
            </a:r>
            <a:r>
              <a:rPr lang="en-US" b="1" dirty="0" smtClean="0"/>
              <a:t>Docker container hosting C++ </a:t>
            </a:r>
            <a:r>
              <a:rPr lang="en-US" b="1" dirty="0" smtClean="0"/>
              <a:t>Code</a:t>
            </a:r>
            <a:endParaRPr lang="en-US" b="1" dirty="0" smtClean="0"/>
          </a:p>
          <a:p>
            <a:r>
              <a:rPr lang="en-US" b="1" dirty="0" smtClean="0"/>
              <a:t>Format String Vulnerability</a:t>
            </a:r>
          </a:p>
        </p:txBody>
      </p:sp>
      <p:pic>
        <p:nvPicPr>
          <p:cNvPr id="2050" name="Picture 2" descr="Image result for format string vulnerabil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917" y="3004369"/>
            <a:ext cx="6087909" cy="3649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96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128733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63328" y="1002890"/>
            <a:ext cx="923249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>
                <a:ea typeface="Calibri" panose="020F0502020204030204" pitchFamily="34" charset="0"/>
                <a:cs typeface="Calibri" panose="020F0502020204030204" pitchFamily="34" charset="0"/>
              </a:rPr>
              <a:t>The application is sometimes one hundred times faster than creating unique virtual </a:t>
            </a:r>
            <a:r>
              <a:rPr lang="en-US" sz="2400" b="1" dirty="0" smtClean="0">
                <a:ea typeface="Calibri" panose="020F0502020204030204" pitchFamily="34" charset="0"/>
                <a:cs typeface="Calibri" panose="020F0502020204030204" pitchFamily="34" charset="0"/>
              </a:rPr>
              <a:t>machines</a:t>
            </a:r>
          </a:p>
          <a:p>
            <a:pPr marL="342900" indent="-342900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b="1" dirty="0" smtClean="0">
                <a:ea typeface="Calibri" panose="020F0502020204030204" pitchFamily="34" charset="0"/>
                <a:cs typeface="Calibri" panose="020F0502020204030204" pitchFamily="34" charset="0"/>
              </a:rPr>
              <a:t>application is also stable and nice to </a:t>
            </a:r>
            <a:r>
              <a:rPr lang="en-US" sz="2400" b="1" dirty="0" smtClean="0">
                <a:ea typeface="Calibri" panose="020F0502020204030204" pitchFamily="34" charset="0"/>
                <a:cs typeface="Calibri" panose="020F0502020204030204" pitchFamily="34" charset="0"/>
              </a:rPr>
              <a:t>use</a:t>
            </a:r>
          </a:p>
          <a:p>
            <a:pPr marL="342900" indent="-342900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The application meets requirements</a:t>
            </a:r>
          </a:p>
          <a:p>
            <a:pPr marL="342900" indent="-342900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>
                <a:ea typeface="Calibri" panose="020F0502020204030204" pitchFamily="34" charset="0"/>
                <a:cs typeface="Calibri" panose="020F0502020204030204" pitchFamily="34" charset="0"/>
              </a:rPr>
              <a:t>Needs to be further developed – UI, additional exercises, and multiple choice questions</a:t>
            </a:r>
            <a:endParaRPr lang="en-US" sz="2400" b="1" dirty="0"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60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WrappedLabelHistory xmlns:xsi="http://www.w3.org/2001/XMLSchema-instance" xmlns:xsd="http://www.w3.org/2001/XMLSchema" xmlns="http://www.boldonjames.com/2016/02/Classifier/internal/wrappedLabelHistory">
  <Value>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JjZGU1M2FjMS1iZjVmLTRhYWUtOWNmMS0wNzUwOWUyM2E0YjAiIG9yaWdpbj0idXNlclNlbGVjdGVkIiAvPjxVc2VyTmFtZT5VU1wxMTE5OTY5PC9Vc2VyTmFtZT48RGF0ZVRpbWU+MTAvMjIvMjAxOCA3OjA1OjI1IFBNPC9EYXRlVGltZT48TGFiZWxTdHJpbmc+VGhpcyBhcnRpZmFjdCBoYXMgbm8gY2xhc3NpZmljYXRpb24uPC9MYWJlbFN0cmluZz48L2l0ZW0+PGl0ZW0+PHNpc2wgc2lzbFZlcnNpb249IjAiIHBvbGljeT0iY2RlNTNhYzEtYmY1Zi00YWFlLTljZjEtMDc1MDllMjNhNGIwIiBvcmlnaW49ImRlZmF1bHRWYWx1ZSI+PGVsZW1lbnQgdWlkPSJiYmE5NGM2NS1hYzNkLTRmMzQtYjJlMS04ZGUxMWVmNmYwMWMiIHZhbHVlPSIiIHhtbG5zPSJodHRwOi8vd3d3LmJvbGRvbmphbWVzLmNvbS8yMDA4LzAxL3NpZS9pbnRlcm5hbC9sYWJlbCIgLz48L3Npc2w+PFVzZXJOYW1lPlVTXDExMTk5Njk8L1VzZXJOYW1lPjxEYXRlVGltZT40LzEwLzIwMTkgMzo1MzoxOSBQTTwvRGF0ZVRpbWU+PExhYmVsU3RyaW5nPk9yaWdpbiBKdXJpc2RpY3Rpb246IFVTIDwvTGFiZWxTdHJpbmc+PC9pdGVtPjwvbGFiZWxIaXN0b3J5Pg==</Value>
</WrappedLabelHistory>
</file>

<file path=customXml/item2.xml><?xml version="1.0" encoding="utf-8"?>
<sisl xmlns:xsi="http://www.w3.org/2001/XMLSchema-instance" xmlns:xsd="http://www.w3.org/2001/XMLSchema" xmlns="http://www.boldonjames.com/2008/01/sie/internal/label" sislVersion="0" policy="cde53ac1-bf5f-4aae-9cf1-07509e23a4b0" origin="defaultValue">
  <element uid="bba94c65-ac3d-4f34-b2e1-8de11ef6f01c" value=""/>
</sisl>
</file>

<file path=customXml/itemProps1.xml><?xml version="1.0" encoding="utf-8"?>
<ds:datastoreItem xmlns:ds="http://schemas.openxmlformats.org/officeDocument/2006/customXml" ds:itemID="{CECBB82E-2A84-44DF-BD31-87EA3263B5EA}">
  <ds:schemaRefs>
    <ds:schemaRef ds:uri="http://www.w3.org/2001/XMLSchema"/>
    <ds:schemaRef ds:uri="http://www.boldonjames.com/2016/02/Classifier/internal/wrappedLabelHistory"/>
  </ds:schemaRefs>
</ds:datastoreItem>
</file>

<file path=customXml/itemProps2.xml><?xml version="1.0" encoding="utf-8"?>
<ds:datastoreItem xmlns:ds="http://schemas.openxmlformats.org/officeDocument/2006/customXml" ds:itemID="{68D50105-FB1F-4024-B888-50DBBBA9EC6D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1685</TotalTime>
  <Words>200</Words>
  <Application>Microsoft Office PowerPoint</Application>
  <PresentationFormat>Widescreen</PresentationFormat>
  <Paragraphs>42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Tw Cen MT</vt:lpstr>
      <vt:lpstr>Circuit</vt:lpstr>
      <vt:lpstr>Simon Owens University of Evansville April 17, 2019 Project sponsor/Advisor: Mark Randall</vt:lpstr>
      <vt:lpstr>Security Engineering</vt:lpstr>
      <vt:lpstr>Hands on Learning</vt:lpstr>
      <vt:lpstr>Design considerations</vt:lpstr>
      <vt:lpstr>Architecture Overview</vt:lpstr>
      <vt:lpstr>Database design</vt:lpstr>
      <vt:lpstr>Web exercise</vt:lpstr>
      <vt:lpstr>Desktop exercise</vt:lpstr>
      <vt:lpstr>Conclusion</vt:lpstr>
    </vt:vector>
  </TitlesOfParts>
  <Company>Raytheon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Simon Owens</dc:title>
  <dc:subject>[rtnipcontrolcode:rtnipcontrolcodenone||rtnexportcontrolcountry:usa|rtnexportcontrolcode:rtnexportcontrolcodenone||]</dc:subject>
  <dc:creator>SIMON OWENS</dc:creator>
  <cp:lastModifiedBy>SIMON OWENS</cp:lastModifiedBy>
  <cp:revision>27</cp:revision>
  <dcterms:created xsi:type="dcterms:W3CDTF">2018-10-22T17:36:26Z</dcterms:created>
  <dcterms:modified xsi:type="dcterms:W3CDTF">2019-04-10T16:52:05Z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436ba587-595e-4fb8-9c60-e828ecac31d5</vt:lpwstr>
  </property>
  <property fmtid="{D5CDD505-2E9C-101B-9397-08002B2CF9AE}" pid="3" name="rtnipcontrolcode">
    <vt:lpwstr>rtnipcontrolcodenone</vt:lpwstr>
  </property>
  <property fmtid="{D5CDD505-2E9C-101B-9397-08002B2CF9AE}" pid="4" name="rtnexportcontrolcode">
    <vt:lpwstr>rtnexportcontrolcodenone</vt:lpwstr>
  </property>
  <property fmtid="{D5CDD505-2E9C-101B-9397-08002B2CF9AE}" pid="5" name="bjSaver">
    <vt:lpwstr>jaJrBn6BSfrgFIUK/SP8oM1ZEJ9I4T1/</vt:lpwstr>
  </property>
  <property fmtid="{D5CDD505-2E9C-101B-9397-08002B2CF9AE}" pid="6" name="bjDocumentLabelXML">
    <vt:lpwstr>&lt;?xml version="1.0" encoding="us-ascii"?&gt;&lt;sisl xmlns:xsi="http://www.w3.org/2001/XMLSchema-instance" xmlns:xsd="http://www.w3.org/2001/XMLSchema" sislVersion="0" policy="cde53ac1-bf5f-4aae-9cf1-07509e23a4b0" origin="defaultValue" xmlns="http://www.boldonj</vt:lpwstr>
  </property>
  <property fmtid="{D5CDD505-2E9C-101B-9397-08002B2CF9AE}" pid="7" name="bjDocumentLabelXML-0">
    <vt:lpwstr>ames.com/2008/01/sie/internal/label"&gt;&lt;element uid="bba94c65-ac3d-4f34-b2e1-8de11ef6f01c" value="" /&gt;&lt;/sisl&gt;</vt:lpwstr>
  </property>
  <property fmtid="{D5CDD505-2E9C-101B-9397-08002B2CF9AE}" pid="8" name="bjDocumentSecurityLabel">
    <vt:lpwstr>Origin Jurisdiction: US </vt:lpwstr>
  </property>
  <property fmtid="{D5CDD505-2E9C-101B-9397-08002B2CF9AE}" pid="9" name="rtnexportcontrolcountry">
    <vt:lpwstr>usa</vt:lpwstr>
  </property>
  <property fmtid="{D5CDD505-2E9C-101B-9397-08002B2CF9AE}" pid="10" name="bjLabelHistoryID">
    <vt:lpwstr>{CECBB82E-2A84-44DF-BD31-87EA3263B5EA}</vt:lpwstr>
  </property>
</Properties>
</file>