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79300" cy="6851650"/>
  <p:notesSz cx="12179300" cy="68516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27"/>
    <p:restoredTop sz="94719"/>
  </p:normalViewPr>
  <p:slideViewPr>
    <p:cSldViewPr>
      <p:cViewPr varScale="1">
        <p:scale>
          <a:sx n="115" d="100"/>
          <a:sy n="115" d="100"/>
        </p:scale>
        <p:origin x="224" y="88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78438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6899275" y="0"/>
            <a:ext cx="527685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0EB9E5-02D7-D747-9F5F-D96F86740B1E}" type="datetimeFigureOut">
              <a:rPr kumimoji="1" lang="ko-KR" altLang="en-US" smtClean="0"/>
              <a:t>2025. 9. 6.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035425" y="857250"/>
            <a:ext cx="4108450" cy="2311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217613" y="3297238"/>
            <a:ext cx="9744075" cy="26987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08750"/>
            <a:ext cx="5278438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6899275" y="6508750"/>
            <a:ext cx="527685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7A8AFF-B3DB-0945-BC50-67A88A9D61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57122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"/>
              <a:t>Copilot</a:t>
            </a:r>
            <a:r>
              <a:rPr lang="ko-KR" altLang="en-US"/>
              <a:t>에서 생성함</a:t>
            </a:r>
            <a:br>
              <a:rPr lang="ko-KR" altLang="en-US"/>
            </a:br>
            <a:br>
              <a:rPr lang="ko-KR" altLang="en-US"/>
            </a:br>
            <a:r>
              <a:rPr lang="ko-KR" altLang="en-US"/>
              <a:t>이 슬라이드는 프로젝트 </a:t>
            </a:r>
            <a:r>
              <a:rPr lang="en-US" altLang="ko-KR"/>
              <a:t>'</a:t>
            </a:r>
            <a:r>
              <a:rPr lang="en"/>
              <a:t>Jang bo go'</a:t>
            </a:r>
            <a:r>
              <a:rPr lang="ko-KR" altLang="en-US"/>
              <a:t>의 시작을 알립니다</a:t>
            </a:r>
            <a:r>
              <a:rPr lang="en-US" altLang="ko-KR"/>
              <a:t>. </a:t>
            </a:r>
            <a:r>
              <a:rPr lang="en"/>
              <a:t>AI</a:t>
            </a:r>
            <a:r>
              <a:rPr lang="ko-KR" altLang="en-US"/>
              <a:t>가 실시간으로 최저가를 반영해 개인 맞춤 식단을 설계하는 혁신적인 아이디어를 소개하며</a:t>
            </a:r>
            <a:r>
              <a:rPr lang="en-US" altLang="ko-KR"/>
              <a:t>, </a:t>
            </a:r>
            <a:r>
              <a:rPr lang="ko-KR" altLang="en-US"/>
              <a:t>팀명과 발표 일자를 명확히 전달합니다</a:t>
            </a:r>
            <a:r>
              <a:rPr lang="en-US" altLang="ko-KR"/>
              <a:t>. </a:t>
            </a:r>
            <a:r>
              <a:rPr lang="ko-KR" altLang="en-US"/>
              <a:t>청중에게 앞으로 소개할 서비스의 핵심 가치를 기대하게 만드는 역할을 합니다</a:t>
            </a:r>
            <a:r>
              <a:rPr lang="en-US" altLang="ko-KR"/>
              <a:t>. </a:t>
            </a:r>
            <a:br>
              <a:rPr lang="en-US" altLang="ko-KR"/>
            </a:br>
            <a:endParaRPr lang="ko-KR" altLang="en-US"/>
          </a:p>
          <a:p>
            <a:pPr>
              <a:buNone/>
            </a:pPr>
            <a:r>
              <a:rPr lang="en-US" altLang="ko-KR"/>
              <a:t>______</a:t>
            </a:r>
          </a:p>
          <a:p>
            <a:pPr>
              <a:buNone/>
            </a:pPr>
            <a:br>
              <a:rPr lang="en-US" altLang="ko-KR"/>
            </a:br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7A8AFF-B3DB-0945-BC50-67A88A9D6117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223719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"/>
              <a:t>Copilot</a:t>
            </a:r>
            <a:r>
              <a:rPr lang="ko-KR" altLang="en-US"/>
              <a:t>에서 생성함</a:t>
            </a:r>
            <a:br>
              <a:rPr lang="ko-KR" altLang="en-US"/>
            </a:br>
            <a:br>
              <a:rPr lang="ko-KR" altLang="en-US"/>
            </a:br>
            <a:r>
              <a:rPr lang="ko-KR" altLang="en-US"/>
              <a:t>팀의 구성과 비전을 소개하며</a:t>
            </a:r>
            <a:r>
              <a:rPr lang="en-US" altLang="ko-KR"/>
              <a:t>, </a:t>
            </a:r>
            <a:r>
              <a:rPr lang="en"/>
              <a:t>AWS </a:t>
            </a:r>
            <a:r>
              <a:rPr lang="ko-KR" altLang="en-US"/>
              <a:t>서버리스 아키텍처 설계</a:t>
            </a:r>
            <a:r>
              <a:rPr lang="en-US" altLang="ko-KR"/>
              <a:t>, </a:t>
            </a:r>
            <a:r>
              <a:rPr lang="ko-KR" altLang="en-US"/>
              <a:t>대화형 </a:t>
            </a:r>
            <a:r>
              <a:rPr lang="en"/>
              <a:t>UI/UX </a:t>
            </a:r>
            <a:r>
              <a:rPr lang="ko-KR" altLang="en-US"/>
              <a:t>개발 등 각 분야 전문가들이 모여 식탁의 미래를 만들어가고 있음을 강조합니다</a:t>
            </a:r>
            <a:r>
              <a:rPr lang="en-US" altLang="ko-KR"/>
              <a:t>. </a:t>
            </a:r>
            <a:r>
              <a:rPr lang="ko-KR" altLang="en-US"/>
              <a:t>단계별 계획을 통해 </a:t>
            </a:r>
            <a:r>
              <a:rPr lang="en"/>
              <a:t>MVP </a:t>
            </a:r>
            <a:r>
              <a:rPr lang="ko-KR" altLang="en-US"/>
              <a:t>출시부터 시장 확장</a:t>
            </a:r>
            <a:r>
              <a:rPr lang="en-US" altLang="ko-KR"/>
              <a:t>, </a:t>
            </a:r>
            <a:r>
              <a:rPr lang="en"/>
              <a:t>B2B </a:t>
            </a:r>
            <a:r>
              <a:rPr lang="ko-KR" altLang="en-US"/>
              <a:t>진출</a:t>
            </a:r>
            <a:r>
              <a:rPr lang="en-US" altLang="ko-KR"/>
              <a:t>, </a:t>
            </a:r>
            <a:r>
              <a:rPr lang="ko-KR" altLang="en-US"/>
              <a:t>글로벌 진출까지 구체적인 로드맵을 제시하며 청중에게 신뢰감을 줍니다</a:t>
            </a:r>
            <a:r>
              <a:rPr lang="en-US" altLang="ko-KR"/>
              <a:t>. </a:t>
            </a:r>
            <a:br>
              <a:rPr lang="en-US" altLang="ko-KR"/>
            </a:br>
            <a:endParaRPr lang="ko-KR" altLang="en-US"/>
          </a:p>
          <a:p>
            <a:pPr>
              <a:buNone/>
            </a:pPr>
            <a:r>
              <a:rPr lang="en-US" altLang="ko-KR"/>
              <a:t>______</a:t>
            </a:r>
          </a:p>
          <a:p>
            <a:pPr>
              <a:buNone/>
            </a:pPr>
            <a:br>
              <a:rPr lang="en-US" altLang="ko-KR"/>
            </a:br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7A8AFF-B3DB-0945-BC50-67A88A9D6117}" type="slidenum">
              <a:rPr kumimoji="1" lang="ko-KR" altLang="en-US" smtClean="0"/>
              <a:t>10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785011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"/>
              <a:t>Copilot</a:t>
            </a:r>
            <a:r>
              <a:rPr lang="ko-KR" altLang="en-US"/>
              <a:t>에서 생성함</a:t>
            </a:r>
            <a:br>
              <a:rPr lang="ko-KR" altLang="en-US"/>
            </a:br>
            <a:br>
              <a:rPr lang="ko-KR" altLang="en-US"/>
            </a:br>
            <a:r>
              <a:rPr lang="ko-KR" altLang="en-US"/>
              <a:t>현재 프로토타입의 한계와 이를 극복하기 위한 향후 계획을 설명합니다</a:t>
            </a:r>
            <a:r>
              <a:rPr lang="en-US" altLang="ko-KR"/>
              <a:t>. </a:t>
            </a:r>
            <a:r>
              <a:rPr lang="ko-KR" altLang="en-US"/>
              <a:t>동기식 처리로 인한 대기 시간 문제</a:t>
            </a:r>
            <a:r>
              <a:rPr lang="en-US" altLang="ko-KR"/>
              <a:t>, </a:t>
            </a:r>
            <a:r>
              <a:rPr lang="ko-KR" altLang="en-US"/>
              <a:t>단일 </a:t>
            </a:r>
            <a:r>
              <a:rPr lang="en"/>
              <a:t>API </a:t>
            </a:r>
            <a:r>
              <a:rPr lang="ko-KR" altLang="en-US"/>
              <a:t>의존성 문제를 인지하고</a:t>
            </a:r>
            <a:r>
              <a:rPr lang="en-US" altLang="ko-KR"/>
              <a:t>, </a:t>
            </a:r>
            <a:r>
              <a:rPr lang="ko-KR" altLang="en-US"/>
              <a:t>실제 </a:t>
            </a:r>
            <a:r>
              <a:rPr lang="en"/>
              <a:t>API </a:t>
            </a:r>
            <a:r>
              <a:rPr lang="ko-KR" altLang="en-US"/>
              <a:t>완전 연동</a:t>
            </a:r>
            <a:r>
              <a:rPr lang="en-US" altLang="ko-KR"/>
              <a:t>, </a:t>
            </a:r>
            <a:r>
              <a:rPr lang="en"/>
              <a:t>WebSocket </a:t>
            </a:r>
            <a:r>
              <a:rPr lang="ko-KR" altLang="en-US"/>
              <a:t>기반 실시간 </a:t>
            </a:r>
            <a:r>
              <a:rPr lang="en"/>
              <a:t>UX </a:t>
            </a:r>
            <a:r>
              <a:rPr lang="ko-KR" altLang="en-US"/>
              <a:t>구현</a:t>
            </a:r>
            <a:r>
              <a:rPr lang="en-US" altLang="ko-KR"/>
              <a:t>, </a:t>
            </a:r>
            <a:r>
              <a:rPr lang="ko-KR" altLang="en-US"/>
              <a:t>다중 </a:t>
            </a:r>
            <a:r>
              <a:rPr lang="en"/>
              <a:t>API </a:t>
            </a:r>
            <a:r>
              <a:rPr lang="ko-KR" altLang="en-US"/>
              <a:t>연동 및 교차 검증을 통해 사용자 경험과 서비스 안정성을 대폭 개선할 계획임을 알립니다</a:t>
            </a:r>
            <a:r>
              <a:rPr lang="en-US" altLang="ko-KR"/>
              <a:t>. </a:t>
            </a:r>
            <a:br>
              <a:rPr lang="en-US" altLang="ko-KR"/>
            </a:br>
            <a:endParaRPr lang="ko-KR" altLang="en-US"/>
          </a:p>
          <a:p>
            <a:pPr>
              <a:buNone/>
            </a:pPr>
            <a:r>
              <a:rPr lang="en-US" altLang="ko-KR"/>
              <a:t>______</a:t>
            </a:r>
          </a:p>
          <a:p>
            <a:pPr>
              <a:buNone/>
            </a:pPr>
            <a:br>
              <a:rPr lang="en-US" altLang="ko-KR"/>
            </a:br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7A8AFF-B3DB-0945-BC50-67A88A9D6117}" type="slidenum">
              <a:rPr kumimoji="1" lang="ko-KR" altLang="en-US" smtClean="0"/>
              <a:t>11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488006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"/>
              <a:t>Copilot</a:t>
            </a:r>
            <a:r>
              <a:rPr lang="ko-KR" altLang="en-US"/>
              <a:t>에서 생성함</a:t>
            </a:r>
            <a:br>
              <a:rPr lang="ko-KR" altLang="en-US"/>
            </a:br>
            <a:br>
              <a:rPr lang="ko-KR" altLang="en-US"/>
            </a:br>
            <a:r>
              <a:rPr lang="en"/>
              <a:t>AI Chef Assistant</a:t>
            </a:r>
            <a:r>
              <a:rPr lang="ko-KR" altLang="en-US"/>
              <a:t>가 추구하는 네 가지 핵심 가치를 정리합니다</a:t>
            </a:r>
            <a:r>
              <a:rPr lang="en-US" altLang="ko-KR"/>
              <a:t>. </a:t>
            </a:r>
            <a:r>
              <a:rPr lang="ko-KR" altLang="en-US"/>
              <a:t>실용성 측면에서 누구나 공감하는 식단과 장보기 문제를 해결하고</a:t>
            </a:r>
            <a:r>
              <a:rPr lang="en-US" altLang="ko-KR"/>
              <a:t>, </a:t>
            </a:r>
            <a:r>
              <a:rPr lang="ko-KR" altLang="en-US"/>
              <a:t>기술력으로 </a:t>
            </a:r>
            <a:r>
              <a:rPr lang="en"/>
              <a:t>AWS </a:t>
            </a:r>
            <a:r>
              <a:rPr lang="ko-KR" altLang="en-US"/>
              <a:t>핵심 서비스를 활용한 확장 가능한 아키텍처를 구축했으며</a:t>
            </a:r>
            <a:r>
              <a:rPr lang="en-US" altLang="ko-KR"/>
              <a:t>, </a:t>
            </a:r>
            <a:r>
              <a:rPr lang="ko-KR" altLang="en-US"/>
              <a:t>명확한 비즈니스 모델로 지속 가능성을 확보했습니다</a:t>
            </a:r>
            <a:r>
              <a:rPr lang="en-US" altLang="ko-KR"/>
              <a:t>. </a:t>
            </a:r>
            <a:r>
              <a:rPr lang="ko-KR" altLang="en-US"/>
              <a:t>마지막으로 건강한 식생활 문화를 조성해 사회에 긍정적 영향을 미치는 임팩트를 강조합니다</a:t>
            </a:r>
            <a:r>
              <a:rPr lang="en-US" altLang="ko-KR"/>
              <a:t>. </a:t>
            </a:r>
            <a:br>
              <a:rPr lang="en-US" altLang="ko-KR"/>
            </a:br>
            <a:endParaRPr lang="ko-KR" altLang="en-US"/>
          </a:p>
          <a:p>
            <a:pPr>
              <a:buNone/>
            </a:pPr>
            <a:r>
              <a:rPr lang="en-US" altLang="ko-KR"/>
              <a:t>______</a:t>
            </a:r>
          </a:p>
          <a:p>
            <a:pPr>
              <a:buNone/>
            </a:pPr>
            <a:br>
              <a:rPr lang="en-US" altLang="ko-KR"/>
            </a:br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7A8AFF-B3DB-0945-BC50-67A88A9D6117}" type="slidenum">
              <a:rPr kumimoji="1" lang="ko-KR" altLang="en-US" smtClean="0"/>
              <a:t>12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017925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"/>
              <a:t>Copilot</a:t>
            </a:r>
            <a:r>
              <a:rPr lang="ko-KR" altLang="en-US"/>
              <a:t>에서 생성함</a:t>
            </a:r>
            <a:br>
              <a:rPr lang="ko-KR" altLang="en-US"/>
            </a:br>
            <a:br>
              <a:rPr lang="ko-KR" altLang="en-US"/>
            </a:br>
            <a:r>
              <a:rPr lang="ko-KR" altLang="en-US"/>
              <a:t>우리의 식탁이 직면한 세 가지 주요 장벽을 설명합니다</a:t>
            </a:r>
            <a:r>
              <a:rPr lang="en-US" altLang="ko-KR"/>
              <a:t>. </a:t>
            </a:r>
            <a:r>
              <a:rPr lang="ko-KR" altLang="en-US"/>
              <a:t>첫째</a:t>
            </a:r>
            <a:r>
              <a:rPr lang="en-US" altLang="ko-KR"/>
              <a:t>, </a:t>
            </a:r>
            <a:r>
              <a:rPr lang="ko-KR" altLang="en-US"/>
              <a:t>시간의 장벽으로 매일 메뉴 고민과 레시피 검색에 지친 사용자들의 문제를 짚고</a:t>
            </a:r>
            <a:r>
              <a:rPr lang="en-US" altLang="ko-KR"/>
              <a:t>, </a:t>
            </a:r>
            <a:r>
              <a:rPr lang="ko-KR" altLang="en-US"/>
              <a:t>둘째</a:t>
            </a:r>
            <a:r>
              <a:rPr lang="en-US" altLang="ko-KR"/>
              <a:t>, </a:t>
            </a:r>
            <a:r>
              <a:rPr lang="ko-KR" altLang="en-US"/>
              <a:t>지식의 장벽에서는 정확한 영양 정보와 식단 계산의 어려움을 강조합니다</a:t>
            </a:r>
            <a:r>
              <a:rPr lang="en-US" altLang="ko-KR"/>
              <a:t>. </a:t>
            </a:r>
            <a:r>
              <a:rPr lang="ko-KR" altLang="en-US"/>
              <a:t>마지막으로 비용의 장벽은 다양한 마트 가격 비교의 번거로움을 나타내며</a:t>
            </a:r>
            <a:r>
              <a:rPr lang="en-US" altLang="ko-KR"/>
              <a:t>, </a:t>
            </a:r>
            <a:r>
              <a:rPr lang="ko-KR" altLang="en-US"/>
              <a:t>이 세 가지 문제를 해결하는 것이 목표임을 명확히 합니다</a:t>
            </a:r>
            <a:r>
              <a:rPr lang="en-US" altLang="ko-KR"/>
              <a:t>. </a:t>
            </a:r>
            <a:br>
              <a:rPr lang="en-US" altLang="ko-KR"/>
            </a:br>
            <a:endParaRPr lang="ko-KR" altLang="en-US"/>
          </a:p>
          <a:p>
            <a:pPr>
              <a:buNone/>
            </a:pPr>
            <a:r>
              <a:rPr lang="en-US" altLang="ko-KR"/>
              <a:t>______</a:t>
            </a:r>
          </a:p>
          <a:p>
            <a:pPr>
              <a:buNone/>
            </a:pPr>
            <a:br>
              <a:rPr lang="en-US" altLang="ko-KR"/>
            </a:br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7A8AFF-B3DB-0945-BC50-67A88A9D6117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34917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"/>
              <a:t>Copilot</a:t>
            </a:r>
            <a:r>
              <a:rPr lang="ko-KR" altLang="en-US"/>
              <a:t>에서 생성함</a:t>
            </a:r>
            <a:br>
              <a:rPr lang="ko-KR" altLang="en-US"/>
            </a:br>
            <a:br>
              <a:rPr lang="ko-KR" altLang="en-US"/>
            </a:br>
            <a:r>
              <a:rPr lang="en"/>
              <a:t>AI Chef Assistant</a:t>
            </a:r>
            <a:r>
              <a:rPr lang="ko-KR" altLang="en-US"/>
              <a:t>가 앞서 언급한 세 가지 장벽을 한 번에 해결하는 방식을 소개합니다</a:t>
            </a:r>
            <a:r>
              <a:rPr lang="en-US" altLang="ko-KR"/>
              <a:t>. </a:t>
            </a:r>
            <a:r>
              <a:rPr lang="en"/>
              <a:t>AI</a:t>
            </a:r>
            <a:r>
              <a:rPr lang="ko-KR" altLang="en-US"/>
              <a:t>가 대화를 통해 맞춤형 레시피를 생성하고</a:t>
            </a:r>
            <a:r>
              <a:rPr lang="en-US" altLang="ko-KR"/>
              <a:t>, </a:t>
            </a:r>
            <a:r>
              <a:rPr lang="ko-KR" altLang="en-US"/>
              <a:t>타겟별 영양 정보를 정확히 분석하며</a:t>
            </a:r>
            <a:r>
              <a:rPr lang="en-US" altLang="ko-KR"/>
              <a:t>, </a:t>
            </a:r>
            <a:r>
              <a:rPr lang="ko-KR" altLang="en-US"/>
              <a:t>네이버 쇼핑 </a:t>
            </a:r>
            <a:r>
              <a:rPr lang="en"/>
              <a:t>API</a:t>
            </a:r>
            <a:r>
              <a:rPr lang="ko-KR" altLang="en-US"/>
              <a:t>를 활용해 실시간 최저가를 자동으로 비교해 추천합니다</a:t>
            </a:r>
            <a:r>
              <a:rPr lang="en-US" altLang="ko-KR"/>
              <a:t>. </a:t>
            </a:r>
            <a:r>
              <a:rPr lang="ko-KR" altLang="en-US"/>
              <a:t>이 모든 과정이 단 </a:t>
            </a:r>
            <a:r>
              <a:rPr lang="en-US" altLang="ko-KR"/>
              <a:t>3</a:t>
            </a:r>
            <a:r>
              <a:rPr lang="ko-KR" altLang="en-US"/>
              <a:t>초 내에 이루어져 사용자 편의성을 극대화합니다</a:t>
            </a:r>
            <a:r>
              <a:rPr lang="en-US" altLang="ko-KR"/>
              <a:t>. </a:t>
            </a:r>
            <a:br>
              <a:rPr lang="en-US" altLang="ko-KR"/>
            </a:br>
            <a:endParaRPr lang="ko-KR" altLang="en-US"/>
          </a:p>
          <a:p>
            <a:pPr>
              <a:buNone/>
            </a:pPr>
            <a:r>
              <a:rPr lang="en-US" altLang="ko-KR"/>
              <a:t>______</a:t>
            </a:r>
          </a:p>
          <a:p>
            <a:pPr>
              <a:buNone/>
            </a:pPr>
            <a:br>
              <a:rPr lang="en-US" altLang="ko-KR"/>
            </a:br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7A8AFF-B3DB-0945-BC50-67A88A9D6117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492997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"/>
              <a:t>Copilot</a:t>
            </a:r>
            <a:r>
              <a:rPr lang="ko-KR" altLang="en-US"/>
              <a:t>에서 생성함</a:t>
            </a:r>
            <a:br>
              <a:rPr lang="ko-KR" altLang="en-US"/>
            </a:br>
            <a:br>
              <a:rPr lang="ko-KR" altLang="en-US"/>
            </a:br>
            <a:r>
              <a:rPr lang="en"/>
              <a:t>AI Chef Assistant</a:t>
            </a:r>
            <a:r>
              <a:rPr lang="ko-KR" altLang="en-US"/>
              <a:t>의 작동 원리를 라이브 데모 중심으로 설명합니다</a:t>
            </a:r>
            <a:r>
              <a:rPr lang="en-US" altLang="ko-KR"/>
              <a:t>. </a:t>
            </a:r>
            <a:r>
              <a:rPr lang="ko-KR" altLang="en-US"/>
              <a:t>대화를 통해 사용자의 조건을 파악하고</a:t>
            </a:r>
            <a:r>
              <a:rPr lang="en-US" altLang="ko-KR"/>
              <a:t>, </a:t>
            </a:r>
            <a:r>
              <a:rPr lang="ko-KR" altLang="en-US"/>
              <a:t>이를 바탕으로 최적의 레시피를 생성하며</a:t>
            </a:r>
            <a:r>
              <a:rPr lang="en-US" altLang="ko-KR"/>
              <a:t>, </a:t>
            </a:r>
            <a:r>
              <a:rPr lang="ko-KR" altLang="en-US"/>
              <a:t>마지막으로 실시간 최저가를 찾아 구매 계획을 추천하는 세 가지 핵심 포인트에 주목해 달라고 강조합니다</a:t>
            </a:r>
            <a:r>
              <a:rPr lang="en-US" altLang="ko-KR"/>
              <a:t>. </a:t>
            </a:r>
            <a:r>
              <a:rPr lang="ko-KR" altLang="en-US"/>
              <a:t>각 단계가 어떻게 유기적으로 연결되는지 이해시키는 데 중점을 둡니다</a:t>
            </a:r>
            <a:r>
              <a:rPr lang="en-US" altLang="ko-KR"/>
              <a:t>. </a:t>
            </a:r>
            <a:br>
              <a:rPr lang="en-US" altLang="ko-KR"/>
            </a:br>
            <a:endParaRPr lang="ko-KR" altLang="en-US"/>
          </a:p>
          <a:p>
            <a:pPr>
              <a:buNone/>
            </a:pPr>
            <a:r>
              <a:rPr lang="en-US" altLang="ko-KR"/>
              <a:t>______</a:t>
            </a:r>
          </a:p>
          <a:p>
            <a:pPr>
              <a:buNone/>
            </a:pPr>
            <a:br>
              <a:rPr lang="en-US" altLang="ko-KR"/>
            </a:br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7A8AFF-B3DB-0945-BC50-67A88A9D6117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36235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"/>
              <a:t>Copilot</a:t>
            </a:r>
            <a:r>
              <a:rPr lang="ko-KR" altLang="en-US"/>
              <a:t>에서 생성함</a:t>
            </a:r>
            <a:br>
              <a:rPr lang="ko-KR" altLang="en-US"/>
            </a:br>
            <a:br>
              <a:rPr lang="ko-KR" altLang="en-US"/>
            </a:br>
            <a:r>
              <a:rPr lang="ko-KR" altLang="en-US"/>
              <a:t>팀의 세 번째 멤버인 </a:t>
            </a:r>
            <a:r>
              <a:rPr lang="en"/>
              <a:t>AI AWS Q Developer</a:t>
            </a:r>
            <a:r>
              <a:rPr lang="ko-KR" altLang="en-US"/>
              <a:t>의 역할과 기여를 소개합니다</a:t>
            </a:r>
            <a:r>
              <a:rPr lang="en-US" altLang="ko-KR"/>
              <a:t>. </a:t>
            </a:r>
            <a:r>
              <a:rPr lang="ko-KR" altLang="en-US"/>
              <a:t>복잡한 설계를 </a:t>
            </a:r>
            <a:r>
              <a:rPr lang="en-US" altLang="ko-KR"/>
              <a:t>30</a:t>
            </a:r>
            <a:r>
              <a:rPr lang="ko-KR" altLang="en-US"/>
              <a:t>분 만에 완성하고</a:t>
            </a:r>
            <a:r>
              <a:rPr lang="en-US" altLang="ko-KR"/>
              <a:t>, </a:t>
            </a:r>
            <a:r>
              <a:rPr lang="ko-KR" altLang="en-US"/>
              <a:t>핵심 로직을 신속하게 구현했으며</a:t>
            </a:r>
            <a:r>
              <a:rPr lang="en-US" altLang="ko-KR"/>
              <a:t>, </a:t>
            </a:r>
            <a:r>
              <a:rPr lang="ko-KR" altLang="en-US"/>
              <a:t>네이버 </a:t>
            </a:r>
            <a:r>
              <a:rPr lang="en"/>
              <a:t>API</a:t>
            </a:r>
            <a:r>
              <a:rPr lang="ko-KR" altLang="en-US"/>
              <a:t>를 비동기 병렬 처리해 응답 속도를 크게 향상시킨 점을 강조합니다</a:t>
            </a:r>
            <a:r>
              <a:rPr lang="en-US" altLang="ko-KR"/>
              <a:t>. </a:t>
            </a:r>
            <a:r>
              <a:rPr lang="ko-KR" altLang="en-US"/>
              <a:t>이를 통해 개발 생산성이 </a:t>
            </a:r>
            <a:r>
              <a:rPr lang="en-US" altLang="ko-KR"/>
              <a:t>40</a:t>
            </a:r>
            <a:r>
              <a:rPr lang="ko-KR" altLang="en-US"/>
              <a:t>시간 한계를 넘어 </a:t>
            </a:r>
            <a:r>
              <a:rPr lang="en-US" altLang="ko-KR"/>
              <a:t>400</a:t>
            </a:r>
            <a:r>
              <a:rPr lang="ko-KR" altLang="en-US"/>
              <a:t>시간으로 비약적으로 증가한 성과를 부각합니다</a:t>
            </a:r>
            <a:r>
              <a:rPr lang="en-US" altLang="ko-KR"/>
              <a:t>. </a:t>
            </a:r>
            <a:br>
              <a:rPr lang="en-US" altLang="ko-KR"/>
            </a:br>
            <a:endParaRPr lang="ko-KR" altLang="en-US"/>
          </a:p>
          <a:p>
            <a:pPr>
              <a:buNone/>
            </a:pPr>
            <a:r>
              <a:rPr lang="en-US" altLang="ko-KR"/>
              <a:t>______</a:t>
            </a:r>
          </a:p>
          <a:p>
            <a:pPr>
              <a:buNone/>
            </a:pPr>
            <a:br>
              <a:rPr lang="en-US" altLang="ko-KR"/>
            </a:br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7A8AFF-B3DB-0945-BC50-67A88A9D6117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962468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"/>
              <a:t>Copilot</a:t>
            </a:r>
            <a:r>
              <a:rPr lang="ko-KR" altLang="en-US"/>
              <a:t>에서 생성함</a:t>
            </a:r>
            <a:br>
              <a:rPr lang="ko-KR" altLang="en-US"/>
            </a:br>
            <a:br>
              <a:rPr lang="ko-KR" altLang="en-US"/>
            </a:br>
            <a:r>
              <a:rPr lang="ko-KR" altLang="en-US"/>
              <a:t>서비스의 서버리스 아키텍처를 설명하며</a:t>
            </a:r>
            <a:r>
              <a:rPr lang="en-US" altLang="ko-KR"/>
              <a:t>, </a:t>
            </a:r>
            <a:r>
              <a:rPr lang="en"/>
              <a:t>AWS Lambda, Bedrock AI, DynamoDB, ElastiCache </a:t>
            </a:r>
            <a:r>
              <a:rPr lang="ko-KR" altLang="en-US"/>
              <a:t>등 핵심 구성 요소를 소개합니다</a:t>
            </a:r>
            <a:r>
              <a:rPr lang="en-US" altLang="ko-KR"/>
              <a:t>. 100% </a:t>
            </a:r>
            <a:r>
              <a:rPr lang="ko-KR" altLang="en-US"/>
              <a:t>서버리스 환경으로 인프라 관리 부담 없이 자동 확장이 가능하며</a:t>
            </a:r>
            <a:r>
              <a:rPr lang="en-US" altLang="ko-KR"/>
              <a:t>, </a:t>
            </a:r>
            <a:r>
              <a:rPr lang="en"/>
              <a:t>AI </a:t>
            </a:r>
            <a:r>
              <a:rPr lang="ko-KR" altLang="en-US"/>
              <a:t>네이티브 설계로 </a:t>
            </a:r>
            <a:r>
              <a:rPr lang="en"/>
              <a:t>Bedrock AI </a:t>
            </a:r>
            <a:r>
              <a:rPr lang="ko-KR" altLang="en-US"/>
              <a:t>모델을 핵심 두뇌로 활용한 점을 강조합니다</a:t>
            </a:r>
            <a:r>
              <a:rPr lang="en-US" altLang="ko-KR"/>
              <a:t>. </a:t>
            </a:r>
            <a:r>
              <a:rPr lang="ko-KR" altLang="en-US"/>
              <a:t>또한</a:t>
            </a:r>
            <a:r>
              <a:rPr lang="en-US" altLang="ko-KR"/>
              <a:t>, </a:t>
            </a:r>
            <a:r>
              <a:rPr lang="ko-KR" altLang="en-US"/>
              <a:t>비용 최적화를 통해 월 </a:t>
            </a:r>
            <a:r>
              <a:rPr lang="en-US" altLang="ko-KR"/>
              <a:t>370</a:t>
            </a:r>
            <a:r>
              <a:rPr lang="ko-KR" altLang="en-US"/>
              <a:t>달러의 저렴한 운영비용을 실현한 점도 언급합니다</a:t>
            </a:r>
            <a:r>
              <a:rPr lang="en-US" altLang="ko-KR"/>
              <a:t>. </a:t>
            </a:r>
            <a:br>
              <a:rPr lang="en-US" altLang="ko-KR"/>
            </a:br>
            <a:endParaRPr lang="ko-KR" altLang="en-US"/>
          </a:p>
          <a:p>
            <a:pPr>
              <a:buNone/>
            </a:pPr>
            <a:r>
              <a:rPr lang="en-US" altLang="ko-KR"/>
              <a:t>______</a:t>
            </a:r>
          </a:p>
          <a:p>
            <a:pPr>
              <a:buNone/>
            </a:pPr>
            <a:br>
              <a:rPr lang="en-US" altLang="ko-KR"/>
            </a:br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7A8AFF-B3DB-0945-BC50-67A88A9D6117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223549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"/>
              <a:t>Copilot</a:t>
            </a:r>
            <a:r>
              <a:rPr lang="ko-KR" altLang="en-US"/>
              <a:t>에서 생성함</a:t>
            </a:r>
            <a:br>
              <a:rPr lang="ko-KR" altLang="en-US"/>
            </a:br>
            <a:br>
              <a:rPr lang="ko-KR" altLang="en-US"/>
            </a:br>
            <a:r>
              <a:rPr lang="ko-KR" altLang="en-US"/>
              <a:t>우리가 집중하는 핵심 고객군 세 가지를 소개합니다</a:t>
            </a:r>
            <a:r>
              <a:rPr lang="en-US" altLang="ko-KR"/>
              <a:t>. </a:t>
            </a:r>
            <a:r>
              <a:rPr lang="ko-KR" altLang="en-US"/>
              <a:t>케톤 다이어터</a:t>
            </a:r>
            <a:r>
              <a:rPr lang="en-US" altLang="ko-KR"/>
              <a:t>, </a:t>
            </a:r>
            <a:r>
              <a:rPr lang="ko-KR" altLang="en-US"/>
              <a:t>영유아 부모</a:t>
            </a:r>
            <a:r>
              <a:rPr lang="en-US" altLang="ko-KR"/>
              <a:t>, </a:t>
            </a:r>
            <a:r>
              <a:rPr lang="ko-KR" altLang="en-US"/>
              <a:t>당뇨 관리자를 대상으로 각각의 시장 규모와 주요 페인포인트를 설명하며</a:t>
            </a:r>
            <a:r>
              <a:rPr lang="en-US" altLang="ko-KR"/>
              <a:t>, </a:t>
            </a:r>
            <a:r>
              <a:rPr lang="en"/>
              <a:t>Amazon Bedrock</a:t>
            </a:r>
            <a:r>
              <a:rPr lang="ko-KR" altLang="en-US"/>
              <a:t>을 활용한 엄격한 케톤 식단 레시피</a:t>
            </a:r>
            <a:r>
              <a:rPr lang="en-US" altLang="ko-KR"/>
              <a:t>, </a:t>
            </a:r>
            <a:r>
              <a:rPr lang="ko-KR" altLang="en-US"/>
              <a:t>월령별 영양 설계 기반 이유식</a:t>
            </a:r>
            <a:r>
              <a:rPr lang="en-US" altLang="ko-KR"/>
              <a:t>, </a:t>
            </a:r>
            <a:r>
              <a:rPr lang="en"/>
              <a:t>GI </a:t>
            </a:r>
            <a:r>
              <a:rPr lang="ko-KR" altLang="en-US"/>
              <a:t>지수 기반 저혈당 레시피 등 맞춤형 솔루션을 제공하는 가치를 강조합니다</a:t>
            </a:r>
            <a:r>
              <a:rPr lang="en-US" altLang="ko-KR"/>
              <a:t>. </a:t>
            </a:r>
            <a:br>
              <a:rPr lang="en-US" altLang="ko-KR"/>
            </a:br>
            <a:endParaRPr lang="ko-KR" altLang="en-US"/>
          </a:p>
          <a:p>
            <a:pPr>
              <a:buNone/>
            </a:pPr>
            <a:r>
              <a:rPr lang="en-US" altLang="ko-KR"/>
              <a:t>______</a:t>
            </a:r>
          </a:p>
          <a:p>
            <a:pPr>
              <a:buNone/>
            </a:pPr>
            <a:br>
              <a:rPr lang="en-US" altLang="ko-KR"/>
            </a:br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7A8AFF-B3DB-0945-BC50-67A88A9D6117}" type="slidenum">
              <a:rPr kumimoji="1" lang="ko-KR" altLang="en-US" smtClean="0"/>
              <a:t>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514935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"/>
              <a:t>Copilot</a:t>
            </a:r>
            <a:r>
              <a:rPr lang="ko-KR" altLang="en-US"/>
              <a:t>에서 생성함</a:t>
            </a:r>
            <a:br>
              <a:rPr lang="ko-KR" altLang="en-US"/>
            </a:br>
            <a:br>
              <a:rPr lang="ko-KR" altLang="en-US"/>
            </a:br>
            <a:r>
              <a:rPr lang="ko-KR" altLang="en-US"/>
              <a:t>지속 가능한 성장을 위한 다각화된 수익 모델을 소개합니다</a:t>
            </a:r>
            <a:r>
              <a:rPr lang="en-US" altLang="ko-KR"/>
              <a:t>. </a:t>
            </a:r>
            <a:r>
              <a:rPr lang="ko-KR" altLang="en-US"/>
              <a:t>기본은 </a:t>
            </a:r>
            <a:r>
              <a:rPr lang="en"/>
              <a:t>Freemium </a:t>
            </a:r>
            <a:r>
              <a:rPr lang="ko-KR" altLang="en-US"/>
              <a:t>구독 모델로</a:t>
            </a:r>
            <a:r>
              <a:rPr lang="en-US" altLang="ko-KR"/>
              <a:t>, </a:t>
            </a:r>
            <a:r>
              <a:rPr lang="ko-KR" altLang="en-US"/>
              <a:t>무료 사용자는 하루 </a:t>
            </a:r>
            <a:r>
              <a:rPr lang="en-US" altLang="ko-KR"/>
              <a:t>3</a:t>
            </a:r>
            <a:r>
              <a:rPr lang="ko-KR" altLang="en-US"/>
              <a:t>회 레시피 생성과 광고 시청</a:t>
            </a:r>
            <a:r>
              <a:rPr lang="en-US" altLang="ko-KR"/>
              <a:t>, </a:t>
            </a:r>
            <a:r>
              <a:rPr lang="ko-KR" altLang="en-US"/>
              <a:t>프리미엄 구독자는 무제한 생성과 광고 제거 혜택을 누립니다</a:t>
            </a:r>
            <a:r>
              <a:rPr lang="en-US" altLang="ko-KR"/>
              <a:t>. </a:t>
            </a:r>
            <a:r>
              <a:rPr lang="ko-KR" altLang="en-US"/>
              <a:t>추가로 구매 전환 수수료와 </a:t>
            </a:r>
            <a:r>
              <a:rPr lang="en"/>
              <a:t>B2B </a:t>
            </a:r>
            <a:r>
              <a:rPr lang="ko-KR" altLang="en-US"/>
              <a:t>데이터 솔루션을 통해 자연스럽고 미래 지향적인 수익 창출 방안을 제시합니다</a:t>
            </a:r>
            <a:r>
              <a:rPr lang="en-US" altLang="ko-KR"/>
              <a:t>. </a:t>
            </a:r>
            <a:br>
              <a:rPr lang="en-US" altLang="ko-KR"/>
            </a:br>
            <a:endParaRPr lang="ko-KR" altLang="en-US"/>
          </a:p>
          <a:p>
            <a:pPr>
              <a:buNone/>
            </a:pPr>
            <a:r>
              <a:rPr lang="en-US" altLang="ko-KR"/>
              <a:t>______</a:t>
            </a:r>
          </a:p>
          <a:p>
            <a:pPr>
              <a:buNone/>
            </a:pPr>
            <a:br>
              <a:rPr lang="en-US" altLang="ko-KR"/>
            </a:br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7A8AFF-B3DB-0945-BC50-67A88A9D6117}" type="slidenum">
              <a:rPr kumimoji="1" lang="ko-KR" altLang="en-US" smtClean="0"/>
              <a:t>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35232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"/>
              <a:t>Copilot</a:t>
            </a:r>
            <a:r>
              <a:rPr lang="ko-KR" altLang="en-US"/>
              <a:t>에서 생성함</a:t>
            </a:r>
            <a:br>
              <a:rPr lang="ko-KR" altLang="en-US"/>
            </a:br>
            <a:br>
              <a:rPr lang="ko-KR" altLang="en-US"/>
            </a:br>
            <a:r>
              <a:rPr lang="ko-KR" altLang="en-US"/>
              <a:t>기존 레시피 및 쇼핑 솔루션의 한계를 분석하고</a:t>
            </a:r>
            <a:r>
              <a:rPr lang="en-US" altLang="ko-KR"/>
              <a:t>, </a:t>
            </a:r>
            <a:r>
              <a:rPr lang="en"/>
              <a:t>AI Chef Assistant</a:t>
            </a:r>
            <a:r>
              <a:rPr lang="ko-KR" altLang="en-US"/>
              <a:t>가 어떻게 세 개의 분리된 시장을 통합해 새로운 가치를 창출하는지 보여줍니다</a:t>
            </a:r>
            <a:r>
              <a:rPr lang="en-US" altLang="ko-KR"/>
              <a:t>. </a:t>
            </a:r>
            <a:r>
              <a:rPr lang="ko-KR" altLang="en-US"/>
              <a:t>경쟁사들이 단순 검색에 머무르는 반면</a:t>
            </a:r>
            <a:r>
              <a:rPr lang="en-US" altLang="ko-KR"/>
              <a:t>, </a:t>
            </a:r>
            <a:r>
              <a:rPr lang="ko-KR" altLang="en-US"/>
              <a:t>우리는 개인화된 </a:t>
            </a:r>
            <a:r>
              <a:rPr lang="en"/>
              <a:t>AI </a:t>
            </a:r>
            <a:r>
              <a:rPr lang="ko-KR" altLang="en-US"/>
              <a:t>무제한 레시피 생성</a:t>
            </a:r>
            <a:r>
              <a:rPr lang="en-US" altLang="ko-KR"/>
              <a:t>, </a:t>
            </a:r>
            <a:r>
              <a:rPr lang="ko-KR" altLang="en-US"/>
              <a:t>타겟별 영양 분석</a:t>
            </a:r>
            <a:r>
              <a:rPr lang="en-US" altLang="ko-KR"/>
              <a:t>, </a:t>
            </a:r>
            <a:r>
              <a:rPr lang="ko-KR" altLang="en-US"/>
              <a:t>실시간 가격 비교까지 제공해 사용자의 결정을 대신해준다는 점을 강조합니다</a:t>
            </a:r>
            <a:r>
              <a:rPr lang="en-US" altLang="ko-KR"/>
              <a:t>. </a:t>
            </a:r>
            <a:br>
              <a:rPr lang="en-US" altLang="ko-KR"/>
            </a:br>
            <a:endParaRPr lang="ko-KR" altLang="en-US"/>
          </a:p>
          <a:p>
            <a:pPr>
              <a:buNone/>
            </a:pPr>
            <a:r>
              <a:rPr lang="en-US" altLang="ko-KR"/>
              <a:t>______</a:t>
            </a:r>
          </a:p>
          <a:p>
            <a:pPr>
              <a:buNone/>
            </a:pPr>
            <a:br>
              <a:rPr lang="en-US" altLang="ko-KR"/>
            </a:br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7A8AFF-B3DB-0945-BC50-67A88A9D6117}" type="slidenum">
              <a:rPr kumimoji="1" lang="ko-KR" altLang="en-US" smtClean="0"/>
              <a:t>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72314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3923" y="2124011"/>
            <a:ext cx="10357803" cy="461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rgbClr val="1D293B"/>
                </a:solidFill>
                <a:latin typeface="Malgun Gothic" panose="020B0503020000020004" pitchFamily="34" charset="-127"/>
                <a:cs typeface="Malgun Gothic" panose="020B0503020000020004" pitchFamily="34" charset="-127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7847" y="3836924"/>
            <a:ext cx="8529955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  <a:latin typeface="Malgun Gothic" panose="020B0503020000020004" pitchFamily="34" charset="-127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rgbClr val="1D293B"/>
                </a:solidFill>
                <a:latin typeface="Malgun Gothic" panose="020B0503020000020004" pitchFamily="34" charset="-127"/>
                <a:cs typeface="Malgun Gothic" panose="020B0503020000020004" pitchFamily="34" charset="-127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  <a:latin typeface="Malgun Gothic" panose="020B0503020000020004" pitchFamily="34" charset="-127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rgbClr val="1D293B"/>
                </a:solidFill>
                <a:latin typeface="Malgun Gothic" panose="020B0503020000020004" pitchFamily="34" charset="-127"/>
                <a:cs typeface="Malgun Gothic" panose="020B0503020000020004" pitchFamily="34" charset="-127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88959" y="1355067"/>
            <a:ext cx="3782695" cy="76944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0" b="0" i="0">
                <a:solidFill>
                  <a:srgbClr val="333333"/>
                </a:solidFill>
                <a:latin typeface="Malgun Gothic" panose="020B0503020000020004" pitchFamily="34" charset="-127"/>
                <a:cs typeface="Malgun Gothic" panose="020B0503020000020004" pitchFamily="34" charset="-127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5609" y="1575879"/>
            <a:ext cx="530075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latin typeface="Malgun Gothic" panose="020B0503020000020004" pitchFamily="34" charset="-127"/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rgbClr val="1D293B"/>
                </a:solidFill>
                <a:latin typeface="Malgun Gothic" panose="020B0503020000020004" pitchFamily="34" charset="-127"/>
                <a:cs typeface="Malgun Gothic" panose="020B0503020000020004" pitchFamily="34" charset="-127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81205" cy="6848475"/>
          </a:xfrm>
          <a:custGeom>
            <a:avLst/>
            <a:gdLst/>
            <a:ahLst/>
            <a:cxnLst/>
            <a:rect l="l" t="t" r="r" b="b"/>
            <a:pathLst>
              <a:path w="12181205" h="6848475">
                <a:moveTo>
                  <a:pt x="12180802" y="6848192"/>
                </a:moveTo>
                <a:lnTo>
                  <a:pt x="0" y="6848192"/>
                </a:lnTo>
                <a:lnTo>
                  <a:pt x="0" y="0"/>
                </a:lnTo>
                <a:lnTo>
                  <a:pt x="12180802" y="0"/>
                </a:lnTo>
                <a:lnTo>
                  <a:pt x="12180802" y="6848192"/>
                </a:lnTo>
                <a:close/>
              </a:path>
            </a:pathLst>
          </a:custGeom>
          <a:solidFill>
            <a:srgbClr val="F0F7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88959" y="511205"/>
            <a:ext cx="10807731" cy="461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1" i="0">
                <a:solidFill>
                  <a:srgbClr val="1D293B"/>
                </a:solidFill>
                <a:latin typeface="Malgun Gothic"/>
                <a:cs typeface="Malgun Gothic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95883" y="1791969"/>
            <a:ext cx="10988675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3121" y="6372034"/>
            <a:ext cx="3899408" cy="34258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282" y="6372034"/>
            <a:ext cx="2802699" cy="34258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3668" y="6372034"/>
            <a:ext cx="2802699" cy="34258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 b="0" i="0">
          <a:latin typeface="Malgun Gothic" panose="020B0503020000020004" pitchFamily="34" charset="-127"/>
          <a:ea typeface="+mj-ea"/>
          <a:cs typeface="+mj-cs"/>
        </a:defRPr>
      </a:lvl1pPr>
    </p:titleStyle>
    <p:bodyStyle>
      <a:lvl1pPr marL="0">
        <a:defRPr b="0" i="0">
          <a:latin typeface="Malgun Gothic" panose="020B0503020000020004" pitchFamily="34" charset="-127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 descr="실내, 벽, 휴대 전화, 가전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036CEE4C-AF48-B861-586F-126BECC7E8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364"/>
            <a:ext cx="12179300" cy="6866988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z="3500" dirty="0">
                <a:solidFill>
                  <a:srgbClr val="007BFF"/>
                </a:solidFill>
                <a:latin typeface="Poppins"/>
                <a:cs typeface="Poppins"/>
              </a:rPr>
              <a:t>Jang </a:t>
            </a:r>
            <a:r>
              <a:rPr lang="en-US" sz="3500" dirty="0" err="1">
                <a:solidFill>
                  <a:srgbClr val="007BFF"/>
                </a:solidFill>
                <a:latin typeface="Poppins"/>
                <a:cs typeface="Poppins"/>
              </a:rPr>
              <a:t>bo</a:t>
            </a:r>
            <a:r>
              <a:rPr lang="en-US" sz="3500" dirty="0">
                <a:solidFill>
                  <a:srgbClr val="007BFF"/>
                </a:solidFill>
                <a:latin typeface="Poppins"/>
                <a:cs typeface="Poppins"/>
              </a:rPr>
              <a:t> go</a:t>
            </a:r>
            <a:endParaRPr sz="3500" dirty="0">
              <a:latin typeface="Poppins"/>
              <a:cs typeface="Poppin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8958" y="2365456"/>
            <a:ext cx="5400691" cy="224356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5760"/>
              </a:lnSpc>
              <a:spcBef>
                <a:spcPts val="95"/>
              </a:spcBef>
            </a:pPr>
            <a:r>
              <a:rPr sz="5000" dirty="0" err="1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Malgun Gothic"/>
              </a:rPr>
              <a:t>당신의</a:t>
            </a:r>
            <a:r>
              <a:rPr sz="50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Malgun Gothic"/>
              </a:rPr>
              <a:t> </a:t>
            </a:r>
            <a:r>
              <a:rPr sz="5000" dirty="0" err="1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Malgun Gothic"/>
              </a:rPr>
              <a:t>식단</a:t>
            </a:r>
            <a:r>
              <a:rPr sz="485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Noto Sans JP"/>
              </a:rPr>
              <a:t> </a:t>
            </a:r>
            <a:br>
              <a:rPr lang="en-US" sz="485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Noto Sans JP"/>
              </a:rPr>
            </a:br>
            <a:r>
              <a:rPr lang="en-US" sz="5000" dirty="0" err="1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Noto Sans JP"/>
              </a:rPr>
              <a:t>AI</a:t>
            </a:r>
            <a:r>
              <a:rPr sz="5000" dirty="0" err="1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Malgun Gothic"/>
              </a:rPr>
              <a:t>가</a:t>
            </a:r>
            <a:r>
              <a:rPr sz="50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Malgun Gothic"/>
              </a:rPr>
              <a:t> 실시간 최저가로 설계합니다</a:t>
            </a:r>
            <a:r>
              <a:rPr sz="485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Noto Sans JP"/>
              </a:rPr>
              <a:t> 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88959" y="5856912"/>
            <a:ext cx="1540510" cy="268663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lang="ko-KR" altLang="en-US" sz="1600" dirty="0">
                <a:solidFill>
                  <a:srgbClr val="FFFFFF"/>
                </a:solidFill>
                <a:effectLst/>
                <a:latin typeface="Malgun Gothic Semilight" panose="020B0503020000020004" pitchFamily="34" charset="-127"/>
                <a:ea typeface="Malgun Gothic Semilight" panose="020B0503020000020004" pitchFamily="34" charset="-127"/>
              </a:rPr>
              <a:t>떡상 팀</a:t>
            </a:r>
            <a:endParaRPr sz="1650" dirty="0">
              <a:latin typeface="Malgun Gothic Semilight"/>
              <a:cs typeface="Malgun Gothic Semiligh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441773" y="5893936"/>
            <a:ext cx="9525" cy="224790"/>
          </a:xfrm>
          <a:custGeom>
            <a:avLst/>
            <a:gdLst/>
            <a:ahLst/>
            <a:cxnLst/>
            <a:rect l="l" t="t" r="r" b="b"/>
            <a:pathLst>
              <a:path w="9525" h="224789">
                <a:moveTo>
                  <a:pt x="9355" y="224530"/>
                </a:moveTo>
                <a:lnTo>
                  <a:pt x="0" y="224530"/>
                </a:lnTo>
                <a:lnTo>
                  <a:pt x="0" y="0"/>
                </a:lnTo>
                <a:lnTo>
                  <a:pt x="9355" y="0"/>
                </a:lnTo>
                <a:lnTo>
                  <a:pt x="9355" y="22453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662082" y="5856912"/>
            <a:ext cx="1247775" cy="268663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600" b="0" spc="-120" dirty="0">
                <a:solidFill>
                  <a:srgbClr val="FFFFFF"/>
                </a:solidFill>
                <a:latin typeface="Noto Sans JP Light"/>
                <a:cs typeface="Noto Sans JP Light"/>
              </a:rPr>
              <a:t>2025</a:t>
            </a:r>
            <a:r>
              <a:rPr sz="1650" b="0" spc="-120" dirty="0">
                <a:solidFill>
                  <a:srgbClr val="FFFFFF"/>
                </a:solidFill>
                <a:latin typeface="Malgun Gothic Semilight"/>
                <a:cs typeface="Malgun Gothic Semilight"/>
              </a:rPr>
              <a:t>년</a:t>
            </a:r>
            <a:r>
              <a:rPr sz="1650" b="0" spc="-35" dirty="0">
                <a:solidFill>
                  <a:srgbClr val="FFFFFF"/>
                </a:solidFill>
                <a:latin typeface="Malgun Gothic Semilight"/>
                <a:cs typeface="Malgun Gothic Semilight"/>
              </a:rPr>
              <a:t> </a:t>
            </a:r>
            <a:r>
              <a:rPr sz="1600" b="0" spc="-190" dirty="0">
                <a:solidFill>
                  <a:srgbClr val="FFFFFF"/>
                </a:solidFill>
                <a:latin typeface="Noto Sans JP Light"/>
                <a:cs typeface="Noto Sans JP Light"/>
              </a:rPr>
              <a:t>9</a:t>
            </a:r>
            <a:r>
              <a:rPr sz="1650" b="0" spc="-190" dirty="0">
                <a:solidFill>
                  <a:srgbClr val="FFFFFF"/>
                </a:solidFill>
                <a:latin typeface="Malgun Gothic Semilight"/>
                <a:cs typeface="Malgun Gothic Semilight"/>
              </a:rPr>
              <a:t>월</a:t>
            </a:r>
            <a:r>
              <a:rPr sz="1650" b="0" spc="-30" dirty="0">
                <a:solidFill>
                  <a:srgbClr val="FFFFFF"/>
                </a:solidFill>
                <a:latin typeface="Malgun Gothic Semilight"/>
                <a:cs typeface="Malgun Gothic Semilight"/>
              </a:rPr>
              <a:t> </a:t>
            </a:r>
            <a:r>
              <a:rPr lang="en-US" sz="1600" spc="-135" dirty="0">
                <a:solidFill>
                  <a:srgbClr val="FFFFFF"/>
                </a:solidFill>
                <a:latin typeface="Noto Sans JP Light"/>
                <a:cs typeface="Malgun Gothic Semilight"/>
              </a:rPr>
              <a:t>6</a:t>
            </a:r>
            <a:r>
              <a:rPr sz="1650" b="0" spc="-135" dirty="0">
                <a:solidFill>
                  <a:srgbClr val="FFFFFF"/>
                </a:solidFill>
                <a:latin typeface="Malgun Gothic Semilight"/>
                <a:cs typeface="Malgun Gothic Semilight"/>
              </a:rPr>
              <a:t>일</a:t>
            </a:r>
            <a:endParaRPr sz="1650" dirty="0">
              <a:latin typeface="Malgun Gothic Semilight"/>
              <a:cs typeface="Malgun Gothic Semi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959" y="511205"/>
            <a:ext cx="10807731" cy="561891"/>
          </a:xfrm>
          <a:prstGeom prst="rect">
            <a:avLst/>
          </a:prstGeom>
        </p:spPr>
        <p:txBody>
          <a:bodyPr vert="horz" wrap="square" lIns="0" tIns="99257" rIns="0" bIns="0" rtlCol="0">
            <a:spAutoFit/>
          </a:bodyPr>
          <a:lstStyle/>
          <a:p>
            <a:pPr marL="2724150">
              <a:lnSpc>
                <a:spcPct val="100000"/>
              </a:lnSpc>
              <a:spcBef>
                <a:spcPts val="95"/>
              </a:spcBef>
            </a:pPr>
            <a:r>
              <a:rPr dirty="0">
                <a:solidFill>
                  <a:srgbClr val="333333"/>
                </a:solidFill>
              </a:rPr>
              <a:t>저희는</a:t>
            </a:r>
            <a:r>
              <a:rPr dirty="0">
                <a:solidFill>
                  <a:srgbClr val="333333"/>
                </a:solidFill>
                <a:cs typeface="Arial"/>
              </a:rPr>
              <a:t>  </a:t>
            </a:r>
            <a:r>
              <a:rPr dirty="0">
                <a:solidFill>
                  <a:srgbClr val="333333"/>
                </a:solidFill>
              </a:rPr>
              <a:t>식탁의 미래</a:t>
            </a:r>
            <a:r>
              <a:rPr dirty="0">
                <a:solidFill>
                  <a:srgbClr val="333333"/>
                </a:solidFill>
                <a:cs typeface="Arial"/>
              </a:rPr>
              <a:t> </a:t>
            </a:r>
            <a:r>
              <a:rPr dirty="0">
                <a:solidFill>
                  <a:srgbClr val="333333"/>
                </a:solidFill>
              </a:rPr>
              <a:t>를 만들 팀입니다</a:t>
            </a:r>
            <a:r>
              <a:rPr dirty="0">
                <a:solidFill>
                  <a:srgbClr val="333333"/>
                </a:solidFill>
                <a:cs typeface="Arial"/>
              </a:rPr>
              <a:t> </a:t>
            </a:r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32064" y="2089564"/>
            <a:ext cx="165099" cy="19049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20369" y="3075231"/>
            <a:ext cx="187324" cy="16509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063177" y="3260729"/>
            <a:ext cx="3197673" cy="437556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 marR="5080">
              <a:lnSpc>
                <a:spcPct val="105200"/>
              </a:lnSpc>
              <a:spcBef>
                <a:spcPts val="20"/>
              </a:spcBef>
            </a:pPr>
            <a:r>
              <a:rPr sz="1400" dirty="0">
                <a:solidFill>
                  <a:srgbClr val="333333"/>
                </a:solidFill>
                <a:latin typeface="Malgun Gothic" panose="020B0503020000020004" pitchFamily="34" charset="-127"/>
                <a:cs typeface="Noto Sans JP"/>
              </a:rPr>
              <a:t>AWS </a:t>
            </a:r>
            <a:r>
              <a:rPr sz="1300" dirty="0">
                <a:solidFill>
                  <a:srgbClr val="333333"/>
                </a:solidFill>
                <a:latin typeface="Malgun Gothic" panose="020B0503020000020004" pitchFamily="34" charset="-127"/>
                <a:cs typeface="Dotum"/>
              </a:rPr>
              <a:t>서버리스 아키텍처 설계 및 구축 </a:t>
            </a:r>
            <a:r>
              <a:rPr sz="1400" dirty="0">
                <a:solidFill>
                  <a:srgbClr val="333333"/>
                </a:solidFill>
                <a:latin typeface="Malgun Gothic" panose="020B0503020000020004" pitchFamily="34" charset="-127"/>
                <a:cs typeface="Noto Sans JP"/>
              </a:rPr>
              <a:t>Step Functions </a:t>
            </a:r>
            <a:r>
              <a:rPr sz="1300" dirty="0">
                <a:solidFill>
                  <a:srgbClr val="333333"/>
                </a:solidFill>
                <a:latin typeface="Malgun Gothic" panose="020B0503020000020004" pitchFamily="34" charset="-127"/>
                <a:cs typeface="Dotum"/>
              </a:rPr>
              <a:t>기반 병렬 처리 최적화</a:t>
            </a:r>
            <a:endParaRPr sz="1300" dirty="0">
              <a:latin typeface="Malgun Gothic" panose="020B0503020000020004" pitchFamily="34" charset="-127"/>
              <a:cs typeface="Dotum"/>
            </a:endParaRPr>
          </a:p>
        </p:txBody>
      </p:sp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08675" y="4035499"/>
            <a:ext cx="212724" cy="19049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063177" y="3857279"/>
            <a:ext cx="3131490" cy="817788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sz="1750" dirty="0">
                <a:solidFill>
                  <a:srgbClr val="333333"/>
                </a:solidFill>
                <a:latin typeface="Malgun Gothic" panose="020B0503020000020004" pitchFamily="34" charset="-127"/>
                <a:cs typeface="Noto Sans JP"/>
              </a:rPr>
              <a:t>Frontend &amp; UX UI</a:t>
            </a:r>
            <a:endParaRPr sz="1750" dirty="0">
              <a:latin typeface="Malgun Gothic" panose="020B0503020000020004" pitchFamily="34" charset="-127"/>
              <a:cs typeface="Noto Sans JP"/>
            </a:endParaRPr>
          </a:p>
          <a:p>
            <a:pPr marL="12700" marR="5080">
              <a:lnSpc>
                <a:spcPct val="105200"/>
              </a:lnSpc>
              <a:spcBef>
                <a:spcPts val="295"/>
              </a:spcBef>
            </a:pPr>
            <a:r>
              <a:rPr sz="1300" dirty="0">
                <a:solidFill>
                  <a:srgbClr val="333333"/>
                </a:solidFill>
                <a:latin typeface="Malgun Gothic" panose="020B0503020000020004" pitchFamily="34" charset="-127"/>
                <a:cs typeface="Dotum"/>
              </a:rPr>
              <a:t>대화형 </a:t>
            </a:r>
            <a:r>
              <a:rPr sz="1400" dirty="0">
                <a:solidFill>
                  <a:srgbClr val="333333"/>
                </a:solidFill>
                <a:latin typeface="Malgun Gothic" panose="020B0503020000020004" pitchFamily="34" charset="-127"/>
                <a:cs typeface="Noto Sans JP"/>
              </a:rPr>
              <a:t>UI UX </a:t>
            </a:r>
            <a:r>
              <a:rPr sz="1300" dirty="0">
                <a:solidFill>
                  <a:srgbClr val="333333"/>
                </a:solidFill>
                <a:latin typeface="Malgun Gothic" panose="020B0503020000020004" pitchFamily="34" charset="-127"/>
                <a:cs typeface="Dotum"/>
              </a:rPr>
              <a:t>설계 및 프로토타입 개발 </a:t>
            </a:r>
            <a:r>
              <a:rPr sz="1400" dirty="0">
                <a:solidFill>
                  <a:srgbClr val="333333"/>
                </a:solidFill>
                <a:latin typeface="Malgun Gothic" panose="020B0503020000020004" pitchFamily="34" charset="-127"/>
                <a:cs typeface="Noto Sans JP"/>
              </a:rPr>
              <a:t>Next js </a:t>
            </a:r>
            <a:r>
              <a:rPr sz="1300" dirty="0">
                <a:solidFill>
                  <a:srgbClr val="333333"/>
                </a:solidFill>
                <a:latin typeface="Malgun Gothic" panose="020B0503020000020004" pitchFamily="34" charset="-127"/>
                <a:cs typeface="Dotum"/>
              </a:rPr>
              <a:t>기반 반응형 웹 구현</a:t>
            </a:r>
            <a:endParaRPr sz="1300" dirty="0">
              <a:latin typeface="Malgun Gothic" panose="020B0503020000020004" pitchFamily="34" charset="-127"/>
              <a:cs typeface="Dotum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88959" y="1454983"/>
            <a:ext cx="10658491" cy="17701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765040" algn="l"/>
              </a:tabLst>
            </a:pPr>
            <a:r>
              <a:rPr sz="2000" dirty="0">
                <a:solidFill>
                  <a:srgbClr val="007BFF"/>
                </a:solidFill>
                <a:latin typeface="Malgun Gothic" panose="020B0503020000020004" pitchFamily="34" charset="-127"/>
                <a:cs typeface="Arial"/>
              </a:rPr>
              <a:t> </a:t>
            </a:r>
            <a:r>
              <a:rPr sz="2000" dirty="0">
                <a:solidFill>
                  <a:srgbClr val="007BFF"/>
                </a:solidFill>
                <a:latin typeface="Malgun Gothic" panose="020B0503020000020004" pitchFamily="34" charset="-127"/>
                <a:cs typeface="Malgun Gothic"/>
              </a:rPr>
              <a:t>이 문제를 해결하기 위해 모인 최고의 팀</a:t>
            </a:r>
            <a:r>
              <a:rPr sz="2000" dirty="0">
                <a:solidFill>
                  <a:srgbClr val="007BFF"/>
                </a:solidFill>
                <a:latin typeface="Malgun Gothic" panose="020B0503020000020004" pitchFamily="34" charset="-127"/>
                <a:cs typeface="Arial"/>
              </a:rPr>
              <a:t>	</a:t>
            </a:r>
            <a:r>
              <a:rPr sz="2000" dirty="0">
                <a:solidFill>
                  <a:srgbClr val="0056B3"/>
                </a:solidFill>
                <a:latin typeface="Malgun Gothic" panose="020B0503020000020004" pitchFamily="34" charset="-127"/>
                <a:cs typeface="Arial"/>
              </a:rPr>
              <a:t> </a:t>
            </a:r>
            <a:r>
              <a:rPr sz="2000" dirty="0">
                <a:solidFill>
                  <a:srgbClr val="0056B3"/>
                </a:solidFill>
                <a:latin typeface="Malgun Gothic" panose="020B0503020000020004" pitchFamily="34" charset="-127"/>
                <a:cs typeface="Malgun Gothic"/>
              </a:rPr>
              <a:t>우리의 비전은 명확하고</a:t>
            </a:r>
            <a:r>
              <a:rPr sz="2000" dirty="0">
                <a:solidFill>
                  <a:srgbClr val="0056B3"/>
                </a:solidFill>
                <a:latin typeface="Malgun Gothic" panose="020B0503020000020004" pitchFamily="34" charset="-127"/>
                <a:cs typeface="Arial"/>
              </a:rPr>
              <a:t> </a:t>
            </a:r>
            <a:r>
              <a:rPr sz="2000" dirty="0">
                <a:solidFill>
                  <a:srgbClr val="0056B3"/>
                </a:solidFill>
                <a:latin typeface="Malgun Gothic" panose="020B0503020000020004" pitchFamily="34" charset="-127"/>
                <a:cs typeface="Malgun Gothic"/>
              </a:rPr>
              <a:t>계획은 구체적입니다</a:t>
            </a:r>
            <a:r>
              <a:rPr sz="2000" dirty="0">
                <a:solidFill>
                  <a:srgbClr val="0056B3"/>
                </a:solidFill>
                <a:latin typeface="Malgun Gothic" panose="020B0503020000020004" pitchFamily="34" charset="-127"/>
                <a:cs typeface="Arial"/>
              </a:rPr>
              <a:t> </a:t>
            </a:r>
            <a:endParaRPr sz="2000" dirty="0">
              <a:latin typeface="Malgun Gothic" panose="020B0503020000020004" pitchFamily="34" charset="-127"/>
              <a:cs typeface="Arial"/>
            </a:endParaRPr>
          </a:p>
          <a:p>
            <a:pPr marL="386715">
              <a:lnSpc>
                <a:spcPct val="100000"/>
              </a:lnSpc>
              <a:spcBef>
                <a:spcPts val="1680"/>
              </a:spcBef>
            </a:pPr>
            <a:r>
              <a:rPr sz="1750" dirty="0">
                <a:solidFill>
                  <a:srgbClr val="333333"/>
                </a:solidFill>
                <a:latin typeface="Malgun Gothic" panose="020B0503020000020004" pitchFamily="34" charset="-127"/>
                <a:cs typeface="Noto Sans JP"/>
              </a:rPr>
              <a:t>Project Lead &amp; AI Strategy</a:t>
            </a:r>
            <a:endParaRPr sz="1750" dirty="0">
              <a:latin typeface="Malgun Gothic" panose="020B0503020000020004" pitchFamily="34" charset="-127"/>
              <a:cs typeface="Noto Sans JP"/>
            </a:endParaRPr>
          </a:p>
          <a:p>
            <a:pPr marL="386715" marR="6177280">
              <a:lnSpc>
                <a:spcPct val="105200"/>
              </a:lnSpc>
              <a:spcBef>
                <a:spcPts val="300"/>
              </a:spcBef>
            </a:pPr>
            <a:r>
              <a:rPr sz="1400" dirty="0">
                <a:solidFill>
                  <a:srgbClr val="333333"/>
                </a:solidFill>
                <a:latin typeface="Malgun Gothic" panose="020B0503020000020004" pitchFamily="34" charset="-127"/>
                <a:cs typeface="Noto Sans JP"/>
              </a:rPr>
              <a:t>AI </a:t>
            </a:r>
            <a:r>
              <a:rPr sz="1300" dirty="0">
                <a:solidFill>
                  <a:srgbClr val="333333"/>
                </a:solidFill>
                <a:latin typeface="Malgun Gothic" panose="020B0503020000020004" pitchFamily="34" charset="-127"/>
                <a:cs typeface="Dotum"/>
              </a:rPr>
              <a:t>셰프 어시스턴트 아이디어 및 총괄 </a:t>
            </a:r>
            <a:r>
              <a:rPr sz="1400" dirty="0">
                <a:solidFill>
                  <a:srgbClr val="333333"/>
                </a:solidFill>
                <a:latin typeface="Malgun Gothic" panose="020B0503020000020004" pitchFamily="34" charset="-127"/>
                <a:cs typeface="Noto Sans JP"/>
              </a:rPr>
              <a:t>Bedrock </a:t>
            </a:r>
            <a:r>
              <a:rPr sz="1300" dirty="0">
                <a:solidFill>
                  <a:srgbClr val="333333"/>
                </a:solidFill>
                <a:latin typeface="Malgun Gothic" panose="020B0503020000020004" pitchFamily="34" charset="-127"/>
                <a:cs typeface="Dotum"/>
              </a:rPr>
              <a:t>기반 </a:t>
            </a:r>
            <a:r>
              <a:rPr sz="1400" dirty="0">
                <a:solidFill>
                  <a:srgbClr val="333333"/>
                </a:solidFill>
                <a:latin typeface="Malgun Gothic" panose="020B0503020000020004" pitchFamily="34" charset="-127"/>
                <a:cs typeface="Noto Sans JP"/>
              </a:rPr>
              <a:t>AI </a:t>
            </a:r>
            <a:r>
              <a:rPr sz="1300" dirty="0">
                <a:solidFill>
                  <a:srgbClr val="333333"/>
                </a:solidFill>
                <a:latin typeface="Malgun Gothic" panose="020B0503020000020004" pitchFamily="34" charset="-127"/>
                <a:cs typeface="Dotum"/>
              </a:rPr>
              <a:t>프롬프트 엔지니어링 설계</a:t>
            </a:r>
            <a:endParaRPr sz="1300" dirty="0">
              <a:latin typeface="Malgun Gothic" panose="020B0503020000020004" pitchFamily="34" charset="-127"/>
              <a:cs typeface="Dotum"/>
            </a:endParaRPr>
          </a:p>
          <a:p>
            <a:pPr>
              <a:lnSpc>
                <a:spcPct val="100000"/>
              </a:lnSpc>
              <a:spcBef>
                <a:spcPts val="229"/>
              </a:spcBef>
            </a:pPr>
            <a:endParaRPr sz="1150" dirty="0">
              <a:latin typeface="Malgun Gothic" panose="020B0503020000020004" pitchFamily="34" charset="-127"/>
              <a:cs typeface="Dotum"/>
            </a:endParaRPr>
          </a:p>
          <a:p>
            <a:pPr marL="386715">
              <a:lnSpc>
                <a:spcPct val="100000"/>
              </a:lnSpc>
              <a:spcBef>
                <a:spcPts val="5"/>
              </a:spcBef>
            </a:pPr>
            <a:r>
              <a:rPr sz="1750" dirty="0">
                <a:solidFill>
                  <a:srgbClr val="333333"/>
                </a:solidFill>
                <a:latin typeface="Malgun Gothic" panose="020B0503020000020004" pitchFamily="34" charset="-127"/>
                <a:cs typeface="Noto Sans JP"/>
              </a:rPr>
              <a:t>Backend &amp; DevOps</a:t>
            </a:r>
            <a:endParaRPr sz="1750" dirty="0">
              <a:latin typeface="Malgun Gothic" panose="020B0503020000020004" pitchFamily="34" charset="-127"/>
              <a:cs typeface="Noto Sans JP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5884581" y="4011619"/>
            <a:ext cx="5130165" cy="172720"/>
            <a:chOff x="5884581" y="4011619"/>
            <a:chExt cx="5130165" cy="172720"/>
          </a:xfrm>
        </p:grpSpPr>
        <p:sp>
          <p:nvSpPr>
            <p:cNvPr id="10" name="object 10"/>
            <p:cNvSpPr/>
            <p:nvPr/>
          </p:nvSpPr>
          <p:spPr>
            <a:xfrm>
              <a:off x="5884581" y="4097689"/>
              <a:ext cx="5130165" cy="0"/>
            </a:xfrm>
            <a:custGeom>
              <a:avLst/>
              <a:gdLst/>
              <a:ahLst/>
              <a:cxnLst/>
              <a:rect l="l" t="t" r="r" b="b"/>
              <a:pathLst>
                <a:path w="5130165">
                  <a:moveTo>
                    <a:pt x="0" y="0"/>
                  </a:moveTo>
                  <a:lnTo>
                    <a:pt x="5129783" y="0"/>
                  </a:lnTo>
                </a:path>
              </a:pathLst>
            </a:custGeom>
            <a:ln w="21517">
              <a:solidFill>
                <a:srgbClr val="0056B3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056721" y="4011619"/>
              <a:ext cx="172140" cy="17214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519914" y="4011619"/>
              <a:ext cx="172140" cy="17214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983107" y="4011619"/>
              <a:ext cx="172140" cy="17214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446300" y="4011619"/>
              <a:ext cx="172140" cy="172140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5626592" y="3364624"/>
            <a:ext cx="1032510" cy="207107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250" spc="-114" dirty="0">
                <a:solidFill>
                  <a:srgbClr val="333333"/>
                </a:solidFill>
                <a:latin typeface="Malgun Gothic" panose="020B0503020000020004" pitchFamily="34" charset="-127"/>
                <a:cs typeface="Noto Sans JP"/>
              </a:rPr>
              <a:t>Phase</a:t>
            </a:r>
            <a:r>
              <a:rPr sz="1250" spc="15" dirty="0">
                <a:solidFill>
                  <a:srgbClr val="333333"/>
                </a:solidFill>
                <a:latin typeface="Malgun Gothic" panose="020B0503020000020004" pitchFamily="34" charset="-127"/>
                <a:cs typeface="Noto Sans JP"/>
              </a:rPr>
              <a:t> </a:t>
            </a:r>
            <a:r>
              <a:rPr sz="1250" dirty="0">
                <a:solidFill>
                  <a:srgbClr val="333333"/>
                </a:solidFill>
                <a:latin typeface="Malgun Gothic" panose="020B0503020000020004" pitchFamily="34" charset="-127"/>
                <a:cs typeface="Noto Sans JP"/>
              </a:rPr>
              <a:t>1</a:t>
            </a:r>
            <a:r>
              <a:rPr sz="1250" spc="345" dirty="0">
                <a:solidFill>
                  <a:srgbClr val="333333"/>
                </a:solidFill>
                <a:latin typeface="Malgun Gothic" panose="020B0503020000020004" pitchFamily="34" charset="-127"/>
                <a:cs typeface="Noto Sans JP"/>
              </a:rPr>
              <a:t> </a:t>
            </a:r>
            <a:r>
              <a:rPr sz="1250" spc="-25" dirty="0">
                <a:solidFill>
                  <a:srgbClr val="333333"/>
                </a:solidFill>
                <a:latin typeface="Malgun Gothic" panose="020B0503020000020004" pitchFamily="34" charset="-127"/>
                <a:cs typeface="Noto Sans JP"/>
              </a:rPr>
              <a:t>3</a:t>
            </a:r>
            <a:r>
              <a:rPr sz="1200" spc="-25" dirty="0">
                <a:solidFill>
                  <a:srgbClr val="333333"/>
                </a:solidFill>
                <a:latin typeface="Malgun Gothic" panose="020B0503020000020004" pitchFamily="34" charset="-127"/>
                <a:cs typeface="Malgun Gothic"/>
              </a:rPr>
              <a:t>개월</a:t>
            </a:r>
            <a:r>
              <a:rPr sz="1250" spc="-25" dirty="0">
                <a:solidFill>
                  <a:srgbClr val="333333"/>
                </a:solidFill>
                <a:latin typeface="Malgun Gothic" panose="020B0503020000020004" pitchFamily="34" charset="-127"/>
                <a:cs typeface="Noto Sans JP"/>
              </a:rPr>
              <a:t> </a:t>
            </a:r>
            <a:endParaRPr sz="1250" dirty="0">
              <a:latin typeface="Malgun Gothic" panose="020B0503020000020004" pitchFamily="34" charset="-127"/>
              <a:cs typeface="Noto Sans JP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691788" y="4413350"/>
            <a:ext cx="902335" cy="52039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0320">
              <a:lnSpc>
                <a:spcPct val="107600"/>
              </a:lnSpc>
              <a:spcBef>
                <a:spcPts val="95"/>
              </a:spcBef>
            </a:pPr>
            <a:r>
              <a:rPr sz="1050" dirty="0">
                <a:solidFill>
                  <a:srgbClr val="333333"/>
                </a:solidFill>
                <a:latin typeface="Malgun Gothic" panose="020B0503020000020004" pitchFamily="34" charset="-127"/>
                <a:cs typeface="Noto Sans JP"/>
              </a:rPr>
              <a:t>MVP </a:t>
            </a:r>
            <a:r>
              <a:rPr sz="1050" dirty="0">
                <a:solidFill>
                  <a:srgbClr val="333333"/>
                </a:solidFill>
                <a:latin typeface="Malgun Gothic" panose="020B0503020000020004" pitchFamily="34" charset="-127"/>
                <a:cs typeface="Dotum"/>
              </a:rPr>
              <a:t>출시</a:t>
            </a:r>
            <a:r>
              <a:rPr sz="1050" dirty="0">
                <a:solidFill>
                  <a:srgbClr val="333333"/>
                </a:solidFill>
                <a:latin typeface="Malgun Gothic" panose="020B0503020000020004" pitchFamily="34" charset="-127"/>
                <a:cs typeface="Noto Sans JP"/>
              </a:rPr>
              <a:t> </a:t>
            </a:r>
            <a:r>
              <a:rPr sz="1050" dirty="0">
                <a:solidFill>
                  <a:srgbClr val="333333"/>
                </a:solidFill>
                <a:latin typeface="Malgun Gothic" panose="020B0503020000020004" pitchFamily="34" charset="-127"/>
                <a:cs typeface="Dotum"/>
              </a:rPr>
              <a:t>케톤</a:t>
            </a:r>
            <a:r>
              <a:rPr sz="1050" dirty="0">
                <a:solidFill>
                  <a:srgbClr val="333333"/>
                </a:solidFill>
                <a:latin typeface="Malgun Gothic" panose="020B0503020000020004" pitchFamily="34" charset="-127"/>
                <a:cs typeface="Noto Sans JP"/>
              </a:rPr>
              <a:t> </a:t>
            </a:r>
            <a:r>
              <a:rPr sz="1050" dirty="0">
                <a:solidFill>
                  <a:srgbClr val="333333"/>
                </a:solidFill>
                <a:latin typeface="Malgun Gothic" panose="020B0503020000020004" pitchFamily="34" charset="-127"/>
                <a:cs typeface="Dotum"/>
              </a:rPr>
              <a:t>베타테스터 </a:t>
            </a:r>
            <a:r>
              <a:rPr sz="1050" dirty="0">
                <a:solidFill>
                  <a:srgbClr val="333333"/>
                </a:solidFill>
                <a:latin typeface="Malgun Gothic" panose="020B0503020000020004" pitchFamily="34" charset="-127"/>
                <a:cs typeface="Noto Sans JP"/>
              </a:rPr>
              <a:t>1</a:t>
            </a:r>
            <a:r>
              <a:rPr sz="1050" dirty="0">
                <a:solidFill>
                  <a:srgbClr val="333333"/>
                </a:solidFill>
                <a:latin typeface="Malgun Gothic" panose="020B0503020000020004" pitchFamily="34" charset="-127"/>
                <a:cs typeface="Dotum"/>
              </a:rPr>
              <a:t>천명</a:t>
            </a:r>
            <a:endParaRPr sz="1050" dirty="0">
              <a:latin typeface="Malgun Gothic" panose="020B0503020000020004" pitchFamily="34" charset="-127"/>
              <a:cs typeface="Dotum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089844" y="3364624"/>
            <a:ext cx="1032510" cy="207107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250" spc="-114" dirty="0">
                <a:solidFill>
                  <a:srgbClr val="333333"/>
                </a:solidFill>
                <a:latin typeface="Malgun Gothic" panose="020B0503020000020004" pitchFamily="34" charset="-127"/>
                <a:cs typeface="Noto Sans JP"/>
              </a:rPr>
              <a:t>Phase</a:t>
            </a:r>
            <a:r>
              <a:rPr sz="1250" spc="15" dirty="0">
                <a:solidFill>
                  <a:srgbClr val="333333"/>
                </a:solidFill>
                <a:latin typeface="Malgun Gothic" panose="020B0503020000020004" pitchFamily="34" charset="-127"/>
                <a:cs typeface="Noto Sans JP"/>
              </a:rPr>
              <a:t> </a:t>
            </a:r>
            <a:r>
              <a:rPr sz="1250" dirty="0">
                <a:solidFill>
                  <a:srgbClr val="333333"/>
                </a:solidFill>
                <a:latin typeface="Malgun Gothic" panose="020B0503020000020004" pitchFamily="34" charset="-127"/>
                <a:cs typeface="Noto Sans JP"/>
              </a:rPr>
              <a:t>2</a:t>
            </a:r>
            <a:r>
              <a:rPr sz="1250" spc="345" dirty="0">
                <a:solidFill>
                  <a:srgbClr val="333333"/>
                </a:solidFill>
                <a:latin typeface="Malgun Gothic" panose="020B0503020000020004" pitchFamily="34" charset="-127"/>
                <a:cs typeface="Noto Sans JP"/>
              </a:rPr>
              <a:t> </a:t>
            </a:r>
            <a:r>
              <a:rPr sz="1250" spc="-25" dirty="0">
                <a:solidFill>
                  <a:srgbClr val="333333"/>
                </a:solidFill>
                <a:latin typeface="Malgun Gothic" panose="020B0503020000020004" pitchFamily="34" charset="-127"/>
                <a:cs typeface="Noto Sans JP"/>
              </a:rPr>
              <a:t>6</a:t>
            </a:r>
            <a:r>
              <a:rPr sz="1200" spc="-25" dirty="0">
                <a:solidFill>
                  <a:srgbClr val="333333"/>
                </a:solidFill>
                <a:latin typeface="Malgun Gothic" panose="020B0503020000020004" pitchFamily="34" charset="-127"/>
                <a:cs typeface="Malgun Gothic"/>
              </a:rPr>
              <a:t>개월</a:t>
            </a:r>
            <a:r>
              <a:rPr sz="1250" spc="-25" dirty="0">
                <a:solidFill>
                  <a:srgbClr val="333333"/>
                </a:solidFill>
                <a:latin typeface="Malgun Gothic" panose="020B0503020000020004" pitchFamily="34" charset="-127"/>
                <a:cs typeface="Noto Sans JP"/>
              </a:rPr>
              <a:t> </a:t>
            </a:r>
            <a:endParaRPr sz="1250" dirty="0">
              <a:latin typeface="Malgun Gothic" panose="020B0503020000020004" pitchFamily="34" charset="-127"/>
              <a:cs typeface="Noto Sans JP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051837" y="4413350"/>
            <a:ext cx="1108710" cy="52155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09550" marR="5080" indent="-197485">
              <a:lnSpc>
                <a:spcPct val="107600"/>
              </a:lnSpc>
              <a:spcBef>
                <a:spcPts val="95"/>
              </a:spcBef>
            </a:pPr>
            <a:r>
              <a:rPr sz="1050" dirty="0">
                <a:solidFill>
                  <a:srgbClr val="333333"/>
                </a:solidFill>
                <a:latin typeface="Malgun Gothic" panose="020B0503020000020004" pitchFamily="34" charset="-127"/>
                <a:cs typeface="Dotum"/>
              </a:rPr>
              <a:t>시장 확장</a:t>
            </a:r>
            <a:r>
              <a:rPr sz="1050" dirty="0">
                <a:solidFill>
                  <a:srgbClr val="333333"/>
                </a:solidFill>
                <a:latin typeface="Malgun Gothic" panose="020B0503020000020004" pitchFamily="34" charset="-127"/>
                <a:cs typeface="Noto Sans JP"/>
              </a:rPr>
              <a:t> </a:t>
            </a:r>
            <a:r>
              <a:rPr sz="1050" dirty="0">
                <a:solidFill>
                  <a:srgbClr val="333333"/>
                </a:solidFill>
                <a:latin typeface="Malgun Gothic" panose="020B0503020000020004" pitchFamily="34" charset="-127"/>
                <a:cs typeface="Dotum"/>
              </a:rPr>
              <a:t>육아</a:t>
            </a:r>
            <a:r>
              <a:rPr sz="1050" dirty="0">
                <a:solidFill>
                  <a:srgbClr val="333333"/>
                </a:solidFill>
                <a:latin typeface="Malgun Gothic" panose="020B0503020000020004" pitchFamily="34" charset="-127"/>
                <a:cs typeface="Noto Sans JP"/>
              </a:rPr>
              <a:t> </a:t>
            </a:r>
            <a:r>
              <a:rPr sz="1050" dirty="0">
                <a:solidFill>
                  <a:srgbClr val="333333"/>
                </a:solidFill>
                <a:latin typeface="Malgun Gothic" panose="020B0503020000020004" pitchFamily="34" charset="-127"/>
                <a:cs typeface="Dotum"/>
              </a:rPr>
              <a:t>당뇨</a:t>
            </a:r>
            <a:r>
              <a:rPr sz="1050" dirty="0">
                <a:solidFill>
                  <a:srgbClr val="333333"/>
                </a:solidFill>
                <a:latin typeface="Malgun Gothic" panose="020B0503020000020004" pitchFamily="34" charset="-127"/>
                <a:cs typeface="Noto Sans JP"/>
              </a:rPr>
              <a:t> </a:t>
            </a:r>
            <a:r>
              <a:rPr sz="1050" dirty="0">
                <a:solidFill>
                  <a:srgbClr val="333333"/>
                </a:solidFill>
                <a:latin typeface="Malgun Gothic" panose="020B0503020000020004" pitchFamily="34" charset="-127"/>
                <a:cs typeface="Dotum"/>
              </a:rPr>
              <a:t>유료 전환 </a:t>
            </a:r>
            <a:r>
              <a:rPr sz="1050" dirty="0">
                <a:solidFill>
                  <a:srgbClr val="333333"/>
                </a:solidFill>
                <a:latin typeface="Malgun Gothic" panose="020B0503020000020004" pitchFamily="34" charset="-127"/>
                <a:cs typeface="Noto Sans JP"/>
              </a:rPr>
              <a:t>5%</a:t>
            </a:r>
            <a:endParaRPr sz="1050" dirty="0">
              <a:latin typeface="Malgun Gothic" panose="020B0503020000020004" pitchFamily="34" charset="-127"/>
              <a:cs typeface="Noto Sans JP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512457" y="3364624"/>
            <a:ext cx="1113790" cy="207107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250" spc="-114" dirty="0">
                <a:solidFill>
                  <a:srgbClr val="333333"/>
                </a:solidFill>
                <a:latin typeface="Malgun Gothic" panose="020B0503020000020004" pitchFamily="34" charset="-127"/>
                <a:cs typeface="Noto Sans JP"/>
              </a:rPr>
              <a:t>Phase</a:t>
            </a:r>
            <a:r>
              <a:rPr sz="1250" spc="15" dirty="0">
                <a:solidFill>
                  <a:srgbClr val="333333"/>
                </a:solidFill>
                <a:latin typeface="Malgun Gothic" panose="020B0503020000020004" pitchFamily="34" charset="-127"/>
                <a:cs typeface="Noto Sans JP"/>
              </a:rPr>
              <a:t> </a:t>
            </a:r>
            <a:r>
              <a:rPr sz="1250" dirty="0">
                <a:solidFill>
                  <a:srgbClr val="333333"/>
                </a:solidFill>
                <a:latin typeface="Malgun Gothic" panose="020B0503020000020004" pitchFamily="34" charset="-127"/>
                <a:cs typeface="Noto Sans JP"/>
              </a:rPr>
              <a:t>3</a:t>
            </a:r>
            <a:r>
              <a:rPr sz="1250" spc="345" dirty="0">
                <a:solidFill>
                  <a:srgbClr val="333333"/>
                </a:solidFill>
                <a:latin typeface="Malgun Gothic" panose="020B0503020000020004" pitchFamily="34" charset="-127"/>
                <a:cs typeface="Noto Sans JP"/>
              </a:rPr>
              <a:t> </a:t>
            </a:r>
            <a:r>
              <a:rPr sz="1250" spc="-30" dirty="0">
                <a:solidFill>
                  <a:srgbClr val="333333"/>
                </a:solidFill>
                <a:latin typeface="Malgun Gothic" panose="020B0503020000020004" pitchFamily="34" charset="-127"/>
                <a:cs typeface="Noto Sans JP"/>
              </a:rPr>
              <a:t>12</a:t>
            </a:r>
            <a:r>
              <a:rPr sz="1200" spc="-30" dirty="0">
                <a:solidFill>
                  <a:srgbClr val="333333"/>
                </a:solidFill>
                <a:latin typeface="Malgun Gothic" panose="020B0503020000020004" pitchFamily="34" charset="-127"/>
                <a:cs typeface="Malgun Gothic"/>
              </a:rPr>
              <a:t>개월</a:t>
            </a:r>
            <a:r>
              <a:rPr sz="1250" spc="-30" dirty="0">
                <a:solidFill>
                  <a:srgbClr val="333333"/>
                </a:solidFill>
                <a:latin typeface="Malgun Gothic" panose="020B0503020000020004" pitchFamily="34" charset="-127"/>
                <a:cs typeface="Noto Sans JP"/>
              </a:rPr>
              <a:t> </a:t>
            </a:r>
            <a:endParaRPr sz="1250" dirty="0">
              <a:latin typeface="Malgun Gothic" panose="020B0503020000020004" pitchFamily="34" charset="-127"/>
              <a:cs typeface="Noto Sans JP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513627" y="4413350"/>
            <a:ext cx="1111250" cy="521938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90"/>
              </a:spcBef>
            </a:pPr>
            <a:r>
              <a:rPr sz="1050" dirty="0">
                <a:solidFill>
                  <a:srgbClr val="333333"/>
                </a:solidFill>
                <a:latin typeface="Malgun Gothic" panose="020B0503020000020004" pitchFamily="34" charset="-127"/>
                <a:cs typeface="Noto Sans JP"/>
              </a:rPr>
              <a:t>B2B </a:t>
            </a:r>
            <a:r>
              <a:rPr sz="1050" dirty="0">
                <a:solidFill>
                  <a:srgbClr val="333333"/>
                </a:solidFill>
                <a:latin typeface="Malgun Gothic" panose="020B0503020000020004" pitchFamily="34" charset="-127"/>
                <a:cs typeface="Dotum"/>
              </a:rPr>
              <a:t>진출</a:t>
            </a:r>
            <a:endParaRPr sz="1050" dirty="0">
              <a:latin typeface="Malgun Gothic" panose="020B0503020000020004" pitchFamily="34" charset="-127"/>
              <a:cs typeface="Dotum"/>
            </a:endParaRPr>
          </a:p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1050" dirty="0">
                <a:solidFill>
                  <a:srgbClr val="333333"/>
                </a:solidFill>
                <a:latin typeface="Malgun Gothic" panose="020B0503020000020004" pitchFamily="34" charset="-127"/>
                <a:cs typeface="Dotum"/>
              </a:rPr>
              <a:t>채널 확장</a:t>
            </a:r>
            <a:r>
              <a:rPr sz="1050" dirty="0">
                <a:solidFill>
                  <a:srgbClr val="333333"/>
                </a:solidFill>
                <a:latin typeface="Malgun Gothic" panose="020B0503020000020004" pitchFamily="34" charset="-127"/>
                <a:cs typeface="Noto Sans JP"/>
              </a:rPr>
              <a:t> </a:t>
            </a:r>
            <a:r>
              <a:rPr sz="1050" dirty="0">
                <a:solidFill>
                  <a:srgbClr val="333333"/>
                </a:solidFill>
                <a:latin typeface="Malgun Gothic" panose="020B0503020000020004" pitchFamily="34" charset="-127"/>
                <a:cs typeface="Dotum"/>
              </a:rPr>
              <a:t>쿠팡</a:t>
            </a:r>
            <a:r>
              <a:rPr sz="1050" dirty="0">
                <a:solidFill>
                  <a:srgbClr val="333333"/>
                </a:solidFill>
                <a:latin typeface="Malgun Gothic" panose="020B0503020000020004" pitchFamily="34" charset="-127"/>
                <a:cs typeface="Noto Sans JP"/>
              </a:rPr>
              <a:t> SSG </a:t>
            </a:r>
            <a:endParaRPr sz="1050" dirty="0">
              <a:latin typeface="Malgun Gothic" panose="020B0503020000020004" pitchFamily="34" charset="-127"/>
              <a:cs typeface="Noto Sans JP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975709" y="3364624"/>
            <a:ext cx="1113790" cy="207107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250" spc="-114" dirty="0">
                <a:solidFill>
                  <a:srgbClr val="333333"/>
                </a:solidFill>
                <a:latin typeface="Malgun Gothic" panose="020B0503020000020004" pitchFamily="34" charset="-127"/>
                <a:cs typeface="Noto Sans JP"/>
              </a:rPr>
              <a:t>Phase</a:t>
            </a:r>
            <a:r>
              <a:rPr sz="1250" spc="15" dirty="0">
                <a:solidFill>
                  <a:srgbClr val="333333"/>
                </a:solidFill>
                <a:latin typeface="Malgun Gothic" panose="020B0503020000020004" pitchFamily="34" charset="-127"/>
                <a:cs typeface="Noto Sans JP"/>
              </a:rPr>
              <a:t> </a:t>
            </a:r>
            <a:r>
              <a:rPr sz="1250" dirty="0">
                <a:solidFill>
                  <a:srgbClr val="333333"/>
                </a:solidFill>
                <a:latin typeface="Malgun Gothic" panose="020B0503020000020004" pitchFamily="34" charset="-127"/>
                <a:cs typeface="Noto Sans JP"/>
              </a:rPr>
              <a:t>4</a:t>
            </a:r>
            <a:r>
              <a:rPr sz="1250" spc="345" dirty="0">
                <a:solidFill>
                  <a:srgbClr val="333333"/>
                </a:solidFill>
                <a:latin typeface="Malgun Gothic" panose="020B0503020000020004" pitchFamily="34" charset="-127"/>
                <a:cs typeface="Noto Sans JP"/>
              </a:rPr>
              <a:t> </a:t>
            </a:r>
            <a:r>
              <a:rPr sz="1250" spc="-30" dirty="0">
                <a:solidFill>
                  <a:srgbClr val="333333"/>
                </a:solidFill>
                <a:latin typeface="Malgun Gothic" panose="020B0503020000020004" pitchFamily="34" charset="-127"/>
                <a:cs typeface="Noto Sans JP"/>
              </a:rPr>
              <a:t>18</a:t>
            </a:r>
            <a:r>
              <a:rPr sz="1200" spc="-30" dirty="0">
                <a:solidFill>
                  <a:srgbClr val="333333"/>
                </a:solidFill>
                <a:latin typeface="Malgun Gothic" panose="020B0503020000020004" pitchFamily="34" charset="-127"/>
                <a:cs typeface="Malgun Gothic"/>
              </a:rPr>
              <a:t>개월</a:t>
            </a:r>
            <a:r>
              <a:rPr sz="1250" spc="-30" dirty="0">
                <a:solidFill>
                  <a:srgbClr val="333333"/>
                </a:solidFill>
                <a:latin typeface="Malgun Gothic" panose="020B0503020000020004" pitchFamily="34" charset="-127"/>
                <a:cs typeface="Noto Sans JP"/>
              </a:rPr>
              <a:t> </a:t>
            </a:r>
            <a:endParaRPr sz="1250" dirty="0">
              <a:latin typeface="Malgun Gothic" panose="020B0503020000020004" pitchFamily="34" charset="-127"/>
              <a:cs typeface="Noto Sans JP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867391" y="4413350"/>
            <a:ext cx="1330325" cy="52514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02565" marR="5080" indent="-190500">
              <a:lnSpc>
                <a:spcPct val="107600"/>
              </a:lnSpc>
              <a:spcBef>
                <a:spcPts val="95"/>
              </a:spcBef>
            </a:pPr>
            <a:r>
              <a:rPr sz="1050" dirty="0">
                <a:solidFill>
                  <a:srgbClr val="333333"/>
                </a:solidFill>
                <a:latin typeface="Malgun Gothic" panose="020B0503020000020004" pitchFamily="34" charset="-127"/>
                <a:cs typeface="Dotum"/>
              </a:rPr>
              <a:t>글로벌 진출</a:t>
            </a:r>
            <a:r>
              <a:rPr sz="1050" dirty="0">
                <a:solidFill>
                  <a:srgbClr val="333333"/>
                </a:solidFill>
                <a:latin typeface="Malgun Gothic" panose="020B0503020000020004" pitchFamily="34" charset="-127"/>
                <a:cs typeface="Noto Sans JP"/>
              </a:rPr>
              <a:t> </a:t>
            </a:r>
            <a:r>
              <a:rPr sz="1050" dirty="0">
                <a:solidFill>
                  <a:srgbClr val="333333"/>
                </a:solidFill>
                <a:latin typeface="Malgun Gothic" panose="020B0503020000020004" pitchFamily="34" charset="-127"/>
                <a:cs typeface="Dotum"/>
              </a:rPr>
              <a:t>일본</a:t>
            </a:r>
            <a:r>
              <a:rPr sz="1050" dirty="0">
                <a:solidFill>
                  <a:srgbClr val="333333"/>
                </a:solidFill>
                <a:latin typeface="Malgun Gothic" panose="020B0503020000020004" pitchFamily="34" charset="-127"/>
                <a:cs typeface="Noto Sans JP"/>
              </a:rPr>
              <a:t> </a:t>
            </a:r>
            <a:r>
              <a:rPr sz="1050" dirty="0">
                <a:solidFill>
                  <a:srgbClr val="333333"/>
                </a:solidFill>
                <a:latin typeface="Malgun Gothic" panose="020B0503020000020004" pitchFamily="34" charset="-127"/>
                <a:cs typeface="Dotum"/>
              </a:rPr>
              <a:t>동남아</a:t>
            </a:r>
            <a:r>
              <a:rPr sz="1050" dirty="0">
                <a:solidFill>
                  <a:srgbClr val="333333"/>
                </a:solidFill>
                <a:latin typeface="Malgun Gothic" panose="020B0503020000020004" pitchFamily="34" charset="-127"/>
                <a:cs typeface="Noto Sans JP"/>
              </a:rPr>
              <a:t> </a:t>
            </a:r>
            <a:r>
              <a:rPr sz="1050" dirty="0">
                <a:solidFill>
                  <a:srgbClr val="333333"/>
                </a:solidFill>
                <a:latin typeface="Malgun Gothic" panose="020B0503020000020004" pitchFamily="34" charset="-127"/>
                <a:cs typeface="Dotum"/>
              </a:rPr>
              <a:t>기술 고도화</a:t>
            </a:r>
            <a:r>
              <a:rPr sz="1050" dirty="0">
                <a:solidFill>
                  <a:srgbClr val="333333"/>
                </a:solidFill>
                <a:latin typeface="Malgun Gothic" panose="020B0503020000020004" pitchFamily="34" charset="-127"/>
                <a:cs typeface="Noto Sans JP"/>
              </a:rPr>
              <a:t> </a:t>
            </a:r>
            <a:r>
              <a:rPr sz="1050" dirty="0">
                <a:solidFill>
                  <a:srgbClr val="333333"/>
                </a:solidFill>
                <a:latin typeface="Malgun Gothic" panose="020B0503020000020004" pitchFamily="34" charset="-127"/>
                <a:cs typeface="Dotum"/>
              </a:rPr>
              <a:t>음성</a:t>
            </a:r>
            <a:r>
              <a:rPr sz="1050" dirty="0">
                <a:solidFill>
                  <a:srgbClr val="333333"/>
                </a:solidFill>
                <a:latin typeface="Malgun Gothic" panose="020B0503020000020004" pitchFamily="34" charset="-127"/>
                <a:cs typeface="Noto Sans JP"/>
              </a:rPr>
              <a:t> </a:t>
            </a:r>
            <a:endParaRPr sz="1050" dirty="0">
              <a:latin typeface="Malgun Gothic" panose="020B0503020000020004" pitchFamily="34" charset="-127"/>
              <a:cs typeface="Noto Sans JP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959" y="511205"/>
            <a:ext cx="10807731" cy="561891"/>
          </a:xfrm>
          <a:prstGeom prst="rect">
            <a:avLst/>
          </a:prstGeom>
        </p:spPr>
        <p:txBody>
          <a:bodyPr vert="horz" wrap="square" lIns="0" tIns="99257" rIns="0" bIns="0" rtlCol="0">
            <a:spAutoFit/>
          </a:bodyPr>
          <a:lstStyle/>
          <a:p>
            <a:pPr marL="2227580">
              <a:lnSpc>
                <a:spcPct val="100000"/>
              </a:lnSpc>
              <a:spcBef>
                <a:spcPts val="95"/>
              </a:spcBef>
            </a:pPr>
            <a:r>
              <a:rPr spc="-570" dirty="0"/>
              <a:t>현재의</a:t>
            </a:r>
            <a:r>
              <a:rPr spc="-315" dirty="0"/>
              <a:t> </a:t>
            </a:r>
            <a:r>
              <a:rPr spc="-570" dirty="0"/>
              <a:t>한계</a:t>
            </a:r>
            <a:r>
              <a:rPr spc="-40" dirty="0">
                <a:cs typeface="Arial"/>
              </a:rPr>
              <a:t>  </a:t>
            </a:r>
            <a:r>
              <a:rPr spc="-570" dirty="0"/>
              <a:t>그리고</a:t>
            </a:r>
            <a:r>
              <a:rPr spc="-310" dirty="0"/>
              <a:t> </a:t>
            </a:r>
            <a:r>
              <a:rPr spc="-570" dirty="0"/>
              <a:t>더</a:t>
            </a:r>
            <a:r>
              <a:rPr spc="-315" dirty="0"/>
              <a:t> </a:t>
            </a:r>
            <a:r>
              <a:rPr spc="-570" dirty="0"/>
              <a:t>높은</a:t>
            </a:r>
            <a:r>
              <a:rPr spc="-315" dirty="0"/>
              <a:t> </a:t>
            </a:r>
            <a:r>
              <a:rPr spc="-570" dirty="0"/>
              <a:t>도약을</a:t>
            </a:r>
            <a:r>
              <a:rPr spc="-315" dirty="0"/>
              <a:t> </a:t>
            </a:r>
            <a:r>
              <a:rPr spc="-570" dirty="0"/>
              <a:t>위한</a:t>
            </a:r>
            <a:r>
              <a:rPr spc="-315" dirty="0"/>
              <a:t> </a:t>
            </a:r>
            <a:r>
              <a:rPr spc="-595" dirty="0"/>
              <a:t>계획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65006" y="1160474"/>
            <a:ext cx="6851015" cy="268663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650" spc="-300" dirty="0">
                <a:solidFill>
                  <a:srgbClr val="465469"/>
                </a:solidFill>
                <a:latin typeface="Malgun Gothic" panose="020B0503020000020004" pitchFamily="34" charset="-127"/>
                <a:cs typeface="Dotum"/>
              </a:rPr>
              <a:t>저희는</a:t>
            </a:r>
            <a:r>
              <a:rPr sz="1650" spc="-135" dirty="0">
                <a:solidFill>
                  <a:srgbClr val="465469"/>
                </a:solidFill>
                <a:latin typeface="Malgun Gothic" panose="020B0503020000020004" pitchFamily="34" charset="-127"/>
                <a:cs typeface="Dotum"/>
              </a:rPr>
              <a:t> </a:t>
            </a:r>
            <a:r>
              <a:rPr sz="1650" spc="-300" dirty="0">
                <a:solidFill>
                  <a:srgbClr val="465469"/>
                </a:solidFill>
                <a:latin typeface="Malgun Gothic" panose="020B0503020000020004" pitchFamily="34" charset="-127"/>
                <a:cs typeface="Dotum"/>
              </a:rPr>
              <a:t>현실에</a:t>
            </a:r>
            <a:r>
              <a:rPr sz="1650" spc="-130" dirty="0">
                <a:solidFill>
                  <a:srgbClr val="465469"/>
                </a:solidFill>
                <a:latin typeface="Malgun Gothic" panose="020B0503020000020004" pitchFamily="34" charset="-127"/>
                <a:cs typeface="Dotum"/>
              </a:rPr>
              <a:t> </a:t>
            </a:r>
            <a:r>
              <a:rPr sz="1650" spc="-300" dirty="0">
                <a:solidFill>
                  <a:srgbClr val="465469"/>
                </a:solidFill>
                <a:latin typeface="Malgun Gothic" panose="020B0503020000020004" pitchFamily="34" charset="-127"/>
                <a:cs typeface="Dotum"/>
              </a:rPr>
              <a:t>안주하지</a:t>
            </a:r>
            <a:r>
              <a:rPr sz="1650" spc="-130" dirty="0">
                <a:solidFill>
                  <a:srgbClr val="465469"/>
                </a:solidFill>
                <a:latin typeface="Malgun Gothic" panose="020B0503020000020004" pitchFamily="34" charset="-127"/>
                <a:cs typeface="Dotum"/>
              </a:rPr>
              <a:t> </a:t>
            </a:r>
            <a:r>
              <a:rPr sz="1650" spc="-300" dirty="0">
                <a:solidFill>
                  <a:srgbClr val="465469"/>
                </a:solidFill>
                <a:latin typeface="Malgun Gothic" panose="020B0503020000020004" pitchFamily="34" charset="-127"/>
                <a:cs typeface="Dotum"/>
              </a:rPr>
              <a:t>않습니다</a:t>
            </a:r>
            <a:r>
              <a:rPr sz="1650" spc="380" dirty="0">
                <a:solidFill>
                  <a:srgbClr val="465469"/>
                </a:solidFill>
                <a:latin typeface="Malgun Gothic" panose="020B0503020000020004" pitchFamily="34" charset="-127"/>
                <a:cs typeface="Arial"/>
              </a:rPr>
              <a:t> </a:t>
            </a:r>
            <a:r>
              <a:rPr sz="1650" spc="-300" dirty="0">
                <a:solidFill>
                  <a:srgbClr val="465469"/>
                </a:solidFill>
                <a:latin typeface="Malgun Gothic" panose="020B0503020000020004" pitchFamily="34" charset="-127"/>
                <a:cs typeface="Dotum"/>
              </a:rPr>
              <a:t>오늘의</a:t>
            </a:r>
            <a:r>
              <a:rPr sz="1650" spc="-130" dirty="0">
                <a:solidFill>
                  <a:srgbClr val="465469"/>
                </a:solidFill>
                <a:latin typeface="Malgun Gothic" panose="020B0503020000020004" pitchFamily="34" charset="-127"/>
                <a:cs typeface="Dotum"/>
              </a:rPr>
              <a:t> </a:t>
            </a:r>
            <a:r>
              <a:rPr sz="1650" spc="-300" dirty="0">
                <a:solidFill>
                  <a:srgbClr val="465469"/>
                </a:solidFill>
                <a:latin typeface="Malgun Gothic" panose="020B0503020000020004" pitchFamily="34" charset="-127"/>
                <a:cs typeface="Dotum"/>
              </a:rPr>
              <a:t>프로토타입은</a:t>
            </a:r>
            <a:r>
              <a:rPr sz="1650" spc="-130" dirty="0">
                <a:solidFill>
                  <a:srgbClr val="465469"/>
                </a:solidFill>
                <a:latin typeface="Malgun Gothic" panose="020B0503020000020004" pitchFamily="34" charset="-127"/>
                <a:cs typeface="Dotum"/>
              </a:rPr>
              <a:t> </a:t>
            </a:r>
            <a:r>
              <a:rPr sz="1650" spc="-300" dirty="0">
                <a:solidFill>
                  <a:srgbClr val="465469"/>
                </a:solidFill>
                <a:latin typeface="Malgun Gothic" panose="020B0503020000020004" pitchFamily="34" charset="-127"/>
                <a:cs typeface="Dotum"/>
              </a:rPr>
              <a:t>더</a:t>
            </a:r>
            <a:r>
              <a:rPr sz="1650" spc="-135" dirty="0">
                <a:solidFill>
                  <a:srgbClr val="465469"/>
                </a:solidFill>
                <a:latin typeface="Malgun Gothic" panose="020B0503020000020004" pitchFamily="34" charset="-127"/>
                <a:cs typeface="Dotum"/>
              </a:rPr>
              <a:t> </a:t>
            </a:r>
            <a:r>
              <a:rPr sz="1650" spc="-300" dirty="0">
                <a:solidFill>
                  <a:srgbClr val="465469"/>
                </a:solidFill>
                <a:latin typeface="Malgun Gothic" panose="020B0503020000020004" pitchFamily="34" charset="-127"/>
                <a:cs typeface="Dotum"/>
              </a:rPr>
              <a:t>큰</a:t>
            </a:r>
            <a:r>
              <a:rPr sz="1650" spc="-130" dirty="0">
                <a:solidFill>
                  <a:srgbClr val="465469"/>
                </a:solidFill>
                <a:latin typeface="Malgun Gothic" panose="020B0503020000020004" pitchFamily="34" charset="-127"/>
                <a:cs typeface="Dotum"/>
              </a:rPr>
              <a:t> </a:t>
            </a:r>
            <a:r>
              <a:rPr sz="1650" spc="-300" dirty="0">
                <a:solidFill>
                  <a:srgbClr val="465469"/>
                </a:solidFill>
                <a:latin typeface="Malgun Gothic" panose="020B0503020000020004" pitchFamily="34" charset="-127"/>
                <a:cs typeface="Dotum"/>
              </a:rPr>
              <a:t>비전의</a:t>
            </a:r>
            <a:r>
              <a:rPr sz="1650" spc="-130" dirty="0">
                <a:solidFill>
                  <a:srgbClr val="465469"/>
                </a:solidFill>
                <a:latin typeface="Malgun Gothic" panose="020B0503020000020004" pitchFamily="34" charset="-127"/>
                <a:cs typeface="Dotum"/>
              </a:rPr>
              <a:t> </a:t>
            </a:r>
            <a:r>
              <a:rPr sz="1650" spc="-300" dirty="0">
                <a:solidFill>
                  <a:srgbClr val="465469"/>
                </a:solidFill>
                <a:latin typeface="Malgun Gothic" panose="020B0503020000020004" pitchFamily="34" charset="-127"/>
                <a:cs typeface="Dotum"/>
              </a:rPr>
              <a:t>첫걸음일</a:t>
            </a:r>
            <a:r>
              <a:rPr sz="1650" spc="-130" dirty="0">
                <a:solidFill>
                  <a:srgbClr val="465469"/>
                </a:solidFill>
                <a:latin typeface="Malgun Gothic" panose="020B0503020000020004" pitchFamily="34" charset="-127"/>
                <a:cs typeface="Dotum"/>
              </a:rPr>
              <a:t> </a:t>
            </a:r>
            <a:r>
              <a:rPr sz="1650" spc="-320" dirty="0">
                <a:solidFill>
                  <a:srgbClr val="465469"/>
                </a:solidFill>
                <a:latin typeface="Malgun Gothic" panose="020B0503020000020004" pitchFamily="34" charset="-127"/>
                <a:cs typeface="Dotum"/>
              </a:rPr>
              <a:t>뿐입니다</a:t>
            </a:r>
            <a:r>
              <a:rPr sz="1650" dirty="0">
                <a:solidFill>
                  <a:srgbClr val="465469"/>
                </a:solidFill>
                <a:latin typeface="Malgun Gothic" panose="020B0503020000020004" pitchFamily="34" charset="-127"/>
                <a:cs typeface="Arial"/>
              </a:rPr>
              <a:t> </a:t>
            </a:r>
            <a:endParaRPr sz="1650" dirty="0">
              <a:latin typeface="Malgun Gothic" panose="020B0503020000020004" pitchFamily="34" charset="-127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73607" y="2200656"/>
            <a:ext cx="4788535" cy="3703320"/>
            <a:chOff x="673607" y="2200656"/>
            <a:chExt cx="4788535" cy="3703320"/>
          </a:xfrm>
        </p:grpSpPr>
        <p:sp>
          <p:nvSpPr>
            <p:cNvPr id="5" name="object 5"/>
            <p:cNvSpPr/>
            <p:nvPr/>
          </p:nvSpPr>
          <p:spPr>
            <a:xfrm>
              <a:off x="673607" y="2200656"/>
              <a:ext cx="4788535" cy="3703320"/>
            </a:xfrm>
            <a:custGeom>
              <a:avLst/>
              <a:gdLst/>
              <a:ahLst/>
              <a:cxnLst/>
              <a:rect l="l" t="t" r="r" b="b"/>
              <a:pathLst>
                <a:path w="4788535" h="3703320">
                  <a:moveTo>
                    <a:pt x="4788407" y="3703319"/>
                  </a:moveTo>
                  <a:lnTo>
                    <a:pt x="0" y="3703319"/>
                  </a:lnTo>
                  <a:lnTo>
                    <a:pt x="0" y="0"/>
                  </a:lnTo>
                  <a:lnTo>
                    <a:pt x="4788407" y="0"/>
                  </a:lnTo>
                  <a:lnTo>
                    <a:pt x="4788407" y="16586"/>
                  </a:lnTo>
                  <a:lnTo>
                    <a:pt x="140316" y="16586"/>
                  </a:lnTo>
                  <a:lnTo>
                    <a:pt x="129257" y="17120"/>
                  </a:lnTo>
                  <a:lnTo>
                    <a:pt x="87341" y="29858"/>
                  </a:lnTo>
                  <a:lnTo>
                    <a:pt x="53490" y="57666"/>
                  </a:lnTo>
                  <a:lnTo>
                    <a:pt x="32857" y="96311"/>
                  </a:lnTo>
                  <a:lnTo>
                    <a:pt x="28051" y="128852"/>
                  </a:lnTo>
                  <a:lnTo>
                    <a:pt x="28051" y="3552948"/>
                  </a:lnTo>
                  <a:lnTo>
                    <a:pt x="36596" y="3595910"/>
                  </a:lnTo>
                  <a:lnTo>
                    <a:pt x="60932" y="3632331"/>
                  </a:lnTo>
                  <a:lnTo>
                    <a:pt x="97354" y="3656667"/>
                  </a:lnTo>
                  <a:lnTo>
                    <a:pt x="140316" y="3665214"/>
                  </a:lnTo>
                  <a:lnTo>
                    <a:pt x="4788407" y="3665214"/>
                  </a:lnTo>
                  <a:lnTo>
                    <a:pt x="4788407" y="3703319"/>
                  </a:lnTo>
                  <a:close/>
                </a:path>
                <a:path w="4788535" h="3703320">
                  <a:moveTo>
                    <a:pt x="4788407" y="3665214"/>
                  </a:moveTo>
                  <a:lnTo>
                    <a:pt x="4649645" y="3665214"/>
                  </a:lnTo>
                  <a:lnTo>
                    <a:pt x="4660704" y="3664679"/>
                  </a:lnTo>
                  <a:lnTo>
                    <a:pt x="4671551" y="3663077"/>
                  </a:lnTo>
                  <a:lnTo>
                    <a:pt x="4712028" y="3646310"/>
                  </a:lnTo>
                  <a:lnTo>
                    <a:pt x="4743008" y="3615331"/>
                  </a:lnTo>
                  <a:lnTo>
                    <a:pt x="4759774" y="3574854"/>
                  </a:lnTo>
                  <a:lnTo>
                    <a:pt x="4761911" y="3552948"/>
                  </a:lnTo>
                  <a:lnTo>
                    <a:pt x="4761911" y="128852"/>
                  </a:lnTo>
                  <a:lnTo>
                    <a:pt x="4753365" y="85890"/>
                  </a:lnTo>
                  <a:lnTo>
                    <a:pt x="4729028" y="49468"/>
                  </a:lnTo>
                  <a:lnTo>
                    <a:pt x="4692607" y="25132"/>
                  </a:lnTo>
                  <a:lnTo>
                    <a:pt x="4649645" y="16586"/>
                  </a:lnTo>
                  <a:lnTo>
                    <a:pt x="4788407" y="16586"/>
                  </a:lnTo>
                  <a:lnTo>
                    <a:pt x="4788407" y="3665214"/>
                  </a:lnTo>
                  <a:close/>
                </a:path>
              </a:pathLst>
            </a:custGeom>
            <a:solidFill>
              <a:srgbClr val="000000">
                <a:alpha val="50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06336" y="2221920"/>
              <a:ext cx="4725035" cy="3639820"/>
            </a:xfrm>
            <a:custGeom>
              <a:avLst/>
              <a:gdLst/>
              <a:ahLst/>
              <a:cxnLst/>
              <a:rect l="l" t="t" r="r" b="b"/>
              <a:pathLst>
                <a:path w="4725035" h="3639820">
                  <a:moveTo>
                    <a:pt x="4623981" y="3639271"/>
                  </a:moveTo>
                  <a:lnTo>
                    <a:pt x="100523" y="3639271"/>
                  </a:lnTo>
                  <a:lnTo>
                    <a:pt x="93526" y="3638582"/>
                  </a:lnTo>
                  <a:lnTo>
                    <a:pt x="53688" y="3625064"/>
                  </a:lnTo>
                  <a:lnTo>
                    <a:pt x="22056" y="3597330"/>
                  </a:lnTo>
                  <a:lnTo>
                    <a:pt x="3445" y="3559601"/>
                  </a:lnTo>
                  <a:lnTo>
                    <a:pt x="0" y="3538748"/>
                  </a:lnTo>
                  <a:lnTo>
                    <a:pt x="0" y="3531684"/>
                  </a:lnTo>
                  <a:lnTo>
                    <a:pt x="0" y="100523"/>
                  </a:lnTo>
                  <a:lnTo>
                    <a:pt x="10892" y="59888"/>
                  </a:lnTo>
                  <a:lnTo>
                    <a:pt x="36506" y="26516"/>
                  </a:lnTo>
                  <a:lnTo>
                    <a:pt x="72942" y="5486"/>
                  </a:lnTo>
                  <a:lnTo>
                    <a:pt x="100523" y="0"/>
                  </a:lnTo>
                  <a:lnTo>
                    <a:pt x="4623981" y="0"/>
                  </a:lnTo>
                  <a:lnTo>
                    <a:pt x="4664615" y="10892"/>
                  </a:lnTo>
                  <a:lnTo>
                    <a:pt x="4697986" y="36506"/>
                  </a:lnTo>
                  <a:lnTo>
                    <a:pt x="4719017" y="72942"/>
                  </a:lnTo>
                  <a:lnTo>
                    <a:pt x="4724504" y="100523"/>
                  </a:lnTo>
                  <a:lnTo>
                    <a:pt x="4724504" y="3538748"/>
                  </a:lnTo>
                  <a:lnTo>
                    <a:pt x="4713610" y="3579381"/>
                  </a:lnTo>
                  <a:lnTo>
                    <a:pt x="4687996" y="3612755"/>
                  </a:lnTo>
                  <a:lnTo>
                    <a:pt x="4651562" y="3633785"/>
                  </a:lnTo>
                  <a:lnTo>
                    <a:pt x="4630977" y="3638582"/>
                  </a:lnTo>
                  <a:lnTo>
                    <a:pt x="4623981" y="3639271"/>
                  </a:lnTo>
                  <a:close/>
                </a:path>
              </a:pathLst>
            </a:custGeom>
            <a:solidFill>
              <a:srgbClr val="FFFFFF">
                <a:alpha val="7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06336" y="2221920"/>
              <a:ext cx="4725035" cy="3639820"/>
            </a:xfrm>
            <a:custGeom>
              <a:avLst/>
              <a:gdLst/>
              <a:ahLst/>
              <a:cxnLst/>
              <a:rect l="l" t="t" r="r" b="b"/>
              <a:pathLst>
                <a:path w="4725035" h="3639820">
                  <a:moveTo>
                    <a:pt x="0" y="3531684"/>
                  </a:moveTo>
                  <a:lnTo>
                    <a:pt x="0" y="107587"/>
                  </a:lnTo>
                  <a:lnTo>
                    <a:pt x="0" y="100523"/>
                  </a:lnTo>
                  <a:lnTo>
                    <a:pt x="689" y="93526"/>
                  </a:lnTo>
                  <a:lnTo>
                    <a:pt x="14207" y="53688"/>
                  </a:lnTo>
                  <a:lnTo>
                    <a:pt x="31511" y="31511"/>
                  </a:lnTo>
                  <a:lnTo>
                    <a:pt x="36506" y="26516"/>
                  </a:lnTo>
                  <a:lnTo>
                    <a:pt x="41941" y="22056"/>
                  </a:lnTo>
                  <a:lnTo>
                    <a:pt x="47815" y="18131"/>
                  </a:lnTo>
                  <a:lnTo>
                    <a:pt x="53688" y="14206"/>
                  </a:lnTo>
                  <a:lnTo>
                    <a:pt x="59889" y="10892"/>
                  </a:lnTo>
                  <a:lnTo>
                    <a:pt x="66415" y="8189"/>
                  </a:lnTo>
                  <a:lnTo>
                    <a:pt x="72942" y="5486"/>
                  </a:lnTo>
                  <a:lnTo>
                    <a:pt x="79669" y="3445"/>
                  </a:lnTo>
                  <a:lnTo>
                    <a:pt x="86598" y="2067"/>
                  </a:lnTo>
                  <a:lnTo>
                    <a:pt x="93526" y="689"/>
                  </a:lnTo>
                  <a:lnTo>
                    <a:pt x="100523" y="0"/>
                  </a:lnTo>
                  <a:lnTo>
                    <a:pt x="107587" y="0"/>
                  </a:lnTo>
                  <a:lnTo>
                    <a:pt x="4616916" y="0"/>
                  </a:lnTo>
                  <a:lnTo>
                    <a:pt x="4623981" y="0"/>
                  </a:lnTo>
                  <a:lnTo>
                    <a:pt x="4630977" y="689"/>
                  </a:lnTo>
                  <a:lnTo>
                    <a:pt x="4637906" y="2067"/>
                  </a:lnTo>
                  <a:lnTo>
                    <a:pt x="4644834" y="3445"/>
                  </a:lnTo>
                  <a:lnTo>
                    <a:pt x="4651562" y="5486"/>
                  </a:lnTo>
                  <a:lnTo>
                    <a:pt x="4658088" y="8189"/>
                  </a:lnTo>
                  <a:lnTo>
                    <a:pt x="4664615" y="10892"/>
                  </a:lnTo>
                  <a:lnTo>
                    <a:pt x="4670815" y="14206"/>
                  </a:lnTo>
                  <a:lnTo>
                    <a:pt x="4676688" y="18131"/>
                  </a:lnTo>
                  <a:lnTo>
                    <a:pt x="4682562" y="22056"/>
                  </a:lnTo>
                  <a:lnTo>
                    <a:pt x="4706371" y="47814"/>
                  </a:lnTo>
                  <a:lnTo>
                    <a:pt x="4710296" y="53688"/>
                  </a:lnTo>
                  <a:lnTo>
                    <a:pt x="4713610" y="59888"/>
                  </a:lnTo>
                  <a:lnTo>
                    <a:pt x="4716314" y="66415"/>
                  </a:lnTo>
                  <a:lnTo>
                    <a:pt x="4719017" y="72942"/>
                  </a:lnTo>
                  <a:lnTo>
                    <a:pt x="4721058" y="79669"/>
                  </a:lnTo>
                  <a:lnTo>
                    <a:pt x="4722437" y="86598"/>
                  </a:lnTo>
                  <a:lnTo>
                    <a:pt x="4723815" y="93526"/>
                  </a:lnTo>
                  <a:lnTo>
                    <a:pt x="4724504" y="100523"/>
                  </a:lnTo>
                  <a:lnTo>
                    <a:pt x="4724504" y="107587"/>
                  </a:lnTo>
                  <a:lnTo>
                    <a:pt x="4724504" y="3531684"/>
                  </a:lnTo>
                  <a:lnTo>
                    <a:pt x="4724504" y="3538748"/>
                  </a:lnTo>
                  <a:lnTo>
                    <a:pt x="4723815" y="3545744"/>
                  </a:lnTo>
                  <a:lnTo>
                    <a:pt x="4722437" y="3552673"/>
                  </a:lnTo>
                  <a:lnTo>
                    <a:pt x="4721058" y="3559601"/>
                  </a:lnTo>
                  <a:lnTo>
                    <a:pt x="4719017" y="3566329"/>
                  </a:lnTo>
                  <a:lnTo>
                    <a:pt x="4716314" y="3572855"/>
                  </a:lnTo>
                  <a:lnTo>
                    <a:pt x="4713610" y="3579381"/>
                  </a:lnTo>
                  <a:lnTo>
                    <a:pt x="4710296" y="3585582"/>
                  </a:lnTo>
                  <a:lnTo>
                    <a:pt x="4706371" y="3591456"/>
                  </a:lnTo>
                  <a:lnTo>
                    <a:pt x="4702447" y="3597330"/>
                  </a:lnTo>
                  <a:lnTo>
                    <a:pt x="4670815" y="3625064"/>
                  </a:lnTo>
                  <a:lnTo>
                    <a:pt x="4637906" y="3637203"/>
                  </a:lnTo>
                  <a:lnTo>
                    <a:pt x="4630977" y="3638582"/>
                  </a:lnTo>
                  <a:lnTo>
                    <a:pt x="4623981" y="3639271"/>
                  </a:lnTo>
                  <a:lnTo>
                    <a:pt x="4616916" y="3639271"/>
                  </a:lnTo>
                  <a:lnTo>
                    <a:pt x="107587" y="3639271"/>
                  </a:lnTo>
                  <a:lnTo>
                    <a:pt x="100523" y="3639271"/>
                  </a:lnTo>
                  <a:lnTo>
                    <a:pt x="93526" y="3638582"/>
                  </a:lnTo>
                  <a:lnTo>
                    <a:pt x="86598" y="3637203"/>
                  </a:lnTo>
                  <a:lnTo>
                    <a:pt x="79669" y="3635825"/>
                  </a:lnTo>
                  <a:lnTo>
                    <a:pt x="47815" y="3621140"/>
                  </a:lnTo>
                  <a:lnTo>
                    <a:pt x="41941" y="3617215"/>
                  </a:lnTo>
                  <a:lnTo>
                    <a:pt x="14207" y="3585582"/>
                  </a:lnTo>
                  <a:lnTo>
                    <a:pt x="8189" y="3572855"/>
                  </a:lnTo>
                  <a:lnTo>
                    <a:pt x="5486" y="3566329"/>
                  </a:lnTo>
                  <a:lnTo>
                    <a:pt x="3445" y="3559601"/>
                  </a:lnTo>
                  <a:lnTo>
                    <a:pt x="2067" y="3552673"/>
                  </a:lnTo>
                  <a:lnTo>
                    <a:pt x="689" y="3545744"/>
                  </a:lnTo>
                  <a:lnTo>
                    <a:pt x="0" y="3538748"/>
                  </a:lnTo>
                  <a:lnTo>
                    <a:pt x="0" y="3531684"/>
                  </a:lnTo>
                  <a:close/>
                </a:path>
              </a:pathLst>
            </a:custGeom>
            <a:ln w="9355">
              <a:solidFill>
                <a:srgbClr val="E4E7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10389" y="2525972"/>
              <a:ext cx="299720" cy="299720"/>
            </a:xfrm>
            <a:custGeom>
              <a:avLst/>
              <a:gdLst/>
              <a:ahLst/>
              <a:cxnLst/>
              <a:rect l="l" t="t" r="r" b="b"/>
              <a:pathLst>
                <a:path w="299719" h="299719">
                  <a:moveTo>
                    <a:pt x="149687" y="299374"/>
                  </a:moveTo>
                  <a:lnTo>
                    <a:pt x="106234" y="292930"/>
                  </a:lnTo>
                  <a:lnTo>
                    <a:pt x="66525" y="274147"/>
                  </a:lnTo>
                  <a:lnTo>
                    <a:pt x="33975" y="244648"/>
                  </a:lnTo>
                  <a:lnTo>
                    <a:pt x="11394" y="206969"/>
                  </a:lnTo>
                  <a:lnTo>
                    <a:pt x="718" y="164359"/>
                  </a:lnTo>
                  <a:lnTo>
                    <a:pt x="0" y="149687"/>
                  </a:lnTo>
                  <a:lnTo>
                    <a:pt x="179" y="142333"/>
                  </a:lnTo>
                  <a:lnTo>
                    <a:pt x="8746" y="99266"/>
                  </a:lnTo>
                  <a:lnTo>
                    <a:pt x="29461" y="60510"/>
                  </a:lnTo>
                  <a:lnTo>
                    <a:pt x="60510" y="29461"/>
                  </a:lnTo>
                  <a:lnTo>
                    <a:pt x="99267" y="8746"/>
                  </a:lnTo>
                  <a:lnTo>
                    <a:pt x="142333" y="179"/>
                  </a:lnTo>
                  <a:lnTo>
                    <a:pt x="149687" y="0"/>
                  </a:lnTo>
                  <a:lnTo>
                    <a:pt x="157041" y="179"/>
                  </a:lnTo>
                  <a:lnTo>
                    <a:pt x="200107" y="8746"/>
                  </a:lnTo>
                  <a:lnTo>
                    <a:pt x="238863" y="29461"/>
                  </a:lnTo>
                  <a:lnTo>
                    <a:pt x="269912" y="60510"/>
                  </a:lnTo>
                  <a:lnTo>
                    <a:pt x="290628" y="99266"/>
                  </a:lnTo>
                  <a:lnTo>
                    <a:pt x="299194" y="142333"/>
                  </a:lnTo>
                  <a:lnTo>
                    <a:pt x="299374" y="149687"/>
                  </a:lnTo>
                  <a:lnTo>
                    <a:pt x="299194" y="157040"/>
                  </a:lnTo>
                  <a:lnTo>
                    <a:pt x="290628" y="200107"/>
                  </a:lnTo>
                  <a:lnTo>
                    <a:pt x="269912" y="238863"/>
                  </a:lnTo>
                  <a:lnTo>
                    <a:pt x="238863" y="269912"/>
                  </a:lnTo>
                  <a:lnTo>
                    <a:pt x="200107" y="290628"/>
                  </a:lnTo>
                  <a:lnTo>
                    <a:pt x="157041" y="299194"/>
                  </a:lnTo>
                  <a:lnTo>
                    <a:pt x="149687" y="299374"/>
                  </a:lnTo>
                  <a:close/>
                </a:path>
              </a:pathLst>
            </a:custGeom>
            <a:solidFill>
              <a:srgbClr val="FEF2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75877" y="2559834"/>
              <a:ext cx="171449" cy="228599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1409329" y="2494354"/>
            <a:ext cx="3099435" cy="34036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2000" spc="-380" dirty="0">
                <a:solidFill>
                  <a:srgbClr val="334054"/>
                </a:solidFill>
                <a:latin typeface="Malgun Gothic" panose="020B0503020000020004" pitchFamily="34" charset="-127"/>
                <a:cs typeface="Malgun Gothic"/>
              </a:rPr>
              <a:t>현재의</a:t>
            </a:r>
            <a:r>
              <a:rPr sz="2000" spc="-190" dirty="0">
                <a:solidFill>
                  <a:srgbClr val="334054"/>
                </a:solidFill>
                <a:latin typeface="Malgun Gothic" panose="020B0503020000020004" pitchFamily="34" charset="-127"/>
                <a:cs typeface="Malgun Gothic"/>
              </a:rPr>
              <a:t> </a:t>
            </a:r>
            <a:r>
              <a:rPr sz="2000" spc="-380" dirty="0">
                <a:solidFill>
                  <a:srgbClr val="334054"/>
                </a:solidFill>
                <a:latin typeface="Malgun Gothic" panose="020B0503020000020004" pitchFamily="34" charset="-127"/>
                <a:cs typeface="Malgun Gothic"/>
              </a:rPr>
              <a:t>한계</a:t>
            </a:r>
            <a:r>
              <a:rPr sz="2050" spc="135" dirty="0">
                <a:solidFill>
                  <a:srgbClr val="334054"/>
                </a:solidFill>
                <a:latin typeface="Malgun Gothic" panose="020B0503020000020004" pitchFamily="34" charset="-127"/>
                <a:cs typeface="Noto Sans JP"/>
              </a:rPr>
              <a:t>  </a:t>
            </a:r>
            <a:r>
              <a:rPr sz="2050" spc="-200" dirty="0">
                <a:solidFill>
                  <a:srgbClr val="334054"/>
                </a:solidFill>
                <a:latin typeface="Malgun Gothic" panose="020B0503020000020004" pitchFamily="34" charset="-127"/>
                <a:cs typeface="Noto Sans JP"/>
              </a:rPr>
              <a:t>Hackathon</a:t>
            </a:r>
            <a:r>
              <a:rPr sz="2050" spc="40" dirty="0">
                <a:solidFill>
                  <a:srgbClr val="334054"/>
                </a:solidFill>
                <a:latin typeface="Malgun Gothic" panose="020B0503020000020004" pitchFamily="34" charset="-127"/>
                <a:cs typeface="Noto Sans JP"/>
              </a:rPr>
              <a:t> </a:t>
            </a:r>
            <a:r>
              <a:rPr sz="2050" spc="-25" dirty="0">
                <a:solidFill>
                  <a:srgbClr val="334054"/>
                </a:solidFill>
                <a:latin typeface="Malgun Gothic" panose="020B0503020000020004" pitchFamily="34" charset="-127"/>
                <a:cs typeface="Noto Sans JP"/>
              </a:rPr>
              <a:t>MVP </a:t>
            </a:r>
            <a:endParaRPr sz="2050" dirty="0">
              <a:latin typeface="Malgun Gothic" panose="020B0503020000020004" pitchFamily="34" charset="-127"/>
              <a:cs typeface="Noto Sans JP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985529" y="3273831"/>
            <a:ext cx="168274" cy="1066398"/>
            <a:chOff x="1010389" y="4007771"/>
            <a:chExt cx="168274" cy="1066398"/>
          </a:xfrm>
        </p:grpSpPr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10389" y="4007771"/>
              <a:ext cx="168274" cy="168274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10389" y="4905895"/>
              <a:ext cx="168274" cy="168274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1253492" y="3193557"/>
            <a:ext cx="3743960" cy="73279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1500" spc="-285" dirty="0">
                <a:solidFill>
                  <a:srgbClr val="333333"/>
                </a:solidFill>
                <a:latin typeface="Malgun Gothic" panose="020B0503020000020004" pitchFamily="34" charset="-127"/>
                <a:cs typeface="Malgun Gothic"/>
              </a:rPr>
              <a:t>동기식</a:t>
            </a:r>
            <a:r>
              <a:rPr sz="1500" spc="-160" dirty="0">
                <a:solidFill>
                  <a:srgbClr val="333333"/>
                </a:solidFill>
                <a:latin typeface="Malgun Gothic" panose="020B0503020000020004" pitchFamily="34" charset="-127"/>
                <a:cs typeface="Malgun Gothic"/>
              </a:rPr>
              <a:t> </a:t>
            </a:r>
            <a:r>
              <a:rPr sz="1500" spc="-285" dirty="0">
                <a:solidFill>
                  <a:srgbClr val="333333"/>
                </a:solidFill>
                <a:latin typeface="Malgun Gothic" panose="020B0503020000020004" pitchFamily="34" charset="-127"/>
                <a:cs typeface="Malgun Gothic"/>
              </a:rPr>
              <a:t>처리로</a:t>
            </a:r>
            <a:r>
              <a:rPr sz="1500" spc="-160" dirty="0">
                <a:solidFill>
                  <a:srgbClr val="333333"/>
                </a:solidFill>
                <a:latin typeface="Malgun Gothic" panose="020B0503020000020004" pitchFamily="34" charset="-127"/>
                <a:cs typeface="Malgun Gothic"/>
              </a:rPr>
              <a:t> </a:t>
            </a:r>
            <a:r>
              <a:rPr sz="1500" spc="-285" dirty="0">
                <a:solidFill>
                  <a:srgbClr val="333333"/>
                </a:solidFill>
                <a:latin typeface="Malgun Gothic" panose="020B0503020000020004" pitchFamily="34" charset="-127"/>
                <a:cs typeface="Malgun Gothic"/>
              </a:rPr>
              <a:t>인한</a:t>
            </a:r>
            <a:r>
              <a:rPr sz="1500" spc="-160" dirty="0">
                <a:solidFill>
                  <a:srgbClr val="333333"/>
                </a:solidFill>
                <a:latin typeface="Malgun Gothic" panose="020B0503020000020004" pitchFamily="34" charset="-127"/>
                <a:cs typeface="Malgun Gothic"/>
              </a:rPr>
              <a:t> </a:t>
            </a:r>
            <a:r>
              <a:rPr sz="1500" spc="-285" dirty="0">
                <a:solidFill>
                  <a:srgbClr val="333333"/>
                </a:solidFill>
                <a:latin typeface="Malgun Gothic" panose="020B0503020000020004" pitchFamily="34" charset="-127"/>
                <a:cs typeface="Malgun Gothic"/>
              </a:rPr>
              <a:t>대기</a:t>
            </a:r>
            <a:r>
              <a:rPr sz="1500" spc="-160" dirty="0">
                <a:solidFill>
                  <a:srgbClr val="333333"/>
                </a:solidFill>
                <a:latin typeface="Malgun Gothic" panose="020B0503020000020004" pitchFamily="34" charset="-127"/>
                <a:cs typeface="Malgun Gothic"/>
              </a:rPr>
              <a:t> </a:t>
            </a:r>
            <a:r>
              <a:rPr sz="1500" spc="-310" dirty="0">
                <a:solidFill>
                  <a:srgbClr val="333333"/>
                </a:solidFill>
                <a:latin typeface="Malgun Gothic" panose="020B0503020000020004" pitchFamily="34" charset="-127"/>
                <a:cs typeface="Malgun Gothic"/>
              </a:rPr>
              <a:t>시간</a:t>
            </a:r>
            <a:endParaRPr sz="1500" dirty="0">
              <a:latin typeface="Malgun Gothic" panose="020B0503020000020004" pitchFamily="34" charset="-127"/>
              <a:cs typeface="Malgun Gothic"/>
            </a:endParaRPr>
          </a:p>
          <a:p>
            <a:pPr marL="12700" marR="5080">
              <a:lnSpc>
                <a:spcPts val="1770"/>
              </a:lnSpc>
              <a:spcBef>
                <a:spcPts val="125"/>
              </a:spcBef>
            </a:pPr>
            <a:r>
              <a:rPr sz="1350" spc="-60" dirty="0">
                <a:solidFill>
                  <a:srgbClr val="465469"/>
                </a:solidFill>
                <a:latin typeface="Malgun Gothic" panose="020B0503020000020004" pitchFamily="34" charset="-127"/>
                <a:cs typeface="Noto Sans JP"/>
              </a:rPr>
              <a:t>AI</a:t>
            </a:r>
            <a:r>
              <a:rPr sz="1350" spc="-15" dirty="0">
                <a:solidFill>
                  <a:srgbClr val="465469"/>
                </a:solidFill>
                <a:latin typeface="Malgun Gothic" panose="020B0503020000020004" pitchFamily="34" charset="-127"/>
                <a:cs typeface="Noto Sans JP"/>
              </a:rPr>
              <a:t> </a:t>
            </a:r>
            <a:r>
              <a:rPr sz="1300" spc="-225" dirty="0">
                <a:solidFill>
                  <a:srgbClr val="465469"/>
                </a:solidFill>
                <a:latin typeface="Malgun Gothic" panose="020B0503020000020004" pitchFamily="34" charset="-127"/>
                <a:cs typeface="Dotum"/>
              </a:rPr>
              <a:t>응답과</a:t>
            </a:r>
            <a:r>
              <a:rPr sz="1300" spc="-105" dirty="0">
                <a:solidFill>
                  <a:srgbClr val="465469"/>
                </a:solidFill>
                <a:latin typeface="Malgun Gothic" panose="020B0503020000020004" pitchFamily="34" charset="-127"/>
                <a:cs typeface="Dotum"/>
              </a:rPr>
              <a:t> </a:t>
            </a:r>
            <a:r>
              <a:rPr sz="1300" spc="-225" dirty="0">
                <a:solidFill>
                  <a:srgbClr val="465469"/>
                </a:solidFill>
                <a:latin typeface="Malgun Gothic" panose="020B0503020000020004" pitchFamily="34" charset="-127"/>
                <a:cs typeface="Dotum"/>
              </a:rPr>
              <a:t>가격</a:t>
            </a:r>
            <a:r>
              <a:rPr sz="1300" spc="-105" dirty="0">
                <a:solidFill>
                  <a:srgbClr val="465469"/>
                </a:solidFill>
                <a:latin typeface="Malgun Gothic" panose="020B0503020000020004" pitchFamily="34" charset="-127"/>
                <a:cs typeface="Dotum"/>
              </a:rPr>
              <a:t> </a:t>
            </a:r>
            <a:r>
              <a:rPr sz="1300" spc="-225" dirty="0">
                <a:solidFill>
                  <a:srgbClr val="465469"/>
                </a:solidFill>
                <a:latin typeface="Malgun Gothic" panose="020B0503020000020004" pitchFamily="34" charset="-127"/>
                <a:cs typeface="Dotum"/>
              </a:rPr>
              <a:t>조회를</a:t>
            </a:r>
            <a:r>
              <a:rPr sz="1300" spc="-105" dirty="0">
                <a:solidFill>
                  <a:srgbClr val="465469"/>
                </a:solidFill>
                <a:latin typeface="Malgun Gothic" panose="020B0503020000020004" pitchFamily="34" charset="-127"/>
                <a:cs typeface="Dotum"/>
              </a:rPr>
              <a:t> </a:t>
            </a:r>
            <a:r>
              <a:rPr sz="1300" spc="-225" dirty="0">
                <a:solidFill>
                  <a:srgbClr val="465469"/>
                </a:solidFill>
                <a:latin typeface="Malgun Gothic" panose="020B0503020000020004" pitchFamily="34" charset="-127"/>
                <a:cs typeface="Dotum"/>
              </a:rPr>
              <a:t>기다리는</a:t>
            </a:r>
            <a:r>
              <a:rPr sz="1300" spc="-105" dirty="0">
                <a:solidFill>
                  <a:srgbClr val="465469"/>
                </a:solidFill>
                <a:latin typeface="Malgun Gothic" panose="020B0503020000020004" pitchFamily="34" charset="-127"/>
                <a:cs typeface="Dotum"/>
              </a:rPr>
              <a:t> </a:t>
            </a:r>
            <a:r>
              <a:rPr sz="1350" dirty="0">
                <a:solidFill>
                  <a:srgbClr val="465469"/>
                </a:solidFill>
                <a:latin typeface="Malgun Gothic" panose="020B0503020000020004" pitchFamily="34" charset="-127"/>
                <a:cs typeface="Noto Sans JP"/>
              </a:rPr>
              <a:t>2</a:t>
            </a:r>
            <a:r>
              <a:rPr sz="1350" spc="85" dirty="0">
                <a:solidFill>
                  <a:srgbClr val="465469"/>
                </a:solidFill>
                <a:latin typeface="Malgun Gothic" panose="020B0503020000020004" pitchFamily="34" charset="-127"/>
                <a:cs typeface="Noto Sans JP"/>
              </a:rPr>
              <a:t> </a:t>
            </a:r>
            <a:r>
              <a:rPr sz="1350" spc="-185" dirty="0">
                <a:solidFill>
                  <a:srgbClr val="465469"/>
                </a:solidFill>
                <a:latin typeface="Malgun Gothic" panose="020B0503020000020004" pitchFamily="34" charset="-127"/>
                <a:cs typeface="Noto Sans JP"/>
              </a:rPr>
              <a:t>3</a:t>
            </a:r>
            <a:r>
              <a:rPr sz="1300" spc="-185" dirty="0">
                <a:solidFill>
                  <a:srgbClr val="465469"/>
                </a:solidFill>
                <a:latin typeface="Malgun Gothic" panose="020B0503020000020004" pitchFamily="34" charset="-127"/>
                <a:cs typeface="Dotum"/>
              </a:rPr>
              <a:t>초의</a:t>
            </a:r>
            <a:r>
              <a:rPr sz="1300" spc="-105" dirty="0">
                <a:solidFill>
                  <a:srgbClr val="465469"/>
                </a:solidFill>
                <a:latin typeface="Malgun Gothic" panose="020B0503020000020004" pitchFamily="34" charset="-127"/>
                <a:cs typeface="Dotum"/>
              </a:rPr>
              <a:t> </a:t>
            </a:r>
            <a:r>
              <a:rPr sz="1300" spc="-225" dirty="0">
                <a:solidFill>
                  <a:srgbClr val="465469"/>
                </a:solidFill>
                <a:latin typeface="Malgun Gothic" panose="020B0503020000020004" pitchFamily="34" charset="-127"/>
                <a:cs typeface="Dotum"/>
              </a:rPr>
              <a:t>시간이</a:t>
            </a:r>
            <a:r>
              <a:rPr sz="1300" spc="-105" dirty="0">
                <a:solidFill>
                  <a:srgbClr val="465469"/>
                </a:solidFill>
                <a:latin typeface="Malgun Gothic" panose="020B0503020000020004" pitchFamily="34" charset="-127"/>
                <a:cs typeface="Dotum"/>
              </a:rPr>
              <a:t> </a:t>
            </a:r>
            <a:r>
              <a:rPr sz="1300" spc="-225" dirty="0">
                <a:solidFill>
                  <a:srgbClr val="465469"/>
                </a:solidFill>
                <a:latin typeface="Malgun Gothic" panose="020B0503020000020004" pitchFamily="34" charset="-127"/>
                <a:cs typeface="Dotum"/>
              </a:rPr>
              <a:t>사용자</a:t>
            </a:r>
            <a:r>
              <a:rPr sz="1300" spc="-105" dirty="0">
                <a:solidFill>
                  <a:srgbClr val="465469"/>
                </a:solidFill>
                <a:latin typeface="Malgun Gothic" panose="020B0503020000020004" pitchFamily="34" charset="-127"/>
                <a:cs typeface="Dotum"/>
              </a:rPr>
              <a:t> </a:t>
            </a:r>
            <a:r>
              <a:rPr sz="1300" spc="-280" dirty="0">
                <a:solidFill>
                  <a:srgbClr val="465469"/>
                </a:solidFill>
                <a:latin typeface="Malgun Gothic" panose="020B0503020000020004" pitchFamily="34" charset="-127"/>
                <a:cs typeface="Dotum"/>
              </a:rPr>
              <a:t>경험</a:t>
            </a:r>
            <a:r>
              <a:rPr sz="1300" spc="-225" dirty="0">
                <a:solidFill>
                  <a:srgbClr val="465469"/>
                </a:solidFill>
                <a:latin typeface="Malgun Gothic" panose="020B0503020000020004" pitchFamily="34" charset="-127"/>
                <a:cs typeface="Dotum"/>
              </a:rPr>
              <a:t> 을</a:t>
            </a:r>
            <a:r>
              <a:rPr sz="1300" spc="-100" dirty="0">
                <a:solidFill>
                  <a:srgbClr val="465469"/>
                </a:solidFill>
                <a:latin typeface="Malgun Gothic" panose="020B0503020000020004" pitchFamily="34" charset="-127"/>
                <a:cs typeface="Dotum"/>
              </a:rPr>
              <a:t> </a:t>
            </a:r>
            <a:r>
              <a:rPr sz="1300" spc="-225" dirty="0">
                <a:solidFill>
                  <a:srgbClr val="465469"/>
                </a:solidFill>
                <a:latin typeface="Malgun Gothic" panose="020B0503020000020004" pitchFamily="34" charset="-127"/>
                <a:cs typeface="Dotum"/>
              </a:rPr>
              <a:t>저해할</a:t>
            </a:r>
            <a:r>
              <a:rPr sz="1300" spc="-100" dirty="0">
                <a:solidFill>
                  <a:srgbClr val="465469"/>
                </a:solidFill>
                <a:latin typeface="Malgun Gothic" panose="020B0503020000020004" pitchFamily="34" charset="-127"/>
                <a:cs typeface="Dotum"/>
              </a:rPr>
              <a:t> </a:t>
            </a:r>
            <a:r>
              <a:rPr sz="1300" spc="-225" dirty="0">
                <a:solidFill>
                  <a:srgbClr val="465469"/>
                </a:solidFill>
                <a:latin typeface="Malgun Gothic" panose="020B0503020000020004" pitchFamily="34" charset="-127"/>
                <a:cs typeface="Dotum"/>
              </a:rPr>
              <a:t>수</a:t>
            </a:r>
            <a:r>
              <a:rPr sz="1300" spc="-95" dirty="0">
                <a:solidFill>
                  <a:srgbClr val="465469"/>
                </a:solidFill>
                <a:latin typeface="Malgun Gothic" panose="020B0503020000020004" pitchFamily="34" charset="-127"/>
                <a:cs typeface="Dotum"/>
              </a:rPr>
              <a:t> </a:t>
            </a:r>
            <a:r>
              <a:rPr sz="1300" spc="-20" dirty="0">
                <a:solidFill>
                  <a:srgbClr val="465469"/>
                </a:solidFill>
                <a:latin typeface="Malgun Gothic" panose="020B0503020000020004" pitchFamily="34" charset="-127"/>
                <a:cs typeface="Dotum"/>
              </a:rPr>
              <a:t>있습니다</a:t>
            </a:r>
            <a:r>
              <a:rPr sz="1350" spc="-20" dirty="0">
                <a:solidFill>
                  <a:srgbClr val="465469"/>
                </a:solidFill>
                <a:latin typeface="Malgun Gothic" panose="020B0503020000020004" pitchFamily="34" charset="-127"/>
                <a:cs typeface="Noto Sans JP"/>
              </a:rPr>
              <a:t> </a:t>
            </a:r>
            <a:endParaRPr sz="1350" dirty="0">
              <a:latin typeface="Malgun Gothic" panose="020B0503020000020004" pitchFamily="34" charset="-127"/>
              <a:cs typeface="Noto Sans JP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223880" y="4052316"/>
            <a:ext cx="3757929" cy="738505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5"/>
              </a:spcBef>
            </a:pPr>
            <a:r>
              <a:rPr sz="1500" spc="-285" dirty="0">
                <a:solidFill>
                  <a:srgbClr val="333333"/>
                </a:solidFill>
                <a:latin typeface="Malgun Gothic" panose="020B0503020000020004" pitchFamily="34" charset="-127"/>
                <a:cs typeface="Malgun Gothic"/>
              </a:rPr>
              <a:t>단일</a:t>
            </a:r>
            <a:r>
              <a:rPr sz="1500" spc="-160" dirty="0">
                <a:solidFill>
                  <a:srgbClr val="333333"/>
                </a:solidFill>
                <a:latin typeface="Malgun Gothic" panose="020B0503020000020004" pitchFamily="34" charset="-127"/>
                <a:cs typeface="Malgun Gothic"/>
              </a:rPr>
              <a:t> </a:t>
            </a:r>
            <a:r>
              <a:rPr sz="1550" spc="-125" dirty="0">
                <a:solidFill>
                  <a:srgbClr val="333333"/>
                </a:solidFill>
                <a:latin typeface="Malgun Gothic" panose="020B0503020000020004" pitchFamily="34" charset="-127"/>
                <a:cs typeface="Noto Sans JP"/>
              </a:rPr>
              <a:t>API</a:t>
            </a:r>
            <a:r>
              <a:rPr sz="1550" spc="20" dirty="0">
                <a:solidFill>
                  <a:srgbClr val="333333"/>
                </a:solidFill>
                <a:latin typeface="Malgun Gothic" panose="020B0503020000020004" pitchFamily="34" charset="-127"/>
                <a:cs typeface="Noto Sans JP"/>
              </a:rPr>
              <a:t> </a:t>
            </a:r>
            <a:r>
              <a:rPr sz="1500" spc="-285" dirty="0">
                <a:solidFill>
                  <a:srgbClr val="333333"/>
                </a:solidFill>
                <a:latin typeface="Malgun Gothic" panose="020B0503020000020004" pitchFamily="34" charset="-127"/>
                <a:cs typeface="Malgun Gothic"/>
              </a:rPr>
              <a:t>소스</a:t>
            </a:r>
            <a:r>
              <a:rPr sz="1500" spc="-160" dirty="0">
                <a:solidFill>
                  <a:srgbClr val="333333"/>
                </a:solidFill>
                <a:latin typeface="Malgun Gothic" panose="020B0503020000020004" pitchFamily="34" charset="-127"/>
                <a:cs typeface="Malgun Gothic"/>
              </a:rPr>
              <a:t> </a:t>
            </a:r>
            <a:r>
              <a:rPr sz="1500" spc="-310" dirty="0">
                <a:solidFill>
                  <a:srgbClr val="333333"/>
                </a:solidFill>
                <a:latin typeface="Malgun Gothic" panose="020B0503020000020004" pitchFamily="34" charset="-127"/>
                <a:cs typeface="Malgun Gothic"/>
              </a:rPr>
              <a:t>의존</a:t>
            </a:r>
            <a:endParaRPr sz="1500" dirty="0">
              <a:latin typeface="Malgun Gothic" panose="020B0503020000020004" pitchFamily="34" charset="-127"/>
              <a:cs typeface="Malgun Gothic"/>
            </a:endParaRPr>
          </a:p>
          <a:p>
            <a:pPr marL="12700" marR="5080">
              <a:lnSpc>
                <a:spcPts val="1770"/>
              </a:lnSpc>
              <a:spcBef>
                <a:spcPts val="114"/>
              </a:spcBef>
            </a:pPr>
            <a:r>
              <a:rPr sz="1300" spc="-225" dirty="0">
                <a:solidFill>
                  <a:srgbClr val="465469"/>
                </a:solidFill>
                <a:latin typeface="Malgun Gothic" panose="020B0503020000020004" pitchFamily="34" charset="-127"/>
                <a:cs typeface="Dotum"/>
              </a:rPr>
              <a:t>현재</a:t>
            </a:r>
            <a:r>
              <a:rPr sz="1300" spc="-95" dirty="0">
                <a:solidFill>
                  <a:srgbClr val="465469"/>
                </a:solidFill>
                <a:latin typeface="Malgun Gothic" panose="020B0503020000020004" pitchFamily="34" charset="-127"/>
                <a:cs typeface="Dotum"/>
              </a:rPr>
              <a:t> </a:t>
            </a:r>
            <a:r>
              <a:rPr sz="1300" spc="-225" dirty="0">
                <a:solidFill>
                  <a:srgbClr val="465469"/>
                </a:solidFill>
                <a:latin typeface="Malgun Gothic" panose="020B0503020000020004" pitchFamily="34" charset="-127"/>
                <a:cs typeface="Dotum"/>
              </a:rPr>
              <a:t>가격</a:t>
            </a:r>
            <a:r>
              <a:rPr sz="1300" spc="-90" dirty="0">
                <a:solidFill>
                  <a:srgbClr val="465469"/>
                </a:solidFill>
                <a:latin typeface="Malgun Gothic" panose="020B0503020000020004" pitchFamily="34" charset="-127"/>
                <a:cs typeface="Dotum"/>
              </a:rPr>
              <a:t> </a:t>
            </a:r>
            <a:r>
              <a:rPr sz="1300" spc="-225" dirty="0">
                <a:solidFill>
                  <a:srgbClr val="465469"/>
                </a:solidFill>
                <a:latin typeface="Malgun Gothic" panose="020B0503020000020004" pitchFamily="34" charset="-127"/>
                <a:cs typeface="Dotum"/>
              </a:rPr>
              <a:t>비교는</a:t>
            </a:r>
            <a:r>
              <a:rPr sz="1300" spc="-90" dirty="0">
                <a:solidFill>
                  <a:srgbClr val="465469"/>
                </a:solidFill>
                <a:latin typeface="Malgun Gothic" panose="020B0503020000020004" pitchFamily="34" charset="-127"/>
                <a:cs typeface="Dotum"/>
              </a:rPr>
              <a:t> </a:t>
            </a:r>
            <a:r>
              <a:rPr sz="1300" spc="-225" dirty="0">
                <a:solidFill>
                  <a:srgbClr val="465469"/>
                </a:solidFill>
                <a:latin typeface="Malgun Gothic" panose="020B0503020000020004" pitchFamily="34" charset="-127"/>
                <a:cs typeface="Dotum"/>
              </a:rPr>
              <a:t>네이버</a:t>
            </a:r>
            <a:r>
              <a:rPr sz="1300" spc="-95" dirty="0">
                <a:solidFill>
                  <a:srgbClr val="465469"/>
                </a:solidFill>
                <a:latin typeface="Malgun Gothic" panose="020B0503020000020004" pitchFamily="34" charset="-127"/>
                <a:cs typeface="Dotum"/>
              </a:rPr>
              <a:t> </a:t>
            </a:r>
            <a:r>
              <a:rPr sz="1300" spc="-225" dirty="0">
                <a:solidFill>
                  <a:srgbClr val="465469"/>
                </a:solidFill>
                <a:latin typeface="Malgun Gothic" panose="020B0503020000020004" pitchFamily="34" charset="-127"/>
                <a:cs typeface="Dotum"/>
              </a:rPr>
              <a:t>쇼핑</a:t>
            </a:r>
            <a:r>
              <a:rPr sz="1300" spc="-90" dirty="0">
                <a:solidFill>
                  <a:srgbClr val="465469"/>
                </a:solidFill>
                <a:latin typeface="Malgun Gothic" panose="020B0503020000020004" pitchFamily="34" charset="-127"/>
                <a:cs typeface="Dotum"/>
              </a:rPr>
              <a:t> </a:t>
            </a:r>
            <a:r>
              <a:rPr sz="1350" spc="-130" dirty="0">
                <a:solidFill>
                  <a:srgbClr val="465469"/>
                </a:solidFill>
                <a:latin typeface="Malgun Gothic" panose="020B0503020000020004" pitchFamily="34" charset="-127"/>
                <a:cs typeface="Noto Sans JP"/>
              </a:rPr>
              <a:t>API</a:t>
            </a:r>
            <a:r>
              <a:rPr sz="1300" spc="-130" dirty="0">
                <a:solidFill>
                  <a:srgbClr val="465469"/>
                </a:solidFill>
                <a:latin typeface="Malgun Gothic" panose="020B0503020000020004" pitchFamily="34" charset="-127"/>
                <a:cs typeface="Dotum"/>
              </a:rPr>
              <a:t>에</a:t>
            </a:r>
            <a:r>
              <a:rPr sz="1300" spc="-90" dirty="0">
                <a:solidFill>
                  <a:srgbClr val="465469"/>
                </a:solidFill>
                <a:latin typeface="Malgun Gothic" panose="020B0503020000020004" pitchFamily="34" charset="-127"/>
                <a:cs typeface="Dotum"/>
              </a:rPr>
              <a:t> </a:t>
            </a:r>
            <a:r>
              <a:rPr sz="1300" spc="-225" dirty="0">
                <a:solidFill>
                  <a:srgbClr val="465469"/>
                </a:solidFill>
                <a:latin typeface="Malgun Gothic" panose="020B0503020000020004" pitchFamily="34" charset="-127"/>
                <a:cs typeface="Dotum"/>
              </a:rPr>
              <a:t>전적으로</a:t>
            </a:r>
            <a:r>
              <a:rPr sz="1300" spc="-90" dirty="0">
                <a:solidFill>
                  <a:srgbClr val="465469"/>
                </a:solidFill>
                <a:latin typeface="Malgun Gothic" panose="020B0503020000020004" pitchFamily="34" charset="-127"/>
                <a:cs typeface="Dotum"/>
              </a:rPr>
              <a:t> </a:t>
            </a:r>
            <a:r>
              <a:rPr sz="1300" spc="-225" dirty="0">
                <a:solidFill>
                  <a:srgbClr val="465469"/>
                </a:solidFill>
                <a:latin typeface="Malgun Gothic" panose="020B0503020000020004" pitchFamily="34" charset="-127"/>
                <a:cs typeface="Dotum"/>
              </a:rPr>
              <a:t>의존하고</a:t>
            </a:r>
            <a:r>
              <a:rPr sz="1300" spc="-95" dirty="0">
                <a:solidFill>
                  <a:srgbClr val="465469"/>
                </a:solidFill>
                <a:latin typeface="Malgun Gothic" panose="020B0503020000020004" pitchFamily="34" charset="-127"/>
                <a:cs typeface="Dotum"/>
              </a:rPr>
              <a:t> </a:t>
            </a:r>
            <a:r>
              <a:rPr sz="1300" spc="-285" dirty="0">
                <a:solidFill>
                  <a:srgbClr val="465469"/>
                </a:solidFill>
                <a:latin typeface="Malgun Gothic" panose="020B0503020000020004" pitchFamily="34" charset="-127"/>
                <a:cs typeface="Dotum"/>
              </a:rPr>
              <a:t>있습</a:t>
            </a:r>
            <a:r>
              <a:rPr sz="1300" spc="-25" dirty="0">
                <a:solidFill>
                  <a:srgbClr val="465469"/>
                </a:solidFill>
                <a:latin typeface="Malgun Gothic" panose="020B0503020000020004" pitchFamily="34" charset="-127"/>
                <a:cs typeface="Dotum"/>
              </a:rPr>
              <a:t> 니다</a:t>
            </a:r>
            <a:r>
              <a:rPr sz="1350" spc="-25" dirty="0">
                <a:solidFill>
                  <a:srgbClr val="465469"/>
                </a:solidFill>
                <a:latin typeface="Malgun Gothic" panose="020B0503020000020004" pitchFamily="34" charset="-127"/>
                <a:cs typeface="Noto Sans JP"/>
              </a:rPr>
              <a:t> </a:t>
            </a:r>
            <a:endParaRPr sz="1350" dirty="0">
              <a:latin typeface="Malgun Gothic" panose="020B0503020000020004" pitchFamily="34" charset="-127"/>
              <a:cs typeface="Noto Sans JP"/>
            </a:endParaRPr>
          </a:p>
        </p:txBody>
      </p:sp>
      <p:pic>
        <p:nvPicPr>
          <p:cNvPr id="18" name="object 1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865723" y="3901979"/>
            <a:ext cx="447674" cy="282574"/>
          </a:xfrm>
          <a:prstGeom prst="rect">
            <a:avLst/>
          </a:prstGeom>
        </p:spPr>
      </p:pic>
      <p:grpSp>
        <p:nvGrpSpPr>
          <p:cNvPr id="19" name="object 19"/>
          <p:cNvGrpSpPr/>
          <p:nvPr/>
        </p:nvGrpSpPr>
        <p:grpSpPr>
          <a:xfrm>
            <a:off x="6577583" y="2142744"/>
            <a:ext cx="5069205" cy="3983990"/>
            <a:chOff x="6577583" y="2142744"/>
            <a:chExt cx="5069205" cy="3983990"/>
          </a:xfrm>
        </p:grpSpPr>
        <p:sp>
          <p:nvSpPr>
            <p:cNvPr id="20" name="object 20"/>
            <p:cNvSpPr/>
            <p:nvPr/>
          </p:nvSpPr>
          <p:spPr>
            <a:xfrm>
              <a:off x="6577571" y="2142756"/>
              <a:ext cx="5069205" cy="3983990"/>
            </a:xfrm>
            <a:custGeom>
              <a:avLst/>
              <a:gdLst/>
              <a:ahLst/>
              <a:cxnLst/>
              <a:rect l="l" t="t" r="r" b="b"/>
              <a:pathLst>
                <a:path w="5069205" h="3983990">
                  <a:moveTo>
                    <a:pt x="5068824" y="0"/>
                  </a:moveTo>
                  <a:lnTo>
                    <a:pt x="4892205" y="0"/>
                  </a:lnTo>
                  <a:lnTo>
                    <a:pt x="4892205" y="186753"/>
                  </a:lnTo>
                  <a:lnTo>
                    <a:pt x="4892205" y="3610851"/>
                  </a:lnTo>
                  <a:lnTo>
                    <a:pt x="4884369" y="3650234"/>
                  </a:lnTo>
                  <a:lnTo>
                    <a:pt x="4862068" y="3683622"/>
                  </a:lnTo>
                  <a:lnTo>
                    <a:pt x="4828679" y="3705936"/>
                  </a:lnTo>
                  <a:lnTo>
                    <a:pt x="4789297" y="3713759"/>
                  </a:lnTo>
                  <a:lnTo>
                    <a:pt x="279971" y="3713759"/>
                  </a:lnTo>
                  <a:lnTo>
                    <a:pt x="240588" y="3705936"/>
                  </a:lnTo>
                  <a:lnTo>
                    <a:pt x="207200" y="3683622"/>
                  </a:lnTo>
                  <a:lnTo>
                    <a:pt x="184886" y="3650234"/>
                  </a:lnTo>
                  <a:lnTo>
                    <a:pt x="177063" y="3610851"/>
                  </a:lnTo>
                  <a:lnTo>
                    <a:pt x="177063" y="186753"/>
                  </a:lnTo>
                  <a:lnTo>
                    <a:pt x="184899" y="147370"/>
                  </a:lnTo>
                  <a:lnTo>
                    <a:pt x="207200" y="113995"/>
                  </a:lnTo>
                  <a:lnTo>
                    <a:pt x="240588" y="91681"/>
                  </a:lnTo>
                  <a:lnTo>
                    <a:pt x="279971" y="83845"/>
                  </a:lnTo>
                  <a:lnTo>
                    <a:pt x="4789297" y="83845"/>
                  </a:lnTo>
                  <a:lnTo>
                    <a:pt x="4828679" y="91681"/>
                  </a:lnTo>
                  <a:lnTo>
                    <a:pt x="4862068" y="113995"/>
                  </a:lnTo>
                  <a:lnTo>
                    <a:pt x="4884369" y="147370"/>
                  </a:lnTo>
                  <a:lnTo>
                    <a:pt x="4892205" y="186753"/>
                  </a:lnTo>
                  <a:lnTo>
                    <a:pt x="4892205" y="0"/>
                  </a:lnTo>
                  <a:lnTo>
                    <a:pt x="0" y="0"/>
                  </a:lnTo>
                  <a:lnTo>
                    <a:pt x="0" y="3983736"/>
                  </a:lnTo>
                  <a:lnTo>
                    <a:pt x="5068824" y="3983736"/>
                  </a:lnTo>
                  <a:lnTo>
                    <a:pt x="5068824" y="3713759"/>
                  </a:lnTo>
                  <a:lnTo>
                    <a:pt x="5068824" y="83845"/>
                  </a:lnTo>
                  <a:lnTo>
                    <a:pt x="5068824" y="0"/>
                  </a:lnTo>
                  <a:close/>
                </a:path>
              </a:pathLst>
            </a:custGeom>
            <a:solidFill>
              <a:srgbClr val="00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749960" y="2221920"/>
              <a:ext cx="4725035" cy="3639820"/>
            </a:xfrm>
            <a:custGeom>
              <a:avLst/>
              <a:gdLst/>
              <a:ahLst/>
              <a:cxnLst/>
              <a:rect l="l" t="t" r="r" b="b"/>
              <a:pathLst>
                <a:path w="4725034" h="3639820">
                  <a:moveTo>
                    <a:pt x="4623982" y="3639271"/>
                  </a:moveTo>
                  <a:lnTo>
                    <a:pt x="100523" y="3639271"/>
                  </a:lnTo>
                  <a:lnTo>
                    <a:pt x="93527" y="3638582"/>
                  </a:lnTo>
                  <a:lnTo>
                    <a:pt x="53688" y="3625064"/>
                  </a:lnTo>
                  <a:lnTo>
                    <a:pt x="22056" y="3597330"/>
                  </a:lnTo>
                  <a:lnTo>
                    <a:pt x="3445" y="3559601"/>
                  </a:lnTo>
                  <a:lnTo>
                    <a:pt x="0" y="3538748"/>
                  </a:lnTo>
                  <a:lnTo>
                    <a:pt x="0" y="3531684"/>
                  </a:lnTo>
                  <a:lnTo>
                    <a:pt x="0" y="100523"/>
                  </a:lnTo>
                  <a:lnTo>
                    <a:pt x="10893" y="59888"/>
                  </a:lnTo>
                  <a:lnTo>
                    <a:pt x="36507" y="26516"/>
                  </a:lnTo>
                  <a:lnTo>
                    <a:pt x="72941" y="5486"/>
                  </a:lnTo>
                  <a:lnTo>
                    <a:pt x="100523" y="0"/>
                  </a:lnTo>
                  <a:lnTo>
                    <a:pt x="4623982" y="0"/>
                  </a:lnTo>
                  <a:lnTo>
                    <a:pt x="4664615" y="10892"/>
                  </a:lnTo>
                  <a:lnTo>
                    <a:pt x="4697988" y="36506"/>
                  </a:lnTo>
                  <a:lnTo>
                    <a:pt x="4719017" y="72942"/>
                  </a:lnTo>
                  <a:lnTo>
                    <a:pt x="4724505" y="100523"/>
                  </a:lnTo>
                  <a:lnTo>
                    <a:pt x="4724505" y="3538748"/>
                  </a:lnTo>
                  <a:lnTo>
                    <a:pt x="4713611" y="3579381"/>
                  </a:lnTo>
                  <a:lnTo>
                    <a:pt x="4687998" y="3612755"/>
                  </a:lnTo>
                  <a:lnTo>
                    <a:pt x="4651562" y="3633785"/>
                  </a:lnTo>
                  <a:lnTo>
                    <a:pt x="4630978" y="3638582"/>
                  </a:lnTo>
                  <a:lnTo>
                    <a:pt x="4623982" y="363927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749960" y="2221920"/>
              <a:ext cx="4725035" cy="3639820"/>
            </a:xfrm>
            <a:custGeom>
              <a:avLst/>
              <a:gdLst/>
              <a:ahLst/>
              <a:cxnLst/>
              <a:rect l="l" t="t" r="r" b="b"/>
              <a:pathLst>
                <a:path w="4725034" h="3639820">
                  <a:moveTo>
                    <a:pt x="0" y="3531684"/>
                  </a:moveTo>
                  <a:lnTo>
                    <a:pt x="0" y="107587"/>
                  </a:lnTo>
                  <a:lnTo>
                    <a:pt x="0" y="100523"/>
                  </a:lnTo>
                  <a:lnTo>
                    <a:pt x="689" y="93526"/>
                  </a:lnTo>
                  <a:lnTo>
                    <a:pt x="2067" y="86598"/>
                  </a:lnTo>
                  <a:lnTo>
                    <a:pt x="3444" y="79669"/>
                  </a:lnTo>
                  <a:lnTo>
                    <a:pt x="5485" y="72942"/>
                  </a:lnTo>
                  <a:lnTo>
                    <a:pt x="8189" y="66415"/>
                  </a:lnTo>
                  <a:lnTo>
                    <a:pt x="10893" y="59888"/>
                  </a:lnTo>
                  <a:lnTo>
                    <a:pt x="14206" y="53688"/>
                  </a:lnTo>
                  <a:lnTo>
                    <a:pt x="18131" y="47815"/>
                  </a:lnTo>
                  <a:lnTo>
                    <a:pt x="22056" y="41941"/>
                  </a:lnTo>
                  <a:lnTo>
                    <a:pt x="26516" y="36506"/>
                  </a:lnTo>
                  <a:lnTo>
                    <a:pt x="31511" y="31511"/>
                  </a:lnTo>
                  <a:lnTo>
                    <a:pt x="36507" y="26516"/>
                  </a:lnTo>
                  <a:lnTo>
                    <a:pt x="66415" y="8189"/>
                  </a:lnTo>
                  <a:lnTo>
                    <a:pt x="72941" y="5486"/>
                  </a:lnTo>
                  <a:lnTo>
                    <a:pt x="79669" y="3445"/>
                  </a:lnTo>
                  <a:lnTo>
                    <a:pt x="86598" y="2067"/>
                  </a:lnTo>
                  <a:lnTo>
                    <a:pt x="93527" y="689"/>
                  </a:lnTo>
                  <a:lnTo>
                    <a:pt x="100523" y="0"/>
                  </a:lnTo>
                  <a:lnTo>
                    <a:pt x="107588" y="0"/>
                  </a:lnTo>
                  <a:lnTo>
                    <a:pt x="4616917" y="0"/>
                  </a:lnTo>
                  <a:lnTo>
                    <a:pt x="4623982" y="0"/>
                  </a:lnTo>
                  <a:lnTo>
                    <a:pt x="4630978" y="689"/>
                  </a:lnTo>
                  <a:lnTo>
                    <a:pt x="4637906" y="2067"/>
                  </a:lnTo>
                  <a:lnTo>
                    <a:pt x="4644835" y="3445"/>
                  </a:lnTo>
                  <a:lnTo>
                    <a:pt x="4651562" y="5486"/>
                  </a:lnTo>
                  <a:lnTo>
                    <a:pt x="4658088" y="8189"/>
                  </a:lnTo>
                  <a:lnTo>
                    <a:pt x="4664615" y="10892"/>
                  </a:lnTo>
                  <a:lnTo>
                    <a:pt x="4670815" y="14206"/>
                  </a:lnTo>
                  <a:lnTo>
                    <a:pt x="4676688" y="18131"/>
                  </a:lnTo>
                  <a:lnTo>
                    <a:pt x="4682563" y="22056"/>
                  </a:lnTo>
                  <a:lnTo>
                    <a:pt x="4687998" y="26516"/>
                  </a:lnTo>
                  <a:lnTo>
                    <a:pt x="4692993" y="31511"/>
                  </a:lnTo>
                  <a:lnTo>
                    <a:pt x="4697988" y="36506"/>
                  </a:lnTo>
                  <a:lnTo>
                    <a:pt x="4702448" y="41941"/>
                  </a:lnTo>
                  <a:lnTo>
                    <a:pt x="4706372" y="47814"/>
                  </a:lnTo>
                  <a:lnTo>
                    <a:pt x="4710297" y="53688"/>
                  </a:lnTo>
                  <a:lnTo>
                    <a:pt x="4723815" y="93526"/>
                  </a:lnTo>
                  <a:lnTo>
                    <a:pt x="4724505" y="100523"/>
                  </a:lnTo>
                  <a:lnTo>
                    <a:pt x="4724505" y="107587"/>
                  </a:lnTo>
                  <a:lnTo>
                    <a:pt x="4724505" y="3531684"/>
                  </a:lnTo>
                  <a:lnTo>
                    <a:pt x="4724505" y="3538748"/>
                  </a:lnTo>
                  <a:lnTo>
                    <a:pt x="4723815" y="3545744"/>
                  </a:lnTo>
                  <a:lnTo>
                    <a:pt x="4722437" y="3552673"/>
                  </a:lnTo>
                  <a:lnTo>
                    <a:pt x="4721058" y="3559601"/>
                  </a:lnTo>
                  <a:lnTo>
                    <a:pt x="4719017" y="3566329"/>
                  </a:lnTo>
                  <a:lnTo>
                    <a:pt x="4716314" y="3572855"/>
                  </a:lnTo>
                  <a:lnTo>
                    <a:pt x="4713611" y="3579381"/>
                  </a:lnTo>
                  <a:lnTo>
                    <a:pt x="4710297" y="3585582"/>
                  </a:lnTo>
                  <a:lnTo>
                    <a:pt x="4706372" y="3591456"/>
                  </a:lnTo>
                  <a:lnTo>
                    <a:pt x="4702448" y="3597330"/>
                  </a:lnTo>
                  <a:lnTo>
                    <a:pt x="4676688" y="3621140"/>
                  </a:lnTo>
                  <a:lnTo>
                    <a:pt x="4670815" y="3625064"/>
                  </a:lnTo>
                  <a:lnTo>
                    <a:pt x="4637906" y="3637203"/>
                  </a:lnTo>
                  <a:lnTo>
                    <a:pt x="4630978" y="3638582"/>
                  </a:lnTo>
                  <a:lnTo>
                    <a:pt x="4623982" y="3639271"/>
                  </a:lnTo>
                  <a:lnTo>
                    <a:pt x="4616917" y="3639271"/>
                  </a:lnTo>
                  <a:lnTo>
                    <a:pt x="107588" y="3639271"/>
                  </a:lnTo>
                  <a:lnTo>
                    <a:pt x="100523" y="3639271"/>
                  </a:lnTo>
                  <a:lnTo>
                    <a:pt x="93527" y="3638582"/>
                  </a:lnTo>
                  <a:lnTo>
                    <a:pt x="86597" y="3637203"/>
                  </a:lnTo>
                  <a:lnTo>
                    <a:pt x="79669" y="3635825"/>
                  </a:lnTo>
                  <a:lnTo>
                    <a:pt x="41941" y="3617215"/>
                  </a:lnTo>
                  <a:lnTo>
                    <a:pt x="14206" y="3585582"/>
                  </a:lnTo>
                  <a:lnTo>
                    <a:pt x="8189" y="3572855"/>
                  </a:lnTo>
                  <a:lnTo>
                    <a:pt x="5485" y="3566329"/>
                  </a:lnTo>
                  <a:lnTo>
                    <a:pt x="3445" y="3559601"/>
                  </a:lnTo>
                  <a:lnTo>
                    <a:pt x="2067" y="3552673"/>
                  </a:lnTo>
                  <a:lnTo>
                    <a:pt x="689" y="3545744"/>
                  </a:lnTo>
                  <a:lnTo>
                    <a:pt x="0" y="3538748"/>
                  </a:lnTo>
                  <a:lnTo>
                    <a:pt x="0" y="3531684"/>
                  </a:lnTo>
                  <a:close/>
                </a:path>
              </a:pathLst>
            </a:custGeom>
            <a:ln w="9355">
              <a:solidFill>
                <a:srgbClr val="BEDAF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054012" y="2525972"/>
              <a:ext cx="299720" cy="299720"/>
            </a:xfrm>
            <a:custGeom>
              <a:avLst/>
              <a:gdLst/>
              <a:ahLst/>
              <a:cxnLst/>
              <a:rect l="l" t="t" r="r" b="b"/>
              <a:pathLst>
                <a:path w="299720" h="299719">
                  <a:moveTo>
                    <a:pt x="149687" y="299374"/>
                  </a:moveTo>
                  <a:lnTo>
                    <a:pt x="106233" y="292930"/>
                  </a:lnTo>
                  <a:lnTo>
                    <a:pt x="66524" y="274147"/>
                  </a:lnTo>
                  <a:lnTo>
                    <a:pt x="33975" y="244648"/>
                  </a:lnTo>
                  <a:lnTo>
                    <a:pt x="11393" y="206969"/>
                  </a:lnTo>
                  <a:lnTo>
                    <a:pt x="718" y="164359"/>
                  </a:lnTo>
                  <a:lnTo>
                    <a:pt x="0" y="149687"/>
                  </a:lnTo>
                  <a:lnTo>
                    <a:pt x="179" y="142333"/>
                  </a:lnTo>
                  <a:lnTo>
                    <a:pt x="8745" y="99266"/>
                  </a:lnTo>
                  <a:lnTo>
                    <a:pt x="29461" y="60510"/>
                  </a:lnTo>
                  <a:lnTo>
                    <a:pt x="60510" y="29461"/>
                  </a:lnTo>
                  <a:lnTo>
                    <a:pt x="99265" y="8746"/>
                  </a:lnTo>
                  <a:lnTo>
                    <a:pt x="142333" y="179"/>
                  </a:lnTo>
                  <a:lnTo>
                    <a:pt x="149687" y="0"/>
                  </a:lnTo>
                  <a:lnTo>
                    <a:pt x="157040" y="179"/>
                  </a:lnTo>
                  <a:lnTo>
                    <a:pt x="200106" y="8746"/>
                  </a:lnTo>
                  <a:lnTo>
                    <a:pt x="238862" y="29461"/>
                  </a:lnTo>
                  <a:lnTo>
                    <a:pt x="269911" y="60510"/>
                  </a:lnTo>
                  <a:lnTo>
                    <a:pt x="290627" y="99266"/>
                  </a:lnTo>
                  <a:lnTo>
                    <a:pt x="299194" y="142333"/>
                  </a:lnTo>
                  <a:lnTo>
                    <a:pt x="299374" y="149687"/>
                  </a:lnTo>
                  <a:lnTo>
                    <a:pt x="299194" y="157040"/>
                  </a:lnTo>
                  <a:lnTo>
                    <a:pt x="290627" y="200107"/>
                  </a:lnTo>
                  <a:lnTo>
                    <a:pt x="269911" y="238863"/>
                  </a:lnTo>
                  <a:lnTo>
                    <a:pt x="238862" y="269912"/>
                  </a:lnTo>
                  <a:lnTo>
                    <a:pt x="200106" y="290628"/>
                  </a:lnTo>
                  <a:lnTo>
                    <a:pt x="157040" y="299194"/>
                  </a:lnTo>
                  <a:lnTo>
                    <a:pt x="149687" y="299374"/>
                  </a:lnTo>
                  <a:close/>
                </a:path>
              </a:pathLst>
            </a:custGeom>
            <a:solidFill>
              <a:srgbClr val="DAE9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086505" y="2559834"/>
              <a:ext cx="231774" cy="231774"/>
            </a:xfrm>
            <a:prstGeom prst="rect">
              <a:avLst/>
            </a:prstGeom>
          </p:spPr>
        </p:pic>
      </p:grpSp>
      <p:sp>
        <p:nvSpPr>
          <p:cNvPr id="25" name="object 25"/>
          <p:cNvSpPr txBox="1"/>
          <p:nvPr/>
        </p:nvSpPr>
        <p:spPr>
          <a:xfrm>
            <a:off x="7451198" y="2494354"/>
            <a:ext cx="2743835" cy="34036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2050" b="1" spc="-190" dirty="0">
                <a:solidFill>
                  <a:srgbClr val="0056B3"/>
                </a:solidFill>
                <a:latin typeface="Tahoma"/>
                <a:cs typeface="Tahoma"/>
              </a:rPr>
              <a:t>Post</a:t>
            </a:r>
            <a:r>
              <a:rPr sz="2050" b="1" spc="70" dirty="0">
                <a:solidFill>
                  <a:srgbClr val="0056B3"/>
                </a:solidFill>
                <a:latin typeface="Tahoma"/>
                <a:cs typeface="Tahoma"/>
              </a:rPr>
              <a:t> </a:t>
            </a:r>
            <a:r>
              <a:rPr sz="2050" b="1" spc="-195" dirty="0">
                <a:solidFill>
                  <a:srgbClr val="0056B3"/>
                </a:solidFill>
                <a:latin typeface="Tahoma"/>
                <a:cs typeface="Tahoma"/>
              </a:rPr>
              <a:t>Hackathon</a:t>
            </a:r>
            <a:r>
              <a:rPr sz="2050" b="1" spc="-95" dirty="0">
                <a:solidFill>
                  <a:srgbClr val="0056B3"/>
                </a:solidFill>
                <a:latin typeface="Tahoma"/>
                <a:cs typeface="Tahoma"/>
              </a:rPr>
              <a:t> </a:t>
            </a:r>
            <a:r>
              <a:rPr sz="2000" spc="-380" dirty="0">
                <a:solidFill>
                  <a:srgbClr val="0056B3"/>
                </a:solidFill>
                <a:latin typeface="Malgun Gothic" panose="020B0503020000020004" pitchFamily="34" charset="-127"/>
                <a:cs typeface="Malgun Gothic"/>
              </a:rPr>
              <a:t>개선</a:t>
            </a:r>
            <a:r>
              <a:rPr sz="2000" spc="-195" dirty="0">
                <a:solidFill>
                  <a:srgbClr val="0056B3"/>
                </a:solidFill>
                <a:latin typeface="Malgun Gothic" panose="020B0503020000020004" pitchFamily="34" charset="-127"/>
                <a:cs typeface="Malgun Gothic"/>
              </a:rPr>
              <a:t> </a:t>
            </a:r>
            <a:r>
              <a:rPr sz="2000" spc="-405" dirty="0">
                <a:solidFill>
                  <a:srgbClr val="0056B3"/>
                </a:solidFill>
                <a:latin typeface="Malgun Gothic" panose="020B0503020000020004" pitchFamily="34" charset="-127"/>
                <a:cs typeface="Malgun Gothic"/>
              </a:rPr>
              <a:t>계획</a:t>
            </a:r>
            <a:endParaRPr sz="2000" dirty="0">
              <a:latin typeface="Malgun Gothic" panose="020B0503020000020004" pitchFamily="34" charset="-127"/>
              <a:cs typeface="Malgun Gothic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7052258" y="3138223"/>
            <a:ext cx="149225" cy="1904364"/>
            <a:chOff x="7052258" y="3138223"/>
            <a:chExt cx="149225" cy="1904364"/>
          </a:xfrm>
        </p:grpSpPr>
        <p:pic>
          <p:nvPicPr>
            <p:cNvPr id="27" name="object 2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052258" y="3138223"/>
              <a:ext cx="149224" cy="107949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052258" y="4036346"/>
              <a:ext cx="149224" cy="107949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052258" y="4934470"/>
              <a:ext cx="149224" cy="107949"/>
            </a:xfrm>
            <a:prstGeom prst="rect">
              <a:avLst/>
            </a:prstGeom>
          </p:spPr>
        </p:pic>
      </p:grpSp>
      <p:sp>
        <p:nvSpPr>
          <p:cNvPr id="30" name="object 30"/>
          <p:cNvSpPr txBox="1"/>
          <p:nvPr/>
        </p:nvSpPr>
        <p:spPr>
          <a:xfrm>
            <a:off x="7299172" y="3023693"/>
            <a:ext cx="3757929" cy="738505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5"/>
              </a:spcBef>
            </a:pPr>
            <a:r>
              <a:rPr sz="1500" spc="-285" dirty="0">
                <a:solidFill>
                  <a:srgbClr val="333333"/>
                </a:solidFill>
                <a:latin typeface="Malgun Gothic" panose="020B0503020000020004" pitchFamily="34" charset="-127"/>
                <a:cs typeface="Malgun Gothic"/>
              </a:rPr>
              <a:t>실제</a:t>
            </a:r>
            <a:r>
              <a:rPr sz="1500" spc="-160" dirty="0">
                <a:solidFill>
                  <a:srgbClr val="333333"/>
                </a:solidFill>
                <a:latin typeface="Malgun Gothic" panose="020B0503020000020004" pitchFamily="34" charset="-127"/>
                <a:cs typeface="Malgun Gothic"/>
              </a:rPr>
              <a:t> </a:t>
            </a:r>
            <a:r>
              <a:rPr sz="1550" spc="-125" dirty="0">
                <a:solidFill>
                  <a:srgbClr val="333333"/>
                </a:solidFill>
                <a:latin typeface="Malgun Gothic" panose="020B0503020000020004" pitchFamily="34" charset="-127"/>
                <a:cs typeface="Noto Sans JP"/>
              </a:rPr>
              <a:t>API</a:t>
            </a:r>
            <a:r>
              <a:rPr sz="1550" spc="20" dirty="0">
                <a:solidFill>
                  <a:srgbClr val="333333"/>
                </a:solidFill>
                <a:latin typeface="Malgun Gothic" panose="020B0503020000020004" pitchFamily="34" charset="-127"/>
                <a:cs typeface="Noto Sans JP"/>
              </a:rPr>
              <a:t> </a:t>
            </a:r>
            <a:r>
              <a:rPr sz="1500" spc="-285" dirty="0">
                <a:solidFill>
                  <a:srgbClr val="333333"/>
                </a:solidFill>
                <a:latin typeface="Malgun Gothic" panose="020B0503020000020004" pitchFamily="34" charset="-127"/>
                <a:cs typeface="Malgun Gothic"/>
              </a:rPr>
              <a:t>완전</a:t>
            </a:r>
            <a:r>
              <a:rPr sz="1500" spc="-160" dirty="0">
                <a:solidFill>
                  <a:srgbClr val="333333"/>
                </a:solidFill>
                <a:latin typeface="Malgun Gothic" panose="020B0503020000020004" pitchFamily="34" charset="-127"/>
                <a:cs typeface="Malgun Gothic"/>
              </a:rPr>
              <a:t> </a:t>
            </a:r>
            <a:r>
              <a:rPr sz="1500" spc="-310" dirty="0">
                <a:solidFill>
                  <a:srgbClr val="333333"/>
                </a:solidFill>
                <a:latin typeface="Malgun Gothic" panose="020B0503020000020004" pitchFamily="34" charset="-127"/>
                <a:cs typeface="Malgun Gothic"/>
              </a:rPr>
              <a:t>연동</a:t>
            </a:r>
            <a:endParaRPr sz="1500" dirty="0">
              <a:latin typeface="Malgun Gothic" panose="020B0503020000020004" pitchFamily="34" charset="-127"/>
              <a:cs typeface="Malgun Gothic"/>
            </a:endParaRPr>
          </a:p>
          <a:p>
            <a:pPr marL="12700" marR="5080">
              <a:lnSpc>
                <a:spcPts val="1770"/>
              </a:lnSpc>
              <a:spcBef>
                <a:spcPts val="114"/>
              </a:spcBef>
            </a:pPr>
            <a:r>
              <a:rPr sz="1300" spc="-225" dirty="0">
                <a:solidFill>
                  <a:srgbClr val="465469"/>
                </a:solidFill>
                <a:latin typeface="Malgun Gothic" panose="020B0503020000020004" pitchFamily="34" charset="-127"/>
                <a:cs typeface="Dotum"/>
              </a:rPr>
              <a:t>모든</a:t>
            </a:r>
            <a:r>
              <a:rPr sz="1300" spc="-105" dirty="0">
                <a:solidFill>
                  <a:srgbClr val="465469"/>
                </a:solidFill>
                <a:latin typeface="Malgun Gothic" panose="020B0503020000020004" pitchFamily="34" charset="-127"/>
                <a:cs typeface="Dotum"/>
              </a:rPr>
              <a:t> </a:t>
            </a:r>
            <a:r>
              <a:rPr sz="1300" spc="-225" dirty="0">
                <a:solidFill>
                  <a:srgbClr val="465469"/>
                </a:solidFill>
                <a:latin typeface="Malgun Gothic" panose="020B0503020000020004" pitchFamily="34" charset="-127"/>
                <a:cs typeface="Dotum"/>
              </a:rPr>
              <a:t>기능을</a:t>
            </a:r>
            <a:r>
              <a:rPr sz="1300" spc="-105" dirty="0">
                <a:solidFill>
                  <a:srgbClr val="465469"/>
                </a:solidFill>
                <a:latin typeface="Malgun Gothic" panose="020B0503020000020004" pitchFamily="34" charset="-127"/>
                <a:cs typeface="Dotum"/>
              </a:rPr>
              <a:t> </a:t>
            </a:r>
            <a:r>
              <a:rPr sz="1300" spc="-225" dirty="0">
                <a:solidFill>
                  <a:srgbClr val="465469"/>
                </a:solidFill>
                <a:latin typeface="Malgun Gothic" panose="020B0503020000020004" pitchFamily="34" charset="-127"/>
                <a:cs typeface="Dotum"/>
              </a:rPr>
              <a:t>실제</a:t>
            </a:r>
            <a:r>
              <a:rPr sz="1300" spc="-105" dirty="0">
                <a:solidFill>
                  <a:srgbClr val="465469"/>
                </a:solidFill>
                <a:latin typeface="Malgun Gothic" panose="020B0503020000020004" pitchFamily="34" charset="-127"/>
                <a:cs typeface="Dotum"/>
              </a:rPr>
              <a:t> </a:t>
            </a:r>
            <a:r>
              <a:rPr sz="1300" spc="-225" dirty="0">
                <a:solidFill>
                  <a:srgbClr val="465469"/>
                </a:solidFill>
                <a:latin typeface="Malgun Gothic" panose="020B0503020000020004" pitchFamily="34" charset="-127"/>
                <a:cs typeface="Dotum"/>
              </a:rPr>
              <a:t>백엔드</a:t>
            </a:r>
            <a:r>
              <a:rPr sz="1300" spc="-105" dirty="0">
                <a:solidFill>
                  <a:srgbClr val="465469"/>
                </a:solidFill>
                <a:latin typeface="Malgun Gothic" panose="020B0503020000020004" pitchFamily="34" charset="-127"/>
                <a:cs typeface="Dotum"/>
              </a:rPr>
              <a:t> </a:t>
            </a:r>
            <a:r>
              <a:rPr sz="1350" spc="-130" dirty="0">
                <a:solidFill>
                  <a:srgbClr val="465469"/>
                </a:solidFill>
                <a:latin typeface="Malgun Gothic" panose="020B0503020000020004" pitchFamily="34" charset="-127"/>
                <a:cs typeface="Noto Sans JP"/>
              </a:rPr>
              <a:t>API</a:t>
            </a:r>
            <a:r>
              <a:rPr sz="1300" spc="-130" dirty="0">
                <a:solidFill>
                  <a:srgbClr val="465469"/>
                </a:solidFill>
                <a:latin typeface="Malgun Gothic" panose="020B0503020000020004" pitchFamily="34" charset="-127"/>
                <a:cs typeface="Dotum"/>
              </a:rPr>
              <a:t>와</a:t>
            </a:r>
            <a:r>
              <a:rPr sz="1300" spc="-105" dirty="0">
                <a:solidFill>
                  <a:srgbClr val="465469"/>
                </a:solidFill>
                <a:latin typeface="Malgun Gothic" panose="020B0503020000020004" pitchFamily="34" charset="-127"/>
                <a:cs typeface="Dotum"/>
              </a:rPr>
              <a:t> </a:t>
            </a:r>
            <a:r>
              <a:rPr sz="1300" spc="-165" dirty="0">
                <a:solidFill>
                  <a:srgbClr val="465469"/>
                </a:solidFill>
                <a:latin typeface="Malgun Gothic" panose="020B0503020000020004" pitchFamily="34" charset="-127"/>
                <a:cs typeface="Dotum"/>
              </a:rPr>
              <a:t>연동하고</a:t>
            </a:r>
            <a:r>
              <a:rPr sz="1350" spc="195" dirty="0">
                <a:solidFill>
                  <a:srgbClr val="465469"/>
                </a:solidFill>
                <a:latin typeface="Malgun Gothic" panose="020B0503020000020004" pitchFamily="34" charset="-127"/>
                <a:cs typeface="Noto Sans JP"/>
              </a:rPr>
              <a:t> </a:t>
            </a:r>
            <a:r>
              <a:rPr sz="1300" spc="-225" dirty="0">
                <a:solidFill>
                  <a:srgbClr val="465469"/>
                </a:solidFill>
                <a:latin typeface="Malgun Gothic" panose="020B0503020000020004" pitchFamily="34" charset="-127"/>
                <a:cs typeface="Dotum"/>
              </a:rPr>
              <a:t>데이터</a:t>
            </a:r>
            <a:r>
              <a:rPr sz="1300" spc="-105" dirty="0">
                <a:solidFill>
                  <a:srgbClr val="465469"/>
                </a:solidFill>
                <a:latin typeface="Malgun Gothic" panose="020B0503020000020004" pitchFamily="34" charset="-127"/>
                <a:cs typeface="Dotum"/>
              </a:rPr>
              <a:t> </a:t>
            </a:r>
            <a:r>
              <a:rPr sz="1300" spc="-210" dirty="0">
                <a:solidFill>
                  <a:srgbClr val="465469"/>
                </a:solidFill>
                <a:latin typeface="Malgun Gothic" panose="020B0503020000020004" pitchFamily="34" charset="-127"/>
                <a:cs typeface="Dotum"/>
              </a:rPr>
              <a:t>파이프라인 </a:t>
            </a:r>
            <a:r>
              <a:rPr sz="1300" spc="-225" dirty="0">
                <a:solidFill>
                  <a:srgbClr val="465469"/>
                </a:solidFill>
                <a:latin typeface="Malgun Gothic" panose="020B0503020000020004" pitchFamily="34" charset="-127"/>
                <a:cs typeface="Dotum"/>
              </a:rPr>
              <a:t>을</a:t>
            </a:r>
            <a:r>
              <a:rPr sz="1300" spc="-95" dirty="0">
                <a:solidFill>
                  <a:srgbClr val="465469"/>
                </a:solidFill>
                <a:latin typeface="Malgun Gothic" panose="020B0503020000020004" pitchFamily="34" charset="-127"/>
                <a:cs typeface="Dotum"/>
              </a:rPr>
              <a:t> </a:t>
            </a:r>
            <a:r>
              <a:rPr sz="1300" spc="-225" dirty="0">
                <a:solidFill>
                  <a:srgbClr val="465469"/>
                </a:solidFill>
                <a:latin typeface="Malgun Gothic" panose="020B0503020000020004" pitchFamily="34" charset="-127"/>
                <a:cs typeface="Dotum"/>
              </a:rPr>
              <a:t>구축하여</a:t>
            </a:r>
            <a:r>
              <a:rPr sz="1300" spc="-95" dirty="0">
                <a:solidFill>
                  <a:srgbClr val="465469"/>
                </a:solidFill>
                <a:latin typeface="Malgun Gothic" panose="020B0503020000020004" pitchFamily="34" charset="-127"/>
                <a:cs typeface="Dotum"/>
              </a:rPr>
              <a:t> </a:t>
            </a:r>
            <a:r>
              <a:rPr sz="1300" spc="-60" dirty="0">
                <a:solidFill>
                  <a:srgbClr val="465469"/>
                </a:solidFill>
                <a:latin typeface="Malgun Gothic" panose="020B0503020000020004" pitchFamily="34" charset="-127"/>
                <a:cs typeface="Dotum"/>
              </a:rPr>
              <a:t>자동화합니다</a:t>
            </a:r>
            <a:r>
              <a:rPr sz="1350" spc="-60" dirty="0">
                <a:solidFill>
                  <a:srgbClr val="465469"/>
                </a:solidFill>
                <a:latin typeface="Malgun Gothic" panose="020B0503020000020004" pitchFamily="34" charset="-127"/>
                <a:cs typeface="Noto Sans JP"/>
              </a:rPr>
              <a:t> </a:t>
            </a:r>
            <a:endParaRPr sz="1350" dirty="0">
              <a:latin typeface="Malgun Gothic" panose="020B0503020000020004" pitchFamily="34" charset="-127"/>
              <a:cs typeface="Noto Sans JP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299172" y="3921817"/>
            <a:ext cx="3847465" cy="738505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5"/>
              </a:spcBef>
            </a:pPr>
            <a:r>
              <a:rPr sz="1550" spc="-155" dirty="0">
                <a:solidFill>
                  <a:srgbClr val="333333"/>
                </a:solidFill>
                <a:latin typeface="Malgun Gothic" panose="020B0503020000020004" pitchFamily="34" charset="-127"/>
                <a:cs typeface="Noto Sans JP"/>
              </a:rPr>
              <a:t>WebSocket</a:t>
            </a:r>
            <a:r>
              <a:rPr sz="1550" spc="30" dirty="0">
                <a:solidFill>
                  <a:srgbClr val="333333"/>
                </a:solidFill>
                <a:latin typeface="Malgun Gothic" panose="020B0503020000020004" pitchFamily="34" charset="-127"/>
                <a:cs typeface="Noto Sans JP"/>
              </a:rPr>
              <a:t> </a:t>
            </a:r>
            <a:r>
              <a:rPr sz="1500" spc="-285" dirty="0">
                <a:solidFill>
                  <a:srgbClr val="333333"/>
                </a:solidFill>
                <a:latin typeface="Malgun Gothic" panose="020B0503020000020004" pitchFamily="34" charset="-127"/>
                <a:cs typeface="Malgun Gothic"/>
              </a:rPr>
              <a:t>기반</a:t>
            </a:r>
            <a:r>
              <a:rPr sz="1500" spc="-145" dirty="0">
                <a:solidFill>
                  <a:srgbClr val="333333"/>
                </a:solidFill>
                <a:latin typeface="Malgun Gothic" panose="020B0503020000020004" pitchFamily="34" charset="-127"/>
                <a:cs typeface="Malgun Gothic"/>
              </a:rPr>
              <a:t> </a:t>
            </a:r>
            <a:r>
              <a:rPr sz="1500" spc="-285" dirty="0">
                <a:solidFill>
                  <a:srgbClr val="333333"/>
                </a:solidFill>
                <a:latin typeface="Malgun Gothic" panose="020B0503020000020004" pitchFamily="34" charset="-127"/>
                <a:cs typeface="Malgun Gothic"/>
              </a:rPr>
              <a:t>실시간</a:t>
            </a:r>
            <a:r>
              <a:rPr sz="1500" spc="-140" dirty="0">
                <a:solidFill>
                  <a:srgbClr val="333333"/>
                </a:solidFill>
                <a:latin typeface="Malgun Gothic" panose="020B0503020000020004" pitchFamily="34" charset="-127"/>
                <a:cs typeface="Malgun Gothic"/>
              </a:rPr>
              <a:t> </a:t>
            </a:r>
            <a:r>
              <a:rPr sz="1550" spc="-180" dirty="0">
                <a:solidFill>
                  <a:srgbClr val="333333"/>
                </a:solidFill>
                <a:latin typeface="Malgun Gothic" panose="020B0503020000020004" pitchFamily="34" charset="-127"/>
                <a:cs typeface="Noto Sans JP"/>
              </a:rPr>
              <a:t>UX</a:t>
            </a:r>
            <a:r>
              <a:rPr sz="1550" spc="30" dirty="0">
                <a:solidFill>
                  <a:srgbClr val="333333"/>
                </a:solidFill>
                <a:latin typeface="Malgun Gothic" panose="020B0503020000020004" pitchFamily="34" charset="-127"/>
                <a:cs typeface="Noto Sans JP"/>
              </a:rPr>
              <a:t> </a:t>
            </a:r>
            <a:r>
              <a:rPr sz="1500" spc="-310" dirty="0">
                <a:solidFill>
                  <a:srgbClr val="333333"/>
                </a:solidFill>
                <a:latin typeface="Malgun Gothic" panose="020B0503020000020004" pitchFamily="34" charset="-127"/>
                <a:cs typeface="Malgun Gothic"/>
              </a:rPr>
              <a:t>구현</a:t>
            </a:r>
            <a:endParaRPr sz="1500" dirty="0">
              <a:latin typeface="Malgun Gothic" panose="020B0503020000020004" pitchFamily="34" charset="-127"/>
              <a:cs typeface="Malgun Gothic"/>
            </a:endParaRPr>
          </a:p>
          <a:p>
            <a:pPr marL="12700" marR="5080">
              <a:lnSpc>
                <a:spcPts val="1770"/>
              </a:lnSpc>
              <a:spcBef>
                <a:spcPts val="114"/>
              </a:spcBef>
            </a:pPr>
            <a:r>
              <a:rPr sz="1350" spc="120" dirty="0">
                <a:solidFill>
                  <a:srgbClr val="465469"/>
                </a:solidFill>
                <a:latin typeface="Malgun Gothic" panose="020B0503020000020004" pitchFamily="34" charset="-127"/>
                <a:cs typeface="Noto Sans JP"/>
              </a:rPr>
              <a:t> </a:t>
            </a:r>
            <a:r>
              <a:rPr sz="1300" spc="-225" dirty="0">
                <a:solidFill>
                  <a:srgbClr val="465469"/>
                </a:solidFill>
                <a:latin typeface="Malgun Gothic" panose="020B0503020000020004" pitchFamily="34" charset="-127"/>
                <a:cs typeface="Dotum"/>
              </a:rPr>
              <a:t>기다림</a:t>
            </a:r>
            <a:r>
              <a:rPr sz="1300" spc="-105" dirty="0">
                <a:solidFill>
                  <a:srgbClr val="465469"/>
                </a:solidFill>
                <a:latin typeface="Malgun Gothic" panose="020B0503020000020004" pitchFamily="34" charset="-127"/>
                <a:cs typeface="Dotum"/>
              </a:rPr>
              <a:t> </a:t>
            </a:r>
            <a:r>
              <a:rPr sz="1300" spc="-225" dirty="0">
                <a:solidFill>
                  <a:srgbClr val="465469"/>
                </a:solidFill>
                <a:latin typeface="Malgun Gothic" panose="020B0503020000020004" pitchFamily="34" charset="-127"/>
                <a:cs typeface="Dotum"/>
              </a:rPr>
              <a:t>없는</a:t>
            </a:r>
            <a:r>
              <a:rPr sz="1300" spc="-105" dirty="0">
                <a:solidFill>
                  <a:srgbClr val="465469"/>
                </a:solidFill>
                <a:latin typeface="Malgun Gothic" panose="020B0503020000020004" pitchFamily="34" charset="-127"/>
                <a:cs typeface="Dotum"/>
              </a:rPr>
              <a:t> </a:t>
            </a:r>
            <a:r>
              <a:rPr sz="1300" spc="-125" dirty="0">
                <a:solidFill>
                  <a:srgbClr val="465469"/>
                </a:solidFill>
                <a:latin typeface="Malgun Gothic" panose="020B0503020000020004" pitchFamily="34" charset="-127"/>
                <a:cs typeface="Dotum"/>
              </a:rPr>
              <a:t>경험</a:t>
            </a:r>
            <a:r>
              <a:rPr sz="1350" spc="220" dirty="0">
                <a:solidFill>
                  <a:srgbClr val="465469"/>
                </a:solidFill>
                <a:latin typeface="Malgun Gothic" panose="020B0503020000020004" pitchFamily="34" charset="-127"/>
                <a:cs typeface="Noto Sans JP"/>
              </a:rPr>
              <a:t> </a:t>
            </a:r>
            <a:r>
              <a:rPr sz="1300" spc="-225" dirty="0">
                <a:solidFill>
                  <a:srgbClr val="465469"/>
                </a:solidFill>
                <a:latin typeface="Malgun Gothic" panose="020B0503020000020004" pitchFamily="34" charset="-127"/>
                <a:cs typeface="Dotum"/>
              </a:rPr>
              <a:t>을</a:t>
            </a:r>
            <a:r>
              <a:rPr sz="1300" spc="-105" dirty="0">
                <a:solidFill>
                  <a:srgbClr val="465469"/>
                </a:solidFill>
                <a:latin typeface="Malgun Gothic" panose="020B0503020000020004" pitchFamily="34" charset="-127"/>
                <a:cs typeface="Dotum"/>
              </a:rPr>
              <a:t> </a:t>
            </a:r>
            <a:r>
              <a:rPr sz="1300" spc="-225" dirty="0">
                <a:solidFill>
                  <a:srgbClr val="465469"/>
                </a:solidFill>
                <a:latin typeface="Malgun Gothic" panose="020B0503020000020004" pitchFamily="34" charset="-127"/>
                <a:cs typeface="Dotum"/>
              </a:rPr>
              <a:t>제공하기</a:t>
            </a:r>
            <a:r>
              <a:rPr sz="1300" spc="-105" dirty="0">
                <a:solidFill>
                  <a:srgbClr val="465469"/>
                </a:solidFill>
                <a:latin typeface="Malgun Gothic" panose="020B0503020000020004" pitchFamily="34" charset="-127"/>
                <a:cs typeface="Dotum"/>
              </a:rPr>
              <a:t> </a:t>
            </a:r>
            <a:r>
              <a:rPr sz="1300" spc="-225" dirty="0">
                <a:solidFill>
                  <a:srgbClr val="465469"/>
                </a:solidFill>
                <a:latin typeface="Malgun Gothic" panose="020B0503020000020004" pitchFamily="34" charset="-127"/>
                <a:cs typeface="Dotum"/>
              </a:rPr>
              <a:t>위해</a:t>
            </a:r>
            <a:r>
              <a:rPr sz="1300" spc="-105" dirty="0">
                <a:solidFill>
                  <a:srgbClr val="465469"/>
                </a:solidFill>
                <a:latin typeface="Malgun Gothic" panose="020B0503020000020004" pitchFamily="34" charset="-127"/>
                <a:cs typeface="Dotum"/>
              </a:rPr>
              <a:t> </a:t>
            </a:r>
            <a:r>
              <a:rPr sz="1350" spc="-60" dirty="0">
                <a:solidFill>
                  <a:srgbClr val="465469"/>
                </a:solidFill>
                <a:latin typeface="Malgun Gothic" panose="020B0503020000020004" pitchFamily="34" charset="-127"/>
                <a:cs typeface="Noto Sans JP"/>
              </a:rPr>
              <a:t>AI</a:t>
            </a:r>
            <a:r>
              <a:rPr sz="1350" spc="15" dirty="0">
                <a:solidFill>
                  <a:srgbClr val="465469"/>
                </a:solidFill>
                <a:latin typeface="Malgun Gothic" panose="020B0503020000020004" pitchFamily="34" charset="-127"/>
                <a:cs typeface="Noto Sans JP"/>
              </a:rPr>
              <a:t> </a:t>
            </a:r>
            <a:r>
              <a:rPr sz="1300" spc="-225" dirty="0">
                <a:solidFill>
                  <a:srgbClr val="465469"/>
                </a:solidFill>
                <a:latin typeface="Malgun Gothic" panose="020B0503020000020004" pitchFamily="34" charset="-127"/>
                <a:cs typeface="Dotum"/>
              </a:rPr>
              <a:t>답변</a:t>
            </a:r>
            <a:r>
              <a:rPr sz="1300" spc="-105" dirty="0">
                <a:solidFill>
                  <a:srgbClr val="465469"/>
                </a:solidFill>
                <a:latin typeface="Malgun Gothic" panose="020B0503020000020004" pitchFamily="34" charset="-127"/>
                <a:cs typeface="Dotum"/>
              </a:rPr>
              <a:t> </a:t>
            </a:r>
            <a:r>
              <a:rPr sz="1300" spc="-225" dirty="0">
                <a:solidFill>
                  <a:srgbClr val="465469"/>
                </a:solidFill>
                <a:latin typeface="Malgun Gothic" panose="020B0503020000020004" pitchFamily="34" charset="-127"/>
                <a:cs typeface="Dotum"/>
              </a:rPr>
              <a:t>생성</a:t>
            </a:r>
            <a:r>
              <a:rPr sz="1300" spc="-105" dirty="0">
                <a:solidFill>
                  <a:srgbClr val="465469"/>
                </a:solidFill>
                <a:latin typeface="Malgun Gothic" panose="020B0503020000020004" pitchFamily="34" charset="-127"/>
                <a:cs typeface="Dotum"/>
              </a:rPr>
              <a:t> </a:t>
            </a:r>
            <a:r>
              <a:rPr sz="1300" spc="-225" dirty="0">
                <a:solidFill>
                  <a:srgbClr val="465469"/>
                </a:solidFill>
                <a:latin typeface="Malgun Gothic" panose="020B0503020000020004" pitchFamily="34" charset="-127"/>
                <a:cs typeface="Dotum"/>
              </a:rPr>
              <a:t>과정과</a:t>
            </a:r>
            <a:r>
              <a:rPr sz="1300" spc="-105" dirty="0">
                <a:solidFill>
                  <a:srgbClr val="465469"/>
                </a:solidFill>
                <a:latin typeface="Malgun Gothic" panose="020B0503020000020004" pitchFamily="34" charset="-127"/>
                <a:cs typeface="Dotum"/>
              </a:rPr>
              <a:t> </a:t>
            </a:r>
            <a:r>
              <a:rPr sz="1300" spc="-180" dirty="0">
                <a:solidFill>
                  <a:srgbClr val="465469"/>
                </a:solidFill>
                <a:latin typeface="Malgun Gothic" panose="020B0503020000020004" pitchFamily="34" charset="-127"/>
                <a:cs typeface="Dotum"/>
              </a:rPr>
              <a:t>가격 </a:t>
            </a:r>
            <a:r>
              <a:rPr sz="1300" spc="-225" dirty="0">
                <a:solidFill>
                  <a:srgbClr val="465469"/>
                </a:solidFill>
                <a:latin typeface="Malgun Gothic" panose="020B0503020000020004" pitchFamily="34" charset="-127"/>
                <a:cs typeface="Dotum"/>
              </a:rPr>
              <a:t>정보를</a:t>
            </a:r>
            <a:r>
              <a:rPr sz="1300" spc="-80" dirty="0">
                <a:solidFill>
                  <a:srgbClr val="465469"/>
                </a:solidFill>
                <a:latin typeface="Malgun Gothic" panose="020B0503020000020004" pitchFamily="34" charset="-127"/>
                <a:cs typeface="Dotum"/>
              </a:rPr>
              <a:t> </a:t>
            </a:r>
            <a:r>
              <a:rPr sz="1300" spc="-229" dirty="0">
                <a:solidFill>
                  <a:srgbClr val="465469"/>
                </a:solidFill>
                <a:latin typeface="Malgun Gothic" panose="020B0503020000020004" pitchFamily="34" charset="-127"/>
                <a:cs typeface="Dotum"/>
              </a:rPr>
              <a:t>실시간으로</a:t>
            </a:r>
            <a:r>
              <a:rPr sz="1300" spc="-75" dirty="0">
                <a:solidFill>
                  <a:srgbClr val="465469"/>
                </a:solidFill>
                <a:latin typeface="Malgun Gothic" panose="020B0503020000020004" pitchFamily="34" charset="-127"/>
                <a:cs typeface="Dotum"/>
              </a:rPr>
              <a:t> </a:t>
            </a:r>
            <a:r>
              <a:rPr sz="1300" spc="-80" dirty="0">
                <a:solidFill>
                  <a:srgbClr val="465469"/>
                </a:solidFill>
                <a:latin typeface="Malgun Gothic" panose="020B0503020000020004" pitchFamily="34" charset="-127"/>
                <a:cs typeface="Dotum"/>
              </a:rPr>
              <a:t>스트리밍합니다</a:t>
            </a:r>
            <a:r>
              <a:rPr sz="1350" spc="-80" dirty="0">
                <a:solidFill>
                  <a:srgbClr val="465469"/>
                </a:solidFill>
                <a:latin typeface="Malgun Gothic" panose="020B0503020000020004" pitchFamily="34" charset="-127"/>
                <a:cs typeface="Noto Sans JP"/>
              </a:rPr>
              <a:t> </a:t>
            </a:r>
            <a:endParaRPr sz="1350" dirty="0">
              <a:latin typeface="Malgun Gothic" panose="020B0503020000020004" pitchFamily="34" charset="-127"/>
              <a:cs typeface="Noto Sans JP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299172" y="4819941"/>
            <a:ext cx="3844925" cy="738505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5"/>
              </a:spcBef>
            </a:pPr>
            <a:r>
              <a:rPr sz="1500" spc="-285" dirty="0">
                <a:solidFill>
                  <a:srgbClr val="333333"/>
                </a:solidFill>
                <a:latin typeface="Malgun Gothic" panose="020B0503020000020004" pitchFamily="34" charset="-127"/>
                <a:cs typeface="Malgun Gothic"/>
              </a:rPr>
              <a:t>다중</a:t>
            </a:r>
            <a:r>
              <a:rPr sz="1500" spc="-160" dirty="0">
                <a:solidFill>
                  <a:srgbClr val="333333"/>
                </a:solidFill>
                <a:latin typeface="Malgun Gothic" panose="020B0503020000020004" pitchFamily="34" charset="-127"/>
                <a:cs typeface="Malgun Gothic"/>
              </a:rPr>
              <a:t> </a:t>
            </a:r>
            <a:r>
              <a:rPr sz="1550" spc="-125" dirty="0">
                <a:solidFill>
                  <a:srgbClr val="333333"/>
                </a:solidFill>
                <a:latin typeface="Malgun Gothic" panose="020B0503020000020004" pitchFamily="34" charset="-127"/>
                <a:cs typeface="Noto Sans JP"/>
              </a:rPr>
              <a:t>API</a:t>
            </a:r>
            <a:r>
              <a:rPr sz="1550" spc="15" dirty="0">
                <a:solidFill>
                  <a:srgbClr val="333333"/>
                </a:solidFill>
                <a:latin typeface="Malgun Gothic" panose="020B0503020000020004" pitchFamily="34" charset="-127"/>
                <a:cs typeface="Noto Sans JP"/>
              </a:rPr>
              <a:t> </a:t>
            </a:r>
            <a:r>
              <a:rPr sz="1500" spc="-285" dirty="0">
                <a:solidFill>
                  <a:srgbClr val="333333"/>
                </a:solidFill>
                <a:latin typeface="Malgun Gothic" panose="020B0503020000020004" pitchFamily="34" charset="-127"/>
                <a:cs typeface="Malgun Gothic"/>
              </a:rPr>
              <a:t>연동</a:t>
            </a:r>
            <a:r>
              <a:rPr sz="1500" spc="-155" dirty="0">
                <a:solidFill>
                  <a:srgbClr val="333333"/>
                </a:solidFill>
                <a:latin typeface="Malgun Gothic" panose="020B0503020000020004" pitchFamily="34" charset="-127"/>
                <a:cs typeface="Malgun Gothic"/>
              </a:rPr>
              <a:t> </a:t>
            </a:r>
            <a:r>
              <a:rPr sz="1500" spc="-285" dirty="0">
                <a:solidFill>
                  <a:srgbClr val="333333"/>
                </a:solidFill>
                <a:latin typeface="Malgun Gothic" panose="020B0503020000020004" pitchFamily="34" charset="-127"/>
                <a:cs typeface="Malgun Gothic"/>
              </a:rPr>
              <a:t>및</a:t>
            </a:r>
            <a:r>
              <a:rPr sz="1500" spc="-160" dirty="0">
                <a:solidFill>
                  <a:srgbClr val="333333"/>
                </a:solidFill>
                <a:latin typeface="Malgun Gothic" panose="020B0503020000020004" pitchFamily="34" charset="-127"/>
                <a:cs typeface="Malgun Gothic"/>
              </a:rPr>
              <a:t> </a:t>
            </a:r>
            <a:r>
              <a:rPr sz="1500" spc="-285" dirty="0">
                <a:solidFill>
                  <a:srgbClr val="333333"/>
                </a:solidFill>
                <a:latin typeface="Malgun Gothic" panose="020B0503020000020004" pitchFamily="34" charset="-127"/>
                <a:cs typeface="Malgun Gothic"/>
              </a:rPr>
              <a:t>교차</a:t>
            </a:r>
            <a:r>
              <a:rPr sz="1500" spc="-160" dirty="0">
                <a:solidFill>
                  <a:srgbClr val="333333"/>
                </a:solidFill>
                <a:latin typeface="Malgun Gothic" panose="020B0503020000020004" pitchFamily="34" charset="-127"/>
                <a:cs typeface="Malgun Gothic"/>
              </a:rPr>
              <a:t> </a:t>
            </a:r>
            <a:r>
              <a:rPr sz="1500" spc="-310" dirty="0">
                <a:solidFill>
                  <a:srgbClr val="333333"/>
                </a:solidFill>
                <a:latin typeface="Malgun Gothic" panose="020B0503020000020004" pitchFamily="34" charset="-127"/>
                <a:cs typeface="Malgun Gothic"/>
              </a:rPr>
              <a:t>검증</a:t>
            </a:r>
            <a:endParaRPr sz="1500" dirty="0">
              <a:latin typeface="Malgun Gothic" panose="020B0503020000020004" pitchFamily="34" charset="-127"/>
              <a:cs typeface="Malgun Gothic"/>
            </a:endParaRPr>
          </a:p>
          <a:p>
            <a:pPr marL="12700" marR="5080">
              <a:lnSpc>
                <a:spcPts val="1770"/>
              </a:lnSpc>
              <a:spcBef>
                <a:spcPts val="114"/>
              </a:spcBef>
            </a:pPr>
            <a:r>
              <a:rPr sz="1300" spc="-114" dirty="0">
                <a:solidFill>
                  <a:srgbClr val="465469"/>
                </a:solidFill>
                <a:latin typeface="Malgun Gothic" panose="020B0503020000020004" pitchFamily="34" charset="-127"/>
                <a:cs typeface="Dotum"/>
              </a:rPr>
              <a:t>쿠팡</a:t>
            </a:r>
            <a:r>
              <a:rPr sz="1350" spc="220" dirty="0">
                <a:solidFill>
                  <a:srgbClr val="465469"/>
                </a:solidFill>
                <a:latin typeface="Malgun Gothic" panose="020B0503020000020004" pitchFamily="34" charset="-127"/>
                <a:cs typeface="Noto Sans JP"/>
              </a:rPr>
              <a:t> </a:t>
            </a:r>
            <a:r>
              <a:rPr sz="1350" spc="-120" dirty="0">
                <a:solidFill>
                  <a:srgbClr val="465469"/>
                </a:solidFill>
                <a:latin typeface="Malgun Gothic" panose="020B0503020000020004" pitchFamily="34" charset="-127"/>
                <a:cs typeface="Noto Sans JP"/>
              </a:rPr>
              <a:t>SSG</a:t>
            </a:r>
            <a:r>
              <a:rPr sz="1350" spc="25" dirty="0">
                <a:solidFill>
                  <a:srgbClr val="465469"/>
                </a:solidFill>
                <a:latin typeface="Malgun Gothic" panose="020B0503020000020004" pitchFamily="34" charset="-127"/>
                <a:cs typeface="Noto Sans JP"/>
              </a:rPr>
              <a:t> </a:t>
            </a:r>
            <a:r>
              <a:rPr sz="1300" spc="-225" dirty="0">
                <a:solidFill>
                  <a:srgbClr val="465469"/>
                </a:solidFill>
                <a:latin typeface="Malgun Gothic" panose="020B0503020000020004" pitchFamily="34" charset="-127"/>
                <a:cs typeface="Dotum"/>
              </a:rPr>
              <a:t>등</a:t>
            </a:r>
            <a:r>
              <a:rPr sz="1300" spc="-105" dirty="0">
                <a:solidFill>
                  <a:srgbClr val="465469"/>
                </a:solidFill>
                <a:latin typeface="Malgun Gothic" panose="020B0503020000020004" pitchFamily="34" charset="-127"/>
                <a:cs typeface="Dotum"/>
              </a:rPr>
              <a:t> </a:t>
            </a:r>
            <a:r>
              <a:rPr sz="1300" spc="-225" dirty="0">
                <a:solidFill>
                  <a:srgbClr val="465469"/>
                </a:solidFill>
                <a:latin typeface="Malgun Gothic" panose="020B0503020000020004" pitchFamily="34" charset="-127"/>
                <a:cs typeface="Dotum"/>
              </a:rPr>
              <a:t>주요</a:t>
            </a:r>
            <a:r>
              <a:rPr sz="1300" spc="-105" dirty="0">
                <a:solidFill>
                  <a:srgbClr val="465469"/>
                </a:solidFill>
                <a:latin typeface="Malgun Gothic" panose="020B0503020000020004" pitchFamily="34" charset="-127"/>
                <a:cs typeface="Dotum"/>
              </a:rPr>
              <a:t> </a:t>
            </a:r>
            <a:r>
              <a:rPr sz="1300" spc="-225" dirty="0">
                <a:solidFill>
                  <a:srgbClr val="465469"/>
                </a:solidFill>
                <a:latin typeface="Malgun Gothic" panose="020B0503020000020004" pitchFamily="34" charset="-127"/>
                <a:cs typeface="Dotum"/>
              </a:rPr>
              <a:t>커머스</a:t>
            </a:r>
            <a:r>
              <a:rPr sz="1300" spc="-105" dirty="0">
                <a:solidFill>
                  <a:srgbClr val="465469"/>
                </a:solidFill>
                <a:latin typeface="Malgun Gothic" panose="020B0503020000020004" pitchFamily="34" charset="-127"/>
                <a:cs typeface="Dotum"/>
              </a:rPr>
              <a:t> </a:t>
            </a:r>
            <a:r>
              <a:rPr sz="1350" spc="-130" dirty="0">
                <a:solidFill>
                  <a:srgbClr val="465469"/>
                </a:solidFill>
                <a:latin typeface="Malgun Gothic" panose="020B0503020000020004" pitchFamily="34" charset="-127"/>
                <a:cs typeface="Noto Sans JP"/>
              </a:rPr>
              <a:t>API</a:t>
            </a:r>
            <a:r>
              <a:rPr sz="1300" spc="-130" dirty="0">
                <a:solidFill>
                  <a:srgbClr val="465469"/>
                </a:solidFill>
                <a:latin typeface="Malgun Gothic" panose="020B0503020000020004" pitchFamily="34" charset="-127"/>
                <a:cs typeface="Dotum"/>
              </a:rPr>
              <a:t>를</a:t>
            </a:r>
            <a:r>
              <a:rPr sz="1300" spc="-105" dirty="0">
                <a:solidFill>
                  <a:srgbClr val="465469"/>
                </a:solidFill>
                <a:latin typeface="Malgun Gothic" panose="020B0503020000020004" pitchFamily="34" charset="-127"/>
                <a:cs typeface="Dotum"/>
              </a:rPr>
              <a:t> </a:t>
            </a:r>
            <a:r>
              <a:rPr sz="1300" spc="-225" dirty="0">
                <a:solidFill>
                  <a:srgbClr val="465469"/>
                </a:solidFill>
                <a:latin typeface="Malgun Gothic" panose="020B0503020000020004" pitchFamily="34" charset="-127"/>
                <a:cs typeface="Dotum"/>
              </a:rPr>
              <a:t>추가</a:t>
            </a:r>
            <a:r>
              <a:rPr sz="1300" spc="-105" dirty="0">
                <a:solidFill>
                  <a:srgbClr val="465469"/>
                </a:solidFill>
                <a:latin typeface="Malgun Gothic" panose="020B0503020000020004" pitchFamily="34" charset="-127"/>
                <a:cs typeface="Dotum"/>
              </a:rPr>
              <a:t> </a:t>
            </a:r>
            <a:r>
              <a:rPr sz="1300" spc="-225" dirty="0">
                <a:solidFill>
                  <a:srgbClr val="465469"/>
                </a:solidFill>
                <a:latin typeface="Malgun Gothic" panose="020B0503020000020004" pitchFamily="34" charset="-127"/>
                <a:cs typeface="Dotum"/>
              </a:rPr>
              <a:t>연동하여</a:t>
            </a:r>
            <a:r>
              <a:rPr sz="1300" spc="-105" dirty="0">
                <a:solidFill>
                  <a:srgbClr val="465469"/>
                </a:solidFill>
                <a:latin typeface="Malgun Gothic" panose="020B0503020000020004" pitchFamily="34" charset="-127"/>
                <a:cs typeface="Dotum"/>
              </a:rPr>
              <a:t> </a:t>
            </a:r>
            <a:r>
              <a:rPr sz="1300" spc="-225" dirty="0">
                <a:solidFill>
                  <a:srgbClr val="465469"/>
                </a:solidFill>
                <a:latin typeface="Malgun Gothic" panose="020B0503020000020004" pitchFamily="34" charset="-127"/>
                <a:cs typeface="Dotum"/>
              </a:rPr>
              <a:t>가격</a:t>
            </a:r>
            <a:r>
              <a:rPr sz="1300" spc="-105" dirty="0">
                <a:solidFill>
                  <a:srgbClr val="465469"/>
                </a:solidFill>
                <a:latin typeface="Malgun Gothic" panose="020B0503020000020004" pitchFamily="34" charset="-127"/>
                <a:cs typeface="Dotum"/>
              </a:rPr>
              <a:t> </a:t>
            </a:r>
            <a:r>
              <a:rPr sz="1300" spc="-200" dirty="0">
                <a:solidFill>
                  <a:srgbClr val="465469"/>
                </a:solidFill>
                <a:latin typeface="Malgun Gothic" panose="020B0503020000020004" pitchFamily="34" charset="-127"/>
                <a:cs typeface="Dotum"/>
              </a:rPr>
              <a:t>정확도와 </a:t>
            </a:r>
            <a:r>
              <a:rPr sz="1300" spc="-225" dirty="0">
                <a:solidFill>
                  <a:srgbClr val="465469"/>
                </a:solidFill>
                <a:latin typeface="Malgun Gothic" panose="020B0503020000020004" pitchFamily="34" charset="-127"/>
                <a:cs typeface="Dotum"/>
              </a:rPr>
              <a:t>서비스</a:t>
            </a:r>
            <a:r>
              <a:rPr sz="1300" spc="-95" dirty="0">
                <a:solidFill>
                  <a:srgbClr val="465469"/>
                </a:solidFill>
                <a:latin typeface="Malgun Gothic" panose="020B0503020000020004" pitchFamily="34" charset="-127"/>
                <a:cs typeface="Dotum"/>
              </a:rPr>
              <a:t> </a:t>
            </a:r>
            <a:r>
              <a:rPr sz="1300" spc="-225" dirty="0">
                <a:solidFill>
                  <a:srgbClr val="465469"/>
                </a:solidFill>
                <a:latin typeface="Malgun Gothic" panose="020B0503020000020004" pitchFamily="34" charset="-127"/>
                <a:cs typeface="Dotum"/>
              </a:rPr>
              <a:t>안정성을</a:t>
            </a:r>
            <a:r>
              <a:rPr sz="1300" spc="-90" dirty="0">
                <a:solidFill>
                  <a:srgbClr val="465469"/>
                </a:solidFill>
                <a:latin typeface="Malgun Gothic" panose="020B0503020000020004" pitchFamily="34" charset="-127"/>
                <a:cs typeface="Dotum"/>
              </a:rPr>
              <a:t> </a:t>
            </a:r>
            <a:r>
              <a:rPr sz="1300" spc="-60" dirty="0">
                <a:solidFill>
                  <a:srgbClr val="465469"/>
                </a:solidFill>
                <a:latin typeface="Malgun Gothic" panose="020B0503020000020004" pitchFamily="34" charset="-127"/>
                <a:cs typeface="Dotum"/>
              </a:rPr>
              <a:t>극대화합니다</a:t>
            </a:r>
            <a:r>
              <a:rPr sz="1350" spc="-60" dirty="0">
                <a:solidFill>
                  <a:srgbClr val="465469"/>
                </a:solidFill>
                <a:latin typeface="Malgun Gothic" panose="020B0503020000020004" pitchFamily="34" charset="-127"/>
                <a:cs typeface="Noto Sans JP"/>
              </a:rPr>
              <a:t> </a:t>
            </a:r>
            <a:endParaRPr sz="1350" dirty="0">
              <a:latin typeface="Malgun Gothic" panose="020B0503020000020004" pitchFamily="34" charset="-127"/>
              <a:cs typeface="Noto Sans JP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959" y="567338"/>
            <a:ext cx="6391291" cy="10304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500" dirty="0">
                <a:solidFill>
                  <a:srgbClr val="94A2B8"/>
                </a:solidFill>
                <a:latin typeface="Poppins"/>
                <a:cs typeface="Poppins"/>
              </a:rPr>
              <a:t>AI Chef Assistant</a:t>
            </a:r>
            <a:endParaRPr sz="3500" dirty="0">
              <a:latin typeface="Poppins"/>
              <a:cs typeface="Poppins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>
                <a:solidFill>
                  <a:srgbClr val="333333"/>
                </a:solidFill>
              </a:rPr>
              <a:t>식탁의 미래</a:t>
            </a:r>
            <a:r>
              <a:rPr dirty="0">
                <a:solidFill>
                  <a:srgbClr val="333333"/>
                </a:solidFill>
                <a:cs typeface="Arial"/>
              </a:rPr>
              <a:t>  </a:t>
            </a:r>
            <a:r>
              <a:rPr dirty="0">
                <a:solidFill>
                  <a:srgbClr val="333333"/>
                </a:solidFill>
              </a:rPr>
              <a:t>저희가 만들겠습니다</a:t>
            </a:r>
            <a:r>
              <a:rPr dirty="0">
                <a:solidFill>
                  <a:srgbClr val="333333"/>
                </a:solidFill>
                <a:cs typeface="Arial"/>
              </a:rPr>
              <a:t> </a:t>
            </a:r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01659" y="2165209"/>
            <a:ext cx="422274" cy="33972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287708" y="1978542"/>
            <a:ext cx="4363720" cy="1066165"/>
          </a:xfrm>
          <a:prstGeom prst="rect">
            <a:avLst/>
          </a:prstGeom>
        </p:spPr>
        <p:txBody>
          <a:bodyPr vert="horz" wrap="square" lIns="0" tIns="143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30"/>
              </a:spcBef>
            </a:pPr>
            <a:r>
              <a:rPr sz="2000" dirty="0">
                <a:solidFill>
                  <a:srgbClr val="333333"/>
                </a:solidFill>
                <a:latin typeface="Malgun Gothic" panose="020B0503020000020004" pitchFamily="34" charset="-127"/>
                <a:cs typeface="Malgun Gothic"/>
              </a:rPr>
              <a:t>실용성</a:t>
            </a:r>
            <a:r>
              <a:rPr sz="2150" dirty="0">
                <a:solidFill>
                  <a:srgbClr val="333333"/>
                </a:solidFill>
                <a:latin typeface="Malgun Gothic" panose="020B0503020000020004" pitchFamily="34" charset="-127"/>
                <a:cs typeface="Noto Sans JP"/>
              </a:rPr>
              <a:t>  Practicality </a:t>
            </a:r>
            <a:endParaRPr sz="2150" dirty="0">
              <a:latin typeface="Malgun Gothic" panose="020B0503020000020004" pitchFamily="34" charset="-127"/>
              <a:cs typeface="Noto Sans JP"/>
            </a:endParaRPr>
          </a:p>
          <a:p>
            <a:pPr marL="12700" marR="5080">
              <a:lnSpc>
                <a:spcPct val="114599"/>
              </a:lnSpc>
              <a:spcBef>
                <a:spcPts val="455"/>
              </a:spcBef>
            </a:pPr>
            <a:r>
              <a:rPr sz="1500" dirty="0">
                <a:solidFill>
                  <a:srgbClr val="333333"/>
                </a:solidFill>
                <a:latin typeface="Malgun Gothic" panose="020B0503020000020004" pitchFamily="34" charset="-127"/>
                <a:cs typeface="Dotum"/>
              </a:rPr>
              <a:t>누구나 공감하는</a:t>
            </a:r>
            <a:r>
              <a:rPr sz="1450" dirty="0">
                <a:solidFill>
                  <a:srgbClr val="333333"/>
                </a:solidFill>
                <a:latin typeface="Franklin Gothic Demi"/>
                <a:cs typeface="Franklin Gothic Demi"/>
              </a:rPr>
              <a:t> </a:t>
            </a:r>
            <a:r>
              <a:rPr sz="1500" dirty="0">
                <a:solidFill>
                  <a:srgbClr val="333333"/>
                </a:solidFill>
                <a:latin typeface="Malgun Gothic" panose="020B0503020000020004" pitchFamily="34" charset="-127"/>
                <a:cs typeface="Dotum"/>
              </a:rPr>
              <a:t>식단</a:t>
            </a:r>
            <a:r>
              <a:rPr sz="1450" dirty="0">
                <a:solidFill>
                  <a:srgbClr val="333333"/>
                </a:solidFill>
                <a:latin typeface="Franklin Gothic Demi"/>
                <a:cs typeface="Franklin Gothic Demi"/>
              </a:rPr>
              <a:t> </a:t>
            </a:r>
            <a:r>
              <a:rPr sz="1500" dirty="0">
                <a:solidFill>
                  <a:srgbClr val="333333"/>
                </a:solidFill>
                <a:latin typeface="Malgun Gothic" panose="020B0503020000020004" pitchFamily="34" charset="-127"/>
                <a:cs typeface="Dotum"/>
              </a:rPr>
              <a:t>과</a:t>
            </a:r>
            <a:r>
              <a:rPr sz="1450" dirty="0">
                <a:solidFill>
                  <a:srgbClr val="333333"/>
                </a:solidFill>
                <a:latin typeface="Franklin Gothic Demi"/>
                <a:cs typeface="Franklin Gothic Demi"/>
              </a:rPr>
              <a:t> </a:t>
            </a:r>
            <a:r>
              <a:rPr sz="1500" dirty="0">
                <a:solidFill>
                  <a:srgbClr val="333333"/>
                </a:solidFill>
                <a:latin typeface="Malgun Gothic" panose="020B0503020000020004" pitchFamily="34" charset="-127"/>
                <a:cs typeface="Dotum"/>
              </a:rPr>
              <a:t>장보기</a:t>
            </a:r>
            <a:r>
              <a:rPr sz="1450" dirty="0">
                <a:solidFill>
                  <a:srgbClr val="333333"/>
                </a:solidFill>
                <a:latin typeface="Franklin Gothic Demi"/>
                <a:cs typeface="Franklin Gothic Demi"/>
              </a:rPr>
              <a:t> </a:t>
            </a:r>
            <a:r>
              <a:rPr sz="1500" dirty="0">
                <a:solidFill>
                  <a:srgbClr val="333333"/>
                </a:solidFill>
                <a:latin typeface="Malgun Gothic" panose="020B0503020000020004" pitchFamily="34" charset="-127"/>
                <a:cs typeface="Dotum"/>
              </a:rPr>
              <a:t>문제를 즉시 해결하는</a:t>
            </a:r>
            <a:r>
              <a:rPr sz="1500" dirty="0">
                <a:solidFill>
                  <a:srgbClr val="007BFF"/>
                </a:solidFill>
                <a:latin typeface="Malgun Gothic" panose="020B0503020000020004" pitchFamily="34" charset="-127"/>
                <a:cs typeface="Arial"/>
              </a:rPr>
              <a:t>  </a:t>
            </a:r>
            <a:r>
              <a:rPr sz="1500" dirty="0">
                <a:solidFill>
                  <a:srgbClr val="007BFF"/>
                </a:solidFill>
                <a:latin typeface="Malgun Gothic" panose="020B0503020000020004" pitchFamily="34" charset="-127"/>
                <a:cs typeface="Malgun Gothic"/>
              </a:rPr>
              <a:t>진짜 사용자를 위한</a:t>
            </a:r>
            <a:r>
              <a:rPr sz="1500" dirty="0">
                <a:solidFill>
                  <a:srgbClr val="007BFF"/>
                </a:solidFill>
                <a:latin typeface="Malgun Gothic" panose="020B0503020000020004" pitchFamily="34" charset="-127"/>
                <a:cs typeface="Arial"/>
              </a:rPr>
              <a:t> </a:t>
            </a:r>
            <a:r>
              <a:rPr sz="1500" dirty="0">
                <a:solidFill>
                  <a:srgbClr val="333333"/>
                </a:solidFill>
                <a:latin typeface="Malgun Gothic" panose="020B0503020000020004" pitchFamily="34" charset="-127"/>
                <a:cs typeface="Dotum"/>
              </a:rPr>
              <a:t>서비스입니다</a:t>
            </a:r>
            <a:r>
              <a:rPr sz="1450" dirty="0">
                <a:solidFill>
                  <a:srgbClr val="333333"/>
                </a:solidFill>
                <a:latin typeface="Franklin Gothic Demi"/>
                <a:cs typeface="Franklin Gothic Demi"/>
              </a:rPr>
              <a:t> </a:t>
            </a:r>
            <a:endParaRPr sz="1450" dirty="0">
              <a:latin typeface="Franklin Gothic Demi"/>
              <a:cs typeface="Franklin Gothic Demi"/>
            </a:endParaRPr>
          </a:p>
        </p:txBody>
      </p: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389775" y="2165209"/>
            <a:ext cx="336549" cy="339724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6975824" y="1978542"/>
            <a:ext cx="4370070" cy="1066165"/>
          </a:xfrm>
          <a:prstGeom prst="rect">
            <a:avLst/>
          </a:prstGeom>
        </p:spPr>
        <p:txBody>
          <a:bodyPr vert="horz" wrap="square" lIns="0" tIns="143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30"/>
              </a:spcBef>
            </a:pPr>
            <a:r>
              <a:rPr sz="2000" dirty="0">
                <a:solidFill>
                  <a:srgbClr val="333333"/>
                </a:solidFill>
                <a:latin typeface="Malgun Gothic" panose="020B0503020000020004" pitchFamily="34" charset="-127"/>
                <a:cs typeface="Malgun Gothic"/>
              </a:rPr>
              <a:t>기술력</a:t>
            </a:r>
            <a:r>
              <a:rPr sz="2150" dirty="0">
                <a:solidFill>
                  <a:srgbClr val="333333"/>
                </a:solidFill>
                <a:latin typeface="Malgun Gothic" panose="020B0503020000020004" pitchFamily="34" charset="-127"/>
                <a:cs typeface="Noto Sans JP"/>
              </a:rPr>
              <a:t>  Technology </a:t>
            </a:r>
            <a:endParaRPr sz="2150" dirty="0">
              <a:latin typeface="Malgun Gothic" panose="020B0503020000020004" pitchFamily="34" charset="-127"/>
              <a:cs typeface="Noto Sans JP"/>
            </a:endParaRPr>
          </a:p>
          <a:p>
            <a:pPr marL="12700" marR="5080">
              <a:lnSpc>
                <a:spcPct val="114599"/>
              </a:lnSpc>
              <a:spcBef>
                <a:spcPts val="455"/>
              </a:spcBef>
            </a:pPr>
            <a:r>
              <a:rPr sz="1450" dirty="0">
                <a:solidFill>
                  <a:srgbClr val="333333"/>
                </a:solidFill>
                <a:latin typeface="Franklin Gothic Demi"/>
                <a:cs typeface="Franklin Gothic Demi"/>
              </a:rPr>
              <a:t>AWS</a:t>
            </a:r>
            <a:r>
              <a:rPr sz="1500" dirty="0">
                <a:solidFill>
                  <a:srgbClr val="333333"/>
                </a:solidFill>
                <a:latin typeface="Malgun Gothic" panose="020B0503020000020004" pitchFamily="34" charset="-127"/>
                <a:cs typeface="Dotum"/>
              </a:rPr>
              <a:t>의 핵심 서비스를 깊이 있게 활용하여</a:t>
            </a:r>
            <a:r>
              <a:rPr sz="1500" dirty="0">
                <a:solidFill>
                  <a:srgbClr val="007BFF"/>
                </a:solidFill>
                <a:latin typeface="Malgun Gothic" panose="020B0503020000020004" pitchFamily="34" charset="-127"/>
                <a:cs typeface="Arial"/>
              </a:rPr>
              <a:t> </a:t>
            </a:r>
            <a:r>
              <a:rPr sz="1500" dirty="0">
                <a:solidFill>
                  <a:srgbClr val="007BFF"/>
                </a:solidFill>
                <a:latin typeface="Malgun Gothic" panose="020B0503020000020004" pitchFamily="34" charset="-127"/>
                <a:cs typeface="Malgun Gothic"/>
              </a:rPr>
              <a:t>확장 가능한 아키텍 처</a:t>
            </a:r>
            <a:r>
              <a:rPr sz="1500" dirty="0">
                <a:solidFill>
                  <a:srgbClr val="007BFF"/>
                </a:solidFill>
                <a:latin typeface="Malgun Gothic" panose="020B0503020000020004" pitchFamily="34" charset="-127"/>
                <a:cs typeface="Arial"/>
              </a:rPr>
              <a:t> </a:t>
            </a:r>
            <a:r>
              <a:rPr sz="1500" dirty="0">
                <a:solidFill>
                  <a:srgbClr val="333333"/>
                </a:solidFill>
                <a:latin typeface="Malgun Gothic" panose="020B0503020000020004" pitchFamily="34" charset="-127"/>
                <a:cs typeface="Dotum"/>
              </a:rPr>
              <a:t>를 증명했습니다</a:t>
            </a:r>
            <a:r>
              <a:rPr sz="1450" dirty="0">
                <a:solidFill>
                  <a:srgbClr val="333333"/>
                </a:solidFill>
                <a:latin typeface="Franklin Gothic Demi"/>
                <a:cs typeface="Franklin Gothic Demi"/>
              </a:rPr>
              <a:t> </a:t>
            </a:r>
            <a:endParaRPr sz="1450" dirty="0">
              <a:latin typeface="Franklin Gothic Demi"/>
              <a:cs typeface="Franklin Gothic Demi"/>
            </a:endParaRPr>
          </a:p>
        </p:txBody>
      </p: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01659" y="4429568"/>
            <a:ext cx="336549" cy="29844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287708" y="4223851"/>
            <a:ext cx="4378325" cy="1066165"/>
          </a:xfrm>
          <a:prstGeom prst="rect">
            <a:avLst/>
          </a:prstGeom>
        </p:spPr>
        <p:txBody>
          <a:bodyPr vert="horz" wrap="square" lIns="0" tIns="143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30"/>
              </a:spcBef>
            </a:pPr>
            <a:r>
              <a:rPr sz="2000" dirty="0">
                <a:solidFill>
                  <a:srgbClr val="333333"/>
                </a:solidFill>
                <a:latin typeface="Malgun Gothic" panose="020B0503020000020004" pitchFamily="34" charset="-127"/>
                <a:cs typeface="Malgun Gothic"/>
              </a:rPr>
              <a:t>비즈니스</a:t>
            </a:r>
            <a:r>
              <a:rPr sz="2150" dirty="0">
                <a:solidFill>
                  <a:srgbClr val="333333"/>
                </a:solidFill>
                <a:latin typeface="Malgun Gothic" panose="020B0503020000020004" pitchFamily="34" charset="-127"/>
                <a:cs typeface="Noto Sans JP"/>
              </a:rPr>
              <a:t>  Business </a:t>
            </a:r>
            <a:endParaRPr sz="2150" dirty="0">
              <a:latin typeface="Malgun Gothic" panose="020B0503020000020004" pitchFamily="34" charset="-127"/>
              <a:cs typeface="Noto Sans JP"/>
            </a:endParaRPr>
          </a:p>
          <a:p>
            <a:pPr marL="12700" marR="5080">
              <a:lnSpc>
                <a:spcPct val="114599"/>
              </a:lnSpc>
              <a:spcBef>
                <a:spcPts val="455"/>
              </a:spcBef>
            </a:pPr>
            <a:r>
              <a:rPr sz="1500" dirty="0">
                <a:solidFill>
                  <a:srgbClr val="333333"/>
                </a:solidFill>
                <a:latin typeface="Malgun Gothic" panose="020B0503020000020004" pitchFamily="34" charset="-127"/>
                <a:cs typeface="Dotum"/>
              </a:rPr>
              <a:t>명확한 타겟 시장과 구체적인 수익 모델을 통해</a:t>
            </a:r>
            <a:r>
              <a:rPr sz="1500" dirty="0">
                <a:solidFill>
                  <a:srgbClr val="007BFF"/>
                </a:solidFill>
                <a:latin typeface="Malgun Gothic" panose="020B0503020000020004" pitchFamily="34" charset="-127"/>
                <a:cs typeface="Arial"/>
              </a:rPr>
              <a:t> </a:t>
            </a:r>
            <a:r>
              <a:rPr sz="1500" dirty="0">
                <a:solidFill>
                  <a:srgbClr val="007BFF"/>
                </a:solidFill>
                <a:latin typeface="Malgun Gothic" panose="020B0503020000020004" pitchFamily="34" charset="-127"/>
                <a:cs typeface="Malgun Gothic"/>
              </a:rPr>
              <a:t>지속 가능한 비 즈니스</a:t>
            </a:r>
            <a:r>
              <a:rPr sz="1500" dirty="0">
                <a:solidFill>
                  <a:srgbClr val="007BFF"/>
                </a:solidFill>
                <a:latin typeface="Malgun Gothic" panose="020B0503020000020004" pitchFamily="34" charset="-127"/>
                <a:cs typeface="Arial"/>
              </a:rPr>
              <a:t> </a:t>
            </a:r>
            <a:r>
              <a:rPr sz="1500" dirty="0">
                <a:solidFill>
                  <a:srgbClr val="333333"/>
                </a:solidFill>
                <a:latin typeface="Malgun Gothic" panose="020B0503020000020004" pitchFamily="34" charset="-127"/>
                <a:cs typeface="Dotum"/>
              </a:rPr>
              <a:t>의 청사진을 제시했습니다</a:t>
            </a:r>
            <a:r>
              <a:rPr sz="1450" dirty="0">
                <a:solidFill>
                  <a:srgbClr val="333333"/>
                </a:solidFill>
                <a:latin typeface="Franklin Gothic Demi"/>
                <a:cs typeface="Franklin Gothic Demi"/>
              </a:rPr>
              <a:t> </a:t>
            </a:r>
            <a:endParaRPr sz="1450" dirty="0">
              <a:latin typeface="Franklin Gothic Demi"/>
              <a:cs typeface="Franklin Gothic Demi"/>
            </a:endParaRPr>
          </a:p>
        </p:txBody>
      </p:sp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389775" y="4410518"/>
            <a:ext cx="336549" cy="339724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6975824" y="4223851"/>
            <a:ext cx="4438650" cy="1066165"/>
          </a:xfrm>
          <a:prstGeom prst="rect">
            <a:avLst/>
          </a:prstGeom>
        </p:spPr>
        <p:txBody>
          <a:bodyPr vert="horz" wrap="square" lIns="0" tIns="143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30"/>
              </a:spcBef>
            </a:pPr>
            <a:r>
              <a:rPr sz="2000" dirty="0">
                <a:solidFill>
                  <a:srgbClr val="333333"/>
                </a:solidFill>
                <a:latin typeface="Malgun Gothic" panose="020B0503020000020004" pitchFamily="34" charset="-127"/>
                <a:cs typeface="Malgun Gothic"/>
              </a:rPr>
              <a:t>임팩트</a:t>
            </a:r>
            <a:r>
              <a:rPr sz="2150" dirty="0">
                <a:solidFill>
                  <a:srgbClr val="333333"/>
                </a:solidFill>
                <a:latin typeface="Malgun Gothic" panose="020B0503020000020004" pitchFamily="34" charset="-127"/>
                <a:cs typeface="Noto Sans JP"/>
              </a:rPr>
              <a:t>  Impact </a:t>
            </a:r>
            <a:endParaRPr sz="2150" dirty="0">
              <a:latin typeface="Malgun Gothic" panose="020B0503020000020004" pitchFamily="34" charset="-127"/>
              <a:cs typeface="Noto Sans JP"/>
            </a:endParaRPr>
          </a:p>
          <a:p>
            <a:pPr marL="12700" marR="5080">
              <a:lnSpc>
                <a:spcPct val="114599"/>
              </a:lnSpc>
              <a:spcBef>
                <a:spcPts val="455"/>
              </a:spcBef>
            </a:pPr>
            <a:r>
              <a:rPr sz="1500" dirty="0">
                <a:solidFill>
                  <a:srgbClr val="333333"/>
                </a:solidFill>
                <a:latin typeface="Malgun Gothic" panose="020B0503020000020004" pitchFamily="34" charset="-127"/>
                <a:cs typeface="Dotum"/>
              </a:rPr>
              <a:t>사람들의 건강한 식생활 문화를 조성하고 사회에 긍정적인</a:t>
            </a:r>
            <a:r>
              <a:rPr sz="1500" dirty="0">
                <a:solidFill>
                  <a:srgbClr val="007BFF"/>
                </a:solidFill>
                <a:latin typeface="Malgun Gothic" panose="020B0503020000020004" pitchFamily="34" charset="-127"/>
                <a:cs typeface="Arial"/>
              </a:rPr>
              <a:t> </a:t>
            </a:r>
            <a:r>
              <a:rPr sz="1500" dirty="0">
                <a:solidFill>
                  <a:srgbClr val="007BFF"/>
                </a:solidFill>
                <a:latin typeface="Malgun Gothic" panose="020B0503020000020004" pitchFamily="34" charset="-127"/>
                <a:cs typeface="Malgun Gothic"/>
              </a:rPr>
              <a:t>선한 영향력</a:t>
            </a:r>
            <a:r>
              <a:rPr sz="1500" dirty="0">
                <a:solidFill>
                  <a:srgbClr val="007BFF"/>
                </a:solidFill>
                <a:latin typeface="Malgun Gothic" panose="020B0503020000020004" pitchFamily="34" charset="-127"/>
                <a:cs typeface="Arial"/>
              </a:rPr>
              <a:t> </a:t>
            </a:r>
            <a:r>
              <a:rPr sz="1500" dirty="0">
                <a:solidFill>
                  <a:srgbClr val="333333"/>
                </a:solidFill>
                <a:latin typeface="Malgun Gothic" panose="020B0503020000020004" pitchFamily="34" charset="-127"/>
                <a:cs typeface="Dotum"/>
              </a:rPr>
              <a:t>을 창출합니다</a:t>
            </a:r>
            <a:r>
              <a:rPr sz="1450" dirty="0">
                <a:solidFill>
                  <a:srgbClr val="333333"/>
                </a:solidFill>
                <a:latin typeface="Franklin Gothic Demi"/>
                <a:cs typeface="Franklin Gothic Demi"/>
              </a:rPr>
              <a:t> </a:t>
            </a:r>
            <a:endParaRPr sz="1450" dirty="0">
              <a:latin typeface="Franklin Gothic Demi"/>
              <a:cs typeface="Franklin Gothic Dem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7380" y="516066"/>
            <a:ext cx="10807731" cy="564515"/>
          </a:xfrm>
          <a:prstGeom prst="rect">
            <a:avLst/>
          </a:prstGeom>
        </p:spPr>
        <p:txBody>
          <a:bodyPr vert="horz" wrap="square" lIns="0" tIns="99257" rIns="0" bIns="0" rtlCol="0">
            <a:spAutoFit/>
          </a:bodyPr>
          <a:lstStyle/>
          <a:p>
            <a:pPr marL="2274570">
              <a:lnSpc>
                <a:spcPct val="100000"/>
              </a:lnSpc>
              <a:spcBef>
                <a:spcPts val="95"/>
              </a:spcBef>
            </a:pPr>
            <a:r>
              <a:rPr dirty="0">
                <a:solidFill>
                  <a:srgbClr val="333333"/>
                </a:solidFill>
              </a:rPr>
              <a:t>우리의 식탁은 세 가지 장벽에 갇혀 있습니다</a:t>
            </a:r>
            <a:r>
              <a:rPr dirty="0">
                <a:solidFill>
                  <a:srgbClr val="333333"/>
                </a:solidFill>
                <a:cs typeface="Arial"/>
              </a:rPr>
              <a:t> 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71426" y="1229692"/>
            <a:ext cx="9376358" cy="268663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650" dirty="0">
                <a:solidFill>
                  <a:srgbClr val="333333"/>
                </a:solidFill>
                <a:latin typeface="Malgun Gothic" panose="020B0503020000020004" pitchFamily="34" charset="-127"/>
                <a:cs typeface="Dotum"/>
              </a:rPr>
              <a:t>수많은 레시피 앱 속에서 길을 잃는 대신</a:t>
            </a:r>
            <a:r>
              <a:rPr sz="1650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650" dirty="0">
                <a:solidFill>
                  <a:srgbClr val="333333"/>
                </a:solidFill>
                <a:latin typeface="Malgun Gothic" panose="020B0503020000020004" pitchFamily="34" charset="-127"/>
                <a:cs typeface="Dotum"/>
              </a:rPr>
              <a:t>해결되지 않은 명확한 문제를 가진 고객들을 선택했습니다</a:t>
            </a:r>
            <a:r>
              <a:rPr sz="1650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endParaRPr sz="1650" dirty="0">
              <a:latin typeface="Microsoft Sans Serif"/>
              <a:cs typeface="Microsoft Sans Serif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33983" y="1859280"/>
            <a:ext cx="3529965" cy="4438015"/>
            <a:chOff x="633983" y="1859280"/>
            <a:chExt cx="3529965" cy="4438015"/>
          </a:xfrm>
        </p:grpSpPr>
        <p:sp>
          <p:nvSpPr>
            <p:cNvPr id="5" name="object 5"/>
            <p:cNvSpPr/>
            <p:nvPr/>
          </p:nvSpPr>
          <p:spPr>
            <a:xfrm>
              <a:off x="633971" y="1859292"/>
              <a:ext cx="3529965" cy="4438015"/>
            </a:xfrm>
            <a:custGeom>
              <a:avLst/>
              <a:gdLst/>
              <a:ahLst/>
              <a:cxnLst/>
              <a:rect l="l" t="t" r="r" b="b"/>
              <a:pathLst>
                <a:path w="3529965" h="4438015">
                  <a:moveTo>
                    <a:pt x="3529584" y="0"/>
                  </a:moveTo>
                  <a:lnTo>
                    <a:pt x="3454362" y="0"/>
                  </a:lnTo>
                  <a:lnTo>
                    <a:pt x="3454362" y="142786"/>
                  </a:lnTo>
                  <a:lnTo>
                    <a:pt x="3454362" y="4221759"/>
                  </a:lnTo>
                  <a:lnTo>
                    <a:pt x="3446526" y="4261142"/>
                  </a:lnTo>
                  <a:lnTo>
                    <a:pt x="3424212" y="4294530"/>
                  </a:lnTo>
                  <a:lnTo>
                    <a:pt x="3390823" y="4316831"/>
                  </a:lnTo>
                  <a:lnTo>
                    <a:pt x="3351441" y="4324667"/>
                  </a:lnTo>
                  <a:lnTo>
                    <a:pt x="179946" y="4324667"/>
                  </a:lnTo>
                  <a:lnTo>
                    <a:pt x="140563" y="4316831"/>
                  </a:lnTo>
                  <a:lnTo>
                    <a:pt x="107175" y="4294530"/>
                  </a:lnTo>
                  <a:lnTo>
                    <a:pt x="84874" y="4261142"/>
                  </a:lnTo>
                  <a:lnTo>
                    <a:pt x="77038" y="4221759"/>
                  </a:lnTo>
                  <a:lnTo>
                    <a:pt x="77038" y="142786"/>
                  </a:lnTo>
                  <a:lnTo>
                    <a:pt x="84874" y="103403"/>
                  </a:lnTo>
                  <a:lnTo>
                    <a:pt x="107175" y="70015"/>
                  </a:lnTo>
                  <a:lnTo>
                    <a:pt x="140563" y="47701"/>
                  </a:lnTo>
                  <a:lnTo>
                    <a:pt x="179946" y="39878"/>
                  </a:lnTo>
                  <a:lnTo>
                    <a:pt x="3351441" y="39878"/>
                  </a:lnTo>
                  <a:lnTo>
                    <a:pt x="3390823" y="47701"/>
                  </a:lnTo>
                  <a:lnTo>
                    <a:pt x="3424212" y="70015"/>
                  </a:lnTo>
                  <a:lnTo>
                    <a:pt x="3446526" y="103403"/>
                  </a:lnTo>
                  <a:lnTo>
                    <a:pt x="3454362" y="142786"/>
                  </a:lnTo>
                  <a:lnTo>
                    <a:pt x="3454362" y="0"/>
                  </a:lnTo>
                  <a:lnTo>
                    <a:pt x="0" y="0"/>
                  </a:lnTo>
                  <a:lnTo>
                    <a:pt x="0" y="4437888"/>
                  </a:lnTo>
                  <a:lnTo>
                    <a:pt x="3529584" y="4437888"/>
                  </a:lnTo>
                  <a:lnTo>
                    <a:pt x="3529584" y="4324667"/>
                  </a:lnTo>
                  <a:lnTo>
                    <a:pt x="3529584" y="39878"/>
                  </a:lnTo>
                  <a:lnTo>
                    <a:pt x="3529584" y="0"/>
                  </a:lnTo>
                  <a:close/>
                </a:path>
              </a:pathLst>
            </a:custGeom>
            <a:solidFill>
              <a:srgbClr val="00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01659" y="1889802"/>
              <a:ext cx="3396615" cy="4304030"/>
            </a:xfrm>
            <a:custGeom>
              <a:avLst/>
              <a:gdLst/>
              <a:ahLst/>
              <a:cxnLst/>
              <a:rect l="l" t="t" r="r" b="b"/>
              <a:pathLst>
                <a:path w="3396615" h="4304030">
                  <a:moveTo>
                    <a:pt x="3291136" y="4303508"/>
                  </a:moveTo>
                  <a:lnTo>
                    <a:pt x="104893" y="4303508"/>
                  </a:lnTo>
                  <a:lnTo>
                    <a:pt x="97593" y="4302789"/>
                  </a:lnTo>
                  <a:lnTo>
                    <a:pt x="56023" y="4288683"/>
                  </a:lnTo>
                  <a:lnTo>
                    <a:pt x="23015" y="4259743"/>
                  </a:lnTo>
                  <a:lnTo>
                    <a:pt x="3595" y="4220375"/>
                  </a:lnTo>
                  <a:lnTo>
                    <a:pt x="0" y="4198614"/>
                  </a:lnTo>
                  <a:lnTo>
                    <a:pt x="0" y="4191243"/>
                  </a:lnTo>
                  <a:lnTo>
                    <a:pt x="0" y="104893"/>
                  </a:lnTo>
                  <a:lnTo>
                    <a:pt x="11366" y="62492"/>
                  </a:lnTo>
                  <a:lnTo>
                    <a:pt x="38094" y="27669"/>
                  </a:lnTo>
                  <a:lnTo>
                    <a:pt x="76113" y="5724"/>
                  </a:lnTo>
                  <a:lnTo>
                    <a:pt x="104893" y="0"/>
                  </a:lnTo>
                  <a:lnTo>
                    <a:pt x="3291136" y="0"/>
                  </a:lnTo>
                  <a:lnTo>
                    <a:pt x="3333536" y="11366"/>
                  </a:lnTo>
                  <a:lnTo>
                    <a:pt x="3368360" y="38093"/>
                  </a:lnTo>
                  <a:lnTo>
                    <a:pt x="3390304" y="76113"/>
                  </a:lnTo>
                  <a:lnTo>
                    <a:pt x="3396029" y="104893"/>
                  </a:lnTo>
                  <a:lnTo>
                    <a:pt x="3396029" y="4198614"/>
                  </a:lnTo>
                  <a:lnTo>
                    <a:pt x="3384662" y="4241015"/>
                  </a:lnTo>
                  <a:lnTo>
                    <a:pt x="3357935" y="4275840"/>
                  </a:lnTo>
                  <a:lnTo>
                    <a:pt x="3319916" y="4297784"/>
                  </a:lnTo>
                  <a:lnTo>
                    <a:pt x="3298436" y="4302789"/>
                  </a:lnTo>
                  <a:lnTo>
                    <a:pt x="3291136" y="430350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1659" y="1889801"/>
              <a:ext cx="3396030" cy="1796247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26190" y="3944441"/>
              <a:ext cx="225424" cy="228599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1250286" y="3887401"/>
            <a:ext cx="1675890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dirty="0">
                <a:solidFill>
                  <a:srgbClr val="007BFF"/>
                </a:solidFill>
                <a:latin typeface="Malgun Gothic" panose="020B0503020000020004" pitchFamily="34" charset="-127"/>
                <a:cs typeface="Malgun Gothic"/>
              </a:rPr>
              <a:t>시간의 장벽</a:t>
            </a:r>
            <a:endParaRPr sz="2000" dirty="0">
              <a:latin typeface="Malgun Gothic" panose="020B0503020000020004" pitchFamily="34" charset="-127"/>
              <a:cs typeface="Malgun Goth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13489" y="4252933"/>
            <a:ext cx="2935605" cy="778611"/>
          </a:xfrm>
          <a:prstGeom prst="rect">
            <a:avLst/>
          </a:prstGeom>
        </p:spPr>
        <p:txBody>
          <a:bodyPr vert="horz" wrap="square" lIns="0" tIns="844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65"/>
              </a:spcBef>
            </a:pPr>
            <a:r>
              <a:rPr sz="1500" dirty="0">
                <a:solidFill>
                  <a:srgbClr val="333333"/>
                </a:solidFill>
                <a:latin typeface="Malgun Gothic" panose="020B0503020000020004" pitchFamily="34" charset="-127"/>
                <a:cs typeface="Arial"/>
              </a:rPr>
              <a:t> </a:t>
            </a:r>
            <a:r>
              <a:rPr sz="1500" dirty="0">
                <a:solidFill>
                  <a:srgbClr val="333333"/>
                </a:solidFill>
                <a:latin typeface="Malgun Gothic" panose="020B0503020000020004" pitchFamily="34" charset="-127"/>
                <a:cs typeface="Malgun Gothic"/>
              </a:rPr>
              <a:t>오늘 뭐 먹지</a:t>
            </a:r>
            <a:r>
              <a:rPr sz="1500" dirty="0">
                <a:solidFill>
                  <a:srgbClr val="333333"/>
                </a:solidFill>
                <a:latin typeface="Malgun Gothic" panose="020B0503020000020004" pitchFamily="34" charset="-127"/>
                <a:cs typeface="Arial"/>
              </a:rPr>
              <a:t> </a:t>
            </a:r>
            <a:endParaRPr sz="1500" dirty="0">
              <a:latin typeface="Malgun Gothic" panose="020B0503020000020004" pitchFamily="34" charset="-127"/>
              <a:cs typeface="Arial"/>
            </a:endParaRPr>
          </a:p>
          <a:p>
            <a:pPr marL="12700" marR="5080">
              <a:lnSpc>
                <a:spcPct val="113300"/>
              </a:lnSpc>
              <a:spcBef>
                <a:spcPts val="330"/>
              </a:spcBef>
            </a:pPr>
            <a:r>
              <a:rPr sz="1300" dirty="0">
                <a:solidFill>
                  <a:srgbClr val="333333"/>
                </a:solidFill>
                <a:latin typeface="Malgun Gothic" panose="020B0503020000020004" pitchFamily="34" charset="-127"/>
                <a:cs typeface="Dotum"/>
              </a:rPr>
              <a:t>매일 반복되는 메뉴 고민</a:t>
            </a:r>
            <a:r>
              <a:rPr sz="1300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33333"/>
                </a:solidFill>
                <a:latin typeface="Malgun Gothic" panose="020B0503020000020004" pitchFamily="34" charset="-127"/>
                <a:cs typeface="Dotum"/>
              </a:rPr>
              <a:t>끝없는 레시피 검색의 피로감</a:t>
            </a:r>
            <a:endParaRPr sz="1300" dirty="0">
              <a:latin typeface="Malgun Gothic" panose="020B0503020000020004" pitchFamily="34" charset="-127"/>
              <a:cs typeface="Dotum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331207" y="1859280"/>
            <a:ext cx="3520440" cy="4438015"/>
            <a:chOff x="4331207" y="1859280"/>
            <a:chExt cx="3520440" cy="4438015"/>
          </a:xfrm>
        </p:grpSpPr>
        <p:sp>
          <p:nvSpPr>
            <p:cNvPr id="12" name="object 12"/>
            <p:cNvSpPr/>
            <p:nvPr/>
          </p:nvSpPr>
          <p:spPr>
            <a:xfrm>
              <a:off x="4331195" y="1859292"/>
              <a:ext cx="3520440" cy="4438015"/>
            </a:xfrm>
            <a:custGeom>
              <a:avLst/>
              <a:gdLst/>
              <a:ahLst/>
              <a:cxnLst/>
              <a:rect l="l" t="t" r="r" b="b"/>
              <a:pathLst>
                <a:path w="3520440" h="4438015">
                  <a:moveTo>
                    <a:pt x="3520440" y="0"/>
                  </a:moveTo>
                  <a:lnTo>
                    <a:pt x="3443186" y="0"/>
                  </a:lnTo>
                  <a:lnTo>
                    <a:pt x="3443186" y="142786"/>
                  </a:lnTo>
                  <a:lnTo>
                    <a:pt x="3443186" y="4221759"/>
                  </a:lnTo>
                  <a:lnTo>
                    <a:pt x="3435350" y="4261142"/>
                  </a:lnTo>
                  <a:lnTo>
                    <a:pt x="3413036" y="4294530"/>
                  </a:lnTo>
                  <a:lnTo>
                    <a:pt x="3379647" y="4316831"/>
                  </a:lnTo>
                  <a:lnTo>
                    <a:pt x="3340265" y="4324667"/>
                  </a:lnTo>
                  <a:lnTo>
                    <a:pt x="178130" y="4324667"/>
                  </a:lnTo>
                  <a:lnTo>
                    <a:pt x="138747" y="4316831"/>
                  </a:lnTo>
                  <a:lnTo>
                    <a:pt x="105359" y="4294530"/>
                  </a:lnTo>
                  <a:lnTo>
                    <a:pt x="83045" y="4261142"/>
                  </a:lnTo>
                  <a:lnTo>
                    <a:pt x="75222" y="4221759"/>
                  </a:lnTo>
                  <a:lnTo>
                    <a:pt x="75222" y="142786"/>
                  </a:lnTo>
                  <a:lnTo>
                    <a:pt x="83045" y="103403"/>
                  </a:lnTo>
                  <a:lnTo>
                    <a:pt x="105359" y="70015"/>
                  </a:lnTo>
                  <a:lnTo>
                    <a:pt x="138747" y="47701"/>
                  </a:lnTo>
                  <a:lnTo>
                    <a:pt x="178130" y="39878"/>
                  </a:lnTo>
                  <a:lnTo>
                    <a:pt x="3340265" y="39878"/>
                  </a:lnTo>
                  <a:lnTo>
                    <a:pt x="3379647" y="47701"/>
                  </a:lnTo>
                  <a:lnTo>
                    <a:pt x="3413036" y="70015"/>
                  </a:lnTo>
                  <a:lnTo>
                    <a:pt x="3435350" y="103403"/>
                  </a:lnTo>
                  <a:lnTo>
                    <a:pt x="3443186" y="142786"/>
                  </a:lnTo>
                  <a:lnTo>
                    <a:pt x="3443186" y="0"/>
                  </a:lnTo>
                  <a:lnTo>
                    <a:pt x="0" y="0"/>
                  </a:lnTo>
                  <a:lnTo>
                    <a:pt x="0" y="4437888"/>
                  </a:lnTo>
                  <a:lnTo>
                    <a:pt x="3520440" y="4437888"/>
                  </a:lnTo>
                  <a:lnTo>
                    <a:pt x="3520440" y="4324667"/>
                  </a:lnTo>
                  <a:lnTo>
                    <a:pt x="3520440" y="39878"/>
                  </a:lnTo>
                  <a:lnTo>
                    <a:pt x="3520440" y="0"/>
                  </a:lnTo>
                  <a:close/>
                </a:path>
              </a:pathLst>
            </a:custGeom>
            <a:solidFill>
              <a:srgbClr val="00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397063" y="1889802"/>
              <a:ext cx="3387090" cy="4304030"/>
            </a:xfrm>
            <a:custGeom>
              <a:avLst/>
              <a:gdLst/>
              <a:ahLst/>
              <a:cxnLst/>
              <a:rect l="l" t="t" r="r" b="b"/>
              <a:pathLst>
                <a:path w="3387090" h="4304030">
                  <a:moveTo>
                    <a:pt x="3281780" y="4303508"/>
                  </a:moveTo>
                  <a:lnTo>
                    <a:pt x="104894" y="4303508"/>
                  </a:lnTo>
                  <a:lnTo>
                    <a:pt x="97593" y="4302789"/>
                  </a:lnTo>
                  <a:lnTo>
                    <a:pt x="56023" y="4288683"/>
                  </a:lnTo>
                  <a:lnTo>
                    <a:pt x="23015" y="4259743"/>
                  </a:lnTo>
                  <a:lnTo>
                    <a:pt x="3595" y="4220375"/>
                  </a:lnTo>
                  <a:lnTo>
                    <a:pt x="0" y="4198614"/>
                  </a:lnTo>
                  <a:lnTo>
                    <a:pt x="0" y="4191243"/>
                  </a:lnTo>
                  <a:lnTo>
                    <a:pt x="0" y="104893"/>
                  </a:lnTo>
                  <a:lnTo>
                    <a:pt x="11366" y="62492"/>
                  </a:lnTo>
                  <a:lnTo>
                    <a:pt x="38094" y="27669"/>
                  </a:lnTo>
                  <a:lnTo>
                    <a:pt x="76113" y="5724"/>
                  </a:lnTo>
                  <a:lnTo>
                    <a:pt x="104894" y="0"/>
                  </a:lnTo>
                  <a:lnTo>
                    <a:pt x="3281780" y="0"/>
                  </a:lnTo>
                  <a:lnTo>
                    <a:pt x="3324180" y="11366"/>
                  </a:lnTo>
                  <a:lnTo>
                    <a:pt x="3359004" y="38093"/>
                  </a:lnTo>
                  <a:lnTo>
                    <a:pt x="3380948" y="76113"/>
                  </a:lnTo>
                  <a:lnTo>
                    <a:pt x="3386674" y="104893"/>
                  </a:lnTo>
                  <a:lnTo>
                    <a:pt x="3386674" y="4198614"/>
                  </a:lnTo>
                  <a:lnTo>
                    <a:pt x="3375306" y="4241015"/>
                  </a:lnTo>
                  <a:lnTo>
                    <a:pt x="3348579" y="4275840"/>
                  </a:lnTo>
                  <a:lnTo>
                    <a:pt x="3310559" y="4297784"/>
                  </a:lnTo>
                  <a:lnTo>
                    <a:pt x="3289081" y="4302789"/>
                  </a:lnTo>
                  <a:lnTo>
                    <a:pt x="3281780" y="430350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397063" y="1889801"/>
              <a:ext cx="3386674" cy="1796247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618378" y="3960316"/>
              <a:ext cx="253999" cy="196849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4970541" y="3887401"/>
            <a:ext cx="1389064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dirty="0">
                <a:solidFill>
                  <a:srgbClr val="007BFF"/>
                </a:solidFill>
                <a:latin typeface="Malgun Gothic" panose="020B0503020000020004" pitchFamily="34" charset="-127"/>
                <a:cs typeface="Malgun Gothic"/>
              </a:rPr>
              <a:t>지식의 장벽</a:t>
            </a:r>
            <a:endParaRPr sz="2000" dirty="0">
              <a:latin typeface="Malgun Gothic" panose="020B0503020000020004" pitchFamily="34" charset="-127"/>
              <a:cs typeface="Malgun Gothic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605678" y="4252933"/>
            <a:ext cx="2964815" cy="778611"/>
          </a:xfrm>
          <a:prstGeom prst="rect">
            <a:avLst/>
          </a:prstGeom>
        </p:spPr>
        <p:txBody>
          <a:bodyPr vert="horz" wrap="square" lIns="0" tIns="844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65"/>
              </a:spcBef>
            </a:pPr>
            <a:r>
              <a:rPr sz="1500" dirty="0">
                <a:solidFill>
                  <a:srgbClr val="333333"/>
                </a:solidFill>
                <a:latin typeface="Malgun Gothic" panose="020B0503020000020004" pitchFamily="34" charset="-127"/>
                <a:cs typeface="Arial"/>
              </a:rPr>
              <a:t> </a:t>
            </a:r>
            <a:r>
              <a:rPr sz="1500" dirty="0">
                <a:solidFill>
                  <a:srgbClr val="333333"/>
                </a:solidFill>
                <a:latin typeface="Malgun Gothic" panose="020B0503020000020004" pitchFamily="34" charset="-127"/>
                <a:cs typeface="Malgun Gothic"/>
              </a:rPr>
              <a:t>이렇게 먹는 게 맞나</a:t>
            </a:r>
            <a:r>
              <a:rPr sz="1500" dirty="0">
                <a:solidFill>
                  <a:srgbClr val="333333"/>
                </a:solidFill>
                <a:latin typeface="Malgun Gothic" panose="020B0503020000020004" pitchFamily="34" charset="-127"/>
                <a:cs typeface="Arial"/>
              </a:rPr>
              <a:t> </a:t>
            </a:r>
            <a:endParaRPr sz="1500" dirty="0">
              <a:latin typeface="Malgun Gothic" panose="020B0503020000020004" pitchFamily="34" charset="-127"/>
              <a:cs typeface="Arial"/>
            </a:endParaRPr>
          </a:p>
          <a:p>
            <a:pPr marL="12700" marR="5080">
              <a:lnSpc>
                <a:spcPct val="113300"/>
              </a:lnSpc>
              <a:spcBef>
                <a:spcPts val="330"/>
              </a:spcBef>
            </a:pPr>
            <a:r>
              <a:rPr sz="1300" dirty="0">
                <a:solidFill>
                  <a:srgbClr val="333333"/>
                </a:solidFill>
                <a:latin typeface="Malgun Gothic" panose="020B0503020000020004" pitchFamily="34" charset="-127"/>
                <a:cs typeface="Dotum"/>
              </a:rPr>
              <a:t>케톤</a:t>
            </a:r>
            <a:r>
              <a:rPr sz="1300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33333"/>
                </a:solidFill>
                <a:latin typeface="Malgun Gothic" panose="020B0503020000020004" pitchFamily="34" charset="-127"/>
                <a:cs typeface="Dotum"/>
              </a:rPr>
              <a:t>당뇨</a:t>
            </a:r>
            <a:r>
              <a:rPr sz="1300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33333"/>
                </a:solidFill>
                <a:latin typeface="Malgun Gothic" panose="020B0503020000020004" pitchFamily="34" charset="-127"/>
                <a:cs typeface="Dotum"/>
              </a:rPr>
              <a:t>이유식</a:t>
            </a:r>
            <a:r>
              <a:rPr sz="1300" dirty="0">
                <a:solidFill>
                  <a:srgbClr val="333333"/>
                </a:solidFill>
                <a:latin typeface="Microsoft Sans Serif"/>
                <a:cs typeface="Microsoft Sans Serif"/>
              </a:rPr>
              <a:t>  </a:t>
            </a:r>
            <a:r>
              <a:rPr sz="1300" dirty="0">
                <a:solidFill>
                  <a:srgbClr val="333333"/>
                </a:solidFill>
                <a:latin typeface="Malgun Gothic" panose="020B0503020000020004" pitchFamily="34" charset="-127"/>
                <a:cs typeface="Dotum"/>
              </a:rPr>
              <a:t>정확한 정보를 찾고 계산해 야 하는 부담감</a:t>
            </a:r>
            <a:endParaRPr sz="1300" dirty="0">
              <a:latin typeface="Malgun Gothic" panose="020B0503020000020004" pitchFamily="34" charset="-127"/>
              <a:cs typeface="Dotum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8016240" y="1859280"/>
            <a:ext cx="3529965" cy="4438015"/>
            <a:chOff x="8016240" y="1859280"/>
            <a:chExt cx="3529965" cy="4438015"/>
          </a:xfrm>
        </p:grpSpPr>
        <p:sp>
          <p:nvSpPr>
            <p:cNvPr id="19" name="object 19"/>
            <p:cNvSpPr/>
            <p:nvPr/>
          </p:nvSpPr>
          <p:spPr>
            <a:xfrm>
              <a:off x="8016228" y="1859292"/>
              <a:ext cx="3529965" cy="4438015"/>
            </a:xfrm>
            <a:custGeom>
              <a:avLst/>
              <a:gdLst/>
              <a:ahLst/>
              <a:cxnLst/>
              <a:rect l="l" t="t" r="r" b="b"/>
              <a:pathLst>
                <a:path w="3529965" h="4438015">
                  <a:moveTo>
                    <a:pt x="3529584" y="0"/>
                  </a:moveTo>
                  <a:lnTo>
                    <a:pt x="3453549" y="0"/>
                  </a:lnTo>
                  <a:lnTo>
                    <a:pt x="3453549" y="142786"/>
                  </a:lnTo>
                  <a:lnTo>
                    <a:pt x="3453549" y="4221759"/>
                  </a:lnTo>
                  <a:lnTo>
                    <a:pt x="3445713" y="4261142"/>
                  </a:lnTo>
                  <a:lnTo>
                    <a:pt x="3423412" y="4294530"/>
                  </a:lnTo>
                  <a:lnTo>
                    <a:pt x="3390023" y="4316831"/>
                  </a:lnTo>
                  <a:lnTo>
                    <a:pt x="3350641" y="4324667"/>
                  </a:lnTo>
                  <a:lnTo>
                    <a:pt x="179146" y="4324667"/>
                  </a:lnTo>
                  <a:lnTo>
                    <a:pt x="139763" y="4316831"/>
                  </a:lnTo>
                  <a:lnTo>
                    <a:pt x="106375" y="4294530"/>
                  </a:lnTo>
                  <a:lnTo>
                    <a:pt x="84061" y="4261142"/>
                  </a:lnTo>
                  <a:lnTo>
                    <a:pt x="76238" y="4221759"/>
                  </a:lnTo>
                  <a:lnTo>
                    <a:pt x="76238" y="142786"/>
                  </a:lnTo>
                  <a:lnTo>
                    <a:pt x="84061" y="103403"/>
                  </a:lnTo>
                  <a:lnTo>
                    <a:pt x="106375" y="70015"/>
                  </a:lnTo>
                  <a:lnTo>
                    <a:pt x="139763" y="47701"/>
                  </a:lnTo>
                  <a:lnTo>
                    <a:pt x="179146" y="39878"/>
                  </a:lnTo>
                  <a:lnTo>
                    <a:pt x="3350641" y="39878"/>
                  </a:lnTo>
                  <a:lnTo>
                    <a:pt x="3390023" y="47701"/>
                  </a:lnTo>
                  <a:lnTo>
                    <a:pt x="3423412" y="70015"/>
                  </a:lnTo>
                  <a:lnTo>
                    <a:pt x="3445713" y="103403"/>
                  </a:lnTo>
                  <a:lnTo>
                    <a:pt x="3453549" y="142786"/>
                  </a:lnTo>
                  <a:lnTo>
                    <a:pt x="3453549" y="0"/>
                  </a:lnTo>
                  <a:lnTo>
                    <a:pt x="0" y="0"/>
                  </a:lnTo>
                  <a:lnTo>
                    <a:pt x="0" y="4437888"/>
                  </a:lnTo>
                  <a:lnTo>
                    <a:pt x="3529584" y="4437888"/>
                  </a:lnTo>
                  <a:lnTo>
                    <a:pt x="3529584" y="4324667"/>
                  </a:lnTo>
                  <a:lnTo>
                    <a:pt x="3529584" y="39878"/>
                  </a:lnTo>
                  <a:lnTo>
                    <a:pt x="3529584" y="0"/>
                  </a:lnTo>
                  <a:close/>
                </a:path>
              </a:pathLst>
            </a:custGeom>
            <a:solidFill>
              <a:srgbClr val="00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8083112" y="1889802"/>
              <a:ext cx="3396615" cy="4304030"/>
            </a:xfrm>
            <a:custGeom>
              <a:avLst/>
              <a:gdLst/>
              <a:ahLst/>
              <a:cxnLst/>
              <a:rect l="l" t="t" r="r" b="b"/>
              <a:pathLst>
                <a:path w="3396615" h="4304030">
                  <a:moveTo>
                    <a:pt x="3291136" y="4303508"/>
                  </a:moveTo>
                  <a:lnTo>
                    <a:pt x="104893" y="4303508"/>
                  </a:lnTo>
                  <a:lnTo>
                    <a:pt x="97592" y="4302789"/>
                  </a:lnTo>
                  <a:lnTo>
                    <a:pt x="56021" y="4288683"/>
                  </a:lnTo>
                  <a:lnTo>
                    <a:pt x="23015" y="4259743"/>
                  </a:lnTo>
                  <a:lnTo>
                    <a:pt x="3594" y="4220375"/>
                  </a:lnTo>
                  <a:lnTo>
                    <a:pt x="0" y="4198614"/>
                  </a:lnTo>
                  <a:lnTo>
                    <a:pt x="0" y="4191243"/>
                  </a:lnTo>
                  <a:lnTo>
                    <a:pt x="0" y="104893"/>
                  </a:lnTo>
                  <a:lnTo>
                    <a:pt x="11365" y="62492"/>
                  </a:lnTo>
                  <a:lnTo>
                    <a:pt x="38093" y="27669"/>
                  </a:lnTo>
                  <a:lnTo>
                    <a:pt x="76112" y="5724"/>
                  </a:lnTo>
                  <a:lnTo>
                    <a:pt x="104893" y="0"/>
                  </a:lnTo>
                  <a:lnTo>
                    <a:pt x="3291136" y="0"/>
                  </a:lnTo>
                  <a:lnTo>
                    <a:pt x="3333536" y="11366"/>
                  </a:lnTo>
                  <a:lnTo>
                    <a:pt x="3368360" y="38093"/>
                  </a:lnTo>
                  <a:lnTo>
                    <a:pt x="3390304" y="76113"/>
                  </a:lnTo>
                  <a:lnTo>
                    <a:pt x="3396029" y="104893"/>
                  </a:lnTo>
                  <a:lnTo>
                    <a:pt x="3396029" y="4198614"/>
                  </a:lnTo>
                  <a:lnTo>
                    <a:pt x="3384662" y="4241015"/>
                  </a:lnTo>
                  <a:lnTo>
                    <a:pt x="3357936" y="4275840"/>
                  </a:lnTo>
                  <a:lnTo>
                    <a:pt x="3319916" y="4297784"/>
                  </a:lnTo>
                  <a:lnTo>
                    <a:pt x="3298436" y="4302789"/>
                  </a:lnTo>
                  <a:lnTo>
                    <a:pt x="3291136" y="430350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083113" y="1889801"/>
              <a:ext cx="3396029" cy="1796247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310713" y="3957141"/>
              <a:ext cx="225424" cy="206374"/>
            </a:xfrm>
            <a:prstGeom prst="rect">
              <a:avLst/>
            </a:prstGeom>
          </p:spPr>
        </p:pic>
      </p:grpSp>
      <p:sp>
        <p:nvSpPr>
          <p:cNvPr id="23" name="object 23"/>
          <p:cNvSpPr txBox="1"/>
          <p:nvPr/>
        </p:nvSpPr>
        <p:spPr>
          <a:xfrm>
            <a:off x="8634810" y="3887401"/>
            <a:ext cx="1569640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dirty="0">
                <a:solidFill>
                  <a:srgbClr val="007BFF"/>
                </a:solidFill>
                <a:latin typeface="Malgun Gothic" panose="020B0503020000020004" pitchFamily="34" charset="-127"/>
                <a:cs typeface="Malgun Gothic"/>
              </a:rPr>
              <a:t>비용의 장벽</a:t>
            </a:r>
            <a:endParaRPr sz="2000" dirty="0">
              <a:latin typeface="Malgun Gothic" panose="020B0503020000020004" pitchFamily="34" charset="-127"/>
              <a:cs typeface="Malgun Gothic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298013" y="4252933"/>
            <a:ext cx="2893695" cy="778611"/>
          </a:xfrm>
          <a:prstGeom prst="rect">
            <a:avLst/>
          </a:prstGeom>
        </p:spPr>
        <p:txBody>
          <a:bodyPr vert="horz" wrap="square" lIns="0" tIns="844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65"/>
              </a:spcBef>
            </a:pPr>
            <a:r>
              <a:rPr sz="1500" dirty="0">
                <a:solidFill>
                  <a:srgbClr val="333333"/>
                </a:solidFill>
                <a:latin typeface="Malgun Gothic" panose="020B0503020000020004" pitchFamily="34" charset="-127"/>
                <a:cs typeface="Arial"/>
              </a:rPr>
              <a:t> </a:t>
            </a:r>
            <a:r>
              <a:rPr sz="1500" dirty="0">
                <a:solidFill>
                  <a:srgbClr val="333333"/>
                </a:solidFill>
                <a:latin typeface="Malgun Gothic" panose="020B0503020000020004" pitchFamily="34" charset="-127"/>
                <a:cs typeface="Malgun Gothic"/>
              </a:rPr>
              <a:t>어디서 사야 싸지</a:t>
            </a:r>
            <a:r>
              <a:rPr sz="1500" dirty="0">
                <a:solidFill>
                  <a:srgbClr val="333333"/>
                </a:solidFill>
                <a:latin typeface="Malgun Gothic" panose="020B0503020000020004" pitchFamily="34" charset="-127"/>
                <a:cs typeface="Arial"/>
              </a:rPr>
              <a:t> </a:t>
            </a:r>
            <a:endParaRPr sz="1500" dirty="0">
              <a:latin typeface="Malgun Gothic" panose="020B0503020000020004" pitchFamily="34" charset="-127"/>
              <a:cs typeface="Arial"/>
            </a:endParaRPr>
          </a:p>
          <a:p>
            <a:pPr marL="12700" marR="5080">
              <a:lnSpc>
                <a:spcPct val="113300"/>
              </a:lnSpc>
              <a:spcBef>
                <a:spcPts val="330"/>
              </a:spcBef>
            </a:pPr>
            <a:r>
              <a:rPr sz="1300" dirty="0">
                <a:solidFill>
                  <a:srgbClr val="333333"/>
                </a:solidFill>
                <a:latin typeface="Malgun Gothic" panose="020B0503020000020004" pitchFamily="34" charset="-127"/>
                <a:cs typeface="Dotum"/>
              </a:rPr>
              <a:t>오프라인과 온라인</a:t>
            </a:r>
            <a:r>
              <a:rPr sz="1300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33333"/>
                </a:solidFill>
                <a:latin typeface="Malgun Gothic" panose="020B0503020000020004" pitchFamily="34" charset="-127"/>
                <a:cs typeface="Dotum"/>
              </a:rPr>
              <a:t>수많은 마트의 가격을 비교 해야 하는 번거로움</a:t>
            </a:r>
            <a:endParaRPr sz="1300" dirty="0">
              <a:latin typeface="Malgun Gothic" panose="020B0503020000020004" pitchFamily="34" charset="-127"/>
              <a:cs typeface="Dotum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5651" y="580756"/>
            <a:ext cx="6368950" cy="49436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100" dirty="0">
                <a:solidFill>
                  <a:srgbClr val="333333"/>
                </a:solidFill>
                <a:cs typeface="Noto Sans JP"/>
              </a:rPr>
              <a:t>AI Chef Assistant</a:t>
            </a:r>
            <a:r>
              <a:rPr dirty="0">
                <a:solidFill>
                  <a:srgbClr val="333333"/>
                </a:solidFill>
              </a:rPr>
              <a:t>는 이 모든 장벽을</a:t>
            </a:r>
            <a:endParaRPr sz="3100" dirty="0">
              <a:cs typeface="Noto Sans JP"/>
            </a:endParaRPr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203700" y="598749"/>
            <a:ext cx="1029100" cy="486483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851650" y="598749"/>
            <a:ext cx="1381385" cy="473206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905">
              <a:lnSpc>
                <a:spcPct val="100000"/>
              </a:lnSpc>
              <a:spcBef>
                <a:spcPts val="90"/>
              </a:spcBef>
            </a:pPr>
            <a:r>
              <a:rPr sz="3000" dirty="0">
                <a:solidFill>
                  <a:srgbClr val="333333"/>
                </a:solidFill>
                <a:latin typeface="Malgun Gothic" panose="020B0503020000020004" pitchFamily="34" charset="-127"/>
                <a:cs typeface="Malgun Gothic"/>
              </a:rPr>
              <a:t>한 번에</a:t>
            </a:r>
            <a:endParaRPr sz="3000" dirty="0">
              <a:latin typeface="Malgun Gothic" panose="020B0503020000020004" pitchFamily="34" charset="-127"/>
              <a:cs typeface="Malgun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11332" y="580756"/>
            <a:ext cx="2426518" cy="507190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sz="3000" dirty="0">
                <a:solidFill>
                  <a:srgbClr val="333333"/>
                </a:solidFill>
                <a:latin typeface="Malgun Gothic" panose="020B0503020000020004" pitchFamily="34" charset="-127"/>
                <a:cs typeface="Malgun Gothic"/>
              </a:rPr>
              <a:t>무너뜨립니다</a:t>
            </a:r>
            <a:r>
              <a:rPr sz="3100" dirty="0">
                <a:solidFill>
                  <a:srgbClr val="333333"/>
                </a:solidFill>
                <a:latin typeface="Malgun Gothic" panose="020B0503020000020004" pitchFamily="34" charset="-127"/>
                <a:cs typeface="Noto Sans JP"/>
              </a:rPr>
              <a:t> </a:t>
            </a:r>
            <a:endParaRPr sz="3100" dirty="0">
              <a:latin typeface="Malgun Gothic" panose="020B0503020000020004" pitchFamily="34" charset="-127"/>
              <a:cs typeface="Noto Sans JP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070600" y="1468037"/>
            <a:ext cx="374650" cy="374650"/>
          </a:xfrm>
          <a:custGeom>
            <a:avLst/>
            <a:gdLst/>
            <a:ahLst/>
            <a:cxnLst/>
            <a:rect l="l" t="t" r="r" b="b"/>
            <a:pathLst>
              <a:path w="374650" h="374650">
                <a:moveTo>
                  <a:pt x="187109" y="374218"/>
                </a:moveTo>
                <a:lnTo>
                  <a:pt x="141633" y="368609"/>
                </a:lnTo>
                <a:lnTo>
                  <a:pt x="98904" y="352126"/>
                </a:lnTo>
                <a:lnTo>
                  <a:pt x="61460" y="325755"/>
                </a:lnTo>
                <a:lnTo>
                  <a:pt x="31532" y="291061"/>
                </a:lnTo>
                <a:lnTo>
                  <a:pt x="10931" y="250133"/>
                </a:lnTo>
                <a:lnTo>
                  <a:pt x="898" y="205449"/>
                </a:lnTo>
                <a:lnTo>
                  <a:pt x="0" y="187109"/>
                </a:lnTo>
                <a:lnTo>
                  <a:pt x="224" y="177916"/>
                </a:lnTo>
                <a:lnTo>
                  <a:pt x="8053" y="132793"/>
                </a:lnTo>
                <a:lnTo>
                  <a:pt x="26612" y="90924"/>
                </a:lnTo>
                <a:lnTo>
                  <a:pt x="54802" y="54802"/>
                </a:lnTo>
                <a:lnTo>
                  <a:pt x="90923" y="26613"/>
                </a:lnTo>
                <a:lnTo>
                  <a:pt x="132792" y="8054"/>
                </a:lnTo>
                <a:lnTo>
                  <a:pt x="177916" y="224"/>
                </a:lnTo>
                <a:lnTo>
                  <a:pt x="187109" y="0"/>
                </a:lnTo>
                <a:lnTo>
                  <a:pt x="196301" y="224"/>
                </a:lnTo>
                <a:lnTo>
                  <a:pt x="241424" y="8054"/>
                </a:lnTo>
                <a:lnTo>
                  <a:pt x="283292" y="26613"/>
                </a:lnTo>
                <a:lnTo>
                  <a:pt x="319414" y="54802"/>
                </a:lnTo>
                <a:lnTo>
                  <a:pt x="347603" y="90924"/>
                </a:lnTo>
                <a:lnTo>
                  <a:pt x="366162" y="132793"/>
                </a:lnTo>
                <a:lnTo>
                  <a:pt x="373993" y="177916"/>
                </a:lnTo>
                <a:lnTo>
                  <a:pt x="374218" y="187109"/>
                </a:lnTo>
                <a:lnTo>
                  <a:pt x="373993" y="196301"/>
                </a:lnTo>
                <a:lnTo>
                  <a:pt x="366162" y="241424"/>
                </a:lnTo>
                <a:lnTo>
                  <a:pt x="347603" y="283293"/>
                </a:lnTo>
                <a:lnTo>
                  <a:pt x="319414" y="319415"/>
                </a:lnTo>
                <a:lnTo>
                  <a:pt x="283292" y="347604"/>
                </a:lnTo>
                <a:lnTo>
                  <a:pt x="241424" y="366163"/>
                </a:lnTo>
                <a:lnTo>
                  <a:pt x="196301" y="373993"/>
                </a:lnTo>
                <a:lnTo>
                  <a:pt x="187109" y="374218"/>
                </a:lnTo>
                <a:close/>
              </a:path>
            </a:pathLst>
          </a:custGeom>
          <a:solidFill>
            <a:srgbClr val="DAE9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212850" y="1520825"/>
            <a:ext cx="95885" cy="2501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50" b="1" spc="-50" dirty="0">
                <a:solidFill>
                  <a:srgbClr val="007BFF"/>
                </a:solidFill>
                <a:latin typeface="Poppins"/>
                <a:cs typeface="Poppins"/>
              </a:rPr>
              <a:t>1</a:t>
            </a:r>
            <a:endParaRPr sz="1450">
              <a:latin typeface="Poppins"/>
              <a:cs typeface="Poppin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584876" y="1347831"/>
            <a:ext cx="8238574" cy="800860"/>
          </a:xfrm>
          <a:prstGeom prst="rect">
            <a:avLst/>
          </a:prstGeom>
        </p:spPr>
        <p:txBody>
          <a:bodyPr vert="horz" wrap="square" lIns="0" tIns="1466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5"/>
              </a:spcBef>
            </a:pPr>
            <a:r>
              <a:rPr dirty="0">
                <a:solidFill>
                  <a:srgbClr val="333333"/>
                </a:solidFill>
                <a:latin typeface="Malgun Gothic" panose="020B0503020000020004" pitchFamily="34" charset="-127"/>
                <a:cs typeface="Noto Sans JP"/>
              </a:rPr>
              <a:t>AI </a:t>
            </a:r>
            <a:r>
              <a:rPr dirty="0">
                <a:solidFill>
                  <a:srgbClr val="333333"/>
                </a:solidFill>
                <a:latin typeface="Malgun Gothic" panose="020B0503020000020004" pitchFamily="34" charset="-127"/>
                <a:cs typeface="Malgun Gothic"/>
              </a:rPr>
              <a:t>기반 맞춤 레시피</a:t>
            </a:r>
            <a:endParaRPr dirty="0">
              <a:latin typeface="Malgun Gothic" panose="020B0503020000020004" pitchFamily="34" charset="-127"/>
              <a:cs typeface="Malgun Gothic"/>
            </a:endParaRPr>
          </a:p>
          <a:p>
            <a:pPr marL="12700" marR="5080">
              <a:lnSpc>
                <a:spcPct val="104200"/>
              </a:lnSpc>
              <a:spcBef>
                <a:spcPts val="815"/>
              </a:spcBef>
            </a:pPr>
            <a:r>
              <a:rPr dirty="0" err="1">
                <a:solidFill>
                  <a:srgbClr val="333333"/>
                </a:solidFill>
                <a:latin typeface="Malgun Gothic" panose="020B0503020000020004" pitchFamily="34" charset="-127"/>
                <a:cs typeface="Dotum"/>
              </a:rPr>
              <a:t>오늘</a:t>
            </a:r>
            <a:r>
              <a:rPr dirty="0">
                <a:solidFill>
                  <a:srgbClr val="333333"/>
                </a:solidFill>
                <a:latin typeface="Malgun Gothic" panose="020B0503020000020004" pitchFamily="34" charset="-127"/>
                <a:cs typeface="Dotum"/>
              </a:rPr>
              <a:t> 뭐 먹지</a:t>
            </a:r>
            <a:r>
              <a:rPr dirty="0">
                <a:solidFill>
                  <a:srgbClr val="333333"/>
                </a:solidFill>
                <a:latin typeface="Malgun Gothic" panose="020B0503020000020004" pitchFamily="34" charset="-127"/>
                <a:cs typeface="Noto Sans JP"/>
              </a:rPr>
              <a:t>  </a:t>
            </a:r>
            <a:r>
              <a:rPr dirty="0">
                <a:solidFill>
                  <a:srgbClr val="333333"/>
                </a:solidFill>
                <a:latin typeface="Malgun Gothic" panose="020B0503020000020004" pitchFamily="34" charset="-127"/>
                <a:cs typeface="Dotum"/>
              </a:rPr>
              <a:t>라는 질문에</a:t>
            </a:r>
            <a:r>
              <a:rPr dirty="0">
                <a:solidFill>
                  <a:srgbClr val="333333"/>
                </a:solidFill>
                <a:latin typeface="Malgun Gothic" panose="020B0503020000020004" pitchFamily="34" charset="-127"/>
                <a:cs typeface="Noto Sans JP"/>
              </a:rPr>
              <a:t> AI</a:t>
            </a:r>
            <a:r>
              <a:rPr dirty="0">
                <a:solidFill>
                  <a:srgbClr val="333333"/>
                </a:solidFill>
                <a:latin typeface="Malgun Gothic" panose="020B0503020000020004" pitchFamily="34" charset="-127"/>
                <a:cs typeface="Dotum"/>
              </a:rPr>
              <a:t>가 대화를 통해 최적의 </a:t>
            </a:r>
            <a:r>
              <a:rPr dirty="0" err="1">
                <a:solidFill>
                  <a:srgbClr val="333333"/>
                </a:solidFill>
                <a:latin typeface="Malgun Gothic" panose="020B0503020000020004" pitchFamily="34" charset="-127"/>
                <a:cs typeface="Dotum"/>
              </a:rPr>
              <a:t>메뉴를</a:t>
            </a:r>
            <a:r>
              <a:rPr dirty="0">
                <a:solidFill>
                  <a:srgbClr val="007BFF"/>
                </a:solidFill>
                <a:latin typeface="Malgun Gothic" panose="020B0503020000020004" pitchFamily="34" charset="-127"/>
                <a:cs typeface="Arial"/>
              </a:rPr>
              <a:t> </a:t>
            </a:r>
            <a:r>
              <a:rPr dirty="0" err="1">
                <a:solidFill>
                  <a:srgbClr val="007BFF"/>
                </a:solidFill>
                <a:latin typeface="Malgun Gothic" panose="020B0503020000020004" pitchFamily="34" charset="-127"/>
                <a:cs typeface="Malgun Gothic"/>
              </a:rPr>
              <a:t>생성</a:t>
            </a:r>
            <a:r>
              <a:rPr dirty="0">
                <a:solidFill>
                  <a:srgbClr val="007BFF"/>
                </a:solidFill>
                <a:latin typeface="Malgun Gothic" panose="020B0503020000020004" pitchFamily="34" charset="-127"/>
                <a:cs typeface="Arial"/>
              </a:rPr>
              <a:t> </a:t>
            </a:r>
            <a:r>
              <a:rPr dirty="0">
                <a:solidFill>
                  <a:srgbClr val="333333"/>
                </a:solidFill>
                <a:latin typeface="Malgun Gothic" panose="020B0503020000020004" pitchFamily="34" charset="-127"/>
                <a:cs typeface="Dotum"/>
              </a:rPr>
              <a:t>합니다</a:t>
            </a:r>
            <a:r>
              <a:rPr dirty="0">
                <a:solidFill>
                  <a:srgbClr val="333333"/>
                </a:solidFill>
                <a:latin typeface="Malgun Gothic" panose="020B0503020000020004" pitchFamily="34" charset="-127"/>
                <a:cs typeface="Noto Sans JP"/>
              </a:rPr>
              <a:t> </a:t>
            </a:r>
            <a:endParaRPr dirty="0">
              <a:latin typeface="Malgun Gothic" panose="020B0503020000020004" pitchFamily="34" charset="-127"/>
              <a:cs typeface="Noto Sans JP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070600" y="2740379"/>
            <a:ext cx="374650" cy="374650"/>
          </a:xfrm>
          <a:custGeom>
            <a:avLst/>
            <a:gdLst/>
            <a:ahLst/>
            <a:cxnLst/>
            <a:rect l="l" t="t" r="r" b="b"/>
            <a:pathLst>
              <a:path w="374650" h="374650">
                <a:moveTo>
                  <a:pt x="187109" y="374218"/>
                </a:moveTo>
                <a:lnTo>
                  <a:pt x="141633" y="368608"/>
                </a:lnTo>
                <a:lnTo>
                  <a:pt x="98904" y="352126"/>
                </a:lnTo>
                <a:lnTo>
                  <a:pt x="61460" y="325755"/>
                </a:lnTo>
                <a:lnTo>
                  <a:pt x="31532" y="291060"/>
                </a:lnTo>
                <a:lnTo>
                  <a:pt x="10931" y="250133"/>
                </a:lnTo>
                <a:lnTo>
                  <a:pt x="898" y="205449"/>
                </a:lnTo>
                <a:lnTo>
                  <a:pt x="0" y="187109"/>
                </a:lnTo>
                <a:lnTo>
                  <a:pt x="224" y="177916"/>
                </a:lnTo>
                <a:lnTo>
                  <a:pt x="8053" y="132793"/>
                </a:lnTo>
                <a:lnTo>
                  <a:pt x="26612" y="90924"/>
                </a:lnTo>
                <a:lnTo>
                  <a:pt x="54802" y="54802"/>
                </a:lnTo>
                <a:lnTo>
                  <a:pt x="90923" y="26612"/>
                </a:lnTo>
                <a:lnTo>
                  <a:pt x="132792" y="8054"/>
                </a:lnTo>
                <a:lnTo>
                  <a:pt x="177916" y="224"/>
                </a:lnTo>
                <a:lnTo>
                  <a:pt x="187109" y="0"/>
                </a:lnTo>
                <a:lnTo>
                  <a:pt x="196301" y="224"/>
                </a:lnTo>
                <a:lnTo>
                  <a:pt x="241424" y="8054"/>
                </a:lnTo>
                <a:lnTo>
                  <a:pt x="283292" y="26612"/>
                </a:lnTo>
                <a:lnTo>
                  <a:pt x="319414" y="54802"/>
                </a:lnTo>
                <a:lnTo>
                  <a:pt x="347603" y="90924"/>
                </a:lnTo>
                <a:lnTo>
                  <a:pt x="366162" y="132793"/>
                </a:lnTo>
                <a:lnTo>
                  <a:pt x="373993" y="177916"/>
                </a:lnTo>
                <a:lnTo>
                  <a:pt x="374218" y="187109"/>
                </a:lnTo>
                <a:lnTo>
                  <a:pt x="373993" y="196301"/>
                </a:lnTo>
                <a:lnTo>
                  <a:pt x="366162" y="241424"/>
                </a:lnTo>
                <a:lnTo>
                  <a:pt x="347603" y="283293"/>
                </a:lnTo>
                <a:lnTo>
                  <a:pt x="319414" y="319415"/>
                </a:lnTo>
                <a:lnTo>
                  <a:pt x="283292" y="347604"/>
                </a:lnTo>
                <a:lnTo>
                  <a:pt x="241424" y="366162"/>
                </a:lnTo>
                <a:lnTo>
                  <a:pt x="196301" y="373993"/>
                </a:lnTo>
                <a:lnTo>
                  <a:pt x="187109" y="374218"/>
                </a:lnTo>
                <a:close/>
              </a:path>
            </a:pathLst>
          </a:custGeom>
          <a:solidFill>
            <a:srgbClr val="DAE9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194578" y="2793167"/>
            <a:ext cx="132715" cy="2501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50" b="1" spc="-50" dirty="0">
                <a:solidFill>
                  <a:srgbClr val="007BFF"/>
                </a:solidFill>
                <a:latin typeface="Poppins"/>
                <a:cs typeface="Poppins"/>
              </a:rPr>
              <a:t>2</a:t>
            </a:r>
            <a:endParaRPr sz="1450">
              <a:latin typeface="Poppins"/>
              <a:cs typeface="Poppin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584876" y="2620173"/>
            <a:ext cx="9152974" cy="800860"/>
          </a:xfrm>
          <a:prstGeom prst="rect">
            <a:avLst/>
          </a:prstGeom>
        </p:spPr>
        <p:txBody>
          <a:bodyPr vert="horz" wrap="square" lIns="0" tIns="1466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5"/>
              </a:spcBef>
            </a:pPr>
            <a:r>
              <a:rPr dirty="0">
                <a:solidFill>
                  <a:srgbClr val="333333"/>
                </a:solidFill>
                <a:latin typeface="Malgun Gothic" panose="020B0503020000020004" pitchFamily="34" charset="-127"/>
                <a:cs typeface="Malgun Gothic"/>
              </a:rPr>
              <a:t>타겟별 영양 정보 특화</a:t>
            </a:r>
            <a:endParaRPr dirty="0">
              <a:latin typeface="Malgun Gothic" panose="020B0503020000020004" pitchFamily="34" charset="-127"/>
              <a:cs typeface="Malgun Gothic"/>
            </a:endParaRPr>
          </a:p>
          <a:p>
            <a:pPr marL="12700" marR="5080">
              <a:lnSpc>
                <a:spcPct val="104200"/>
              </a:lnSpc>
              <a:spcBef>
                <a:spcPts val="815"/>
              </a:spcBef>
            </a:pPr>
            <a:r>
              <a:rPr dirty="0">
                <a:solidFill>
                  <a:srgbClr val="333333"/>
                </a:solidFill>
                <a:latin typeface="Malgun Gothic" panose="020B0503020000020004" pitchFamily="34" charset="-127"/>
                <a:cs typeface="Dotum"/>
              </a:rPr>
              <a:t>케톤</a:t>
            </a:r>
            <a:r>
              <a:rPr dirty="0">
                <a:solidFill>
                  <a:srgbClr val="333333"/>
                </a:solidFill>
                <a:latin typeface="Malgun Gothic" panose="020B0503020000020004" pitchFamily="34" charset="-127"/>
                <a:cs typeface="Noto Sans JP"/>
              </a:rPr>
              <a:t> </a:t>
            </a:r>
            <a:r>
              <a:rPr dirty="0">
                <a:solidFill>
                  <a:srgbClr val="333333"/>
                </a:solidFill>
                <a:latin typeface="Malgun Gothic" panose="020B0503020000020004" pitchFamily="34" charset="-127"/>
                <a:cs typeface="Dotum"/>
              </a:rPr>
              <a:t>당뇨</a:t>
            </a:r>
            <a:r>
              <a:rPr dirty="0">
                <a:solidFill>
                  <a:srgbClr val="333333"/>
                </a:solidFill>
                <a:latin typeface="Malgun Gothic" panose="020B0503020000020004" pitchFamily="34" charset="-127"/>
                <a:cs typeface="Noto Sans JP"/>
              </a:rPr>
              <a:t> </a:t>
            </a:r>
            <a:r>
              <a:rPr dirty="0">
                <a:solidFill>
                  <a:srgbClr val="333333"/>
                </a:solidFill>
                <a:latin typeface="Malgun Gothic" panose="020B0503020000020004" pitchFamily="34" charset="-127"/>
                <a:cs typeface="Dotum"/>
              </a:rPr>
              <a:t>이유식 등 목적에 맞는 정확한 영양 정보를</a:t>
            </a:r>
            <a:r>
              <a:rPr dirty="0">
                <a:solidFill>
                  <a:srgbClr val="007BFF"/>
                </a:solidFill>
                <a:latin typeface="Malgun Gothic" panose="020B0503020000020004" pitchFamily="34" charset="-127"/>
                <a:cs typeface="Arial"/>
              </a:rPr>
              <a:t> </a:t>
            </a:r>
            <a:r>
              <a:rPr dirty="0">
                <a:solidFill>
                  <a:srgbClr val="007BFF"/>
                </a:solidFill>
                <a:latin typeface="Malgun Gothic" panose="020B0503020000020004" pitchFamily="34" charset="-127"/>
                <a:cs typeface="Malgun Gothic"/>
              </a:rPr>
              <a:t>분석</a:t>
            </a:r>
            <a:r>
              <a:rPr dirty="0">
                <a:solidFill>
                  <a:srgbClr val="007BFF"/>
                </a:solidFill>
                <a:latin typeface="Malgun Gothic" panose="020B0503020000020004" pitchFamily="34" charset="-127"/>
                <a:cs typeface="Arial"/>
              </a:rPr>
              <a:t> </a:t>
            </a:r>
            <a:r>
              <a:rPr dirty="0">
                <a:solidFill>
                  <a:srgbClr val="333333"/>
                </a:solidFill>
                <a:latin typeface="Malgun Gothic" panose="020B0503020000020004" pitchFamily="34" charset="-127"/>
                <a:cs typeface="Dotum"/>
              </a:rPr>
              <a:t>하여 제공 합니다</a:t>
            </a:r>
            <a:r>
              <a:rPr dirty="0">
                <a:solidFill>
                  <a:srgbClr val="333333"/>
                </a:solidFill>
                <a:latin typeface="Malgun Gothic" panose="020B0503020000020004" pitchFamily="34" charset="-127"/>
                <a:cs typeface="Noto Sans JP"/>
              </a:rPr>
              <a:t> </a:t>
            </a:r>
            <a:endParaRPr dirty="0">
              <a:latin typeface="Malgun Gothic" panose="020B0503020000020004" pitchFamily="34" charset="-127"/>
              <a:cs typeface="Noto Sans JP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070600" y="4012721"/>
            <a:ext cx="374650" cy="374650"/>
          </a:xfrm>
          <a:custGeom>
            <a:avLst/>
            <a:gdLst/>
            <a:ahLst/>
            <a:cxnLst/>
            <a:rect l="l" t="t" r="r" b="b"/>
            <a:pathLst>
              <a:path w="374650" h="374650">
                <a:moveTo>
                  <a:pt x="187109" y="374218"/>
                </a:moveTo>
                <a:lnTo>
                  <a:pt x="141633" y="368609"/>
                </a:lnTo>
                <a:lnTo>
                  <a:pt x="98904" y="352125"/>
                </a:lnTo>
                <a:lnTo>
                  <a:pt x="61460" y="325755"/>
                </a:lnTo>
                <a:lnTo>
                  <a:pt x="31532" y="291060"/>
                </a:lnTo>
                <a:lnTo>
                  <a:pt x="10931" y="250133"/>
                </a:lnTo>
                <a:lnTo>
                  <a:pt x="898" y="205448"/>
                </a:lnTo>
                <a:lnTo>
                  <a:pt x="0" y="187109"/>
                </a:lnTo>
                <a:lnTo>
                  <a:pt x="224" y="177916"/>
                </a:lnTo>
                <a:lnTo>
                  <a:pt x="8053" y="132792"/>
                </a:lnTo>
                <a:lnTo>
                  <a:pt x="26612" y="90924"/>
                </a:lnTo>
                <a:lnTo>
                  <a:pt x="54802" y="54802"/>
                </a:lnTo>
                <a:lnTo>
                  <a:pt x="90923" y="26613"/>
                </a:lnTo>
                <a:lnTo>
                  <a:pt x="132792" y="8054"/>
                </a:lnTo>
                <a:lnTo>
                  <a:pt x="177916" y="224"/>
                </a:lnTo>
                <a:lnTo>
                  <a:pt x="187109" y="0"/>
                </a:lnTo>
                <a:lnTo>
                  <a:pt x="196301" y="224"/>
                </a:lnTo>
                <a:lnTo>
                  <a:pt x="241424" y="8054"/>
                </a:lnTo>
                <a:lnTo>
                  <a:pt x="283292" y="26613"/>
                </a:lnTo>
                <a:lnTo>
                  <a:pt x="319414" y="54802"/>
                </a:lnTo>
                <a:lnTo>
                  <a:pt x="347603" y="90924"/>
                </a:lnTo>
                <a:lnTo>
                  <a:pt x="366162" y="132792"/>
                </a:lnTo>
                <a:lnTo>
                  <a:pt x="373993" y="177916"/>
                </a:lnTo>
                <a:lnTo>
                  <a:pt x="374218" y="187109"/>
                </a:lnTo>
                <a:lnTo>
                  <a:pt x="373993" y="196301"/>
                </a:lnTo>
                <a:lnTo>
                  <a:pt x="366162" y="241423"/>
                </a:lnTo>
                <a:lnTo>
                  <a:pt x="347603" y="283292"/>
                </a:lnTo>
                <a:lnTo>
                  <a:pt x="319414" y="319414"/>
                </a:lnTo>
                <a:lnTo>
                  <a:pt x="283292" y="347604"/>
                </a:lnTo>
                <a:lnTo>
                  <a:pt x="241424" y="366163"/>
                </a:lnTo>
                <a:lnTo>
                  <a:pt x="196301" y="373993"/>
                </a:lnTo>
                <a:lnTo>
                  <a:pt x="187109" y="374218"/>
                </a:lnTo>
                <a:close/>
              </a:path>
            </a:pathLst>
          </a:custGeom>
          <a:solidFill>
            <a:srgbClr val="DAE9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191362" y="4065509"/>
            <a:ext cx="139065" cy="2501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50" b="1" spc="-50" dirty="0">
                <a:solidFill>
                  <a:srgbClr val="007BFF"/>
                </a:solidFill>
                <a:latin typeface="Poppins"/>
                <a:cs typeface="Poppins"/>
              </a:rPr>
              <a:t>3</a:t>
            </a:r>
            <a:endParaRPr sz="1450">
              <a:latin typeface="Poppins"/>
              <a:cs typeface="Poppin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584876" y="3892515"/>
            <a:ext cx="8238574" cy="800860"/>
          </a:xfrm>
          <a:prstGeom prst="rect">
            <a:avLst/>
          </a:prstGeom>
        </p:spPr>
        <p:txBody>
          <a:bodyPr vert="horz" wrap="square" lIns="0" tIns="1466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5"/>
              </a:spcBef>
            </a:pPr>
            <a:r>
              <a:rPr dirty="0">
                <a:solidFill>
                  <a:srgbClr val="333333"/>
                </a:solidFill>
                <a:latin typeface="Malgun Gothic" panose="020B0503020000020004" pitchFamily="34" charset="-127"/>
                <a:cs typeface="Malgun Gothic"/>
              </a:rPr>
              <a:t>실시간 최저가 자동 비교</a:t>
            </a:r>
            <a:endParaRPr dirty="0">
              <a:latin typeface="Malgun Gothic" panose="020B0503020000020004" pitchFamily="34" charset="-127"/>
              <a:cs typeface="Malgun Gothic"/>
            </a:endParaRPr>
          </a:p>
          <a:p>
            <a:pPr marL="12700" marR="5080">
              <a:lnSpc>
                <a:spcPct val="104200"/>
              </a:lnSpc>
              <a:spcBef>
                <a:spcPts val="815"/>
              </a:spcBef>
            </a:pPr>
            <a:r>
              <a:rPr dirty="0">
                <a:solidFill>
                  <a:srgbClr val="333333"/>
                </a:solidFill>
                <a:latin typeface="Malgun Gothic" panose="020B0503020000020004" pitchFamily="34" charset="-127"/>
                <a:cs typeface="Dotum"/>
              </a:rPr>
              <a:t>네이버 쇼핑 </a:t>
            </a:r>
            <a:r>
              <a:rPr dirty="0">
                <a:solidFill>
                  <a:srgbClr val="333333"/>
                </a:solidFill>
                <a:latin typeface="Malgun Gothic" panose="020B0503020000020004" pitchFamily="34" charset="-127"/>
                <a:cs typeface="Noto Sans JP"/>
              </a:rPr>
              <a:t>API</a:t>
            </a:r>
            <a:r>
              <a:rPr dirty="0">
                <a:solidFill>
                  <a:srgbClr val="333333"/>
                </a:solidFill>
                <a:latin typeface="Malgun Gothic" panose="020B0503020000020004" pitchFamily="34" charset="-127"/>
                <a:cs typeface="Dotum"/>
              </a:rPr>
              <a:t>를 통해 필요한 재료의 최저가를</a:t>
            </a:r>
            <a:r>
              <a:rPr dirty="0">
                <a:solidFill>
                  <a:srgbClr val="007BFF"/>
                </a:solidFill>
                <a:latin typeface="Malgun Gothic" panose="020B0503020000020004" pitchFamily="34" charset="-127"/>
                <a:cs typeface="Arial"/>
              </a:rPr>
              <a:t> </a:t>
            </a:r>
            <a:r>
              <a:rPr dirty="0">
                <a:solidFill>
                  <a:srgbClr val="007BFF"/>
                </a:solidFill>
                <a:latin typeface="Malgun Gothic" panose="020B0503020000020004" pitchFamily="34" charset="-127"/>
                <a:cs typeface="Malgun Gothic"/>
              </a:rPr>
              <a:t>발견</a:t>
            </a:r>
            <a:r>
              <a:rPr dirty="0">
                <a:solidFill>
                  <a:srgbClr val="007BFF"/>
                </a:solidFill>
                <a:latin typeface="Malgun Gothic" panose="020B0503020000020004" pitchFamily="34" charset="-127"/>
                <a:cs typeface="Arial"/>
              </a:rPr>
              <a:t> </a:t>
            </a:r>
            <a:r>
              <a:rPr dirty="0" err="1">
                <a:solidFill>
                  <a:srgbClr val="333333"/>
                </a:solidFill>
                <a:latin typeface="Malgun Gothic" panose="020B0503020000020004" pitchFamily="34" charset="-127"/>
                <a:cs typeface="Dotum"/>
              </a:rPr>
              <a:t>하고</a:t>
            </a:r>
            <a:r>
              <a:rPr dirty="0">
                <a:solidFill>
                  <a:srgbClr val="333333"/>
                </a:solidFill>
                <a:latin typeface="Malgun Gothic" panose="020B0503020000020004" pitchFamily="34" charset="-127"/>
                <a:cs typeface="Dotum"/>
              </a:rPr>
              <a:t> </a:t>
            </a:r>
            <a:r>
              <a:rPr dirty="0" err="1">
                <a:solidFill>
                  <a:srgbClr val="333333"/>
                </a:solidFill>
                <a:latin typeface="Malgun Gothic" panose="020B0503020000020004" pitchFamily="34" charset="-127"/>
                <a:cs typeface="Dotum"/>
              </a:rPr>
              <a:t>추천합니다</a:t>
            </a:r>
            <a:r>
              <a:rPr dirty="0">
                <a:solidFill>
                  <a:srgbClr val="333333"/>
                </a:solidFill>
                <a:latin typeface="Malgun Gothic" panose="020B0503020000020004" pitchFamily="34" charset="-127"/>
                <a:cs typeface="Noto Sans JP"/>
              </a:rPr>
              <a:t> </a:t>
            </a:r>
            <a:endParaRPr dirty="0">
              <a:latin typeface="Malgun Gothic" panose="020B0503020000020004" pitchFamily="34" charset="-127"/>
              <a:cs typeface="Noto Sans JP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584876" y="5183860"/>
            <a:ext cx="8162374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dirty="0">
                <a:solidFill>
                  <a:srgbClr val="0056B3"/>
                </a:solidFill>
                <a:latin typeface="Malgun Gothic" panose="020B0503020000020004" pitchFamily="34" charset="-127"/>
                <a:cs typeface="Malgun Gothic"/>
              </a:rPr>
              <a:t>대화 한 번으로</a:t>
            </a:r>
            <a:r>
              <a:rPr sz="1950" b="1" dirty="0">
                <a:solidFill>
                  <a:srgbClr val="0056B3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0056B3"/>
                </a:solidFill>
                <a:latin typeface="Malgun Gothic" panose="020B0503020000020004" pitchFamily="34" charset="-127"/>
                <a:cs typeface="Malgun Gothic"/>
              </a:rPr>
              <a:t>레시피 생성부터 최저가 장보기까지 </a:t>
            </a:r>
            <a:r>
              <a:rPr sz="1950" b="1" dirty="0">
                <a:solidFill>
                  <a:srgbClr val="0056B3"/>
                </a:solidFill>
                <a:latin typeface="Trebuchet MS"/>
                <a:cs typeface="Trebuchet MS"/>
              </a:rPr>
              <a:t>3</a:t>
            </a:r>
            <a:r>
              <a:rPr sz="2000" dirty="0">
                <a:solidFill>
                  <a:srgbClr val="0056B3"/>
                </a:solidFill>
                <a:latin typeface="Malgun Gothic" panose="020B0503020000020004" pitchFamily="34" charset="-127"/>
                <a:cs typeface="Malgun Gothic"/>
              </a:rPr>
              <a:t>초 안에</a:t>
            </a:r>
            <a:r>
              <a:rPr sz="1950" b="1" dirty="0">
                <a:solidFill>
                  <a:srgbClr val="0056B3"/>
                </a:solidFill>
                <a:latin typeface="Trebuchet MS"/>
                <a:cs typeface="Trebuchet MS"/>
              </a:rPr>
              <a:t> </a:t>
            </a:r>
            <a:endParaRPr sz="195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959" y="651537"/>
            <a:ext cx="1010919" cy="2501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50" b="1" spc="-10" dirty="0">
                <a:solidFill>
                  <a:srgbClr val="007BFF"/>
                </a:solidFill>
                <a:latin typeface="Poppins"/>
                <a:cs typeface="Poppins"/>
              </a:rPr>
              <a:t>Live</a:t>
            </a:r>
            <a:r>
              <a:rPr sz="1450" b="1" spc="-120" dirty="0">
                <a:solidFill>
                  <a:srgbClr val="007BFF"/>
                </a:solidFill>
                <a:latin typeface="Poppins"/>
                <a:cs typeface="Poppins"/>
              </a:rPr>
              <a:t> </a:t>
            </a:r>
            <a:r>
              <a:rPr sz="1450" b="1" spc="-20" dirty="0">
                <a:solidFill>
                  <a:srgbClr val="007BFF"/>
                </a:solidFill>
                <a:latin typeface="Poppins"/>
                <a:cs typeface="Poppins"/>
              </a:rPr>
              <a:t>Demo</a:t>
            </a:r>
            <a:endParaRPr sz="1450">
              <a:latin typeface="Poppins"/>
              <a:cs typeface="Poppin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88959" y="917552"/>
            <a:ext cx="4535170" cy="956031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100" dirty="0">
                <a:solidFill>
                  <a:srgbClr val="333333"/>
                </a:solidFill>
                <a:cs typeface="Noto Sans JP"/>
              </a:rPr>
              <a:t>AI Chef Assistant</a:t>
            </a:r>
            <a:r>
              <a:rPr dirty="0">
                <a:solidFill>
                  <a:srgbClr val="333333"/>
                </a:solidFill>
              </a:rPr>
              <a:t>가 일하는 법</a:t>
            </a:r>
            <a:endParaRPr sz="3100" dirty="0">
              <a:cs typeface="Noto Sans JP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770631" y="1993391"/>
            <a:ext cx="2225040" cy="1478280"/>
            <a:chOff x="2770631" y="1993391"/>
            <a:chExt cx="2225040" cy="147828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70631" y="1993391"/>
              <a:ext cx="2225039" cy="147827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666502" y="2290853"/>
              <a:ext cx="355599" cy="279399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3572924" y="2635160"/>
            <a:ext cx="544195" cy="494665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29209">
              <a:lnSpc>
                <a:spcPct val="100000"/>
              </a:lnSpc>
              <a:spcBef>
                <a:spcPts val="290"/>
              </a:spcBef>
            </a:pPr>
            <a:r>
              <a:rPr sz="1650" spc="100" dirty="0">
                <a:latin typeface="Malgun Gothic" panose="020B0503020000020004" pitchFamily="34" charset="-127"/>
                <a:cs typeface="Arial"/>
              </a:rPr>
              <a:t> </a:t>
            </a:r>
            <a:r>
              <a:rPr sz="1650" spc="-325" dirty="0">
                <a:latin typeface="Malgun Gothic" panose="020B0503020000020004" pitchFamily="34" charset="-127"/>
                <a:cs typeface="Malgun Gothic"/>
              </a:rPr>
              <a:t>대화</a:t>
            </a:r>
            <a:r>
              <a:rPr sz="1650" dirty="0">
                <a:latin typeface="Malgun Gothic" panose="020B0503020000020004" pitchFamily="34" charset="-127"/>
                <a:cs typeface="Arial"/>
              </a:rPr>
              <a:t> </a:t>
            </a:r>
          </a:p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150" spc="-215" dirty="0">
                <a:solidFill>
                  <a:srgbClr val="FFFFFF"/>
                </a:solidFill>
                <a:latin typeface="Malgun Gothic" panose="020B0503020000020004" pitchFamily="34" charset="-127"/>
                <a:cs typeface="Dotum"/>
              </a:rPr>
              <a:t>조건</a:t>
            </a:r>
            <a:r>
              <a:rPr sz="1150" spc="-85" dirty="0">
                <a:solidFill>
                  <a:srgbClr val="FFFFFF"/>
                </a:solidFill>
                <a:latin typeface="Malgun Gothic" panose="020B0503020000020004" pitchFamily="34" charset="-127"/>
                <a:cs typeface="Dotum"/>
              </a:rPr>
              <a:t> </a:t>
            </a:r>
            <a:r>
              <a:rPr sz="1150" spc="-175" dirty="0">
                <a:solidFill>
                  <a:srgbClr val="FFFFFF"/>
                </a:solidFill>
                <a:latin typeface="Malgun Gothic" panose="020B0503020000020004" pitchFamily="34" charset="-127"/>
                <a:cs typeface="Dotum"/>
              </a:rPr>
              <a:t>파악</a:t>
            </a:r>
            <a:endParaRPr sz="1150" dirty="0">
              <a:latin typeface="Malgun Gothic" panose="020B0503020000020004" pitchFamily="34" charset="-127"/>
              <a:cs typeface="Dotum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770631" y="3770375"/>
            <a:ext cx="2225040" cy="1478280"/>
            <a:chOff x="2770631" y="3770375"/>
            <a:chExt cx="2225040" cy="1478280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770631" y="3770375"/>
              <a:ext cx="2225039" cy="147827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687218" y="4068389"/>
              <a:ext cx="298449" cy="279399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3512698" y="4412697"/>
            <a:ext cx="664845" cy="494665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90"/>
              </a:spcBef>
            </a:pPr>
            <a:r>
              <a:rPr sz="1650" spc="100" dirty="0">
                <a:latin typeface="Malgun Gothic" panose="020B0503020000020004" pitchFamily="34" charset="-127"/>
                <a:cs typeface="Arial"/>
              </a:rPr>
              <a:t> </a:t>
            </a:r>
            <a:r>
              <a:rPr sz="1650" spc="-325" dirty="0">
                <a:latin typeface="Malgun Gothic" panose="020B0503020000020004" pitchFamily="34" charset="-127"/>
                <a:cs typeface="Malgun Gothic"/>
              </a:rPr>
              <a:t>생성</a:t>
            </a:r>
            <a:r>
              <a:rPr sz="1650" dirty="0">
                <a:latin typeface="Malgun Gothic" panose="020B0503020000020004" pitchFamily="34" charset="-127"/>
                <a:cs typeface="Arial"/>
              </a:rPr>
              <a:t> </a:t>
            </a:r>
          </a:p>
          <a:p>
            <a:pPr algn="ctr">
              <a:lnSpc>
                <a:spcPct val="100000"/>
              </a:lnSpc>
              <a:spcBef>
                <a:spcPts val="140"/>
              </a:spcBef>
            </a:pPr>
            <a:r>
              <a:rPr sz="1150" spc="-215" dirty="0">
                <a:solidFill>
                  <a:srgbClr val="FFFFFF"/>
                </a:solidFill>
                <a:latin typeface="Malgun Gothic" panose="020B0503020000020004" pitchFamily="34" charset="-127"/>
                <a:cs typeface="Dotum"/>
              </a:rPr>
              <a:t>레시피</a:t>
            </a:r>
            <a:r>
              <a:rPr sz="1150" spc="-80" dirty="0">
                <a:solidFill>
                  <a:srgbClr val="FFFFFF"/>
                </a:solidFill>
                <a:latin typeface="Malgun Gothic" panose="020B0503020000020004" pitchFamily="34" charset="-127"/>
                <a:cs typeface="Dotum"/>
              </a:rPr>
              <a:t> </a:t>
            </a:r>
            <a:r>
              <a:rPr sz="1150" spc="-125" dirty="0">
                <a:solidFill>
                  <a:srgbClr val="FFFFFF"/>
                </a:solidFill>
                <a:latin typeface="Malgun Gothic" panose="020B0503020000020004" pitchFamily="34" charset="-127"/>
                <a:cs typeface="Dotum"/>
              </a:rPr>
              <a:t>생성</a:t>
            </a:r>
            <a:endParaRPr sz="1150" dirty="0">
              <a:latin typeface="Malgun Gothic" panose="020B0503020000020004" pitchFamily="34" charset="-127"/>
              <a:cs typeface="Dotum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2770631" y="5550407"/>
            <a:ext cx="2225040" cy="1289050"/>
            <a:chOff x="2770631" y="5550407"/>
            <a:chExt cx="2225040" cy="1289050"/>
          </a:xfrm>
        </p:grpSpPr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770631" y="5550407"/>
              <a:ext cx="2225039" cy="1288429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704760" y="5845925"/>
              <a:ext cx="279399" cy="279399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3434200" y="6190233"/>
            <a:ext cx="822325" cy="494665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90"/>
              </a:spcBef>
            </a:pPr>
            <a:r>
              <a:rPr sz="1650" spc="100" dirty="0">
                <a:latin typeface="Malgun Gothic" panose="020B0503020000020004" pitchFamily="34" charset="-127"/>
                <a:cs typeface="Arial"/>
              </a:rPr>
              <a:t> </a:t>
            </a:r>
            <a:r>
              <a:rPr sz="1650" spc="-325" dirty="0">
                <a:latin typeface="Malgun Gothic" panose="020B0503020000020004" pitchFamily="34" charset="-127"/>
                <a:cs typeface="Malgun Gothic"/>
              </a:rPr>
              <a:t>최적화</a:t>
            </a:r>
            <a:r>
              <a:rPr sz="1650" dirty="0">
                <a:latin typeface="Malgun Gothic" panose="020B0503020000020004" pitchFamily="34" charset="-127"/>
                <a:cs typeface="Arial"/>
              </a:rPr>
              <a:t> </a:t>
            </a:r>
          </a:p>
          <a:p>
            <a:pPr algn="ctr">
              <a:lnSpc>
                <a:spcPct val="100000"/>
              </a:lnSpc>
              <a:spcBef>
                <a:spcPts val="140"/>
              </a:spcBef>
            </a:pPr>
            <a:r>
              <a:rPr sz="1150" spc="-215" dirty="0">
                <a:solidFill>
                  <a:srgbClr val="FFFFFF"/>
                </a:solidFill>
                <a:latin typeface="Malgun Gothic" panose="020B0503020000020004" pitchFamily="34" charset="-127"/>
                <a:cs typeface="Dotum"/>
              </a:rPr>
              <a:t>구매</a:t>
            </a:r>
            <a:r>
              <a:rPr sz="1150" spc="-85" dirty="0">
                <a:solidFill>
                  <a:srgbClr val="FFFFFF"/>
                </a:solidFill>
                <a:latin typeface="Malgun Gothic" panose="020B0503020000020004" pitchFamily="34" charset="-127"/>
                <a:cs typeface="Dotum"/>
              </a:rPr>
              <a:t> </a:t>
            </a:r>
            <a:r>
              <a:rPr sz="1150" spc="-215" dirty="0">
                <a:solidFill>
                  <a:srgbClr val="FFFFFF"/>
                </a:solidFill>
                <a:latin typeface="Malgun Gothic" panose="020B0503020000020004" pitchFamily="34" charset="-127"/>
                <a:cs typeface="Dotum"/>
              </a:rPr>
              <a:t>계획</a:t>
            </a:r>
            <a:r>
              <a:rPr sz="1150" spc="-85" dirty="0">
                <a:solidFill>
                  <a:srgbClr val="FFFFFF"/>
                </a:solidFill>
                <a:latin typeface="Malgun Gothic" panose="020B0503020000020004" pitchFamily="34" charset="-127"/>
                <a:cs typeface="Dotum"/>
              </a:rPr>
              <a:t> </a:t>
            </a:r>
            <a:r>
              <a:rPr sz="1150" spc="-120" dirty="0">
                <a:solidFill>
                  <a:srgbClr val="FFFFFF"/>
                </a:solidFill>
                <a:latin typeface="Malgun Gothic" panose="020B0503020000020004" pitchFamily="34" charset="-127"/>
                <a:cs typeface="Dotum"/>
              </a:rPr>
              <a:t>추천</a:t>
            </a:r>
            <a:endParaRPr sz="1150" dirty="0">
              <a:latin typeface="Malgun Gothic" panose="020B0503020000020004" pitchFamily="34" charset="-127"/>
              <a:cs typeface="Dotum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3763231" y="3255698"/>
            <a:ext cx="163830" cy="2339340"/>
            <a:chOff x="3763231" y="3255698"/>
            <a:chExt cx="163830" cy="2339340"/>
          </a:xfrm>
        </p:grpSpPr>
        <p:sp>
          <p:nvSpPr>
            <p:cNvPr id="17" name="object 17"/>
            <p:cNvSpPr/>
            <p:nvPr/>
          </p:nvSpPr>
          <p:spPr>
            <a:xfrm>
              <a:off x="3845091" y="3255698"/>
              <a:ext cx="0" cy="561340"/>
            </a:xfrm>
            <a:custGeom>
              <a:avLst/>
              <a:gdLst/>
              <a:ahLst/>
              <a:cxnLst/>
              <a:rect l="l" t="t" r="r" b="b"/>
              <a:pathLst>
                <a:path h="561339">
                  <a:moveTo>
                    <a:pt x="0" y="0"/>
                  </a:moveTo>
                  <a:lnTo>
                    <a:pt x="0" y="561327"/>
                  </a:lnTo>
                </a:path>
              </a:pathLst>
            </a:custGeom>
            <a:ln w="23388">
              <a:solidFill>
                <a:srgbClr val="0056B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763231" y="3583138"/>
              <a:ext cx="163830" cy="234315"/>
            </a:xfrm>
            <a:custGeom>
              <a:avLst/>
              <a:gdLst/>
              <a:ahLst/>
              <a:cxnLst/>
              <a:rect l="l" t="t" r="r" b="b"/>
              <a:pathLst>
                <a:path w="163829" h="234314">
                  <a:moveTo>
                    <a:pt x="0" y="0"/>
                  </a:moveTo>
                  <a:lnTo>
                    <a:pt x="163720" y="0"/>
                  </a:lnTo>
                  <a:lnTo>
                    <a:pt x="81860" y="2338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56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845091" y="5033234"/>
              <a:ext cx="0" cy="561340"/>
            </a:xfrm>
            <a:custGeom>
              <a:avLst/>
              <a:gdLst/>
              <a:ahLst/>
              <a:cxnLst/>
              <a:rect l="l" t="t" r="r" b="b"/>
              <a:pathLst>
                <a:path h="561339">
                  <a:moveTo>
                    <a:pt x="0" y="0"/>
                  </a:moveTo>
                  <a:lnTo>
                    <a:pt x="0" y="561327"/>
                  </a:lnTo>
                </a:path>
              </a:pathLst>
            </a:custGeom>
            <a:ln w="23388">
              <a:solidFill>
                <a:srgbClr val="0056B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763231" y="5360675"/>
              <a:ext cx="163830" cy="234315"/>
            </a:xfrm>
            <a:custGeom>
              <a:avLst/>
              <a:gdLst/>
              <a:ahLst/>
              <a:cxnLst/>
              <a:rect l="l" t="t" r="r" b="b"/>
              <a:pathLst>
                <a:path w="163829" h="234314">
                  <a:moveTo>
                    <a:pt x="0" y="0"/>
                  </a:moveTo>
                  <a:lnTo>
                    <a:pt x="163720" y="0"/>
                  </a:lnTo>
                  <a:lnTo>
                    <a:pt x="81860" y="2338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56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/>
          <p:nvPr/>
        </p:nvSpPr>
        <p:spPr>
          <a:xfrm>
            <a:off x="7587274" y="3919935"/>
            <a:ext cx="37465" cy="2207895"/>
          </a:xfrm>
          <a:custGeom>
            <a:avLst/>
            <a:gdLst/>
            <a:ahLst/>
            <a:cxnLst/>
            <a:rect l="l" t="t" r="r" b="b"/>
            <a:pathLst>
              <a:path w="37465" h="2207895">
                <a:moveTo>
                  <a:pt x="37421" y="2207887"/>
                </a:moveTo>
                <a:lnTo>
                  <a:pt x="0" y="2207887"/>
                </a:lnTo>
                <a:lnTo>
                  <a:pt x="0" y="0"/>
                </a:lnTo>
                <a:lnTo>
                  <a:pt x="37421" y="0"/>
                </a:lnTo>
                <a:lnTo>
                  <a:pt x="37421" y="2207887"/>
                </a:lnTo>
                <a:close/>
              </a:path>
            </a:pathLst>
          </a:custGeom>
          <a:solidFill>
            <a:srgbClr val="007B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7836526" y="3901622"/>
            <a:ext cx="2930525" cy="268663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650" spc="-300" dirty="0">
                <a:solidFill>
                  <a:srgbClr val="333333"/>
                </a:solidFill>
                <a:latin typeface="Malgun Gothic" panose="020B0503020000020004" pitchFamily="34" charset="-127"/>
                <a:cs typeface="Malgun Gothic"/>
              </a:rPr>
              <a:t>이</a:t>
            </a:r>
            <a:r>
              <a:rPr sz="1650" spc="-165" dirty="0">
                <a:solidFill>
                  <a:srgbClr val="333333"/>
                </a:solidFill>
                <a:latin typeface="Malgun Gothic" panose="020B0503020000020004" pitchFamily="34" charset="-127"/>
                <a:cs typeface="Malgun Gothic"/>
              </a:rPr>
              <a:t> </a:t>
            </a:r>
            <a:r>
              <a:rPr sz="1650" spc="-300" dirty="0">
                <a:solidFill>
                  <a:srgbClr val="333333"/>
                </a:solidFill>
                <a:latin typeface="Malgun Gothic" panose="020B0503020000020004" pitchFamily="34" charset="-127"/>
                <a:cs typeface="Malgun Gothic"/>
              </a:rPr>
              <a:t>세</a:t>
            </a:r>
            <a:r>
              <a:rPr sz="1650" spc="-165" dirty="0">
                <a:solidFill>
                  <a:srgbClr val="333333"/>
                </a:solidFill>
                <a:latin typeface="Malgun Gothic" panose="020B0503020000020004" pitchFamily="34" charset="-127"/>
                <a:cs typeface="Malgun Gothic"/>
              </a:rPr>
              <a:t> </a:t>
            </a:r>
            <a:r>
              <a:rPr sz="1650" spc="-300" dirty="0">
                <a:solidFill>
                  <a:srgbClr val="333333"/>
                </a:solidFill>
                <a:latin typeface="Malgun Gothic" panose="020B0503020000020004" pitchFamily="34" charset="-127"/>
                <a:cs typeface="Malgun Gothic"/>
              </a:rPr>
              <a:t>가지</a:t>
            </a:r>
            <a:r>
              <a:rPr sz="1650" spc="-165" dirty="0">
                <a:solidFill>
                  <a:srgbClr val="333333"/>
                </a:solidFill>
                <a:latin typeface="Malgun Gothic" panose="020B0503020000020004" pitchFamily="34" charset="-127"/>
                <a:cs typeface="Malgun Gothic"/>
              </a:rPr>
              <a:t> </a:t>
            </a:r>
            <a:r>
              <a:rPr sz="1650" spc="-300" dirty="0">
                <a:solidFill>
                  <a:srgbClr val="333333"/>
                </a:solidFill>
                <a:latin typeface="Malgun Gothic" panose="020B0503020000020004" pitchFamily="34" charset="-127"/>
                <a:cs typeface="Malgun Gothic"/>
              </a:rPr>
              <a:t>포인트를</a:t>
            </a:r>
            <a:r>
              <a:rPr sz="1650" spc="-160" dirty="0">
                <a:solidFill>
                  <a:srgbClr val="333333"/>
                </a:solidFill>
                <a:latin typeface="Malgun Gothic" panose="020B0503020000020004" pitchFamily="34" charset="-127"/>
                <a:cs typeface="Malgun Gothic"/>
              </a:rPr>
              <a:t> </a:t>
            </a:r>
            <a:r>
              <a:rPr sz="1650" spc="-300" dirty="0">
                <a:solidFill>
                  <a:srgbClr val="333333"/>
                </a:solidFill>
                <a:latin typeface="Malgun Gothic" panose="020B0503020000020004" pitchFamily="34" charset="-127"/>
                <a:cs typeface="Malgun Gothic"/>
              </a:rPr>
              <a:t>주목해</a:t>
            </a:r>
            <a:r>
              <a:rPr sz="1650" spc="-165" dirty="0">
                <a:solidFill>
                  <a:srgbClr val="333333"/>
                </a:solidFill>
                <a:latin typeface="Malgun Gothic" panose="020B0503020000020004" pitchFamily="34" charset="-127"/>
                <a:cs typeface="Malgun Gothic"/>
              </a:rPr>
              <a:t> </a:t>
            </a:r>
            <a:r>
              <a:rPr sz="1650" spc="-320" dirty="0">
                <a:solidFill>
                  <a:srgbClr val="333333"/>
                </a:solidFill>
                <a:latin typeface="Malgun Gothic" panose="020B0503020000020004" pitchFamily="34" charset="-127"/>
                <a:cs typeface="Malgun Gothic"/>
              </a:rPr>
              <a:t>주십시오</a:t>
            </a:r>
            <a:r>
              <a:rPr sz="1650" dirty="0">
                <a:solidFill>
                  <a:srgbClr val="333333"/>
                </a:solidFill>
                <a:latin typeface="Malgun Gothic" panose="020B0503020000020004" pitchFamily="34" charset="-127"/>
                <a:cs typeface="Arial"/>
              </a:rPr>
              <a:t> </a:t>
            </a:r>
            <a:endParaRPr sz="1650" dirty="0">
              <a:latin typeface="Malgun Gothic" panose="020B0503020000020004" pitchFamily="34" charset="-127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836526" y="4402326"/>
            <a:ext cx="414020" cy="21672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300" spc="75" dirty="0">
                <a:solidFill>
                  <a:srgbClr val="0056B3"/>
                </a:solidFill>
                <a:latin typeface="Malgun Gothic" panose="020B0503020000020004" pitchFamily="34" charset="-127"/>
                <a:cs typeface="Arial"/>
              </a:rPr>
              <a:t> </a:t>
            </a:r>
            <a:r>
              <a:rPr sz="1300" spc="-25" dirty="0">
                <a:solidFill>
                  <a:srgbClr val="0056B3"/>
                </a:solidFill>
                <a:latin typeface="Malgun Gothic" panose="020B0503020000020004" pitchFamily="34" charset="-127"/>
                <a:cs typeface="Malgun Gothic"/>
              </a:rPr>
              <a:t>대화</a:t>
            </a:r>
            <a:r>
              <a:rPr sz="1300" spc="-25" dirty="0">
                <a:solidFill>
                  <a:srgbClr val="0056B3"/>
                </a:solidFill>
                <a:latin typeface="Malgun Gothic" panose="020B0503020000020004" pitchFamily="34" charset="-127"/>
                <a:cs typeface="Arial"/>
              </a:rPr>
              <a:t> </a:t>
            </a:r>
            <a:endParaRPr sz="1300" dirty="0">
              <a:latin typeface="Malgun Gothic" panose="020B0503020000020004" pitchFamily="34" charset="-127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435275" y="4380770"/>
            <a:ext cx="3488690" cy="44319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3300"/>
              </a:lnSpc>
              <a:spcBef>
                <a:spcPts val="95"/>
              </a:spcBef>
            </a:pPr>
            <a:r>
              <a:rPr sz="1250" spc="-100" dirty="0">
                <a:solidFill>
                  <a:srgbClr val="333333"/>
                </a:solidFill>
                <a:latin typeface="Franklin Gothic Demi"/>
                <a:cs typeface="Franklin Gothic Demi"/>
              </a:rPr>
              <a:t>AI</a:t>
            </a:r>
            <a:r>
              <a:rPr sz="1300" spc="-100" dirty="0">
                <a:solidFill>
                  <a:srgbClr val="333333"/>
                </a:solidFill>
                <a:latin typeface="Malgun Gothic" panose="020B0503020000020004" pitchFamily="34" charset="-127"/>
                <a:cs typeface="Dotum"/>
              </a:rPr>
              <a:t>가</a:t>
            </a:r>
            <a:r>
              <a:rPr sz="1300" spc="-105" dirty="0">
                <a:solidFill>
                  <a:srgbClr val="333333"/>
                </a:solidFill>
                <a:latin typeface="Malgun Gothic" panose="020B0503020000020004" pitchFamily="34" charset="-127"/>
                <a:cs typeface="Dotum"/>
              </a:rPr>
              <a:t> </a:t>
            </a:r>
            <a:r>
              <a:rPr sz="1300" spc="-225" dirty="0">
                <a:solidFill>
                  <a:srgbClr val="333333"/>
                </a:solidFill>
                <a:latin typeface="Malgun Gothic" panose="020B0503020000020004" pitchFamily="34" charset="-127"/>
                <a:cs typeface="Dotum"/>
              </a:rPr>
              <a:t>어떻게</a:t>
            </a:r>
            <a:r>
              <a:rPr sz="1300" spc="-105" dirty="0">
                <a:solidFill>
                  <a:srgbClr val="333333"/>
                </a:solidFill>
                <a:latin typeface="Malgun Gothic" panose="020B0503020000020004" pitchFamily="34" charset="-127"/>
                <a:cs typeface="Dotum"/>
              </a:rPr>
              <a:t> </a:t>
            </a:r>
            <a:r>
              <a:rPr sz="1300" spc="-225" dirty="0">
                <a:solidFill>
                  <a:srgbClr val="333333"/>
                </a:solidFill>
                <a:latin typeface="Malgun Gothic" panose="020B0503020000020004" pitchFamily="34" charset="-127"/>
                <a:cs typeface="Dotum"/>
              </a:rPr>
              <a:t>사용자의</a:t>
            </a:r>
            <a:r>
              <a:rPr sz="1300" spc="-105" dirty="0">
                <a:solidFill>
                  <a:srgbClr val="333333"/>
                </a:solidFill>
                <a:latin typeface="Malgun Gothic" panose="020B0503020000020004" pitchFamily="34" charset="-127"/>
                <a:cs typeface="Dotum"/>
              </a:rPr>
              <a:t> </a:t>
            </a:r>
            <a:r>
              <a:rPr sz="1300" spc="-225" dirty="0">
                <a:solidFill>
                  <a:srgbClr val="333333"/>
                </a:solidFill>
                <a:latin typeface="Malgun Gothic" panose="020B0503020000020004" pitchFamily="34" charset="-127"/>
                <a:cs typeface="Dotum"/>
              </a:rPr>
              <a:t>특수한</a:t>
            </a:r>
            <a:r>
              <a:rPr sz="1300" spc="-105" dirty="0">
                <a:solidFill>
                  <a:srgbClr val="333333"/>
                </a:solidFill>
                <a:latin typeface="Malgun Gothic" panose="020B0503020000020004" pitchFamily="34" charset="-127"/>
                <a:cs typeface="Dotum"/>
              </a:rPr>
              <a:t> </a:t>
            </a:r>
            <a:r>
              <a:rPr sz="1300" spc="-220" dirty="0">
                <a:solidFill>
                  <a:srgbClr val="333333"/>
                </a:solidFill>
                <a:latin typeface="Malgun Gothic" panose="020B0503020000020004" pitchFamily="34" charset="-127"/>
                <a:cs typeface="Dotum"/>
              </a:rPr>
              <a:t>조건</a:t>
            </a:r>
            <a:r>
              <a:rPr sz="1250" spc="80" dirty="0">
                <a:solidFill>
                  <a:srgbClr val="333333"/>
                </a:solidFill>
                <a:latin typeface="Franklin Gothic Demi"/>
                <a:cs typeface="Franklin Gothic Demi"/>
              </a:rPr>
              <a:t> </a:t>
            </a:r>
            <a:r>
              <a:rPr sz="1300" spc="-114" dirty="0">
                <a:solidFill>
                  <a:srgbClr val="333333"/>
                </a:solidFill>
                <a:latin typeface="Malgun Gothic" panose="020B0503020000020004" pitchFamily="34" charset="-127"/>
                <a:cs typeface="Dotum"/>
              </a:rPr>
              <a:t>케톤</a:t>
            </a:r>
            <a:r>
              <a:rPr sz="1250" spc="110" dirty="0">
                <a:solidFill>
                  <a:srgbClr val="333333"/>
                </a:solidFill>
                <a:latin typeface="Franklin Gothic Demi"/>
                <a:cs typeface="Franklin Gothic Demi"/>
              </a:rPr>
              <a:t> </a:t>
            </a:r>
            <a:r>
              <a:rPr sz="1300" spc="-170" dirty="0">
                <a:solidFill>
                  <a:srgbClr val="333333"/>
                </a:solidFill>
                <a:latin typeface="Malgun Gothic" panose="020B0503020000020004" pitchFamily="34" charset="-127"/>
                <a:cs typeface="Dotum"/>
              </a:rPr>
              <a:t>알레르기</a:t>
            </a:r>
            <a:r>
              <a:rPr sz="1250" spc="204" dirty="0">
                <a:solidFill>
                  <a:srgbClr val="333333"/>
                </a:solidFill>
                <a:latin typeface="Franklin Gothic Demi"/>
                <a:cs typeface="Franklin Gothic Demi"/>
              </a:rPr>
              <a:t> </a:t>
            </a:r>
            <a:r>
              <a:rPr sz="1300" spc="-25" dirty="0">
                <a:solidFill>
                  <a:srgbClr val="333333"/>
                </a:solidFill>
                <a:latin typeface="Malgun Gothic" panose="020B0503020000020004" pitchFamily="34" charset="-127"/>
                <a:cs typeface="Dotum"/>
              </a:rPr>
              <a:t>예산</a:t>
            </a:r>
            <a:r>
              <a:rPr sz="1250" spc="-25" dirty="0">
                <a:solidFill>
                  <a:srgbClr val="333333"/>
                </a:solidFill>
                <a:latin typeface="Franklin Gothic Demi"/>
                <a:cs typeface="Franklin Gothic Demi"/>
              </a:rPr>
              <a:t> </a:t>
            </a:r>
            <a:r>
              <a:rPr sz="1300" spc="-225" dirty="0">
                <a:solidFill>
                  <a:srgbClr val="333333"/>
                </a:solidFill>
                <a:latin typeface="Malgun Gothic" panose="020B0503020000020004" pitchFamily="34" charset="-127"/>
                <a:cs typeface="Dotum"/>
              </a:rPr>
              <a:t>을</a:t>
            </a:r>
            <a:r>
              <a:rPr sz="1300" spc="-85" dirty="0">
                <a:solidFill>
                  <a:srgbClr val="333333"/>
                </a:solidFill>
                <a:latin typeface="Malgun Gothic" panose="020B0503020000020004" pitchFamily="34" charset="-127"/>
                <a:cs typeface="Dotum"/>
              </a:rPr>
              <a:t> </a:t>
            </a:r>
            <a:r>
              <a:rPr sz="1300" spc="-229" dirty="0">
                <a:solidFill>
                  <a:srgbClr val="333333"/>
                </a:solidFill>
                <a:latin typeface="Malgun Gothic" panose="020B0503020000020004" pitchFamily="34" charset="-127"/>
                <a:cs typeface="Dotum"/>
              </a:rPr>
              <a:t>자연스럽게</a:t>
            </a:r>
            <a:r>
              <a:rPr sz="1300" spc="-80" dirty="0">
                <a:solidFill>
                  <a:srgbClr val="333333"/>
                </a:solidFill>
                <a:latin typeface="Malgun Gothic" panose="020B0503020000020004" pitchFamily="34" charset="-127"/>
                <a:cs typeface="Dotum"/>
              </a:rPr>
              <a:t> </a:t>
            </a:r>
            <a:r>
              <a:rPr sz="1300" spc="-25" dirty="0">
                <a:solidFill>
                  <a:srgbClr val="333333"/>
                </a:solidFill>
                <a:latin typeface="Malgun Gothic" panose="020B0503020000020004" pitchFamily="34" charset="-127"/>
                <a:cs typeface="Dotum"/>
              </a:rPr>
              <a:t>파악하는지</a:t>
            </a:r>
            <a:r>
              <a:rPr sz="1250" spc="-25" dirty="0">
                <a:solidFill>
                  <a:srgbClr val="333333"/>
                </a:solidFill>
                <a:latin typeface="Franklin Gothic Demi"/>
                <a:cs typeface="Franklin Gothic Demi"/>
              </a:rPr>
              <a:t> </a:t>
            </a:r>
            <a:endParaRPr sz="1250" dirty="0">
              <a:latin typeface="Franklin Gothic Demi"/>
              <a:cs typeface="Franklin Gothic Dem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836526" y="5038497"/>
            <a:ext cx="414020" cy="21672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300" spc="75" dirty="0">
                <a:solidFill>
                  <a:srgbClr val="0056B3"/>
                </a:solidFill>
                <a:latin typeface="Malgun Gothic" panose="020B0503020000020004" pitchFamily="34" charset="-127"/>
                <a:cs typeface="Arial"/>
              </a:rPr>
              <a:t> </a:t>
            </a:r>
            <a:r>
              <a:rPr sz="1300" spc="-25" dirty="0">
                <a:solidFill>
                  <a:srgbClr val="0056B3"/>
                </a:solidFill>
                <a:latin typeface="Malgun Gothic" panose="020B0503020000020004" pitchFamily="34" charset="-127"/>
                <a:cs typeface="Malgun Gothic"/>
              </a:rPr>
              <a:t>생성</a:t>
            </a:r>
            <a:r>
              <a:rPr sz="1300" spc="-25" dirty="0">
                <a:solidFill>
                  <a:srgbClr val="0056B3"/>
                </a:solidFill>
                <a:latin typeface="Malgun Gothic" panose="020B0503020000020004" pitchFamily="34" charset="-127"/>
                <a:cs typeface="Arial"/>
              </a:rPr>
              <a:t> </a:t>
            </a:r>
            <a:endParaRPr sz="1300" dirty="0">
              <a:latin typeface="Malgun Gothic" panose="020B0503020000020004" pitchFamily="34" charset="-127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8435275" y="5016942"/>
            <a:ext cx="3486785" cy="44319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3300"/>
              </a:lnSpc>
              <a:spcBef>
                <a:spcPts val="95"/>
              </a:spcBef>
            </a:pPr>
            <a:r>
              <a:rPr sz="1300" spc="-225" dirty="0">
                <a:solidFill>
                  <a:srgbClr val="333333"/>
                </a:solidFill>
                <a:latin typeface="Malgun Gothic" panose="020B0503020000020004" pitchFamily="34" charset="-127"/>
                <a:cs typeface="Dotum"/>
              </a:rPr>
              <a:t>수집된</a:t>
            </a:r>
            <a:r>
              <a:rPr sz="1300" spc="-95" dirty="0">
                <a:solidFill>
                  <a:srgbClr val="333333"/>
                </a:solidFill>
                <a:latin typeface="Malgun Gothic" panose="020B0503020000020004" pitchFamily="34" charset="-127"/>
                <a:cs typeface="Dotum"/>
              </a:rPr>
              <a:t> </a:t>
            </a:r>
            <a:r>
              <a:rPr sz="1300" spc="-225" dirty="0">
                <a:solidFill>
                  <a:srgbClr val="333333"/>
                </a:solidFill>
                <a:latin typeface="Malgun Gothic" panose="020B0503020000020004" pitchFamily="34" charset="-127"/>
                <a:cs typeface="Dotum"/>
              </a:rPr>
              <a:t>정보를</a:t>
            </a:r>
            <a:r>
              <a:rPr sz="1300" spc="-90" dirty="0">
                <a:solidFill>
                  <a:srgbClr val="333333"/>
                </a:solidFill>
                <a:latin typeface="Malgun Gothic" panose="020B0503020000020004" pitchFamily="34" charset="-127"/>
                <a:cs typeface="Dotum"/>
              </a:rPr>
              <a:t> </a:t>
            </a:r>
            <a:r>
              <a:rPr sz="1300" spc="-225" dirty="0">
                <a:solidFill>
                  <a:srgbClr val="333333"/>
                </a:solidFill>
                <a:latin typeface="Malgun Gothic" panose="020B0503020000020004" pitchFamily="34" charset="-127"/>
                <a:cs typeface="Dotum"/>
              </a:rPr>
              <a:t>바탕으로</a:t>
            </a:r>
            <a:r>
              <a:rPr sz="1300" spc="-95" dirty="0">
                <a:solidFill>
                  <a:srgbClr val="333333"/>
                </a:solidFill>
                <a:latin typeface="Malgun Gothic" panose="020B0503020000020004" pitchFamily="34" charset="-127"/>
                <a:cs typeface="Dotum"/>
              </a:rPr>
              <a:t> </a:t>
            </a:r>
            <a:r>
              <a:rPr sz="1300" spc="-225" dirty="0">
                <a:solidFill>
                  <a:srgbClr val="333333"/>
                </a:solidFill>
                <a:latin typeface="Malgun Gothic" panose="020B0503020000020004" pitchFamily="34" charset="-127"/>
                <a:cs typeface="Dotum"/>
              </a:rPr>
              <a:t>어떻게</a:t>
            </a:r>
            <a:r>
              <a:rPr sz="1300" spc="-90" dirty="0">
                <a:solidFill>
                  <a:srgbClr val="333333"/>
                </a:solidFill>
                <a:latin typeface="Malgun Gothic" panose="020B0503020000020004" pitchFamily="34" charset="-127"/>
                <a:cs typeface="Dotum"/>
              </a:rPr>
              <a:t> </a:t>
            </a:r>
            <a:r>
              <a:rPr sz="1300" spc="-225" dirty="0">
                <a:solidFill>
                  <a:srgbClr val="333333"/>
                </a:solidFill>
                <a:latin typeface="Malgun Gothic" panose="020B0503020000020004" pitchFamily="34" charset="-127"/>
                <a:cs typeface="Dotum"/>
              </a:rPr>
              <a:t>최적의</a:t>
            </a:r>
            <a:r>
              <a:rPr sz="1300" spc="-95" dirty="0">
                <a:solidFill>
                  <a:srgbClr val="333333"/>
                </a:solidFill>
                <a:latin typeface="Malgun Gothic" panose="020B0503020000020004" pitchFamily="34" charset="-127"/>
                <a:cs typeface="Dotum"/>
              </a:rPr>
              <a:t> </a:t>
            </a:r>
            <a:r>
              <a:rPr sz="1300" spc="-225" dirty="0">
                <a:solidFill>
                  <a:srgbClr val="333333"/>
                </a:solidFill>
                <a:latin typeface="Malgun Gothic" panose="020B0503020000020004" pitchFamily="34" charset="-127"/>
                <a:cs typeface="Dotum"/>
              </a:rPr>
              <a:t>레시피와</a:t>
            </a:r>
            <a:r>
              <a:rPr sz="1300" spc="-90" dirty="0">
                <a:solidFill>
                  <a:srgbClr val="333333"/>
                </a:solidFill>
                <a:latin typeface="Malgun Gothic" panose="020B0503020000020004" pitchFamily="34" charset="-127"/>
                <a:cs typeface="Dotum"/>
              </a:rPr>
              <a:t> </a:t>
            </a:r>
            <a:r>
              <a:rPr sz="1300" spc="-225" dirty="0">
                <a:solidFill>
                  <a:srgbClr val="333333"/>
                </a:solidFill>
                <a:latin typeface="Malgun Gothic" panose="020B0503020000020004" pitchFamily="34" charset="-127"/>
                <a:cs typeface="Dotum"/>
              </a:rPr>
              <a:t>영양</a:t>
            </a:r>
            <a:r>
              <a:rPr sz="1300" spc="-95" dirty="0">
                <a:solidFill>
                  <a:srgbClr val="333333"/>
                </a:solidFill>
                <a:latin typeface="Malgun Gothic" panose="020B0503020000020004" pitchFamily="34" charset="-127"/>
                <a:cs typeface="Dotum"/>
              </a:rPr>
              <a:t> </a:t>
            </a:r>
            <a:r>
              <a:rPr sz="1300" spc="-335" dirty="0">
                <a:solidFill>
                  <a:srgbClr val="333333"/>
                </a:solidFill>
                <a:latin typeface="Malgun Gothic" panose="020B0503020000020004" pitchFamily="34" charset="-127"/>
                <a:cs typeface="Dotum"/>
              </a:rPr>
              <a:t>정</a:t>
            </a:r>
            <a:r>
              <a:rPr sz="1300" spc="-225" dirty="0">
                <a:solidFill>
                  <a:srgbClr val="333333"/>
                </a:solidFill>
                <a:latin typeface="Malgun Gothic" panose="020B0503020000020004" pitchFamily="34" charset="-127"/>
                <a:cs typeface="Dotum"/>
              </a:rPr>
              <a:t> 보를</a:t>
            </a:r>
            <a:r>
              <a:rPr sz="1300" spc="-100" dirty="0">
                <a:solidFill>
                  <a:srgbClr val="333333"/>
                </a:solidFill>
                <a:latin typeface="Malgun Gothic" panose="020B0503020000020004" pitchFamily="34" charset="-127"/>
                <a:cs typeface="Dotum"/>
              </a:rPr>
              <a:t> </a:t>
            </a:r>
            <a:r>
              <a:rPr sz="1300" spc="-225" dirty="0">
                <a:solidFill>
                  <a:srgbClr val="333333"/>
                </a:solidFill>
                <a:latin typeface="Malgun Gothic" panose="020B0503020000020004" pitchFamily="34" charset="-127"/>
                <a:cs typeface="Dotum"/>
              </a:rPr>
              <a:t>즉시</a:t>
            </a:r>
            <a:r>
              <a:rPr sz="1300" spc="-95" dirty="0">
                <a:solidFill>
                  <a:srgbClr val="333333"/>
                </a:solidFill>
                <a:latin typeface="Malgun Gothic" panose="020B0503020000020004" pitchFamily="34" charset="-127"/>
                <a:cs typeface="Dotum"/>
              </a:rPr>
              <a:t> </a:t>
            </a:r>
            <a:r>
              <a:rPr sz="1300" spc="-30" dirty="0">
                <a:solidFill>
                  <a:srgbClr val="333333"/>
                </a:solidFill>
                <a:latin typeface="Malgun Gothic" panose="020B0503020000020004" pitchFamily="34" charset="-127"/>
                <a:cs typeface="Dotum"/>
              </a:rPr>
              <a:t>생성하는지</a:t>
            </a:r>
            <a:r>
              <a:rPr sz="1250" spc="-30" dirty="0">
                <a:solidFill>
                  <a:srgbClr val="333333"/>
                </a:solidFill>
                <a:latin typeface="Franklin Gothic Demi"/>
                <a:cs typeface="Franklin Gothic Demi"/>
              </a:rPr>
              <a:t> </a:t>
            </a:r>
            <a:endParaRPr sz="1250" dirty="0">
              <a:latin typeface="Franklin Gothic Demi"/>
              <a:cs typeface="Franklin Gothic Dem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836526" y="5653112"/>
            <a:ext cx="3947160" cy="44319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10870" marR="5080" indent="-598805">
              <a:lnSpc>
                <a:spcPct val="113300"/>
              </a:lnSpc>
              <a:spcBef>
                <a:spcPts val="95"/>
              </a:spcBef>
            </a:pPr>
            <a:r>
              <a:rPr sz="1300" spc="-80" dirty="0">
                <a:solidFill>
                  <a:srgbClr val="0056B3"/>
                </a:solidFill>
                <a:latin typeface="Malgun Gothic" panose="020B0503020000020004" pitchFamily="34" charset="-127"/>
                <a:cs typeface="Arial"/>
              </a:rPr>
              <a:t> </a:t>
            </a:r>
            <a:r>
              <a:rPr sz="1300" spc="-110" dirty="0">
                <a:solidFill>
                  <a:srgbClr val="0056B3"/>
                </a:solidFill>
                <a:latin typeface="Malgun Gothic" panose="020B0503020000020004" pitchFamily="34" charset="-127"/>
                <a:cs typeface="Malgun Gothic"/>
              </a:rPr>
              <a:t>최적화</a:t>
            </a:r>
            <a:r>
              <a:rPr sz="1300" spc="85" dirty="0">
                <a:solidFill>
                  <a:srgbClr val="0056B3"/>
                </a:solidFill>
                <a:latin typeface="Malgun Gothic" panose="020B0503020000020004" pitchFamily="34" charset="-127"/>
                <a:cs typeface="Arial"/>
              </a:rPr>
              <a:t>  </a:t>
            </a:r>
            <a:r>
              <a:rPr sz="1300" spc="-225" dirty="0">
                <a:solidFill>
                  <a:srgbClr val="333333"/>
                </a:solidFill>
                <a:latin typeface="Malgun Gothic" panose="020B0503020000020004" pitchFamily="34" charset="-127"/>
                <a:cs typeface="Dotum"/>
              </a:rPr>
              <a:t>생성된</a:t>
            </a:r>
            <a:r>
              <a:rPr sz="1300" spc="-105" dirty="0">
                <a:solidFill>
                  <a:srgbClr val="333333"/>
                </a:solidFill>
                <a:latin typeface="Malgun Gothic" panose="020B0503020000020004" pitchFamily="34" charset="-127"/>
                <a:cs typeface="Dotum"/>
              </a:rPr>
              <a:t> </a:t>
            </a:r>
            <a:r>
              <a:rPr sz="1300" spc="-225" dirty="0">
                <a:solidFill>
                  <a:srgbClr val="333333"/>
                </a:solidFill>
                <a:latin typeface="Malgun Gothic" panose="020B0503020000020004" pitchFamily="34" charset="-127"/>
                <a:cs typeface="Dotum"/>
              </a:rPr>
              <a:t>재료</a:t>
            </a:r>
            <a:r>
              <a:rPr sz="1300" spc="-105" dirty="0">
                <a:solidFill>
                  <a:srgbClr val="333333"/>
                </a:solidFill>
                <a:latin typeface="Malgun Gothic" panose="020B0503020000020004" pitchFamily="34" charset="-127"/>
                <a:cs typeface="Dotum"/>
              </a:rPr>
              <a:t> </a:t>
            </a:r>
            <a:r>
              <a:rPr sz="1300" spc="-225" dirty="0">
                <a:solidFill>
                  <a:srgbClr val="333333"/>
                </a:solidFill>
                <a:latin typeface="Malgun Gothic" panose="020B0503020000020004" pitchFamily="34" charset="-127"/>
                <a:cs typeface="Dotum"/>
              </a:rPr>
              <a:t>목록의</a:t>
            </a:r>
            <a:r>
              <a:rPr sz="1300" spc="-105" dirty="0">
                <a:solidFill>
                  <a:srgbClr val="333333"/>
                </a:solidFill>
                <a:latin typeface="Malgun Gothic" panose="020B0503020000020004" pitchFamily="34" charset="-127"/>
                <a:cs typeface="Dotum"/>
              </a:rPr>
              <a:t> </a:t>
            </a:r>
            <a:r>
              <a:rPr sz="1300" spc="-225" dirty="0">
                <a:solidFill>
                  <a:srgbClr val="333333"/>
                </a:solidFill>
                <a:latin typeface="Malgun Gothic" panose="020B0503020000020004" pitchFamily="34" charset="-127"/>
                <a:cs typeface="Dotum"/>
              </a:rPr>
              <a:t>실시간</a:t>
            </a:r>
            <a:r>
              <a:rPr sz="1300" spc="-105" dirty="0">
                <a:solidFill>
                  <a:srgbClr val="333333"/>
                </a:solidFill>
                <a:latin typeface="Malgun Gothic" panose="020B0503020000020004" pitchFamily="34" charset="-127"/>
                <a:cs typeface="Dotum"/>
              </a:rPr>
              <a:t> </a:t>
            </a:r>
            <a:r>
              <a:rPr sz="1300" spc="-225" dirty="0">
                <a:solidFill>
                  <a:srgbClr val="333333"/>
                </a:solidFill>
                <a:latin typeface="Malgun Gothic" panose="020B0503020000020004" pitchFamily="34" charset="-127"/>
                <a:cs typeface="Dotum"/>
              </a:rPr>
              <a:t>최저가를</a:t>
            </a:r>
            <a:r>
              <a:rPr sz="1300" spc="-105" dirty="0">
                <a:solidFill>
                  <a:srgbClr val="333333"/>
                </a:solidFill>
                <a:latin typeface="Malgun Gothic" panose="020B0503020000020004" pitchFamily="34" charset="-127"/>
                <a:cs typeface="Dotum"/>
              </a:rPr>
              <a:t> </a:t>
            </a:r>
            <a:r>
              <a:rPr sz="1300" spc="-225" dirty="0">
                <a:solidFill>
                  <a:srgbClr val="333333"/>
                </a:solidFill>
                <a:latin typeface="Malgun Gothic" panose="020B0503020000020004" pitchFamily="34" charset="-127"/>
                <a:cs typeface="Dotum"/>
              </a:rPr>
              <a:t>어떻게</a:t>
            </a:r>
            <a:r>
              <a:rPr sz="1300" spc="-105" dirty="0">
                <a:solidFill>
                  <a:srgbClr val="333333"/>
                </a:solidFill>
                <a:latin typeface="Malgun Gothic" panose="020B0503020000020004" pitchFamily="34" charset="-127"/>
                <a:cs typeface="Dotum"/>
              </a:rPr>
              <a:t> </a:t>
            </a:r>
            <a:r>
              <a:rPr sz="1300" spc="-120" dirty="0">
                <a:solidFill>
                  <a:srgbClr val="333333"/>
                </a:solidFill>
                <a:latin typeface="Malgun Gothic" panose="020B0503020000020004" pitchFamily="34" charset="-127"/>
                <a:cs typeface="Dotum"/>
              </a:rPr>
              <a:t>찾아내고</a:t>
            </a:r>
            <a:r>
              <a:rPr sz="1250" spc="500" dirty="0">
                <a:solidFill>
                  <a:srgbClr val="333333"/>
                </a:solidFill>
                <a:latin typeface="Franklin Gothic Demi"/>
                <a:cs typeface="Franklin Gothic Demi"/>
              </a:rPr>
              <a:t> </a:t>
            </a:r>
            <a:r>
              <a:rPr sz="1300" spc="-225" dirty="0">
                <a:solidFill>
                  <a:srgbClr val="333333"/>
                </a:solidFill>
                <a:latin typeface="Malgun Gothic" panose="020B0503020000020004" pitchFamily="34" charset="-127"/>
                <a:cs typeface="Dotum"/>
              </a:rPr>
              <a:t>최종</a:t>
            </a:r>
            <a:r>
              <a:rPr sz="1300" spc="-100" dirty="0">
                <a:solidFill>
                  <a:srgbClr val="333333"/>
                </a:solidFill>
                <a:latin typeface="Malgun Gothic" panose="020B0503020000020004" pitchFamily="34" charset="-127"/>
                <a:cs typeface="Dotum"/>
              </a:rPr>
              <a:t> </a:t>
            </a:r>
            <a:r>
              <a:rPr sz="1300" spc="-225" dirty="0">
                <a:solidFill>
                  <a:srgbClr val="333333"/>
                </a:solidFill>
                <a:latin typeface="Malgun Gothic" panose="020B0503020000020004" pitchFamily="34" charset="-127"/>
                <a:cs typeface="Dotum"/>
              </a:rPr>
              <a:t>구매</a:t>
            </a:r>
            <a:r>
              <a:rPr sz="1300" spc="-95" dirty="0">
                <a:solidFill>
                  <a:srgbClr val="333333"/>
                </a:solidFill>
                <a:latin typeface="Malgun Gothic" panose="020B0503020000020004" pitchFamily="34" charset="-127"/>
                <a:cs typeface="Dotum"/>
              </a:rPr>
              <a:t> </a:t>
            </a:r>
            <a:r>
              <a:rPr sz="1300" spc="-225" dirty="0">
                <a:solidFill>
                  <a:srgbClr val="333333"/>
                </a:solidFill>
                <a:latin typeface="Malgun Gothic" panose="020B0503020000020004" pitchFamily="34" charset="-127"/>
                <a:cs typeface="Dotum"/>
              </a:rPr>
              <a:t>계획을</a:t>
            </a:r>
            <a:r>
              <a:rPr sz="1300" spc="-95" dirty="0">
                <a:solidFill>
                  <a:srgbClr val="333333"/>
                </a:solidFill>
                <a:latin typeface="Malgun Gothic" panose="020B0503020000020004" pitchFamily="34" charset="-127"/>
                <a:cs typeface="Dotum"/>
              </a:rPr>
              <a:t> </a:t>
            </a:r>
            <a:r>
              <a:rPr sz="1300" spc="-25" dirty="0">
                <a:solidFill>
                  <a:srgbClr val="333333"/>
                </a:solidFill>
                <a:latin typeface="Malgun Gothic" panose="020B0503020000020004" pitchFamily="34" charset="-127"/>
                <a:cs typeface="Dotum"/>
              </a:rPr>
              <a:t>추천하는지</a:t>
            </a:r>
            <a:r>
              <a:rPr sz="1250" spc="-25" dirty="0">
                <a:solidFill>
                  <a:srgbClr val="333333"/>
                </a:solidFill>
                <a:latin typeface="Franklin Gothic Demi"/>
                <a:cs typeface="Franklin Gothic Demi"/>
              </a:rPr>
              <a:t> </a:t>
            </a:r>
            <a:endParaRPr sz="1250" dirty="0">
              <a:latin typeface="Franklin Gothic Demi"/>
              <a:cs typeface="Franklin Gothic Dem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 txBox="1"/>
          <p:nvPr/>
        </p:nvSpPr>
        <p:spPr>
          <a:xfrm>
            <a:off x="688959" y="2540216"/>
            <a:ext cx="4341495" cy="353994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95"/>
              </a:spcBef>
            </a:pPr>
            <a:r>
              <a:rPr sz="1300" spc="-229" dirty="0">
                <a:solidFill>
                  <a:srgbClr val="007BFF"/>
                </a:solidFill>
                <a:latin typeface="Malgun Gothic" panose="020B0503020000020004" pitchFamily="34" charset="-127"/>
                <a:cs typeface="Malgun Gothic"/>
              </a:rPr>
              <a:t>복잡한</a:t>
            </a:r>
            <a:r>
              <a:rPr sz="1300" spc="-114" dirty="0">
                <a:solidFill>
                  <a:srgbClr val="007BFF"/>
                </a:solidFill>
                <a:latin typeface="Malgun Gothic" panose="020B0503020000020004" pitchFamily="34" charset="-127"/>
                <a:cs typeface="Malgun Gothic"/>
              </a:rPr>
              <a:t> </a:t>
            </a:r>
            <a:r>
              <a:rPr sz="1300" spc="-229" dirty="0">
                <a:solidFill>
                  <a:srgbClr val="007BFF"/>
                </a:solidFill>
                <a:latin typeface="Malgun Gothic" panose="020B0503020000020004" pitchFamily="34" charset="-127"/>
                <a:cs typeface="Malgun Gothic"/>
              </a:rPr>
              <a:t>설계</a:t>
            </a:r>
            <a:r>
              <a:rPr sz="1300" spc="-110" dirty="0">
                <a:solidFill>
                  <a:srgbClr val="007BFF"/>
                </a:solidFill>
                <a:latin typeface="Malgun Gothic" panose="020B0503020000020004" pitchFamily="34" charset="-127"/>
                <a:cs typeface="Malgun Gothic"/>
              </a:rPr>
              <a:t> </a:t>
            </a:r>
            <a:r>
              <a:rPr sz="1300" spc="-229" dirty="0">
                <a:solidFill>
                  <a:srgbClr val="007BFF"/>
                </a:solidFill>
                <a:latin typeface="Malgun Gothic" panose="020B0503020000020004" pitchFamily="34" charset="-127"/>
                <a:cs typeface="Malgun Gothic"/>
              </a:rPr>
              <a:t>단</a:t>
            </a:r>
            <a:r>
              <a:rPr sz="1300" spc="-114" dirty="0">
                <a:solidFill>
                  <a:srgbClr val="007BFF"/>
                </a:solidFill>
                <a:latin typeface="Malgun Gothic" panose="020B0503020000020004" pitchFamily="34" charset="-127"/>
                <a:cs typeface="Malgun Gothic"/>
              </a:rPr>
              <a:t> </a:t>
            </a:r>
            <a:r>
              <a:rPr sz="1950" b="1" spc="-200" dirty="0">
                <a:solidFill>
                  <a:srgbClr val="007BFF"/>
                </a:solidFill>
                <a:latin typeface="Trebuchet MS"/>
                <a:cs typeface="Trebuchet MS"/>
              </a:rPr>
              <a:t>30</a:t>
            </a:r>
            <a:r>
              <a:rPr sz="2000" spc="-200" dirty="0">
                <a:solidFill>
                  <a:srgbClr val="007BFF"/>
                </a:solidFill>
                <a:latin typeface="Malgun Gothic" panose="020B0503020000020004" pitchFamily="34" charset="-127"/>
                <a:cs typeface="Malgun Gothic"/>
              </a:rPr>
              <a:t>분</a:t>
            </a:r>
            <a:r>
              <a:rPr sz="2000" spc="-360" dirty="0">
                <a:solidFill>
                  <a:srgbClr val="007BFF"/>
                </a:solidFill>
                <a:latin typeface="Malgun Gothic" panose="020B0503020000020004" pitchFamily="34" charset="-127"/>
                <a:cs typeface="Malgun Gothic"/>
              </a:rPr>
              <a:t> </a:t>
            </a:r>
            <a:r>
              <a:rPr sz="1300" spc="-229" dirty="0">
                <a:solidFill>
                  <a:srgbClr val="007BFF"/>
                </a:solidFill>
                <a:latin typeface="Malgun Gothic" panose="020B0503020000020004" pitchFamily="34" charset="-127"/>
                <a:cs typeface="Malgun Gothic"/>
              </a:rPr>
              <a:t>만에</a:t>
            </a:r>
            <a:r>
              <a:rPr sz="1300" spc="-110" dirty="0">
                <a:solidFill>
                  <a:srgbClr val="007BFF"/>
                </a:solidFill>
                <a:latin typeface="Malgun Gothic" panose="020B0503020000020004" pitchFamily="34" charset="-127"/>
                <a:cs typeface="Malgun Gothic"/>
              </a:rPr>
              <a:t> </a:t>
            </a:r>
            <a:r>
              <a:rPr sz="1300" spc="-25" dirty="0">
                <a:solidFill>
                  <a:srgbClr val="007BFF"/>
                </a:solidFill>
                <a:latin typeface="Malgun Gothic" panose="020B0503020000020004" pitchFamily="34" charset="-127"/>
                <a:cs typeface="Malgun Gothic"/>
              </a:rPr>
              <a:t>완성</a:t>
            </a:r>
            <a:endParaRPr sz="1300" dirty="0">
              <a:latin typeface="Malgun Gothic" panose="020B0503020000020004" pitchFamily="34" charset="-127"/>
              <a:cs typeface="Malgun Gothic"/>
            </a:endParaRPr>
          </a:p>
          <a:p>
            <a:pPr>
              <a:lnSpc>
                <a:spcPct val="100000"/>
              </a:lnSpc>
              <a:spcBef>
                <a:spcPts val="1120"/>
              </a:spcBef>
            </a:pPr>
            <a:endParaRPr sz="1150" dirty="0">
              <a:latin typeface="Malgun Gothic" panose="020B0503020000020004" pitchFamily="34" charset="-127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650" dirty="0">
                <a:solidFill>
                  <a:srgbClr val="333333"/>
                </a:solidFill>
                <a:latin typeface="Malgun Gothic" panose="020B0503020000020004" pitchFamily="34" charset="-127"/>
                <a:cs typeface="Noto Sans JP"/>
              </a:rPr>
              <a:t>2</a:t>
            </a:r>
            <a:r>
              <a:rPr sz="1650" spc="415" dirty="0">
                <a:solidFill>
                  <a:srgbClr val="333333"/>
                </a:solidFill>
                <a:latin typeface="Malgun Gothic" panose="020B0503020000020004" pitchFamily="34" charset="-127"/>
                <a:cs typeface="Noto Sans JP"/>
              </a:rPr>
              <a:t> </a:t>
            </a:r>
            <a:r>
              <a:rPr sz="1650" spc="-300" dirty="0">
                <a:solidFill>
                  <a:srgbClr val="333333"/>
                </a:solidFill>
                <a:latin typeface="Malgun Gothic" panose="020B0503020000020004" pitchFamily="34" charset="-127"/>
                <a:cs typeface="Malgun Gothic"/>
              </a:rPr>
              <a:t>핵심</a:t>
            </a:r>
            <a:r>
              <a:rPr sz="1650" spc="-170" dirty="0">
                <a:solidFill>
                  <a:srgbClr val="333333"/>
                </a:solidFill>
                <a:latin typeface="Malgun Gothic" panose="020B0503020000020004" pitchFamily="34" charset="-127"/>
                <a:cs typeface="Malgun Gothic"/>
              </a:rPr>
              <a:t> </a:t>
            </a:r>
            <a:r>
              <a:rPr sz="1650" spc="-300" dirty="0">
                <a:solidFill>
                  <a:srgbClr val="333333"/>
                </a:solidFill>
                <a:latin typeface="Malgun Gothic" panose="020B0503020000020004" pitchFamily="34" charset="-127"/>
                <a:cs typeface="Malgun Gothic"/>
              </a:rPr>
              <a:t>로직</a:t>
            </a:r>
            <a:r>
              <a:rPr sz="1650" spc="-170" dirty="0">
                <a:solidFill>
                  <a:srgbClr val="333333"/>
                </a:solidFill>
                <a:latin typeface="Malgun Gothic" panose="020B0503020000020004" pitchFamily="34" charset="-127"/>
                <a:cs typeface="Malgun Gothic"/>
              </a:rPr>
              <a:t> </a:t>
            </a:r>
            <a:r>
              <a:rPr sz="1650" spc="-325" dirty="0">
                <a:solidFill>
                  <a:srgbClr val="333333"/>
                </a:solidFill>
                <a:latin typeface="Malgun Gothic" panose="020B0503020000020004" pitchFamily="34" charset="-127"/>
                <a:cs typeface="Malgun Gothic"/>
              </a:rPr>
              <a:t>구현</a:t>
            </a:r>
            <a:endParaRPr sz="1650" dirty="0">
              <a:latin typeface="Malgun Gothic" panose="020B0503020000020004" pitchFamily="34" charset="-127"/>
              <a:cs typeface="Malgun Gothic"/>
            </a:endParaRPr>
          </a:p>
          <a:p>
            <a:pPr marL="152400">
              <a:lnSpc>
                <a:spcPct val="100000"/>
              </a:lnSpc>
              <a:spcBef>
                <a:spcPts val="1585"/>
              </a:spcBef>
            </a:pPr>
            <a:r>
              <a:rPr sz="1400" spc="-20" dirty="0">
                <a:solidFill>
                  <a:srgbClr val="333333"/>
                </a:solidFill>
                <a:latin typeface="Malgun Gothic" panose="020B0503020000020004" pitchFamily="34" charset="-127"/>
                <a:cs typeface="Arial"/>
              </a:rPr>
              <a:t> </a:t>
            </a:r>
            <a:r>
              <a:rPr sz="1400" spc="-10" dirty="0">
                <a:solidFill>
                  <a:srgbClr val="333333"/>
                </a:solidFill>
                <a:latin typeface="Malgun Gothic" panose="020B0503020000020004" pitchFamily="34" charset="-127"/>
                <a:cs typeface="Arial"/>
              </a:rPr>
              <a:t>Q</a:t>
            </a:r>
            <a:r>
              <a:rPr sz="1400" spc="220" dirty="0">
                <a:solidFill>
                  <a:srgbClr val="333333"/>
                </a:solidFill>
                <a:latin typeface="Malgun Gothic" panose="020B0503020000020004" pitchFamily="34" charset="-127"/>
                <a:cs typeface="Arial"/>
              </a:rPr>
              <a:t> </a:t>
            </a:r>
            <a:r>
              <a:rPr sz="1350" spc="-270" dirty="0">
                <a:solidFill>
                  <a:srgbClr val="333333"/>
                </a:solidFill>
                <a:latin typeface="Malgun Gothic" panose="020B0503020000020004" pitchFamily="34" charset="-127"/>
                <a:cs typeface="Dotum"/>
              </a:rPr>
              <a:t>케톤</a:t>
            </a:r>
            <a:r>
              <a:rPr sz="1350" spc="-125" dirty="0">
                <a:solidFill>
                  <a:srgbClr val="333333"/>
                </a:solidFill>
                <a:latin typeface="Malgun Gothic" panose="020B0503020000020004" pitchFamily="34" charset="-127"/>
                <a:cs typeface="Dotum"/>
              </a:rPr>
              <a:t> </a:t>
            </a:r>
            <a:r>
              <a:rPr sz="1350" spc="-270" dirty="0">
                <a:solidFill>
                  <a:srgbClr val="333333"/>
                </a:solidFill>
                <a:latin typeface="Malgun Gothic" panose="020B0503020000020004" pitchFamily="34" charset="-127"/>
                <a:cs typeface="Dotum"/>
              </a:rPr>
              <a:t>식단</a:t>
            </a:r>
            <a:r>
              <a:rPr sz="1350" spc="-125" dirty="0">
                <a:solidFill>
                  <a:srgbClr val="333333"/>
                </a:solidFill>
                <a:latin typeface="Malgun Gothic" panose="020B0503020000020004" pitchFamily="34" charset="-127"/>
                <a:cs typeface="Dotum"/>
              </a:rPr>
              <a:t> </a:t>
            </a:r>
            <a:r>
              <a:rPr sz="1350" spc="-270" dirty="0">
                <a:solidFill>
                  <a:srgbClr val="333333"/>
                </a:solidFill>
                <a:latin typeface="Malgun Gothic" panose="020B0503020000020004" pitchFamily="34" charset="-127"/>
                <a:cs typeface="Dotum"/>
              </a:rPr>
              <a:t>프롬프트를</a:t>
            </a:r>
            <a:r>
              <a:rPr sz="1350" spc="-125" dirty="0">
                <a:solidFill>
                  <a:srgbClr val="333333"/>
                </a:solidFill>
                <a:latin typeface="Malgun Gothic" panose="020B0503020000020004" pitchFamily="34" charset="-127"/>
                <a:cs typeface="Dotum"/>
              </a:rPr>
              <a:t> </a:t>
            </a:r>
            <a:r>
              <a:rPr sz="1350" spc="-270" dirty="0">
                <a:solidFill>
                  <a:srgbClr val="333333"/>
                </a:solidFill>
                <a:latin typeface="Malgun Gothic" panose="020B0503020000020004" pitchFamily="34" charset="-127"/>
                <a:cs typeface="Dotum"/>
              </a:rPr>
              <a:t>동적으로</a:t>
            </a:r>
            <a:r>
              <a:rPr sz="1350" spc="-125" dirty="0">
                <a:solidFill>
                  <a:srgbClr val="333333"/>
                </a:solidFill>
                <a:latin typeface="Malgun Gothic" panose="020B0503020000020004" pitchFamily="34" charset="-127"/>
                <a:cs typeface="Dotum"/>
              </a:rPr>
              <a:t> </a:t>
            </a:r>
            <a:r>
              <a:rPr sz="1350" spc="-270" dirty="0">
                <a:solidFill>
                  <a:srgbClr val="333333"/>
                </a:solidFill>
                <a:latin typeface="Malgun Gothic" panose="020B0503020000020004" pitchFamily="34" charset="-127"/>
                <a:cs typeface="Dotum"/>
              </a:rPr>
              <a:t>생성하는</a:t>
            </a:r>
            <a:r>
              <a:rPr sz="1350" spc="-125" dirty="0">
                <a:solidFill>
                  <a:srgbClr val="333333"/>
                </a:solidFill>
                <a:latin typeface="Malgun Gothic" panose="020B0503020000020004" pitchFamily="34" charset="-127"/>
                <a:cs typeface="Dotum"/>
              </a:rPr>
              <a:t> </a:t>
            </a:r>
            <a:r>
              <a:rPr sz="1400" spc="-70" dirty="0">
                <a:solidFill>
                  <a:srgbClr val="333333"/>
                </a:solidFill>
                <a:latin typeface="Malgun Gothic" panose="020B0503020000020004" pitchFamily="34" charset="-127"/>
                <a:cs typeface="Arial"/>
              </a:rPr>
              <a:t>Python</a:t>
            </a:r>
            <a:r>
              <a:rPr sz="1400" spc="-60" dirty="0">
                <a:solidFill>
                  <a:srgbClr val="333333"/>
                </a:solidFill>
                <a:latin typeface="Malgun Gothic" panose="020B0503020000020004" pitchFamily="34" charset="-127"/>
                <a:cs typeface="Arial"/>
              </a:rPr>
              <a:t> </a:t>
            </a:r>
            <a:r>
              <a:rPr sz="1350" spc="-270" dirty="0">
                <a:solidFill>
                  <a:srgbClr val="333333"/>
                </a:solidFill>
                <a:latin typeface="Malgun Gothic" panose="020B0503020000020004" pitchFamily="34" charset="-127"/>
                <a:cs typeface="Dotum"/>
              </a:rPr>
              <a:t>코드</a:t>
            </a:r>
            <a:r>
              <a:rPr sz="1350" spc="-125" dirty="0">
                <a:solidFill>
                  <a:srgbClr val="333333"/>
                </a:solidFill>
                <a:latin typeface="Malgun Gothic" panose="020B0503020000020004" pitchFamily="34" charset="-127"/>
                <a:cs typeface="Dotum"/>
              </a:rPr>
              <a:t> </a:t>
            </a:r>
            <a:r>
              <a:rPr sz="1350" spc="-295" dirty="0">
                <a:solidFill>
                  <a:srgbClr val="333333"/>
                </a:solidFill>
                <a:latin typeface="Malgun Gothic" panose="020B0503020000020004" pitchFamily="34" charset="-127"/>
                <a:cs typeface="Dotum"/>
              </a:rPr>
              <a:t>짜줘</a:t>
            </a:r>
            <a:r>
              <a:rPr sz="1400" dirty="0">
                <a:solidFill>
                  <a:srgbClr val="333333"/>
                </a:solidFill>
                <a:latin typeface="Malgun Gothic" panose="020B0503020000020004" pitchFamily="34" charset="-127"/>
                <a:cs typeface="Arial"/>
              </a:rPr>
              <a:t> </a:t>
            </a:r>
            <a:endParaRPr sz="1400" dirty="0">
              <a:latin typeface="Malgun Gothic" panose="020B0503020000020004" pitchFamily="34" charset="-127"/>
              <a:cs typeface="Arial"/>
            </a:endParaRPr>
          </a:p>
          <a:p>
            <a:pPr>
              <a:lnSpc>
                <a:spcPct val="100000"/>
              </a:lnSpc>
              <a:spcBef>
                <a:spcPts val="95"/>
              </a:spcBef>
            </a:pPr>
            <a:endParaRPr sz="1200" dirty="0">
              <a:latin typeface="Malgun Gothic" panose="020B0503020000020004" pitchFamily="34" charset="-127"/>
              <a:cs typeface="Arial"/>
            </a:endParaRPr>
          </a:p>
          <a:p>
            <a:pPr marR="5080" algn="r">
              <a:lnSpc>
                <a:spcPct val="100000"/>
              </a:lnSpc>
            </a:pPr>
            <a:r>
              <a:rPr sz="1300" spc="-229" dirty="0">
                <a:solidFill>
                  <a:srgbClr val="007BFF"/>
                </a:solidFill>
                <a:latin typeface="Malgun Gothic" panose="020B0503020000020004" pitchFamily="34" charset="-127"/>
                <a:cs typeface="Malgun Gothic"/>
              </a:rPr>
              <a:t>핵심</a:t>
            </a:r>
            <a:r>
              <a:rPr sz="1300" spc="-114" dirty="0">
                <a:solidFill>
                  <a:srgbClr val="007BFF"/>
                </a:solidFill>
                <a:latin typeface="Malgun Gothic" panose="020B0503020000020004" pitchFamily="34" charset="-127"/>
                <a:cs typeface="Malgun Gothic"/>
              </a:rPr>
              <a:t> </a:t>
            </a:r>
            <a:r>
              <a:rPr sz="1300" spc="-229" dirty="0">
                <a:solidFill>
                  <a:srgbClr val="007BFF"/>
                </a:solidFill>
                <a:latin typeface="Malgun Gothic" panose="020B0503020000020004" pitchFamily="34" charset="-127"/>
                <a:cs typeface="Malgun Gothic"/>
              </a:rPr>
              <a:t>로직</a:t>
            </a:r>
            <a:r>
              <a:rPr sz="1300" spc="-114" dirty="0">
                <a:solidFill>
                  <a:srgbClr val="007BFF"/>
                </a:solidFill>
                <a:latin typeface="Malgun Gothic" panose="020B0503020000020004" pitchFamily="34" charset="-127"/>
                <a:cs typeface="Malgun Gothic"/>
              </a:rPr>
              <a:t> </a:t>
            </a:r>
            <a:r>
              <a:rPr sz="1950" b="1" spc="-290" dirty="0">
                <a:solidFill>
                  <a:srgbClr val="007BFF"/>
                </a:solidFill>
                <a:latin typeface="Trebuchet MS"/>
                <a:cs typeface="Trebuchet MS"/>
              </a:rPr>
              <a:t>1</a:t>
            </a:r>
            <a:r>
              <a:rPr sz="2000" spc="-290" dirty="0">
                <a:solidFill>
                  <a:srgbClr val="007BFF"/>
                </a:solidFill>
                <a:latin typeface="Malgun Gothic" panose="020B0503020000020004" pitchFamily="34" charset="-127"/>
                <a:cs typeface="Malgun Gothic"/>
              </a:rPr>
              <a:t>시간</a:t>
            </a:r>
            <a:r>
              <a:rPr sz="2000" spc="-360" dirty="0">
                <a:solidFill>
                  <a:srgbClr val="007BFF"/>
                </a:solidFill>
                <a:latin typeface="Malgun Gothic" panose="020B0503020000020004" pitchFamily="34" charset="-127"/>
                <a:cs typeface="Malgun Gothic"/>
              </a:rPr>
              <a:t> </a:t>
            </a:r>
            <a:r>
              <a:rPr sz="1300" spc="-229" dirty="0">
                <a:solidFill>
                  <a:srgbClr val="007BFF"/>
                </a:solidFill>
                <a:latin typeface="Malgun Gothic" panose="020B0503020000020004" pitchFamily="34" charset="-127"/>
                <a:cs typeface="Malgun Gothic"/>
              </a:rPr>
              <a:t>만에</a:t>
            </a:r>
            <a:r>
              <a:rPr sz="1300" spc="-114" dirty="0">
                <a:solidFill>
                  <a:srgbClr val="007BFF"/>
                </a:solidFill>
                <a:latin typeface="Malgun Gothic" panose="020B0503020000020004" pitchFamily="34" charset="-127"/>
                <a:cs typeface="Malgun Gothic"/>
              </a:rPr>
              <a:t> </a:t>
            </a:r>
            <a:r>
              <a:rPr sz="1300" spc="-25" dirty="0">
                <a:solidFill>
                  <a:srgbClr val="007BFF"/>
                </a:solidFill>
                <a:latin typeface="Malgun Gothic" panose="020B0503020000020004" pitchFamily="34" charset="-127"/>
                <a:cs typeface="Malgun Gothic"/>
              </a:rPr>
              <a:t>구현</a:t>
            </a:r>
            <a:endParaRPr sz="1300" dirty="0">
              <a:latin typeface="Malgun Gothic" panose="020B0503020000020004" pitchFamily="34" charset="-127"/>
              <a:cs typeface="Malgun Gothic"/>
            </a:endParaRPr>
          </a:p>
          <a:p>
            <a:pPr>
              <a:lnSpc>
                <a:spcPct val="100000"/>
              </a:lnSpc>
              <a:spcBef>
                <a:spcPts val="1120"/>
              </a:spcBef>
            </a:pPr>
            <a:endParaRPr sz="1150" dirty="0">
              <a:latin typeface="Malgun Gothic" panose="020B0503020000020004" pitchFamily="34" charset="-127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650" dirty="0">
                <a:solidFill>
                  <a:srgbClr val="333333"/>
                </a:solidFill>
                <a:latin typeface="Malgun Gothic" panose="020B0503020000020004" pitchFamily="34" charset="-127"/>
                <a:cs typeface="Noto Sans JP"/>
              </a:rPr>
              <a:t>3</a:t>
            </a:r>
            <a:r>
              <a:rPr sz="1650" spc="415" dirty="0">
                <a:solidFill>
                  <a:srgbClr val="333333"/>
                </a:solidFill>
                <a:latin typeface="Malgun Gothic" panose="020B0503020000020004" pitchFamily="34" charset="-127"/>
                <a:cs typeface="Noto Sans JP"/>
              </a:rPr>
              <a:t> </a:t>
            </a:r>
            <a:r>
              <a:rPr sz="1650" spc="-300" dirty="0">
                <a:solidFill>
                  <a:srgbClr val="333333"/>
                </a:solidFill>
                <a:latin typeface="Malgun Gothic" panose="020B0503020000020004" pitchFamily="34" charset="-127"/>
                <a:cs typeface="Malgun Gothic"/>
              </a:rPr>
              <a:t>외부</a:t>
            </a:r>
            <a:r>
              <a:rPr sz="1650" spc="-170" dirty="0">
                <a:solidFill>
                  <a:srgbClr val="333333"/>
                </a:solidFill>
                <a:latin typeface="Malgun Gothic" panose="020B0503020000020004" pitchFamily="34" charset="-127"/>
                <a:cs typeface="Malgun Gothic"/>
              </a:rPr>
              <a:t> </a:t>
            </a:r>
            <a:r>
              <a:rPr sz="1650" spc="-90" dirty="0">
                <a:solidFill>
                  <a:srgbClr val="333333"/>
                </a:solidFill>
                <a:latin typeface="Malgun Gothic" panose="020B0503020000020004" pitchFamily="34" charset="-127"/>
                <a:cs typeface="Noto Sans JP"/>
              </a:rPr>
              <a:t>API</a:t>
            </a:r>
            <a:r>
              <a:rPr sz="1650" spc="5" dirty="0">
                <a:solidFill>
                  <a:srgbClr val="333333"/>
                </a:solidFill>
                <a:latin typeface="Malgun Gothic" panose="020B0503020000020004" pitchFamily="34" charset="-127"/>
                <a:cs typeface="Noto Sans JP"/>
              </a:rPr>
              <a:t> </a:t>
            </a:r>
            <a:r>
              <a:rPr sz="1650" spc="-325" dirty="0" err="1">
                <a:solidFill>
                  <a:srgbClr val="333333"/>
                </a:solidFill>
                <a:latin typeface="Malgun Gothic" panose="020B0503020000020004" pitchFamily="34" charset="-127"/>
                <a:cs typeface="Malgun Gothic"/>
              </a:rPr>
              <a:t>연동</a:t>
            </a:r>
            <a:endParaRPr sz="1650" dirty="0">
              <a:latin typeface="Malgun Gothic" panose="020B0503020000020004" pitchFamily="34" charset="-127"/>
              <a:cs typeface="Malgun Gothic"/>
            </a:endParaRPr>
          </a:p>
          <a:p>
            <a:pPr marL="152400" marR="182245">
              <a:lnSpc>
                <a:spcPct val="108200"/>
              </a:lnSpc>
              <a:spcBef>
                <a:spcPts val="1445"/>
              </a:spcBef>
            </a:pPr>
            <a:r>
              <a:rPr sz="1400" spc="10" dirty="0">
                <a:solidFill>
                  <a:srgbClr val="333333"/>
                </a:solidFill>
                <a:latin typeface="Malgun Gothic" panose="020B0503020000020004" pitchFamily="34" charset="-127"/>
                <a:cs typeface="Arial"/>
              </a:rPr>
              <a:t> </a:t>
            </a:r>
            <a:r>
              <a:rPr sz="1400" spc="-10" dirty="0">
                <a:solidFill>
                  <a:srgbClr val="333333"/>
                </a:solidFill>
                <a:latin typeface="Malgun Gothic" panose="020B0503020000020004" pitchFamily="34" charset="-127"/>
                <a:cs typeface="Arial"/>
              </a:rPr>
              <a:t>Q</a:t>
            </a:r>
            <a:r>
              <a:rPr sz="1400" spc="229" dirty="0">
                <a:solidFill>
                  <a:srgbClr val="333333"/>
                </a:solidFill>
                <a:latin typeface="Malgun Gothic" panose="020B0503020000020004" pitchFamily="34" charset="-127"/>
                <a:cs typeface="Arial"/>
              </a:rPr>
              <a:t> </a:t>
            </a:r>
            <a:r>
              <a:rPr sz="1350" spc="-270" dirty="0">
                <a:solidFill>
                  <a:srgbClr val="333333"/>
                </a:solidFill>
                <a:latin typeface="Malgun Gothic" panose="020B0503020000020004" pitchFamily="34" charset="-127"/>
                <a:cs typeface="Dotum"/>
              </a:rPr>
              <a:t>네이버</a:t>
            </a:r>
            <a:r>
              <a:rPr sz="1350" spc="-125" dirty="0">
                <a:solidFill>
                  <a:srgbClr val="333333"/>
                </a:solidFill>
                <a:latin typeface="Malgun Gothic" panose="020B0503020000020004" pitchFamily="34" charset="-127"/>
                <a:cs typeface="Dotum"/>
              </a:rPr>
              <a:t> </a:t>
            </a:r>
            <a:r>
              <a:rPr sz="1400" spc="-195" dirty="0">
                <a:solidFill>
                  <a:srgbClr val="333333"/>
                </a:solidFill>
                <a:latin typeface="Malgun Gothic" panose="020B0503020000020004" pitchFamily="34" charset="-127"/>
                <a:cs typeface="Arial"/>
              </a:rPr>
              <a:t>API</a:t>
            </a:r>
            <a:r>
              <a:rPr sz="1350" spc="-195" dirty="0">
                <a:solidFill>
                  <a:srgbClr val="333333"/>
                </a:solidFill>
                <a:latin typeface="Malgun Gothic" panose="020B0503020000020004" pitchFamily="34" charset="-127"/>
                <a:cs typeface="Dotum"/>
              </a:rPr>
              <a:t>를</a:t>
            </a:r>
            <a:r>
              <a:rPr sz="1350" spc="-125" dirty="0">
                <a:solidFill>
                  <a:srgbClr val="333333"/>
                </a:solidFill>
                <a:latin typeface="Malgun Gothic" panose="020B0503020000020004" pitchFamily="34" charset="-127"/>
                <a:cs typeface="Dotum"/>
              </a:rPr>
              <a:t> </a:t>
            </a:r>
            <a:r>
              <a:rPr sz="1350" spc="-270" dirty="0">
                <a:solidFill>
                  <a:srgbClr val="333333"/>
                </a:solidFill>
                <a:latin typeface="Malgun Gothic" panose="020B0503020000020004" pitchFamily="34" charset="-127"/>
                <a:cs typeface="Dotum"/>
              </a:rPr>
              <a:t>비동기</a:t>
            </a:r>
            <a:r>
              <a:rPr sz="1350" spc="-125" dirty="0">
                <a:solidFill>
                  <a:srgbClr val="333333"/>
                </a:solidFill>
                <a:latin typeface="Malgun Gothic" panose="020B0503020000020004" pitchFamily="34" charset="-127"/>
                <a:cs typeface="Dotum"/>
              </a:rPr>
              <a:t> </a:t>
            </a:r>
            <a:r>
              <a:rPr sz="1350" spc="-270" dirty="0">
                <a:solidFill>
                  <a:srgbClr val="333333"/>
                </a:solidFill>
                <a:latin typeface="Malgun Gothic" panose="020B0503020000020004" pitchFamily="34" charset="-127"/>
                <a:cs typeface="Dotum"/>
              </a:rPr>
              <a:t>병렬</a:t>
            </a:r>
            <a:r>
              <a:rPr sz="1350" spc="-125" dirty="0">
                <a:solidFill>
                  <a:srgbClr val="333333"/>
                </a:solidFill>
                <a:latin typeface="Malgun Gothic" panose="020B0503020000020004" pitchFamily="34" charset="-127"/>
                <a:cs typeface="Dotum"/>
              </a:rPr>
              <a:t> </a:t>
            </a:r>
            <a:r>
              <a:rPr sz="1350" spc="-270" dirty="0">
                <a:solidFill>
                  <a:srgbClr val="333333"/>
                </a:solidFill>
                <a:latin typeface="Malgun Gothic" panose="020B0503020000020004" pitchFamily="34" charset="-127"/>
                <a:cs typeface="Dotum"/>
              </a:rPr>
              <a:t>처리해서</a:t>
            </a:r>
            <a:r>
              <a:rPr sz="1350" spc="-125" dirty="0">
                <a:solidFill>
                  <a:srgbClr val="333333"/>
                </a:solidFill>
                <a:latin typeface="Malgun Gothic" panose="020B0503020000020004" pitchFamily="34" charset="-127"/>
                <a:cs typeface="Dotum"/>
              </a:rPr>
              <a:t> </a:t>
            </a:r>
            <a:r>
              <a:rPr sz="1350" spc="-270" dirty="0">
                <a:solidFill>
                  <a:srgbClr val="333333"/>
                </a:solidFill>
                <a:latin typeface="Malgun Gothic" panose="020B0503020000020004" pitchFamily="34" charset="-127"/>
                <a:cs typeface="Dotum"/>
              </a:rPr>
              <a:t>응답</a:t>
            </a:r>
            <a:r>
              <a:rPr sz="1350" spc="-125" dirty="0">
                <a:solidFill>
                  <a:srgbClr val="333333"/>
                </a:solidFill>
                <a:latin typeface="Malgun Gothic" panose="020B0503020000020004" pitchFamily="34" charset="-127"/>
                <a:cs typeface="Dotum"/>
              </a:rPr>
              <a:t> </a:t>
            </a:r>
            <a:r>
              <a:rPr sz="1350" spc="-270" dirty="0">
                <a:solidFill>
                  <a:srgbClr val="333333"/>
                </a:solidFill>
                <a:latin typeface="Malgun Gothic" panose="020B0503020000020004" pitchFamily="34" charset="-127"/>
                <a:cs typeface="Dotum"/>
              </a:rPr>
              <a:t>속도를</a:t>
            </a:r>
            <a:r>
              <a:rPr sz="1350" spc="-125" dirty="0">
                <a:solidFill>
                  <a:srgbClr val="333333"/>
                </a:solidFill>
                <a:latin typeface="Malgun Gothic" panose="020B0503020000020004" pitchFamily="34" charset="-127"/>
                <a:cs typeface="Dotum"/>
              </a:rPr>
              <a:t> </a:t>
            </a:r>
            <a:r>
              <a:rPr sz="1350" spc="-270" dirty="0">
                <a:solidFill>
                  <a:srgbClr val="333333"/>
                </a:solidFill>
                <a:latin typeface="Malgun Gothic" panose="020B0503020000020004" pitchFamily="34" charset="-127"/>
                <a:cs typeface="Dotum"/>
              </a:rPr>
              <a:t>높이는</a:t>
            </a:r>
            <a:r>
              <a:rPr sz="1350" spc="-125" dirty="0">
                <a:solidFill>
                  <a:srgbClr val="333333"/>
                </a:solidFill>
                <a:latin typeface="Malgun Gothic" panose="020B0503020000020004" pitchFamily="34" charset="-127"/>
                <a:cs typeface="Dotum"/>
              </a:rPr>
              <a:t> </a:t>
            </a:r>
            <a:r>
              <a:rPr sz="1350" spc="-295" dirty="0">
                <a:solidFill>
                  <a:srgbClr val="333333"/>
                </a:solidFill>
                <a:latin typeface="Malgun Gothic" panose="020B0503020000020004" pitchFamily="34" charset="-127"/>
                <a:cs typeface="Dotum"/>
              </a:rPr>
              <a:t>코드</a:t>
            </a:r>
            <a:r>
              <a:rPr sz="1350" spc="500" dirty="0">
                <a:solidFill>
                  <a:srgbClr val="333333"/>
                </a:solidFill>
                <a:latin typeface="Malgun Gothic" panose="020B0503020000020004" pitchFamily="34" charset="-127"/>
                <a:cs typeface="Dotum"/>
              </a:rPr>
              <a:t> </a:t>
            </a:r>
            <a:r>
              <a:rPr sz="1350" spc="-295" dirty="0">
                <a:solidFill>
                  <a:srgbClr val="333333"/>
                </a:solidFill>
                <a:latin typeface="Malgun Gothic" panose="020B0503020000020004" pitchFamily="34" charset="-127"/>
                <a:cs typeface="Dotum"/>
              </a:rPr>
              <a:t>알려줘</a:t>
            </a:r>
            <a:r>
              <a:rPr sz="1400" dirty="0">
                <a:solidFill>
                  <a:srgbClr val="333333"/>
                </a:solidFill>
                <a:latin typeface="Malgun Gothic" panose="020B0503020000020004" pitchFamily="34" charset="-127"/>
                <a:cs typeface="Arial"/>
              </a:rPr>
              <a:t> </a:t>
            </a:r>
            <a:endParaRPr sz="1400" dirty="0">
              <a:latin typeface="Malgun Gothic" panose="020B0503020000020004" pitchFamily="34" charset="-127"/>
              <a:cs typeface="Arial"/>
            </a:endParaRPr>
          </a:p>
          <a:p>
            <a:pPr>
              <a:lnSpc>
                <a:spcPct val="100000"/>
              </a:lnSpc>
              <a:spcBef>
                <a:spcPts val="110"/>
              </a:spcBef>
            </a:pPr>
            <a:endParaRPr sz="1200" dirty="0">
              <a:latin typeface="Malgun Gothic" panose="020B0503020000020004" pitchFamily="34" charset="-127"/>
              <a:cs typeface="Arial"/>
            </a:endParaRPr>
          </a:p>
          <a:p>
            <a:pPr marR="5080" algn="r">
              <a:lnSpc>
                <a:spcPct val="100000"/>
              </a:lnSpc>
            </a:pPr>
            <a:r>
              <a:rPr sz="1300" spc="-50" dirty="0">
                <a:solidFill>
                  <a:srgbClr val="007BFF"/>
                </a:solidFill>
                <a:latin typeface="Malgun Gothic" panose="020B0503020000020004" pitchFamily="34" charset="-127"/>
                <a:cs typeface="Noto Sans JP"/>
              </a:rPr>
              <a:t>API</a:t>
            </a:r>
            <a:r>
              <a:rPr sz="1300" spc="35" dirty="0">
                <a:solidFill>
                  <a:srgbClr val="007BFF"/>
                </a:solidFill>
                <a:latin typeface="Malgun Gothic" panose="020B0503020000020004" pitchFamily="34" charset="-127"/>
                <a:cs typeface="Noto Sans JP"/>
              </a:rPr>
              <a:t> </a:t>
            </a:r>
            <a:r>
              <a:rPr sz="1300" spc="-229" dirty="0">
                <a:solidFill>
                  <a:srgbClr val="007BFF"/>
                </a:solidFill>
                <a:latin typeface="Malgun Gothic" panose="020B0503020000020004" pitchFamily="34" charset="-127"/>
                <a:cs typeface="Malgun Gothic"/>
              </a:rPr>
              <a:t>연동</a:t>
            </a:r>
            <a:r>
              <a:rPr sz="1300" spc="-125" dirty="0">
                <a:solidFill>
                  <a:srgbClr val="007BFF"/>
                </a:solidFill>
                <a:latin typeface="Malgun Gothic" panose="020B0503020000020004" pitchFamily="34" charset="-127"/>
                <a:cs typeface="Malgun Gothic"/>
              </a:rPr>
              <a:t> </a:t>
            </a:r>
            <a:r>
              <a:rPr sz="1300" spc="-229" dirty="0">
                <a:solidFill>
                  <a:srgbClr val="007BFF"/>
                </a:solidFill>
                <a:latin typeface="Malgun Gothic" panose="020B0503020000020004" pitchFamily="34" charset="-127"/>
                <a:cs typeface="Malgun Gothic"/>
              </a:rPr>
              <a:t>및</a:t>
            </a:r>
            <a:r>
              <a:rPr sz="1300" spc="-125" dirty="0">
                <a:solidFill>
                  <a:srgbClr val="007BFF"/>
                </a:solidFill>
                <a:latin typeface="Malgun Gothic" panose="020B0503020000020004" pitchFamily="34" charset="-127"/>
                <a:cs typeface="Malgun Gothic"/>
              </a:rPr>
              <a:t> </a:t>
            </a:r>
            <a:r>
              <a:rPr sz="1300" spc="-229" dirty="0">
                <a:solidFill>
                  <a:srgbClr val="007BFF"/>
                </a:solidFill>
                <a:latin typeface="Malgun Gothic" panose="020B0503020000020004" pitchFamily="34" charset="-127"/>
                <a:cs typeface="Malgun Gothic"/>
              </a:rPr>
              <a:t>최적화</a:t>
            </a:r>
            <a:r>
              <a:rPr sz="1300" spc="-125" dirty="0">
                <a:solidFill>
                  <a:srgbClr val="007BFF"/>
                </a:solidFill>
                <a:latin typeface="Malgun Gothic" panose="020B0503020000020004" pitchFamily="34" charset="-127"/>
                <a:cs typeface="Malgun Gothic"/>
              </a:rPr>
              <a:t> </a:t>
            </a:r>
            <a:r>
              <a:rPr sz="1950" b="1" spc="-290" dirty="0">
                <a:solidFill>
                  <a:srgbClr val="007BFF"/>
                </a:solidFill>
                <a:latin typeface="Trebuchet MS"/>
                <a:cs typeface="Trebuchet MS"/>
              </a:rPr>
              <a:t>2</a:t>
            </a:r>
            <a:r>
              <a:rPr sz="2000" spc="-290" dirty="0">
                <a:solidFill>
                  <a:srgbClr val="007BFF"/>
                </a:solidFill>
                <a:latin typeface="Malgun Gothic" panose="020B0503020000020004" pitchFamily="34" charset="-127"/>
                <a:cs typeface="Malgun Gothic"/>
              </a:rPr>
              <a:t>시간</a:t>
            </a:r>
            <a:r>
              <a:rPr sz="2000" spc="-370" dirty="0">
                <a:solidFill>
                  <a:srgbClr val="007BFF"/>
                </a:solidFill>
                <a:latin typeface="Malgun Gothic" panose="020B0503020000020004" pitchFamily="34" charset="-127"/>
                <a:cs typeface="Malgun Gothic"/>
              </a:rPr>
              <a:t> </a:t>
            </a:r>
            <a:r>
              <a:rPr sz="1300" spc="-229" dirty="0">
                <a:solidFill>
                  <a:srgbClr val="007BFF"/>
                </a:solidFill>
                <a:latin typeface="Malgun Gothic" panose="020B0503020000020004" pitchFamily="34" charset="-127"/>
                <a:cs typeface="Malgun Gothic"/>
              </a:rPr>
              <a:t>만에</a:t>
            </a:r>
            <a:r>
              <a:rPr sz="1300" spc="-125" dirty="0">
                <a:solidFill>
                  <a:srgbClr val="007BFF"/>
                </a:solidFill>
                <a:latin typeface="Malgun Gothic" panose="020B0503020000020004" pitchFamily="34" charset="-127"/>
                <a:cs typeface="Malgun Gothic"/>
              </a:rPr>
              <a:t> </a:t>
            </a:r>
            <a:r>
              <a:rPr sz="1300" spc="-25" dirty="0">
                <a:solidFill>
                  <a:srgbClr val="007BFF"/>
                </a:solidFill>
                <a:latin typeface="Malgun Gothic" panose="020B0503020000020004" pitchFamily="34" charset="-127"/>
                <a:cs typeface="Malgun Gothic"/>
              </a:rPr>
              <a:t>해결</a:t>
            </a:r>
            <a:endParaRPr sz="1300" dirty="0">
              <a:latin typeface="Malgun Gothic" panose="020B0503020000020004" pitchFamily="34" charset="-127"/>
              <a:cs typeface="Malgun Gothic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959" y="511205"/>
            <a:ext cx="10807731" cy="564495"/>
          </a:xfrm>
          <a:prstGeom prst="rect">
            <a:avLst/>
          </a:prstGeom>
        </p:spPr>
        <p:txBody>
          <a:bodyPr vert="horz" wrap="square" lIns="0" tIns="86596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70" dirty="0">
                <a:solidFill>
                  <a:srgbClr val="333333"/>
                </a:solidFill>
              </a:rPr>
              <a:t>저희</a:t>
            </a:r>
            <a:r>
              <a:rPr spc="-315" dirty="0">
                <a:solidFill>
                  <a:srgbClr val="333333"/>
                </a:solidFill>
              </a:rPr>
              <a:t> </a:t>
            </a:r>
            <a:r>
              <a:rPr spc="-570" dirty="0">
                <a:solidFill>
                  <a:srgbClr val="333333"/>
                </a:solidFill>
              </a:rPr>
              <a:t>팀의</a:t>
            </a:r>
            <a:r>
              <a:rPr spc="-315" dirty="0">
                <a:solidFill>
                  <a:srgbClr val="333333"/>
                </a:solidFill>
              </a:rPr>
              <a:t> </a:t>
            </a:r>
            <a:r>
              <a:rPr spc="-570" dirty="0">
                <a:solidFill>
                  <a:srgbClr val="333333"/>
                </a:solidFill>
              </a:rPr>
              <a:t>세</a:t>
            </a:r>
            <a:r>
              <a:rPr spc="-315" dirty="0">
                <a:solidFill>
                  <a:srgbClr val="333333"/>
                </a:solidFill>
              </a:rPr>
              <a:t> </a:t>
            </a:r>
            <a:r>
              <a:rPr spc="-570" dirty="0">
                <a:solidFill>
                  <a:srgbClr val="333333"/>
                </a:solidFill>
              </a:rPr>
              <a:t>번째</a:t>
            </a:r>
            <a:r>
              <a:rPr spc="-315" dirty="0">
                <a:solidFill>
                  <a:srgbClr val="333333"/>
                </a:solidFill>
              </a:rPr>
              <a:t> </a:t>
            </a:r>
            <a:r>
              <a:rPr spc="-570" dirty="0">
                <a:solidFill>
                  <a:srgbClr val="333333"/>
                </a:solidFill>
              </a:rPr>
              <a:t>멤버는</a:t>
            </a:r>
            <a:r>
              <a:rPr spc="-315" dirty="0">
                <a:solidFill>
                  <a:srgbClr val="333333"/>
                </a:solidFill>
              </a:rPr>
              <a:t> </a:t>
            </a:r>
            <a:r>
              <a:rPr sz="3100" dirty="0">
                <a:solidFill>
                  <a:srgbClr val="333333"/>
                </a:solidFill>
                <a:cs typeface="Noto Sans JP"/>
              </a:rPr>
              <a:t>AI</a:t>
            </a:r>
            <a:r>
              <a:rPr sz="3100" spc="455" dirty="0">
                <a:solidFill>
                  <a:srgbClr val="333333"/>
                </a:solidFill>
                <a:cs typeface="Noto Sans JP"/>
              </a:rPr>
              <a:t> </a:t>
            </a:r>
            <a:r>
              <a:rPr sz="3100" spc="-350" dirty="0">
                <a:solidFill>
                  <a:srgbClr val="333333"/>
                </a:solidFill>
                <a:cs typeface="Noto Sans JP"/>
              </a:rPr>
              <a:t>AWS</a:t>
            </a:r>
            <a:r>
              <a:rPr sz="3100" spc="35" dirty="0">
                <a:solidFill>
                  <a:srgbClr val="333333"/>
                </a:solidFill>
                <a:cs typeface="Noto Sans JP"/>
              </a:rPr>
              <a:t> </a:t>
            </a:r>
            <a:r>
              <a:rPr sz="3100" spc="-360" dirty="0">
                <a:solidFill>
                  <a:srgbClr val="333333"/>
                </a:solidFill>
                <a:cs typeface="Noto Sans JP"/>
              </a:rPr>
              <a:t>Q</a:t>
            </a:r>
            <a:r>
              <a:rPr sz="3100" spc="35" dirty="0">
                <a:solidFill>
                  <a:srgbClr val="333333"/>
                </a:solidFill>
                <a:cs typeface="Noto Sans JP"/>
              </a:rPr>
              <a:t> </a:t>
            </a:r>
            <a:r>
              <a:rPr sz="3100" spc="-375" dirty="0">
                <a:solidFill>
                  <a:srgbClr val="333333"/>
                </a:solidFill>
                <a:cs typeface="Noto Sans JP"/>
              </a:rPr>
              <a:t>Developer</a:t>
            </a:r>
            <a:r>
              <a:rPr spc="-375" dirty="0">
                <a:solidFill>
                  <a:srgbClr val="333333"/>
                </a:solidFill>
              </a:rPr>
              <a:t>였습니다</a:t>
            </a:r>
            <a:r>
              <a:rPr sz="3100" spc="-375" dirty="0">
                <a:solidFill>
                  <a:srgbClr val="333333"/>
                </a:solidFill>
                <a:cs typeface="Noto Sans JP"/>
              </a:rPr>
              <a:t> </a:t>
            </a:r>
            <a:endParaRPr sz="3100" dirty="0">
              <a:cs typeface="Noto Sans JP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8959" y="1459848"/>
            <a:ext cx="1334770" cy="268663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650" dirty="0">
                <a:solidFill>
                  <a:srgbClr val="333333"/>
                </a:solidFill>
                <a:latin typeface="Malgun Gothic" panose="020B0503020000020004" pitchFamily="34" charset="-127"/>
                <a:cs typeface="Noto Sans JP"/>
              </a:rPr>
              <a:t>1</a:t>
            </a:r>
            <a:r>
              <a:rPr sz="1650" spc="415" dirty="0">
                <a:solidFill>
                  <a:srgbClr val="333333"/>
                </a:solidFill>
                <a:latin typeface="Malgun Gothic" panose="020B0503020000020004" pitchFamily="34" charset="-127"/>
                <a:cs typeface="Noto Sans JP"/>
              </a:rPr>
              <a:t> </a:t>
            </a:r>
            <a:r>
              <a:rPr sz="1650" spc="-300" dirty="0">
                <a:solidFill>
                  <a:srgbClr val="333333"/>
                </a:solidFill>
                <a:latin typeface="Malgun Gothic" panose="020B0503020000020004" pitchFamily="34" charset="-127"/>
                <a:cs typeface="Malgun Gothic"/>
              </a:rPr>
              <a:t>아키텍처</a:t>
            </a:r>
            <a:r>
              <a:rPr sz="1650" spc="-170" dirty="0">
                <a:solidFill>
                  <a:srgbClr val="333333"/>
                </a:solidFill>
                <a:latin typeface="Malgun Gothic" panose="020B0503020000020004" pitchFamily="34" charset="-127"/>
                <a:cs typeface="Malgun Gothic"/>
              </a:rPr>
              <a:t> </a:t>
            </a:r>
            <a:r>
              <a:rPr sz="1650" spc="-325" dirty="0">
                <a:solidFill>
                  <a:srgbClr val="333333"/>
                </a:solidFill>
                <a:latin typeface="Malgun Gothic" panose="020B0503020000020004" pitchFamily="34" charset="-127"/>
                <a:cs typeface="Malgun Gothic"/>
              </a:rPr>
              <a:t>설계</a:t>
            </a:r>
            <a:endParaRPr sz="1650" dirty="0">
              <a:latin typeface="Malgun Gothic" panose="020B0503020000020004" pitchFamily="34" charset="-127"/>
              <a:cs typeface="Malgun Gothic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01659" y="1814958"/>
            <a:ext cx="4312920" cy="673735"/>
            <a:chOff x="701659" y="1814958"/>
            <a:chExt cx="4312920" cy="673735"/>
          </a:xfrm>
        </p:grpSpPr>
        <p:sp>
          <p:nvSpPr>
            <p:cNvPr id="5" name="object 5"/>
            <p:cNvSpPr/>
            <p:nvPr/>
          </p:nvSpPr>
          <p:spPr>
            <a:xfrm>
              <a:off x="715692" y="1814958"/>
              <a:ext cx="4298950" cy="673735"/>
            </a:xfrm>
            <a:custGeom>
              <a:avLst/>
              <a:gdLst/>
              <a:ahLst/>
              <a:cxnLst/>
              <a:rect l="l" t="t" r="r" b="b"/>
              <a:pathLst>
                <a:path w="4298950" h="673735">
                  <a:moveTo>
                    <a:pt x="4228902" y="673592"/>
                  </a:moveTo>
                  <a:lnTo>
                    <a:pt x="0" y="673592"/>
                  </a:lnTo>
                  <a:lnTo>
                    <a:pt x="0" y="0"/>
                  </a:lnTo>
                  <a:lnTo>
                    <a:pt x="4228902" y="0"/>
                  </a:lnTo>
                  <a:lnTo>
                    <a:pt x="4233768" y="479"/>
                  </a:lnTo>
                  <a:lnTo>
                    <a:pt x="4269654" y="15343"/>
                  </a:lnTo>
                  <a:lnTo>
                    <a:pt x="4295014" y="50742"/>
                  </a:lnTo>
                  <a:lnTo>
                    <a:pt x="4298831" y="69929"/>
                  </a:lnTo>
                  <a:lnTo>
                    <a:pt x="4298831" y="603663"/>
                  </a:lnTo>
                  <a:lnTo>
                    <a:pt x="4283487" y="644415"/>
                  </a:lnTo>
                  <a:lnTo>
                    <a:pt x="4248088" y="669775"/>
                  </a:lnTo>
                  <a:lnTo>
                    <a:pt x="4228902" y="673592"/>
                  </a:lnTo>
                  <a:close/>
                </a:path>
              </a:pathLst>
            </a:custGeom>
            <a:solidFill>
              <a:srgbClr val="007BFF">
                <a:alpha val="50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01659" y="1814958"/>
              <a:ext cx="28575" cy="673735"/>
            </a:xfrm>
            <a:custGeom>
              <a:avLst/>
              <a:gdLst/>
              <a:ahLst/>
              <a:cxnLst/>
              <a:rect l="l" t="t" r="r" b="b"/>
              <a:pathLst>
                <a:path w="28575" h="673735">
                  <a:moveTo>
                    <a:pt x="28066" y="673592"/>
                  </a:moveTo>
                  <a:lnTo>
                    <a:pt x="0" y="673592"/>
                  </a:lnTo>
                  <a:lnTo>
                    <a:pt x="0" y="0"/>
                  </a:lnTo>
                  <a:lnTo>
                    <a:pt x="28066" y="0"/>
                  </a:lnTo>
                  <a:lnTo>
                    <a:pt x="28066" y="673592"/>
                  </a:lnTo>
                  <a:close/>
                </a:path>
              </a:pathLst>
            </a:custGeom>
            <a:solidFill>
              <a:srgbClr val="007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829290" y="1909479"/>
            <a:ext cx="4050665" cy="4473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8200"/>
              </a:lnSpc>
            </a:pPr>
            <a:r>
              <a:rPr sz="1400" spc="105" dirty="0">
                <a:solidFill>
                  <a:srgbClr val="333333"/>
                </a:solidFill>
                <a:latin typeface="Malgun Gothic" panose="020B0503020000020004" pitchFamily="34" charset="-127"/>
                <a:cs typeface="Arial"/>
              </a:rPr>
              <a:t> </a:t>
            </a:r>
            <a:r>
              <a:rPr sz="1400" spc="-10" dirty="0">
                <a:solidFill>
                  <a:srgbClr val="333333"/>
                </a:solidFill>
                <a:latin typeface="Malgun Gothic" panose="020B0503020000020004" pitchFamily="34" charset="-127"/>
                <a:cs typeface="Arial"/>
              </a:rPr>
              <a:t>Q</a:t>
            </a:r>
            <a:r>
              <a:rPr sz="1400" spc="245" dirty="0">
                <a:solidFill>
                  <a:srgbClr val="333333"/>
                </a:solidFill>
                <a:latin typeface="Malgun Gothic" panose="020B0503020000020004" pitchFamily="34" charset="-127"/>
                <a:cs typeface="Arial"/>
              </a:rPr>
              <a:t> </a:t>
            </a:r>
            <a:r>
              <a:rPr sz="1400" spc="-114" dirty="0">
                <a:solidFill>
                  <a:srgbClr val="333333"/>
                </a:solidFill>
                <a:latin typeface="Malgun Gothic" panose="020B0503020000020004" pitchFamily="34" charset="-127"/>
                <a:cs typeface="Arial"/>
              </a:rPr>
              <a:t>Bedrock</a:t>
            </a:r>
            <a:r>
              <a:rPr sz="1350" spc="-114" dirty="0">
                <a:solidFill>
                  <a:srgbClr val="333333"/>
                </a:solidFill>
                <a:latin typeface="Malgun Gothic" panose="020B0503020000020004" pitchFamily="34" charset="-127"/>
                <a:cs typeface="Dotum"/>
              </a:rPr>
              <a:t>과</a:t>
            </a:r>
            <a:r>
              <a:rPr sz="1350" spc="-125" dirty="0">
                <a:solidFill>
                  <a:srgbClr val="333333"/>
                </a:solidFill>
                <a:latin typeface="Malgun Gothic" panose="020B0503020000020004" pitchFamily="34" charset="-127"/>
                <a:cs typeface="Dotum"/>
              </a:rPr>
              <a:t> </a:t>
            </a:r>
            <a:r>
              <a:rPr sz="1400" spc="-105" dirty="0">
                <a:solidFill>
                  <a:srgbClr val="333333"/>
                </a:solidFill>
                <a:latin typeface="Malgun Gothic" panose="020B0503020000020004" pitchFamily="34" charset="-127"/>
                <a:cs typeface="Arial"/>
              </a:rPr>
              <a:t>Step</a:t>
            </a:r>
            <a:r>
              <a:rPr sz="1400" spc="-60" dirty="0">
                <a:solidFill>
                  <a:srgbClr val="333333"/>
                </a:solidFill>
                <a:latin typeface="Malgun Gothic" panose="020B0503020000020004" pitchFamily="34" charset="-127"/>
                <a:cs typeface="Arial"/>
              </a:rPr>
              <a:t> </a:t>
            </a:r>
            <a:r>
              <a:rPr sz="1400" spc="-105" dirty="0">
                <a:solidFill>
                  <a:srgbClr val="333333"/>
                </a:solidFill>
                <a:latin typeface="Malgun Gothic" panose="020B0503020000020004" pitchFamily="34" charset="-127"/>
                <a:cs typeface="Arial"/>
              </a:rPr>
              <a:t>Functions</a:t>
            </a:r>
            <a:r>
              <a:rPr sz="1350" spc="-105" dirty="0">
                <a:solidFill>
                  <a:srgbClr val="333333"/>
                </a:solidFill>
                <a:latin typeface="Malgun Gothic" panose="020B0503020000020004" pitchFamily="34" charset="-127"/>
                <a:cs typeface="Dotum"/>
              </a:rPr>
              <a:t>를</a:t>
            </a:r>
            <a:r>
              <a:rPr sz="1350" spc="-125" dirty="0">
                <a:solidFill>
                  <a:srgbClr val="333333"/>
                </a:solidFill>
                <a:latin typeface="Malgun Gothic" panose="020B0503020000020004" pitchFamily="34" charset="-127"/>
                <a:cs typeface="Dotum"/>
              </a:rPr>
              <a:t> </a:t>
            </a:r>
            <a:r>
              <a:rPr sz="1350" spc="-270" dirty="0">
                <a:solidFill>
                  <a:srgbClr val="333333"/>
                </a:solidFill>
                <a:latin typeface="Malgun Gothic" panose="020B0503020000020004" pitchFamily="34" charset="-127"/>
                <a:cs typeface="Dotum"/>
              </a:rPr>
              <a:t>쓰는</a:t>
            </a:r>
            <a:r>
              <a:rPr sz="1350" spc="-125" dirty="0">
                <a:solidFill>
                  <a:srgbClr val="333333"/>
                </a:solidFill>
                <a:latin typeface="Malgun Gothic" panose="020B0503020000020004" pitchFamily="34" charset="-127"/>
                <a:cs typeface="Dotum"/>
              </a:rPr>
              <a:t> </a:t>
            </a:r>
            <a:r>
              <a:rPr sz="1350" spc="-270" dirty="0">
                <a:solidFill>
                  <a:srgbClr val="333333"/>
                </a:solidFill>
                <a:latin typeface="Malgun Gothic" panose="020B0503020000020004" pitchFamily="34" charset="-127"/>
                <a:cs typeface="Dotum"/>
              </a:rPr>
              <a:t>서버리스</a:t>
            </a:r>
            <a:r>
              <a:rPr sz="1350" spc="-125" dirty="0">
                <a:solidFill>
                  <a:srgbClr val="333333"/>
                </a:solidFill>
                <a:latin typeface="Malgun Gothic" panose="020B0503020000020004" pitchFamily="34" charset="-127"/>
                <a:cs typeface="Dotum"/>
              </a:rPr>
              <a:t> </a:t>
            </a:r>
            <a:r>
              <a:rPr sz="1350" spc="-270" dirty="0">
                <a:solidFill>
                  <a:srgbClr val="333333"/>
                </a:solidFill>
                <a:latin typeface="Malgun Gothic" panose="020B0503020000020004" pitchFamily="34" charset="-127"/>
                <a:cs typeface="Dotum"/>
              </a:rPr>
              <a:t>아키텍처</a:t>
            </a:r>
            <a:r>
              <a:rPr sz="1350" spc="-125" dirty="0">
                <a:solidFill>
                  <a:srgbClr val="333333"/>
                </a:solidFill>
                <a:latin typeface="Malgun Gothic" panose="020B0503020000020004" pitchFamily="34" charset="-127"/>
                <a:cs typeface="Dotum"/>
              </a:rPr>
              <a:t> </a:t>
            </a:r>
            <a:r>
              <a:rPr sz="1350" spc="-295" dirty="0">
                <a:solidFill>
                  <a:srgbClr val="333333"/>
                </a:solidFill>
                <a:latin typeface="Malgun Gothic" panose="020B0503020000020004" pitchFamily="34" charset="-127"/>
                <a:cs typeface="Dotum"/>
              </a:rPr>
              <a:t>그려</a:t>
            </a:r>
            <a:r>
              <a:rPr sz="1350" spc="500" dirty="0">
                <a:solidFill>
                  <a:srgbClr val="333333"/>
                </a:solidFill>
                <a:latin typeface="Malgun Gothic" panose="020B0503020000020004" pitchFamily="34" charset="-127"/>
                <a:cs typeface="Dotum"/>
              </a:rPr>
              <a:t> </a:t>
            </a:r>
            <a:r>
              <a:rPr sz="1350" spc="-320" dirty="0">
                <a:solidFill>
                  <a:srgbClr val="333333"/>
                </a:solidFill>
                <a:latin typeface="Malgun Gothic" panose="020B0503020000020004" pitchFamily="34" charset="-127"/>
                <a:cs typeface="Dotum"/>
              </a:rPr>
              <a:t>줘</a:t>
            </a:r>
            <a:r>
              <a:rPr sz="1400" dirty="0">
                <a:solidFill>
                  <a:srgbClr val="333333"/>
                </a:solidFill>
                <a:latin typeface="Malgun Gothic" panose="020B0503020000020004" pitchFamily="34" charset="-127"/>
                <a:cs typeface="Arial"/>
              </a:rPr>
              <a:t> </a:t>
            </a:r>
            <a:endParaRPr sz="1400" dirty="0">
              <a:latin typeface="Malgun Gothic" panose="020B0503020000020004" pitchFamily="34" charset="-127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701659" y="3592494"/>
            <a:ext cx="4312920" cy="449580"/>
            <a:chOff x="701659" y="3592494"/>
            <a:chExt cx="4312920" cy="449580"/>
          </a:xfrm>
        </p:grpSpPr>
        <p:sp>
          <p:nvSpPr>
            <p:cNvPr id="9" name="object 9"/>
            <p:cNvSpPr/>
            <p:nvPr/>
          </p:nvSpPr>
          <p:spPr>
            <a:xfrm>
              <a:off x="715692" y="3592494"/>
              <a:ext cx="4298950" cy="449580"/>
            </a:xfrm>
            <a:custGeom>
              <a:avLst/>
              <a:gdLst/>
              <a:ahLst/>
              <a:cxnLst/>
              <a:rect l="l" t="t" r="r" b="b"/>
              <a:pathLst>
                <a:path w="4298950" h="449579">
                  <a:moveTo>
                    <a:pt x="4228902" y="449061"/>
                  </a:moveTo>
                  <a:lnTo>
                    <a:pt x="0" y="449061"/>
                  </a:lnTo>
                  <a:lnTo>
                    <a:pt x="0" y="0"/>
                  </a:lnTo>
                  <a:lnTo>
                    <a:pt x="4228902" y="0"/>
                  </a:lnTo>
                  <a:lnTo>
                    <a:pt x="4233768" y="479"/>
                  </a:lnTo>
                  <a:lnTo>
                    <a:pt x="4269654" y="15343"/>
                  </a:lnTo>
                  <a:lnTo>
                    <a:pt x="4295014" y="50741"/>
                  </a:lnTo>
                  <a:lnTo>
                    <a:pt x="4298831" y="69929"/>
                  </a:lnTo>
                  <a:lnTo>
                    <a:pt x="4298831" y="379132"/>
                  </a:lnTo>
                  <a:lnTo>
                    <a:pt x="4283487" y="419884"/>
                  </a:lnTo>
                  <a:lnTo>
                    <a:pt x="4248088" y="445244"/>
                  </a:lnTo>
                  <a:lnTo>
                    <a:pt x="4228902" y="449061"/>
                  </a:lnTo>
                  <a:close/>
                </a:path>
              </a:pathLst>
            </a:custGeom>
            <a:solidFill>
              <a:srgbClr val="007BFF">
                <a:alpha val="50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01659" y="3592494"/>
              <a:ext cx="28575" cy="449580"/>
            </a:xfrm>
            <a:custGeom>
              <a:avLst/>
              <a:gdLst/>
              <a:ahLst/>
              <a:cxnLst/>
              <a:rect l="l" t="t" r="r" b="b"/>
              <a:pathLst>
                <a:path w="28575" h="449579">
                  <a:moveTo>
                    <a:pt x="28066" y="449061"/>
                  </a:moveTo>
                  <a:lnTo>
                    <a:pt x="0" y="449061"/>
                  </a:lnTo>
                  <a:lnTo>
                    <a:pt x="0" y="0"/>
                  </a:lnTo>
                  <a:lnTo>
                    <a:pt x="28066" y="0"/>
                  </a:lnTo>
                  <a:lnTo>
                    <a:pt x="28066" y="449061"/>
                  </a:lnTo>
                  <a:close/>
                </a:path>
              </a:pathLst>
            </a:custGeom>
            <a:solidFill>
              <a:srgbClr val="007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711973" y="4949825"/>
            <a:ext cx="4312920" cy="673735"/>
            <a:chOff x="701659" y="5145500"/>
            <a:chExt cx="4312920" cy="673735"/>
          </a:xfrm>
        </p:grpSpPr>
        <p:sp>
          <p:nvSpPr>
            <p:cNvPr id="12" name="object 12"/>
            <p:cNvSpPr/>
            <p:nvPr/>
          </p:nvSpPr>
          <p:spPr>
            <a:xfrm>
              <a:off x="715692" y="5145500"/>
              <a:ext cx="4298950" cy="673735"/>
            </a:xfrm>
            <a:custGeom>
              <a:avLst/>
              <a:gdLst/>
              <a:ahLst/>
              <a:cxnLst/>
              <a:rect l="l" t="t" r="r" b="b"/>
              <a:pathLst>
                <a:path w="4298950" h="673735">
                  <a:moveTo>
                    <a:pt x="4228902" y="673592"/>
                  </a:moveTo>
                  <a:lnTo>
                    <a:pt x="0" y="673592"/>
                  </a:lnTo>
                  <a:lnTo>
                    <a:pt x="0" y="0"/>
                  </a:lnTo>
                  <a:lnTo>
                    <a:pt x="4228902" y="0"/>
                  </a:lnTo>
                  <a:lnTo>
                    <a:pt x="4233768" y="479"/>
                  </a:lnTo>
                  <a:lnTo>
                    <a:pt x="4269654" y="15343"/>
                  </a:lnTo>
                  <a:lnTo>
                    <a:pt x="4295014" y="50741"/>
                  </a:lnTo>
                  <a:lnTo>
                    <a:pt x="4298831" y="69928"/>
                  </a:lnTo>
                  <a:lnTo>
                    <a:pt x="4298831" y="603663"/>
                  </a:lnTo>
                  <a:lnTo>
                    <a:pt x="4283487" y="644415"/>
                  </a:lnTo>
                  <a:lnTo>
                    <a:pt x="4248088" y="669775"/>
                  </a:lnTo>
                  <a:lnTo>
                    <a:pt x="4228902" y="673592"/>
                  </a:lnTo>
                  <a:close/>
                </a:path>
              </a:pathLst>
            </a:custGeom>
            <a:solidFill>
              <a:srgbClr val="007BFF">
                <a:alpha val="50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01659" y="5145500"/>
              <a:ext cx="28575" cy="673735"/>
            </a:xfrm>
            <a:custGeom>
              <a:avLst/>
              <a:gdLst/>
              <a:ahLst/>
              <a:cxnLst/>
              <a:rect l="l" t="t" r="r" b="b"/>
              <a:pathLst>
                <a:path w="28575" h="673735">
                  <a:moveTo>
                    <a:pt x="28066" y="673592"/>
                  </a:moveTo>
                  <a:lnTo>
                    <a:pt x="0" y="673592"/>
                  </a:lnTo>
                  <a:lnTo>
                    <a:pt x="0" y="0"/>
                  </a:lnTo>
                  <a:lnTo>
                    <a:pt x="28066" y="0"/>
                  </a:lnTo>
                  <a:lnTo>
                    <a:pt x="28066" y="673592"/>
                  </a:lnTo>
                  <a:close/>
                </a:path>
              </a:pathLst>
            </a:custGeom>
            <a:solidFill>
              <a:srgbClr val="007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5245607" y="1447800"/>
            <a:ext cx="6300470" cy="4849495"/>
            <a:chOff x="5245607" y="1447800"/>
            <a:chExt cx="6300470" cy="4849495"/>
          </a:xfrm>
        </p:grpSpPr>
        <p:sp>
          <p:nvSpPr>
            <p:cNvPr id="16" name="object 16"/>
            <p:cNvSpPr/>
            <p:nvPr/>
          </p:nvSpPr>
          <p:spPr>
            <a:xfrm>
              <a:off x="5245595" y="1447812"/>
              <a:ext cx="6300470" cy="4849495"/>
            </a:xfrm>
            <a:custGeom>
              <a:avLst/>
              <a:gdLst/>
              <a:ahLst/>
              <a:cxnLst/>
              <a:rect l="l" t="t" r="r" b="b"/>
              <a:pathLst>
                <a:path w="6300470" h="4849495">
                  <a:moveTo>
                    <a:pt x="6300216" y="0"/>
                  </a:moveTo>
                  <a:lnTo>
                    <a:pt x="6224181" y="0"/>
                  </a:lnTo>
                  <a:lnTo>
                    <a:pt x="6224181" y="105194"/>
                  </a:lnTo>
                  <a:lnTo>
                    <a:pt x="6224181" y="4670666"/>
                  </a:lnTo>
                  <a:lnTo>
                    <a:pt x="6209347" y="4712182"/>
                  </a:lnTo>
                  <a:lnTo>
                    <a:pt x="6171476" y="4734903"/>
                  </a:lnTo>
                  <a:lnTo>
                    <a:pt x="6158700" y="4736147"/>
                  </a:lnTo>
                  <a:lnTo>
                    <a:pt x="143141" y="4736147"/>
                  </a:lnTo>
                  <a:lnTo>
                    <a:pt x="101612" y="4721314"/>
                  </a:lnTo>
                  <a:lnTo>
                    <a:pt x="78892" y="4683442"/>
                  </a:lnTo>
                  <a:lnTo>
                    <a:pt x="77647" y="4670666"/>
                  </a:lnTo>
                  <a:lnTo>
                    <a:pt x="77647" y="105194"/>
                  </a:lnTo>
                  <a:lnTo>
                    <a:pt x="92494" y="63677"/>
                  </a:lnTo>
                  <a:lnTo>
                    <a:pt x="130365" y="40957"/>
                  </a:lnTo>
                  <a:lnTo>
                    <a:pt x="143141" y="39712"/>
                  </a:lnTo>
                  <a:lnTo>
                    <a:pt x="6158700" y="39712"/>
                  </a:lnTo>
                  <a:lnTo>
                    <a:pt x="6200216" y="54546"/>
                  </a:lnTo>
                  <a:lnTo>
                    <a:pt x="6222936" y="92417"/>
                  </a:lnTo>
                  <a:lnTo>
                    <a:pt x="6224181" y="105194"/>
                  </a:lnTo>
                  <a:lnTo>
                    <a:pt x="6224181" y="0"/>
                  </a:lnTo>
                  <a:lnTo>
                    <a:pt x="0" y="0"/>
                  </a:lnTo>
                  <a:lnTo>
                    <a:pt x="0" y="4849368"/>
                  </a:lnTo>
                  <a:lnTo>
                    <a:pt x="6300216" y="4849368"/>
                  </a:lnTo>
                  <a:lnTo>
                    <a:pt x="6300216" y="4736147"/>
                  </a:lnTo>
                  <a:lnTo>
                    <a:pt x="6300216" y="39712"/>
                  </a:lnTo>
                  <a:lnTo>
                    <a:pt x="6300216" y="0"/>
                  </a:lnTo>
                  <a:close/>
                </a:path>
              </a:pathLst>
            </a:custGeom>
            <a:solidFill>
              <a:srgbClr val="00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313897" y="1478161"/>
              <a:ext cx="6165850" cy="4715510"/>
            </a:xfrm>
            <a:custGeom>
              <a:avLst/>
              <a:gdLst/>
              <a:ahLst/>
              <a:cxnLst/>
              <a:rect l="l" t="t" r="r" b="b"/>
              <a:pathLst>
                <a:path w="6165850" h="4715510">
                  <a:moveTo>
                    <a:pt x="6095315" y="4715148"/>
                  </a:moveTo>
                  <a:lnTo>
                    <a:pt x="69929" y="4715148"/>
                  </a:lnTo>
                  <a:lnTo>
                    <a:pt x="65062" y="4714669"/>
                  </a:lnTo>
                  <a:lnTo>
                    <a:pt x="29176" y="4699805"/>
                  </a:lnTo>
                  <a:lnTo>
                    <a:pt x="3816" y="4664406"/>
                  </a:lnTo>
                  <a:lnTo>
                    <a:pt x="0" y="4645219"/>
                  </a:lnTo>
                  <a:lnTo>
                    <a:pt x="0" y="4640305"/>
                  </a:lnTo>
                  <a:lnTo>
                    <a:pt x="0" y="69929"/>
                  </a:lnTo>
                  <a:lnTo>
                    <a:pt x="15343" y="29176"/>
                  </a:lnTo>
                  <a:lnTo>
                    <a:pt x="50742" y="3816"/>
                  </a:lnTo>
                  <a:lnTo>
                    <a:pt x="69929" y="0"/>
                  </a:lnTo>
                  <a:lnTo>
                    <a:pt x="6095315" y="0"/>
                  </a:lnTo>
                  <a:lnTo>
                    <a:pt x="6136068" y="15343"/>
                  </a:lnTo>
                  <a:lnTo>
                    <a:pt x="6161428" y="50742"/>
                  </a:lnTo>
                  <a:lnTo>
                    <a:pt x="6165244" y="69929"/>
                  </a:lnTo>
                  <a:lnTo>
                    <a:pt x="6165244" y="4645219"/>
                  </a:lnTo>
                  <a:lnTo>
                    <a:pt x="6149901" y="4685972"/>
                  </a:lnTo>
                  <a:lnTo>
                    <a:pt x="6114501" y="4711332"/>
                  </a:lnTo>
                  <a:lnTo>
                    <a:pt x="6100181" y="4714669"/>
                  </a:lnTo>
                  <a:lnTo>
                    <a:pt x="6095315" y="471514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6006219" y="1791779"/>
            <a:ext cx="478345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50" b="1" spc="-270" dirty="0">
                <a:solidFill>
                  <a:srgbClr val="333333"/>
                </a:solidFill>
                <a:latin typeface="Trebuchet MS"/>
                <a:cs typeface="Trebuchet MS"/>
              </a:rPr>
              <a:t>40</a:t>
            </a:r>
            <a:r>
              <a:rPr sz="2000" spc="-270" dirty="0">
                <a:solidFill>
                  <a:srgbClr val="333333"/>
                </a:solidFill>
                <a:latin typeface="Malgun Gothic" panose="020B0503020000020004" pitchFamily="34" charset="-127"/>
                <a:cs typeface="Malgun Gothic"/>
              </a:rPr>
              <a:t>시간의</a:t>
            </a:r>
            <a:r>
              <a:rPr sz="2000" spc="-204" dirty="0">
                <a:solidFill>
                  <a:srgbClr val="333333"/>
                </a:solidFill>
                <a:latin typeface="Malgun Gothic" panose="020B0503020000020004" pitchFamily="34" charset="-127"/>
                <a:cs typeface="Malgun Gothic"/>
              </a:rPr>
              <a:t> </a:t>
            </a:r>
            <a:r>
              <a:rPr sz="2000" spc="-380" dirty="0">
                <a:solidFill>
                  <a:srgbClr val="333333"/>
                </a:solidFill>
                <a:latin typeface="Malgun Gothic" panose="020B0503020000020004" pitchFamily="34" charset="-127"/>
                <a:cs typeface="Malgun Gothic"/>
              </a:rPr>
              <a:t>한계를</a:t>
            </a:r>
            <a:r>
              <a:rPr sz="2000" spc="-200" dirty="0">
                <a:solidFill>
                  <a:srgbClr val="333333"/>
                </a:solidFill>
                <a:latin typeface="Malgun Gothic" panose="020B0503020000020004" pitchFamily="34" charset="-127"/>
                <a:cs typeface="Malgun Gothic"/>
              </a:rPr>
              <a:t> </a:t>
            </a:r>
            <a:r>
              <a:rPr sz="2000" spc="-380" dirty="0">
                <a:solidFill>
                  <a:srgbClr val="333333"/>
                </a:solidFill>
                <a:latin typeface="Malgun Gothic" panose="020B0503020000020004" pitchFamily="34" charset="-127"/>
                <a:cs typeface="Malgun Gothic"/>
              </a:rPr>
              <a:t>넘어</a:t>
            </a:r>
            <a:r>
              <a:rPr sz="2000" spc="-200" dirty="0">
                <a:solidFill>
                  <a:srgbClr val="333333"/>
                </a:solidFill>
                <a:latin typeface="Malgun Gothic" panose="020B0503020000020004" pitchFamily="34" charset="-127"/>
                <a:cs typeface="Malgun Gothic"/>
              </a:rPr>
              <a:t> </a:t>
            </a:r>
            <a:r>
              <a:rPr sz="1950" b="1" spc="-250" dirty="0">
                <a:solidFill>
                  <a:srgbClr val="007BFF"/>
                </a:solidFill>
                <a:latin typeface="Trebuchet MS"/>
                <a:cs typeface="Trebuchet MS"/>
              </a:rPr>
              <a:t>400</a:t>
            </a:r>
            <a:r>
              <a:rPr sz="2000" spc="-250" dirty="0">
                <a:solidFill>
                  <a:srgbClr val="007BFF"/>
                </a:solidFill>
                <a:latin typeface="Malgun Gothic" panose="020B0503020000020004" pitchFamily="34" charset="-127"/>
                <a:cs typeface="Malgun Gothic"/>
              </a:rPr>
              <a:t>시간</a:t>
            </a:r>
            <a:r>
              <a:rPr sz="2000" spc="-250" dirty="0">
                <a:solidFill>
                  <a:srgbClr val="333333"/>
                </a:solidFill>
                <a:latin typeface="Malgun Gothic" panose="020B0503020000020004" pitchFamily="34" charset="-127"/>
                <a:cs typeface="Malgun Gothic"/>
              </a:rPr>
              <a:t>의</a:t>
            </a:r>
            <a:r>
              <a:rPr sz="2000" spc="-200" dirty="0">
                <a:solidFill>
                  <a:srgbClr val="333333"/>
                </a:solidFill>
                <a:latin typeface="Malgun Gothic" panose="020B0503020000020004" pitchFamily="34" charset="-127"/>
                <a:cs typeface="Malgun Gothic"/>
              </a:rPr>
              <a:t> </a:t>
            </a:r>
            <a:r>
              <a:rPr sz="2000" spc="-380" dirty="0">
                <a:solidFill>
                  <a:srgbClr val="333333"/>
                </a:solidFill>
                <a:latin typeface="Malgun Gothic" panose="020B0503020000020004" pitchFamily="34" charset="-127"/>
                <a:cs typeface="Malgun Gothic"/>
              </a:rPr>
              <a:t>개발</a:t>
            </a:r>
            <a:r>
              <a:rPr sz="2000" spc="-200" dirty="0">
                <a:solidFill>
                  <a:srgbClr val="333333"/>
                </a:solidFill>
                <a:latin typeface="Malgun Gothic" panose="020B0503020000020004" pitchFamily="34" charset="-127"/>
                <a:cs typeface="Malgun Gothic"/>
              </a:rPr>
              <a:t> </a:t>
            </a:r>
            <a:r>
              <a:rPr sz="2000" spc="-380" dirty="0">
                <a:solidFill>
                  <a:srgbClr val="333333"/>
                </a:solidFill>
                <a:latin typeface="Malgun Gothic" panose="020B0503020000020004" pitchFamily="34" charset="-127"/>
                <a:cs typeface="Malgun Gothic"/>
              </a:rPr>
              <a:t>생산성</a:t>
            </a:r>
            <a:r>
              <a:rPr sz="2000" spc="-200" dirty="0">
                <a:solidFill>
                  <a:srgbClr val="333333"/>
                </a:solidFill>
                <a:latin typeface="Malgun Gothic" panose="020B0503020000020004" pitchFamily="34" charset="-127"/>
                <a:cs typeface="Malgun Gothic"/>
              </a:rPr>
              <a:t> </a:t>
            </a:r>
            <a:r>
              <a:rPr sz="2000" spc="-405" dirty="0">
                <a:solidFill>
                  <a:srgbClr val="333333"/>
                </a:solidFill>
                <a:latin typeface="Malgun Gothic" panose="020B0503020000020004" pitchFamily="34" charset="-127"/>
                <a:cs typeface="Malgun Gothic"/>
              </a:rPr>
              <a:t>달성</a:t>
            </a:r>
            <a:endParaRPr sz="2000" dirty="0">
              <a:latin typeface="Malgun Gothic" panose="020B0503020000020004" pitchFamily="34" charset="-127"/>
              <a:cs typeface="Malgun Gothic"/>
            </a:endParaRPr>
          </a:p>
        </p:txBody>
      </p:sp>
      <p:pic>
        <p:nvPicPr>
          <p:cNvPr id="19" name="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882658" y="2116945"/>
            <a:ext cx="2834702" cy="374218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26242" y="580756"/>
            <a:ext cx="7225808" cy="49436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100" dirty="0">
                <a:solidFill>
                  <a:srgbClr val="333333"/>
                </a:solidFill>
                <a:cs typeface="Noto Sans JP"/>
              </a:rPr>
              <a:t>Simple Architecture  Powerful Solution</a:t>
            </a:r>
            <a:endParaRPr sz="3100" dirty="0">
              <a:cs typeface="Noto Sans JP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57791" y="2928257"/>
            <a:ext cx="4313555" cy="1815464"/>
            <a:chOff x="757791" y="2928257"/>
            <a:chExt cx="4313555" cy="1815464"/>
          </a:xfrm>
        </p:grpSpPr>
        <p:sp>
          <p:nvSpPr>
            <p:cNvPr id="4" name="object 4"/>
            <p:cNvSpPr/>
            <p:nvPr/>
          </p:nvSpPr>
          <p:spPr>
            <a:xfrm>
              <a:off x="1693337" y="3835736"/>
              <a:ext cx="1497330" cy="0"/>
            </a:xfrm>
            <a:custGeom>
              <a:avLst/>
              <a:gdLst/>
              <a:ahLst/>
              <a:cxnLst/>
              <a:rect l="l" t="t" r="r" b="b"/>
              <a:pathLst>
                <a:path w="1497330">
                  <a:moveTo>
                    <a:pt x="0" y="0"/>
                  </a:moveTo>
                  <a:lnTo>
                    <a:pt x="0" y="0"/>
                  </a:lnTo>
                  <a:lnTo>
                    <a:pt x="1445256" y="0"/>
                  </a:lnTo>
                  <a:lnTo>
                    <a:pt x="1496872" y="0"/>
                  </a:lnTo>
                </a:path>
              </a:pathLst>
            </a:custGeom>
            <a:ln w="18710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003101" y="3770248"/>
              <a:ext cx="187325" cy="131445"/>
            </a:xfrm>
            <a:custGeom>
              <a:avLst/>
              <a:gdLst/>
              <a:ahLst/>
              <a:cxnLst/>
              <a:rect l="l" t="t" r="r" b="b"/>
              <a:pathLst>
                <a:path w="187325" h="131445">
                  <a:moveTo>
                    <a:pt x="0" y="130976"/>
                  </a:moveTo>
                  <a:lnTo>
                    <a:pt x="0" y="0"/>
                  </a:lnTo>
                  <a:lnTo>
                    <a:pt x="187109" y="65488"/>
                  </a:lnTo>
                  <a:lnTo>
                    <a:pt x="0" y="130976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99973" y="2993745"/>
              <a:ext cx="561340" cy="0"/>
            </a:xfrm>
            <a:custGeom>
              <a:avLst/>
              <a:gdLst/>
              <a:ahLst/>
              <a:cxnLst/>
              <a:rect l="l" t="t" r="r" b="b"/>
              <a:pathLst>
                <a:path w="561339">
                  <a:moveTo>
                    <a:pt x="0" y="0"/>
                  </a:moveTo>
                  <a:lnTo>
                    <a:pt x="0" y="0"/>
                  </a:lnTo>
                  <a:lnTo>
                    <a:pt x="510297" y="0"/>
                  </a:lnTo>
                  <a:lnTo>
                    <a:pt x="561327" y="0"/>
                  </a:lnTo>
                </a:path>
              </a:pathLst>
            </a:custGeom>
            <a:ln w="18710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874191" y="2928257"/>
              <a:ext cx="187325" cy="131445"/>
            </a:xfrm>
            <a:custGeom>
              <a:avLst/>
              <a:gdLst/>
              <a:ahLst/>
              <a:cxnLst/>
              <a:rect l="l" t="t" r="r" b="b"/>
              <a:pathLst>
                <a:path w="187325" h="131444">
                  <a:moveTo>
                    <a:pt x="0" y="130976"/>
                  </a:moveTo>
                  <a:lnTo>
                    <a:pt x="0" y="0"/>
                  </a:lnTo>
                  <a:lnTo>
                    <a:pt x="187109" y="65488"/>
                  </a:lnTo>
                  <a:lnTo>
                    <a:pt x="0" y="130976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499973" y="3835736"/>
              <a:ext cx="561340" cy="0"/>
            </a:xfrm>
            <a:custGeom>
              <a:avLst/>
              <a:gdLst/>
              <a:ahLst/>
              <a:cxnLst/>
              <a:rect l="l" t="t" r="r" b="b"/>
              <a:pathLst>
                <a:path w="561339">
                  <a:moveTo>
                    <a:pt x="0" y="0"/>
                  </a:moveTo>
                  <a:lnTo>
                    <a:pt x="0" y="0"/>
                  </a:lnTo>
                  <a:lnTo>
                    <a:pt x="510297" y="0"/>
                  </a:lnTo>
                  <a:lnTo>
                    <a:pt x="561327" y="0"/>
                  </a:lnTo>
                </a:path>
              </a:pathLst>
            </a:custGeom>
            <a:ln w="18710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874191" y="3770248"/>
              <a:ext cx="187325" cy="131445"/>
            </a:xfrm>
            <a:custGeom>
              <a:avLst/>
              <a:gdLst/>
              <a:ahLst/>
              <a:cxnLst/>
              <a:rect l="l" t="t" r="r" b="b"/>
              <a:pathLst>
                <a:path w="187325" h="131445">
                  <a:moveTo>
                    <a:pt x="0" y="130976"/>
                  </a:moveTo>
                  <a:lnTo>
                    <a:pt x="0" y="0"/>
                  </a:lnTo>
                  <a:lnTo>
                    <a:pt x="187109" y="65488"/>
                  </a:lnTo>
                  <a:lnTo>
                    <a:pt x="0" y="130976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499973" y="4677727"/>
              <a:ext cx="561340" cy="0"/>
            </a:xfrm>
            <a:custGeom>
              <a:avLst/>
              <a:gdLst/>
              <a:ahLst/>
              <a:cxnLst/>
              <a:rect l="l" t="t" r="r" b="b"/>
              <a:pathLst>
                <a:path w="561339">
                  <a:moveTo>
                    <a:pt x="0" y="0"/>
                  </a:moveTo>
                  <a:lnTo>
                    <a:pt x="0" y="0"/>
                  </a:lnTo>
                  <a:lnTo>
                    <a:pt x="510297" y="0"/>
                  </a:lnTo>
                  <a:lnTo>
                    <a:pt x="561327" y="0"/>
                  </a:lnTo>
                </a:path>
              </a:pathLst>
            </a:custGeom>
            <a:ln w="18710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874191" y="4612239"/>
              <a:ext cx="187325" cy="131445"/>
            </a:xfrm>
            <a:custGeom>
              <a:avLst/>
              <a:gdLst/>
              <a:ahLst/>
              <a:cxnLst/>
              <a:rect l="l" t="t" r="r" b="b"/>
              <a:pathLst>
                <a:path w="187325" h="131445">
                  <a:moveTo>
                    <a:pt x="0" y="130976"/>
                  </a:moveTo>
                  <a:lnTo>
                    <a:pt x="0" y="0"/>
                  </a:lnTo>
                  <a:lnTo>
                    <a:pt x="187109" y="65488"/>
                  </a:lnTo>
                  <a:lnTo>
                    <a:pt x="0" y="130976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57791" y="3601850"/>
              <a:ext cx="935990" cy="467995"/>
            </a:xfrm>
            <a:custGeom>
              <a:avLst/>
              <a:gdLst/>
              <a:ahLst/>
              <a:cxnLst/>
              <a:rect l="l" t="t" r="r" b="b"/>
              <a:pathLst>
                <a:path w="935989" h="467995">
                  <a:moveTo>
                    <a:pt x="865616" y="467772"/>
                  </a:moveTo>
                  <a:lnTo>
                    <a:pt x="69929" y="467772"/>
                  </a:lnTo>
                  <a:lnTo>
                    <a:pt x="65062" y="467293"/>
                  </a:lnTo>
                  <a:lnTo>
                    <a:pt x="29176" y="452428"/>
                  </a:lnTo>
                  <a:lnTo>
                    <a:pt x="3816" y="417029"/>
                  </a:lnTo>
                  <a:lnTo>
                    <a:pt x="0" y="397843"/>
                  </a:lnTo>
                  <a:lnTo>
                    <a:pt x="0" y="69929"/>
                  </a:lnTo>
                  <a:lnTo>
                    <a:pt x="15343" y="29176"/>
                  </a:lnTo>
                  <a:lnTo>
                    <a:pt x="50742" y="3816"/>
                  </a:lnTo>
                  <a:lnTo>
                    <a:pt x="69929" y="0"/>
                  </a:lnTo>
                  <a:lnTo>
                    <a:pt x="74843" y="0"/>
                  </a:lnTo>
                  <a:lnTo>
                    <a:pt x="865616" y="0"/>
                  </a:lnTo>
                  <a:lnTo>
                    <a:pt x="906368" y="15343"/>
                  </a:lnTo>
                  <a:lnTo>
                    <a:pt x="931728" y="50742"/>
                  </a:lnTo>
                  <a:lnTo>
                    <a:pt x="935545" y="69929"/>
                  </a:lnTo>
                  <a:lnTo>
                    <a:pt x="935545" y="397843"/>
                  </a:lnTo>
                  <a:lnTo>
                    <a:pt x="920201" y="438595"/>
                  </a:lnTo>
                  <a:lnTo>
                    <a:pt x="884802" y="463955"/>
                  </a:lnTo>
                  <a:lnTo>
                    <a:pt x="870483" y="467293"/>
                  </a:lnTo>
                  <a:lnTo>
                    <a:pt x="865616" y="467772"/>
                  </a:lnTo>
                  <a:close/>
                </a:path>
              </a:pathLst>
            </a:custGeom>
            <a:solidFill>
              <a:srgbClr val="007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043443" y="3724804"/>
            <a:ext cx="364490" cy="193002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50" spc="-60" dirty="0">
                <a:solidFill>
                  <a:srgbClr val="FFFFFF"/>
                </a:solidFill>
                <a:latin typeface="Malgun Gothic" panose="020B0503020000020004" pitchFamily="34" charset="-127"/>
                <a:cs typeface="Arial Black"/>
              </a:rPr>
              <a:t>User</a:t>
            </a:r>
            <a:endParaRPr sz="1150" dirty="0">
              <a:latin typeface="Malgun Gothic" panose="020B0503020000020004" pitchFamily="34" charset="-127"/>
              <a:cs typeface="Arial Black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180842" y="2656953"/>
            <a:ext cx="1329055" cy="2357755"/>
          </a:xfrm>
          <a:custGeom>
            <a:avLst/>
            <a:gdLst/>
            <a:ahLst/>
            <a:cxnLst/>
            <a:rect l="l" t="t" r="r" b="b"/>
            <a:pathLst>
              <a:path w="1329054" h="2357754">
                <a:moveTo>
                  <a:pt x="18719" y="2118601"/>
                </a:moveTo>
                <a:lnTo>
                  <a:pt x="0" y="2118601"/>
                </a:lnTo>
                <a:lnTo>
                  <a:pt x="0" y="2193442"/>
                </a:lnTo>
                <a:lnTo>
                  <a:pt x="18719" y="2193442"/>
                </a:lnTo>
                <a:lnTo>
                  <a:pt x="18719" y="2118601"/>
                </a:lnTo>
                <a:close/>
              </a:path>
              <a:path w="1329054" h="2357754">
                <a:moveTo>
                  <a:pt x="18719" y="2006333"/>
                </a:moveTo>
                <a:lnTo>
                  <a:pt x="0" y="2006333"/>
                </a:lnTo>
                <a:lnTo>
                  <a:pt x="0" y="2081174"/>
                </a:lnTo>
                <a:lnTo>
                  <a:pt x="18719" y="2081174"/>
                </a:lnTo>
                <a:lnTo>
                  <a:pt x="18719" y="2006333"/>
                </a:lnTo>
                <a:close/>
              </a:path>
              <a:path w="1329054" h="2357754">
                <a:moveTo>
                  <a:pt x="18719" y="1894065"/>
                </a:moveTo>
                <a:lnTo>
                  <a:pt x="0" y="1894065"/>
                </a:lnTo>
                <a:lnTo>
                  <a:pt x="0" y="1968919"/>
                </a:lnTo>
                <a:lnTo>
                  <a:pt x="18719" y="1968919"/>
                </a:lnTo>
                <a:lnTo>
                  <a:pt x="18719" y="1894065"/>
                </a:lnTo>
                <a:close/>
              </a:path>
              <a:path w="1329054" h="2357754">
                <a:moveTo>
                  <a:pt x="18719" y="1781810"/>
                </a:moveTo>
                <a:lnTo>
                  <a:pt x="0" y="1781810"/>
                </a:lnTo>
                <a:lnTo>
                  <a:pt x="0" y="1856651"/>
                </a:lnTo>
                <a:lnTo>
                  <a:pt x="18719" y="1856651"/>
                </a:lnTo>
                <a:lnTo>
                  <a:pt x="18719" y="1781810"/>
                </a:lnTo>
                <a:close/>
              </a:path>
              <a:path w="1329054" h="2357754">
                <a:moveTo>
                  <a:pt x="18719" y="1669542"/>
                </a:moveTo>
                <a:lnTo>
                  <a:pt x="0" y="1669542"/>
                </a:lnTo>
                <a:lnTo>
                  <a:pt x="0" y="1744383"/>
                </a:lnTo>
                <a:lnTo>
                  <a:pt x="18719" y="1744383"/>
                </a:lnTo>
                <a:lnTo>
                  <a:pt x="18719" y="1669542"/>
                </a:lnTo>
                <a:close/>
              </a:path>
              <a:path w="1329054" h="2357754">
                <a:moveTo>
                  <a:pt x="18719" y="1557274"/>
                </a:moveTo>
                <a:lnTo>
                  <a:pt x="0" y="1557274"/>
                </a:lnTo>
                <a:lnTo>
                  <a:pt x="0" y="1632115"/>
                </a:lnTo>
                <a:lnTo>
                  <a:pt x="18719" y="1632115"/>
                </a:lnTo>
                <a:lnTo>
                  <a:pt x="18719" y="1557274"/>
                </a:lnTo>
                <a:close/>
              </a:path>
              <a:path w="1329054" h="2357754">
                <a:moveTo>
                  <a:pt x="18719" y="1445006"/>
                </a:moveTo>
                <a:lnTo>
                  <a:pt x="0" y="1445006"/>
                </a:lnTo>
                <a:lnTo>
                  <a:pt x="0" y="1519847"/>
                </a:lnTo>
                <a:lnTo>
                  <a:pt x="18719" y="1519847"/>
                </a:lnTo>
                <a:lnTo>
                  <a:pt x="18719" y="1445006"/>
                </a:lnTo>
                <a:close/>
              </a:path>
              <a:path w="1329054" h="2357754">
                <a:moveTo>
                  <a:pt x="18719" y="1332738"/>
                </a:moveTo>
                <a:lnTo>
                  <a:pt x="0" y="1332738"/>
                </a:lnTo>
                <a:lnTo>
                  <a:pt x="0" y="1407591"/>
                </a:lnTo>
                <a:lnTo>
                  <a:pt x="18719" y="1407591"/>
                </a:lnTo>
                <a:lnTo>
                  <a:pt x="18719" y="1332738"/>
                </a:lnTo>
                <a:close/>
              </a:path>
              <a:path w="1329054" h="2357754">
                <a:moveTo>
                  <a:pt x="18719" y="1220482"/>
                </a:moveTo>
                <a:lnTo>
                  <a:pt x="0" y="1220482"/>
                </a:lnTo>
                <a:lnTo>
                  <a:pt x="0" y="1295323"/>
                </a:lnTo>
                <a:lnTo>
                  <a:pt x="18719" y="1295323"/>
                </a:lnTo>
                <a:lnTo>
                  <a:pt x="18719" y="1220482"/>
                </a:lnTo>
                <a:close/>
              </a:path>
              <a:path w="1329054" h="2357754">
                <a:moveTo>
                  <a:pt x="18719" y="1108214"/>
                </a:moveTo>
                <a:lnTo>
                  <a:pt x="0" y="1108214"/>
                </a:lnTo>
                <a:lnTo>
                  <a:pt x="0" y="1183055"/>
                </a:lnTo>
                <a:lnTo>
                  <a:pt x="18719" y="1183055"/>
                </a:lnTo>
                <a:lnTo>
                  <a:pt x="18719" y="1108214"/>
                </a:lnTo>
                <a:close/>
              </a:path>
              <a:path w="1329054" h="2357754">
                <a:moveTo>
                  <a:pt x="18719" y="995946"/>
                </a:moveTo>
                <a:lnTo>
                  <a:pt x="0" y="995946"/>
                </a:lnTo>
                <a:lnTo>
                  <a:pt x="0" y="1070787"/>
                </a:lnTo>
                <a:lnTo>
                  <a:pt x="18719" y="1070787"/>
                </a:lnTo>
                <a:lnTo>
                  <a:pt x="18719" y="995946"/>
                </a:lnTo>
                <a:close/>
              </a:path>
              <a:path w="1329054" h="2357754">
                <a:moveTo>
                  <a:pt x="18719" y="883678"/>
                </a:moveTo>
                <a:lnTo>
                  <a:pt x="0" y="883678"/>
                </a:lnTo>
                <a:lnTo>
                  <a:pt x="0" y="958519"/>
                </a:lnTo>
                <a:lnTo>
                  <a:pt x="18719" y="958519"/>
                </a:lnTo>
                <a:lnTo>
                  <a:pt x="18719" y="883678"/>
                </a:lnTo>
                <a:close/>
              </a:path>
              <a:path w="1329054" h="2357754">
                <a:moveTo>
                  <a:pt x="18719" y="771410"/>
                </a:moveTo>
                <a:lnTo>
                  <a:pt x="0" y="771410"/>
                </a:lnTo>
                <a:lnTo>
                  <a:pt x="0" y="846264"/>
                </a:lnTo>
                <a:lnTo>
                  <a:pt x="18719" y="846264"/>
                </a:lnTo>
                <a:lnTo>
                  <a:pt x="18719" y="771410"/>
                </a:lnTo>
                <a:close/>
              </a:path>
              <a:path w="1329054" h="2357754">
                <a:moveTo>
                  <a:pt x="18719" y="659155"/>
                </a:moveTo>
                <a:lnTo>
                  <a:pt x="0" y="659155"/>
                </a:lnTo>
                <a:lnTo>
                  <a:pt x="0" y="733996"/>
                </a:lnTo>
                <a:lnTo>
                  <a:pt x="18719" y="733996"/>
                </a:lnTo>
                <a:lnTo>
                  <a:pt x="18719" y="659155"/>
                </a:lnTo>
                <a:close/>
              </a:path>
              <a:path w="1329054" h="2357754">
                <a:moveTo>
                  <a:pt x="18719" y="546887"/>
                </a:moveTo>
                <a:lnTo>
                  <a:pt x="0" y="546887"/>
                </a:lnTo>
                <a:lnTo>
                  <a:pt x="0" y="621728"/>
                </a:lnTo>
                <a:lnTo>
                  <a:pt x="18719" y="621728"/>
                </a:lnTo>
                <a:lnTo>
                  <a:pt x="18719" y="546887"/>
                </a:lnTo>
                <a:close/>
              </a:path>
              <a:path w="1329054" h="2357754">
                <a:moveTo>
                  <a:pt x="18719" y="434619"/>
                </a:moveTo>
                <a:lnTo>
                  <a:pt x="0" y="434619"/>
                </a:lnTo>
                <a:lnTo>
                  <a:pt x="0" y="509460"/>
                </a:lnTo>
                <a:lnTo>
                  <a:pt x="18719" y="509460"/>
                </a:lnTo>
                <a:lnTo>
                  <a:pt x="18719" y="434619"/>
                </a:lnTo>
                <a:close/>
              </a:path>
              <a:path w="1329054" h="2357754">
                <a:moveTo>
                  <a:pt x="18719" y="322351"/>
                </a:moveTo>
                <a:lnTo>
                  <a:pt x="0" y="322351"/>
                </a:lnTo>
                <a:lnTo>
                  <a:pt x="0" y="397205"/>
                </a:lnTo>
                <a:lnTo>
                  <a:pt x="18719" y="397205"/>
                </a:lnTo>
                <a:lnTo>
                  <a:pt x="18719" y="322351"/>
                </a:lnTo>
                <a:close/>
              </a:path>
              <a:path w="1329054" h="2357754">
                <a:moveTo>
                  <a:pt x="18719" y="210096"/>
                </a:moveTo>
                <a:lnTo>
                  <a:pt x="0" y="210096"/>
                </a:lnTo>
                <a:lnTo>
                  <a:pt x="0" y="284937"/>
                </a:lnTo>
                <a:lnTo>
                  <a:pt x="18719" y="284937"/>
                </a:lnTo>
                <a:lnTo>
                  <a:pt x="18719" y="210096"/>
                </a:lnTo>
                <a:close/>
              </a:path>
              <a:path w="1329054" h="2357754">
                <a:moveTo>
                  <a:pt x="18719" y="97828"/>
                </a:moveTo>
                <a:lnTo>
                  <a:pt x="0" y="97828"/>
                </a:lnTo>
                <a:lnTo>
                  <a:pt x="0" y="172669"/>
                </a:lnTo>
                <a:lnTo>
                  <a:pt x="18719" y="172669"/>
                </a:lnTo>
                <a:lnTo>
                  <a:pt x="18719" y="97828"/>
                </a:lnTo>
                <a:close/>
              </a:path>
              <a:path w="1329054" h="2357754">
                <a:moveTo>
                  <a:pt x="24765" y="2300871"/>
                </a:moveTo>
                <a:lnTo>
                  <a:pt x="22123" y="2294255"/>
                </a:lnTo>
                <a:lnTo>
                  <a:pt x="20231" y="2287460"/>
                </a:lnTo>
                <a:lnTo>
                  <a:pt x="19100" y="2280501"/>
                </a:lnTo>
                <a:lnTo>
                  <a:pt x="18719" y="2273376"/>
                </a:lnTo>
                <a:lnTo>
                  <a:pt x="18719" y="2230869"/>
                </a:lnTo>
                <a:lnTo>
                  <a:pt x="0" y="2230869"/>
                </a:lnTo>
                <a:lnTo>
                  <a:pt x="0" y="2273376"/>
                </a:lnTo>
                <a:lnTo>
                  <a:pt x="495" y="2282533"/>
                </a:lnTo>
                <a:lnTo>
                  <a:pt x="1955" y="2291486"/>
                </a:lnTo>
                <a:lnTo>
                  <a:pt x="4381" y="2300211"/>
                </a:lnTo>
                <a:lnTo>
                  <a:pt x="7785" y="2308733"/>
                </a:lnTo>
                <a:lnTo>
                  <a:pt x="24765" y="2300871"/>
                </a:lnTo>
                <a:close/>
              </a:path>
              <a:path w="1329054" h="2357754">
                <a:moveTo>
                  <a:pt x="68681" y="20574"/>
                </a:moveTo>
                <a:lnTo>
                  <a:pt x="64249" y="2400"/>
                </a:lnTo>
                <a:lnTo>
                  <a:pt x="43459" y="10033"/>
                </a:lnTo>
                <a:lnTo>
                  <a:pt x="26517" y="21831"/>
                </a:lnTo>
                <a:lnTo>
                  <a:pt x="13436" y="37795"/>
                </a:lnTo>
                <a:lnTo>
                  <a:pt x="4203" y="57937"/>
                </a:lnTo>
                <a:lnTo>
                  <a:pt x="21983" y="63779"/>
                </a:lnTo>
                <a:lnTo>
                  <a:pt x="29159" y="48107"/>
                </a:lnTo>
                <a:lnTo>
                  <a:pt x="39331" y="35687"/>
                </a:lnTo>
                <a:lnTo>
                  <a:pt x="52514" y="26517"/>
                </a:lnTo>
                <a:lnTo>
                  <a:pt x="68681" y="20574"/>
                </a:lnTo>
                <a:close/>
              </a:path>
              <a:path w="1329054" h="2357754">
                <a:moveTo>
                  <a:pt x="112001" y="2338870"/>
                </a:moveTo>
                <a:lnTo>
                  <a:pt x="84201" y="2338870"/>
                </a:lnTo>
                <a:lnTo>
                  <a:pt x="73774" y="2338082"/>
                </a:lnTo>
                <a:lnTo>
                  <a:pt x="63868" y="2335720"/>
                </a:lnTo>
                <a:lnTo>
                  <a:pt x="54470" y="2331770"/>
                </a:lnTo>
                <a:lnTo>
                  <a:pt x="45580" y="2326259"/>
                </a:lnTo>
                <a:lnTo>
                  <a:pt x="34544" y="2341372"/>
                </a:lnTo>
                <a:lnTo>
                  <a:pt x="45974" y="2348458"/>
                </a:lnTo>
                <a:lnTo>
                  <a:pt x="58051" y="2353526"/>
                </a:lnTo>
                <a:lnTo>
                  <a:pt x="70802" y="2356561"/>
                </a:lnTo>
                <a:lnTo>
                  <a:pt x="84201" y="2357577"/>
                </a:lnTo>
                <a:lnTo>
                  <a:pt x="112001" y="2357577"/>
                </a:lnTo>
                <a:lnTo>
                  <a:pt x="112001" y="2338870"/>
                </a:lnTo>
                <a:close/>
              </a:path>
              <a:path w="1329054" h="2357754">
                <a:moveTo>
                  <a:pt x="159054" y="0"/>
                </a:moveTo>
                <a:lnTo>
                  <a:pt x="84201" y="0"/>
                </a:lnTo>
                <a:lnTo>
                  <a:pt x="84201" y="18707"/>
                </a:lnTo>
                <a:lnTo>
                  <a:pt x="159054" y="18707"/>
                </a:lnTo>
                <a:lnTo>
                  <a:pt x="159054" y="0"/>
                </a:lnTo>
                <a:close/>
              </a:path>
              <a:path w="1329054" h="2357754">
                <a:moveTo>
                  <a:pt x="224269" y="2338870"/>
                </a:moveTo>
                <a:lnTo>
                  <a:pt x="149415" y="2338870"/>
                </a:lnTo>
                <a:lnTo>
                  <a:pt x="149415" y="2357577"/>
                </a:lnTo>
                <a:lnTo>
                  <a:pt x="224269" y="2357577"/>
                </a:lnTo>
                <a:lnTo>
                  <a:pt x="224269" y="2338870"/>
                </a:lnTo>
                <a:close/>
              </a:path>
              <a:path w="1329054" h="2357754">
                <a:moveTo>
                  <a:pt x="271310" y="0"/>
                </a:moveTo>
                <a:lnTo>
                  <a:pt x="196469" y="0"/>
                </a:lnTo>
                <a:lnTo>
                  <a:pt x="196469" y="18707"/>
                </a:lnTo>
                <a:lnTo>
                  <a:pt x="271310" y="18707"/>
                </a:lnTo>
                <a:lnTo>
                  <a:pt x="271310" y="0"/>
                </a:lnTo>
                <a:close/>
              </a:path>
              <a:path w="1329054" h="2357754">
                <a:moveTo>
                  <a:pt x="336524" y="2338870"/>
                </a:moveTo>
                <a:lnTo>
                  <a:pt x="261683" y="2338870"/>
                </a:lnTo>
                <a:lnTo>
                  <a:pt x="261683" y="2357577"/>
                </a:lnTo>
                <a:lnTo>
                  <a:pt x="336524" y="2357577"/>
                </a:lnTo>
                <a:lnTo>
                  <a:pt x="336524" y="2338870"/>
                </a:lnTo>
                <a:close/>
              </a:path>
              <a:path w="1329054" h="2357754">
                <a:moveTo>
                  <a:pt x="383578" y="0"/>
                </a:moveTo>
                <a:lnTo>
                  <a:pt x="308737" y="0"/>
                </a:lnTo>
                <a:lnTo>
                  <a:pt x="308737" y="18707"/>
                </a:lnTo>
                <a:lnTo>
                  <a:pt x="383578" y="18707"/>
                </a:lnTo>
                <a:lnTo>
                  <a:pt x="383578" y="0"/>
                </a:lnTo>
                <a:close/>
              </a:path>
              <a:path w="1329054" h="2357754">
                <a:moveTo>
                  <a:pt x="448792" y="2338870"/>
                </a:moveTo>
                <a:lnTo>
                  <a:pt x="373951" y="2338870"/>
                </a:lnTo>
                <a:lnTo>
                  <a:pt x="373951" y="2357577"/>
                </a:lnTo>
                <a:lnTo>
                  <a:pt x="448792" y="2357577"/>
                </a:lnTo>
                <a:lnTo>
                  <a:pt x="448792" y="2338870"/>
                </a:lnTo>
                <a:close/>
              </a:path>
              <a:path w="1329054" h="2357754">
                <a:moveTo>
                  <a:pt x="495846" y="0"/>
                </a:moveTo>
                <a:lnTo>
                  <a:pt x="421005" y="0"/>
                </a:lnTo>
                <a:lnTo>
                  <a:pt x="421005" y="18707"/>
                </a:lnTo>
                <a:lnTo>
                  <a:pt x="495846" y="18707"/>
                </a:lnTo>
                <a:lnTo>
                  <a:pt x="495846" y="0"/>
                </a:lnTo>
                <a:close/>
              </a:path>
              <a:path w="1329054" h="2357754">
                <a:moveTo>
                  <a:pt x="561060" y="2338870"/>
                </a:moveTo>
                <a:lnTo>
                  <a:pt x="486219" y="2338870"/>
                </a:lnTo>
                <a:lnTo>
                  <a:pt x="486219" y="2357577"/>
                </a:lnTo>
                <a:lnTo>
                  <a:pt x="561060" y="2357577"/>
                </a:lnTo>
                <a:lnTo>
                  <a:pt x="561060" y="2338870"/>
                </a:lnTo>
                <a:close/>
              </a:path>
              <a:path w="1329054" h="2357754">
                <a:moveTo>
                  <a:pt x="608114" y="0"/>
                </a:moveTo>
                <a:lnTo>
                  <a:pt x="533273" y="0"/>
                </a:lnTo>
                <a:lnTo>
                  <a:pt x="533273" y="18707"/>
                </a:lnTo>
                <a:lnTo>
                  <a:pt x="608114" y="18707"/>
                </a:lnTo>
                <a:lnTo>
                  <a:pt x="608114" y="0"/>
                </a:lnTo>
                <a:close/>
              </a:path>
              <a:path w="1329054" h="2357754">
                <a:moveTo>
                  <a:pt x="673328" y="2338870"/>
                </a:moveTo>
                <a:lnTo>
                  <a:pt x="598487" y="2338870"/>
                </a:lnTo>
                <a:lnTo>
                  <a:pt x="598487" y="2357577"/>
                </a:lnTo>
                <a:lnTo>
                  <a:pt x="673328" y="2357577"/>
                </a:lnTo>
                <a:lnTo>
                  <a:pt x="673328" y="2338870"/>
                </a:lnTo>
                <a:close/>
              </a:path>
              <a:path w="1329054" h="2357754">
                <a:moveTo>
                  <a:pt x="720382" y="0"/>
                </a:moveTo>
                <a:lnTo>
                  <a:pt x="645528" y="0"/>
                </a:lnTo>
                <a:lnTo>
                  <a:pt x="645528" y="18707"/>
                </a:lnTo>
                <a:lnTo>
                  <a:pt x="720382" y="18707"/>
                </a:lnTo>
                <a:lnTo>
                  <a:pt x="720382" y="0"/>
                </a:lnTo>
                <a:close/>
              </a:path>
              <a:path w="1329054" h="2357754">
                <a:moveTo>
                  <a:pt x="785596" y="2338870"/>
                </a:moveTo>
                <a:lnTo>
                  <a:pt x="710742" y="2338870"/>
                </a:lnTo>
                <a:lnTo>
                  <a:pt x="710742" y="2357577"/>
                </a:lnTo>
                <a:lnTo>
                  <a:pt x="785596" y="2357577"/>
                </a:lnTo>
                <a:lnTo>
                  <a:pt x="785596" y="2338870"/>
                </a:lnTo>
                <a:close/>
              </a:path>
              <a:path w="1329054" h="2357754">
                <a:moveTo>
                  <a:pt x="832637" y="0"/>
                </a:moveTo>
                <a:lnTo>
                  <a:pt x="757796" y="0"/>
                </a:lnTo>
                <a:lnTo>
                  <a:pt x="757796" y="18707"/>
                </a:lnTo>
                <a:lnTo>
                  <a:pt x="832637" y="18707"/>
                </a:lnTo>
                <a:lnTo>
                  <a:pt x="832637" y="0"/>
                </a:lnTo>
                <a:close/>
              </a:path>
              <a:path w="1329054" h="2357754">
                <a:moveTo>
                  <a:pt x="897851" y="2338870"/>
                </a:moveTo>
                <a:lnTo>
                  <a:pt x="823010" y="2338870"/>
                </a:lnTo>
                <a:lnTo>
                  <a:pt x="823010" y="2357577"/>
                </a:lnTo>
                <a:lnTo>
                  <a:pt x="897851" y="2357577"/>
                </a:lnTo>
                <a:lnTo>
                  <a:pt x="897851" y="2338870"/>
                </a:lnTo>
                <a:close/>
              </a:path>
              <a:path w="1329054" h="2357754">
                <a:moveTo>
                  <a:pt x="944905" y="0"/>
                </a:moveTo>
                <a:lnTo>
                  <a:pt x="870064" y="0"/>
                </a:lnTo>
                <a:lnTo>
                  <a:pt x="870064" y="18707"/>
                </a:lnTo>
                <a:lnTo>
                  <a:pt x="944905" y="18707"/>
                </a:lnTo>
                <a:lnTo>
                  <a:pt x="944905" y="0"/>
                </a:lnTo>
                <a:close/>
              </a:path>
              <a:path w="1329054" h="2357754">
                <a:moveTo>
                  <a:pt x="1010119" y="2338870"/>
                </a:moveTo>
                <a:lnTo>
                  <a:pt x="935278" y="2338870"/>
                </a:lnTo>
                <a:lnTo>
                  <a:pt x="935278" y="2357577"/>
                </a:lnTo>
                <a:lnTo>
                  <a:pt x="1010119" y="2357577"/>
                </a:lnTo>
                <a:lnTo>
                  <a:pt x="1010119" y="2338870"/>
                </a:lnTo>
                <a:close/>
              </a:path>
              <a:path w="1329054" h="2357754">
                <a:moveTo>
                  <a:pt x="1057173" y="0"/>
                </a:moveTo>
                <a:lnTo>
                  <a:pt x="982332" y="0"/>
                </a:lnTo>
                <a:lnTo>
                  <a:pt x="982332" y="18707"/>
                </a:lnTo>
                <a:lnTo>
                  <a:pt x="1057173" y="18707"/>
                </a:lnTo>
                <a:lnTo>
                  <a:pt x="1057173" y="0"/>
                </a:lnTo>
                <a:close/>
              </a:path>
              <a:path w="1329054" h="2357754">
                <a:moveTo>
                  <a:pt x="1122387" y="2338870"/>
                </a:moveTo>
                <a:lnTo>
                  <a:pt x="1047546" y="2338870"/>
                </a:lnTo>
                <a:lnTo>
                  <a:pt x="1047546" y="2357577"/>
                </a:lnTo>
                <a:lnTo>
                  <a:pt x="1122387" y="2357577"/>
                </a:lnTo>
                <a:lnTo>
                  <a:pt x="1122387" y="2338870"/>
                </a:lnTo>
                <a:close/>
              </a:path>
              <a:path w="1329054" h="2357754">
                <a:moveTo>
                  <a:pt x="1169441" y="0"/>
                </a:moveTo>
                <a:lnTo>
                  <a:pt x="1094600" y="0"/>
                </a:lnTo>
                <a:lnTo>
                  <a:pt x="1094600" y="18707"/>
                </a:lnTo>
                <a:lnTo>
                  <a:pt x="1169441" y="18707"/>
                </a:lnTo>
                <a:lnTo>
                  <a:pt x="1169441" y="0"/>
                </a:lnTo>
                <a:close/>
              </a:path>
              <a:path w="1329054" h="2357754">
                <a:moveTo>
                  <a:pt x="1234655" y="2338870"/>
                </a:moveTo>
                <a:lnTo>
                  <a:pt x="1159814" y="2338870"/>
                </a:lnTo>
                <a:lnTo>
                  <a:pt x="1159814" y="2357577"/>
                </a:lnTo>
                <a:lnTo>
                  <a:pt x="1234655" y="2357577"/>
                </a:lnTo>
                <a:lnTo>
                  <a:pt x="1234655" y="2338870"/>
                </a:lnTo>
                <a:close/>
              </a:path>
              <a:path w="1329054" h="2357754">
                <a:moveTo>
                  <a:pt x="1284732" y="10350"/>
                </a:moveTo>
                <a:lnTo>
                  <a:pt x="1275105" y="5829"/>
                </a:lnTo>
                <a:lnTo>
                  <a:pt x="1265161" y="2590"/>
                </a:lnTo>
                <a:lnTo>
                  <a:pt x="1254887" y="647"/>
                </a:lnTo>
                <a:lnTo>
                  <a:pt x="1244282" y="0"/>
                </a:lnTo>
                <a:lnTo>
                  <a:pt x="1206855" y="0"/>
                </a:lnTo>
                <a:lnTo>
                  <a:pt x="1206855" y="18707"/>
                </a:lnTo>
                <a:lnTo>
                  <a:pt x="1244282" y="18707"/>
                </a:lnTo>
                <a:lnTo>
                  <a:pt x="1252537" y="19215"/>
                </a:lnTo>
                <a:lnTo>
                  <a:pt x="1260525" y="20726"/>
                </a:lnTo>
                <a:lnTo>
                  <a:pt x="1268260" y="23241"/>
                </a:lnTo>
                <a:lnTo>
                  <a:pt x="1275740" y="26758"/>
                </a:lnTo>
                <a:lnTo>
                  <a:pt x="1284732" y="10350"/>
                </a:lnTo>
                <a:close/>
              </a:path>
              <a:path w="1329054" h="2357754">
                <a:moveTo>
                  <a:pt x="1327048" y="2288857"/>
                </a:moveTo>
                <a:lnTo>
                  <a:pt x="1308658" y="2285415"/>
                </a:lnTo>
                <a:lnTo>
                  <a:pt x="1303616" y="2301862"/>
                </a:lnTo>
                <a:lnTo>
                  <a:pt x="1295196" y="2315502"/>
                </a:lnTo>
                <a:lnTo>
                  <a:pt x="1283373" y="2326322"/>
                </a:lnTo>
                <a:lnTo>
                  <a:pt x="1268171" y="2334349"/>
                </a:lnTo>
                <a:lnTo>
                  <a:pt x="1274991" y="2351773"/>
                </a:lnTo>
                <a:lnTo>
                  <a:pt x="1294549" y="2341461"/>
                </a:lnTo>
                <a:lnTo>
                  <a:pt x="1309738" y="2327529"/>
                </a:lnTo>
                <a:lnTo>
                  <a:pt x="1320571" y="2310003"/>
                </a:lnTo>
                <a:lnTo>
                  <a:pt x="1327048" y="2288857"/>
                </a:lnTo>
                <a:close/>
              </a:path>
              <a:path w="1329054" h="2357754">
                <a:moveTo>
                  <a:pt x="1328483" y="2175281"/>
                </a:moveTo>
                <a:lnTo>
                  <a:pt x="1309763" y="2175281"/>
                </a:lnTo>
                <a:lnTo>
                  <a:pt x="1309763" y="2250122"/>
                </a:lnTo>
                <a:lnTo>
                  <a:pt x="1328483" y="2250122"/>
                </a:lnTo>
                <a:lnTo>
                  <a:pt x="1328483" y="2175281"/>
                </a:lnTo>
                <a:close/>
              </a:path>
              <a:path w="1329054" h="2357754">
                <a:moveTo>
                  <a:pt x="1328483" y="2063013"/>
                </a:moveTo>
                <a:lnTo>
                  <a:pt x="1309763" y="2063013"/>
                </a:lnTo>
                <a:lnTo>
                  <a:pt x="1309763" y="2137854"/>
                </a:lnTo>
                <a:lnTo>
                  <a:pt x="1328483" y="2137854"/>
                </a:lnTo>
                <a:lnTo>
                  <a:pt x="1328483" y="2063013"/>
                </a:lnTo>
                <a:close/>
              </a:path>
              <a:path w="1329054" h="2357754">
                <a:moveTo>
                  <a:pt x="1328483" y="1950745"/>
                </a:moveTo>
                <a:lnTo>
                  <a:pt x="1309763" y="1950745"/>
                </a:lnTo>
                <a:lnTo>
                  <a:pt x="1309763" y="2025599"/>
                </a:lnTo>
                <a:lnTo>
                  <a:pt x="1328483" y="2025599"/>
                </a:lnTo>
                <a:lnTo>
                  <a:pt x="1328483" y="1950745"/>
                </a:lnTo>
                <a:close/>
              </a:path>
              <a:path w="1329054" h="2357754">
                <a:moveTo>
                  <a:pt x="1328483" y="1838490"/>
                </a:moveTo>
                <a:lnTo>
                  <a:pt x="1309763" y="1838490"/>
                </a:lnTo>
                <a:lnTo>
                  <a:pt x="1309763" y="1913331"/>
                </a:lnTo>
                <a:lnTo>
                  <a:pt x="1328483" y="1913331"/>
                </a:lnTo>
                <a:lnTo>
                  <a:pt x="1328483" y="1838490"/>
                </a:lnTo>
                <a:close/>
              </a:path>
              <a:path w="1329054" h="2357754">
                <a:moveTo>
                  <a:pt x="1328483" y="1726222"/>
                </a:moveTo>
                <a:lnTo>
                  <a:pt x="1309763" y="1726222"/>
                </a:lnTo>
                <a:lnTo>
                  <a:pt x="1309763" y="1801063"/>
                </a:lnTo>
                <a:lnTo>
                  <a:pt x="1328483" y="1801063"/>
                </a:lnTo>
                <a:lnTo>
                  <a:pt x="1328483" y="1726222"/>
                </a:lnTo>
                <a:close/>
              </a:path>
              <a:path w="1329054" h="2357754">
                <a:moveTo>
                  <a:pt x="1328483" y="1613954"/>
                </a:moveTo>
                <a:lnTo>
                  <a:pt x="1309763" y="1613954"/>
                </a:lnTo>
                <a:lnTo>
                  <a:pt x="1309763" y="1688795"/>
                </a:lnTo>
                <a:lnTo>
                  <a:pt x="1328483" y="1688795"/>
                </a:lnTo>
                <a:lnTo>
                  <a:pt x="1328483" y="1613954"/>
                </a:lnTo>
                <a:close/>
              </a:path>
              <a:path w="1329054" h="2357754">
                <a:moveTo>
                  <a:pt x="1328483" y="1501686"/>
                </a:moveTo>
                <a:lnTo>
                  <a:pt x="1309763" y="1501686"/>
                </a:lnTo>
                <a:lnTo>
                  <a:pt x="1309763" y="1576527"/>
                </a:lnTo>
                <a:lnTo>
                  <a:pt x="1328483" y="1576527"/>
                </a:lnTo>
                <a:lnTo>
                  <a:pt x="1328483" y="1501686"/>
                </a:lnTo>
                <a:close/>
              </a:path>
              <a:path w="1329054" h="2357754">
                <a:moveTo>
                  <a:pt x="1328483" y="1389418"/>
                </a:moveTo>
                <a:lnTo>
                  <a:pt x="1309763" y="1389418"/>
                </a:lnTo>
                <a:lnTo>
                  <a:pt x="1309763" y="1464271"/>
                </a:lnTo>
                <a:lnTo>
                  <a:pt x="1328483" y="1464271"/>
                </a:lnTo>
                <a:lnTo>
                  <a:pt x="1328483" y="1389418"/>
                </a:lnTo>
                <a:close/>
              </a:path>
              <a:path w="1329054" h="2357754">
                <a:moveTo>
                  <a:pt x="1328483" y="940358"/>
                </a:moveTo>
                <a:lnTo>
                  <a:pt x="1309763" y="940358"/>
                </a:lnTo>
                <a:lnTo>
                  <a:pt x="1309763" y="983234"/>
                </a:lnTo>
                <a:lnTo>
                  <a:pt x="1309243" y="982256"/>
                </a:lnTo>
                <a:lnTo>
                  <a:pt x="1281772" y="954786"/>
                </a:lnTo>
                <a:lnTo>
                  <a:pt x="1249197" y="944905"/>
                </a:lnTo>
                <a:lnTo>
                  <a:pt x="271310" y="944905"/>
                </a:lnTo>
                <a:lnTo>
                  <a:pt x="266395" y="944905"/>
                </a:lnTo>
                <a:lnTo>
                  <a:pt x="225640" y="960247"/>
                </a:lnTo>
                <a:lnTo>
                  <a:pt x="200291" y="995641"/>
                </a:lnTo>
                <a:lnTo>
                  <a:pt x="196469" y="1014831"/>
                </a:lnTo>
                <a:lnTo>
                  <a:pt x="196469" y="1342745"/>
                </a:lnTo>
                <a:lnTo>
                  <a:pt x="211810" y="1383499"/>
                </a:lnTo>
                <a:lnTo>
                  <a:pt x="247218" y="1408861"/>
                </a:lnTo>
                <a:lnTo>
                  <a:pt x="266395" y="1412671"/>
                </a:lnTo>
                <a:lnTo>
                  <a:pt x="1249197" y="1412671"/>
                </a:lnTo>
                <a:lnTo>
                  <a:pt x="1289951" y="1397330"/>
                </a:lnTo>
                <a:lnTo>
                  <a:pt x="1315313" y="1361935"/>
                </a:lnTo>
                <a:lnTo>
                  <a:pt x="1317764" y="1352003"/>
                </a:lnTo>
                <a:lnTo>
                  <a:pt x="1328483" y="1352003"/>
                </a:lnTo>
                <a:lnTo>
                  <a:pt x="1328483" y="1277162"/>
                </a:lnTo>
                <a:lnTo>
                  <a:pt x="1319123" y="1277162"/>
                </a:lnTo>
                <a:lnTo>
                  <a:pt x="1319123" y="1239735"/>
                </a:lnTo>
                <a:lnTo>
                  <a:pt x="1328483" y="1239735"/>
                </a:lnTo>
                <a:lnTo>
                  <a:pt x="1328483" y="1164894"/>
                </a:lnTo>
                <a:lnTo>
                  <a:pt x="1319123" y="1164894"/>
                </a:lnTo>
                <a:lnTo>
                  <a:pt x="1319123" y="1127467"/>
                </a:lnTo>
                <a:lnTo>
                  <a:pt x="1328483" y="1127467"/>
                </a:lnTo>
                <a:lnTo>
                  <a:pt x="1328483" y="1052626"/>
                </a:lnTo>
                <a:lnTo>
                  <a:pt x="1319123" y="1052626"/>
                </a:lnTo>
                <a:lnTo>
                  <a:pt x="1319123" y="1015199"/>
                </a:lnTo>
                <a:lnTo>
                  <a:pt x="1328483" y="1015199"/>
                </a:lnTo>
                <a:lnTo>
                  <a:pt x="1328483" y="940358"/>
                </a:lnTo>
                <a:close/>
              </a:path>
              <a:path w="1329054" h="2357754">
                <a:moveTo>
                  <a:pt x="1328483" y="828090"/>
                </a:moveTo>
                <a:lnTo>
                  <a:pt x="1309763" y="828090"/>
                </a:lnTo>
                <a:lnTo>
                  <a:pt x="1309763" y="902944"/>
                </a:lnTo>
                <a:lnTo>
                  <a:pt x="1328483" y="902944"/>
                </a:lnTo>
                <a:lnTo>
                  <a:pt x="1328483" y="828090"/>
                </a:lnTo>
                <a:close/>
              </a:path>
              <a:path w="1329054" h="2357754">
                <a:moveTo>
                  <a:pt x="1328483" y="715835"/>
                </a:moveTo>
                <a:lnTo>
                  <a:pt x="1309763" y="715835"/>
                </a:lnTo>
                <a:lnTo>
                  <a:pt x="1309763" y="790676"/>
                </a:lnTo>
                <a:lnTo>
                  <a:pt x="1328483" y="790676"/>
                </a:lnTo>
                <a:lnTo>
                  <a:pt x="1328483" y="715835"/>
                </a:lnTo>
                <a:close/>
              </a:path>
              <a:path w="1329054" h="2357754">
                <a:moveTo>
                  <a:pt x="1328483" y="603567"/>
                </a:moveTo>
                <a:lnTo>
                  <a:pt x="1309763" y="603567"/>
                </a:lnTo>
                <a:lnTo>
                  <a:pt x="1309763" y="678408"/>
                </a:lnTo>
                <a:lnTo>
                  <a:pt x="1328483" y="678408"/>
                </a:lnTo>
                <a:lnTo>
                  <a:pt x="1328483" y="603567"/>
                </a:lnTo>
                <a:close/>
              </a:path>
              <a:path w="1329054" h="2357754">
                <a:moveTo>
                  <a:pt x="1328483" y="491299"/>
                </a:moveTo>
                <a:lnTo>
                  <a:pt x="1309763" y="491299"/>
                </a:lnTo>
                <a:lnTo>
                  <a:pt x="1309763" y="566140"/>
                </a:lnTo>
                <a:lnTo>
                  <a:pt x="1328483" y="566140"/>
                </a:lnTo>
                <a:lnTo>
                  <a:pt x="1328483" y="491299"/>
                </a:lnTo>
                <a:close/>
              </a:path>
              <a:path w="1329054" h="2357754">
                <a:moveTo>
                  <a:pt x="1328483" y="379031"/>
                </a:moveTo>
                <a:lnTo>
                  <a:pt x="1309763" y="379031"/>
                </a:lnTo>
                <a:lnTo>
                  <a:pt x="1309763" y="453872"/>
                </a:lnTo>
                <a:lnTo>
                  <a:pt x="1328483" y="453872"/>
                </a:lnTo>
                <a:lnTo>
                  <a:pt x="1328483" y="379031"/>
                </a:lnTo>
                <a:close/>
              </a:path>
              <a:path w="1329054" h="2357754">
                <a:moveTo>
                  <a:pt x="1328483" y="266763"/>
                </a:moveTo>
                <a:lnTo>
                  <a:pt x="1309763" y="266763"/>
                </a:lnTo>
                <a:lnTo>
                  <a:pt x="1309763" y="341617"/>
                </a:lnTo>
                <a:lnTo>
                  <a:pt x="1328483" y="341617"/>
                </a:lnTo>
                <a:lnTo>
                  <a:pt x="1328483" y="266763"/>
                </a:lnTo>
                <a:close/>
              </a:path>
              <a:path w="1329054" h="2357754">
                <a:moveTo>
                  <a:pt x="1328483" y="154508"/>
                </a:moveTo>
                <a:lnTo>
                  <a:pt x="1309763" y="154508"/>
                </a:lnTo>
                <a:lnTo>
                  <a:pt x="1309763" y="229349"/>
                </a:lnTo>
                <a:lnTo>
                  <a:pt x="1328483" y="229349"/>
                </a:lnTo>
                <a:lnTo>
                  <a:pt x="1328483" y="154508"/>
                </a:lnTo>
                <a:close/>
              </a:path>
              <a:path w="1329054" h="2357754">
                <a:moveTo>
                  <a:pt x="1328483" y="84201"/>
                </a:moveTo>
                <a:lnTo>
                  <a:pt x="1327670" y="72288"/>
                </a:lnTo>
                <a:lnTo>
                  <a:pt x="1325245" y="60833"/>
                </a:lnTo>
                <a:lnTo>
                  <a:pt x="1321193" y="49847"/>
                </a:lnTo>
                <a:lnTo>
                  <a:pt x="1315529" y="39331"/>
                </a:lnTo>
                <a:lnTo>
                  <a:pt x="1299692" y="49301"/>
                </a:lnTo>
                <a:lnTo>
                  <a:pt x="1304099" y="57480"/>
                </a:lnTo>
                <a:lnTo>
                  <a:pt x="1307249" y="66027"/>
                </a:lnTo>
                <a:lnTo>
                  <a:pt x="1309141" y="74930"/>
                </a:lnTo>
                <a:lnTo>
                  <a:pt x="1309763" y="84201"/>
                </a:lnTo>
                <a:lnTo>
                  <a:pt x="1309763" y="117081"/>
                </a:lnTo>
                <a:lnTo>
                  <a:pt x="1328483" y="117081"/>
                </a:lnTo>
                <a:lnTo>
                  <a:pt x="1328483" y="84201"/>
                </a:lnTo>
                <a:close/>
              </a:path>
            </a:pathLst>
          </a:custGeom>
          <a:solidFill>
            <a:srgbClr val="007B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690013" y="2366985"/>
            <a:ext cx="310515" cy="18979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50" spc="-75" dirty="0">
                <a:solidFill>
                  <a:srgbClr val="007BFF"/>
                </a:solidFill>
                <a:latin typeface="Malgun Gothic" panose="020B0503020000020004" pitchFamily="34" charset="-127"/>
                <a:cs typeface="Noto Sans JP"/>
              </a:rPr>
              <a:t>AWS</a:t>
            </a:r>
            <a:endParaRPr sz="1150" dirty="0">
              <a:latin typeface="Malgun Gothic" panose="020B0503020000020004" pitchFamily="34" charset="-127"/>
              <a:cs typeface="Noto Sans JP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610053" y="3724804"/>
            <a:ext cx="657225" cy="193002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50" spc="-10" dirty="0">
                <a:solidFill>
                  <a:srgbClr val="FFFFFF"/>
                </a:solidFill>
                <a:latin typeface="Malgun Gothic" panose="020B0503020000020004" pitchFamily="34" charset="-127"/>
                <a:cs typeface="Arial Black"/>
              </a:rPr>
              <a:t>Lambda</a:t>
            </a:r>
            <a:endParaRPr sz="1150" dirty="0">
              <a:latin typeface="Malgun Gothic" panose="020B0503020000020004" pitchFamily="34" charset="-127"/>
              <a:cs typeface="Arial Black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061300" y="2759859"/>
            <a:ext cx="1310005" cy="467995"/>
          </a:xfrm>
          <a:custGeom>
            <a:avLst/>
            <a:gdLst/>
            <a:ahLst/>
            <a:cxnLst/>
            <a:rect l="l" t="t" r="r" b="b"/>
            <a:pathLst>
              <a:path w="1310004" h="467994">
                <a:moveTo>
                  <a:pt x="1239834" y="467772"/>
                </a:moveTo>
                <a:lnTo>
                  <a:pt x="69929" y="467772"/>
                </a:lnTo>
                <a:lnTo>
                  <a:pt x="65062" y="467293"/>
                </a:lnTo>
                <a:lnTo>
                  <a:pt x="29176" y="452428"/>
                </a:lnTo>
                <a:lnTo>
                  <a:pt x="3816" y="417030"/>
                </a:lnTo>
                <a:lnTo>
                  <a:pt x="0" y="397843"/>
                </a:lnTo>
                <a:lnTo>
                  <a:pt x="0" y="69929"/>
                </a:lnTo>
                <a:lnTo>
                  <a:pt x="15343" y="29176"/>
                </a:lnTo>
                <a:lnTo>
                  <a:pt x="50742" y="3816"/>
                </a:lnTo>
                <a:lnTo>
                  <a:pt x="69929" y="0"/>
                </a:lnTo>
                <a:lnTo>
                  <a:pt x="74843" y="0"/>
                </a:lnTo>
                <a:lnTo>
                  <a:pt x="1239834" y="0"/>
                </a:lnTo>
                <a:lnTo>
                  <a:pt x="1280587" y="15343"/>
                </a:lnTo>
                <a:lnTo>
                  <a:pt x="1305947" y="50742"/>
                </a:lnTo>
                <a:lnTo>
                  <a:pt x="1309763" y="69929"/>
                </a:lnTo>
                <a:lnTo>
                  <a:pt x="1309763" y="397843"/>
                </a:lnTo>
                <a:lnTo>
                  <a:pt x="1294420" y="438595"/>
                </a:lnTo>
                <a:lnTo>
                  <a:pt x="1259021" y="463956"/>
                </a:lnTo>
                <a:lnTo>
                  <a:pt x="1244701" y="467293"/>
                </a:lnTo>
                <a:lnTo>
                  <a:pt x="1239834" y="467772"/>
                </a:lnTo>
                <a:close/>
              </a:path>
            </a:pathLst>
          </a:custGeom>
          <a:solidFill>
            <a:srgbClr val="4BAF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5226792" y="2882813"/>
            <a:ext cx="979169" cy="193002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50" spc="-55" dirty="0">
                <a:solidFill>
                  <a:srgbClr val="FFFFFF"/>
                </a:solidFill>
                <a:latin typeface="Malgun Gothic" panose="020B0503020000020004" pitchFamily="34" charset="-127"/>
                <a:cs typeface="Arial Black"/>
              </a:rPr>
              <a:t>Bedrock</a:t>
            </a:r>
            <a:r>
              <a:rPr sz="1150" spc="-60" dirty="0">
                <a:solidFill>
                  <a:srgbClr val="FFFFFF"/>
                </a:solidFill>
                <a:latin typeface="Malgun Gothic" panose="020B0503020000020004" pitchFamily="34" charset="-127"/>
                <a:cs typeface="Arial Black"/>
              </a:rPr>
              <a:t> </a:t>
            </a:r>
            <a:r>
              <a:rPr sz="1150" spc="-20" dirty="0">
                <a:solidFill>
                  <a:srgbClr val="FFFFFF"/>
                </a:solidFill>
                <a:latin typeface="Malgun Gothic" panose="020B0503020000020004" pitchFamily="34" charset="-127"/>
                <a:cs typeface="Arial Black"/>
              </a:rPr>
              <a:t>(AI)</a:t>
            </a:r>
            <a:endParaRPr sz="1150" dirty="0">
              <a:latin typeface="Malgun Gothic" panose="020B0503020000020004" pitchFamily="34" charset="-127"/>
              <a:cs typeface="Arial Black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061300" y="3601850"/>
            <a:ext cx="1310005" cy="467995"/>
          </a:xfrm>
          <a:custGeom>
            <a:avLst/>
            <a:gdLst/>
            <a:ahLst/>
            <a:cxnLst/>
            <a:rect l="l" t="t" r="r" b="b"/>
            <a:pathLst>
              <a:path w="1310004" h="467995">
                <a:moveTo>
                  <a:pt x="1239834" y="467772"/>
                </a:moveTo>
                <a:lnTo>
                  <a:pt x="69929" y="467772"/>
                </a:lnTo>
                <a:lnTo>
                  <a:pt x="65062" y="467293"/>
                </a:lnTo>
                <a:lnTo>
                  <a:pt x="29176" y="452428"/>
                </a:lnTo>
                <a:lnTo>
                  <a:pt x="3816" y="417029"/>
                </a:lnTo>
                <a:lnTo>
                  <a:pt x="0" y="397843"/>
                </a:lnTo>
                <a:lnTo>
                  <a:pt x="0" y="69929"/>
                </a:lnTo>
                <a:lnTo>
                  <a:pt x="15343" y="29176"/>
                </a:lnTo>
                <a:lnTo>
                  <a:pt x="50742" y="3816"/>
                </a:lnTo>
                <a:lnTo>
                  <a:pt x="69929" y="0"/>
                </a:lnTo>
                <a:lnTo>
                  <a:pt x="74843" y="0"/>
                </a:lnTo>
                <a:lnTo>
                  <a:pt x="1239834" y="0"/>
                </a:lnTo>
                <a:lnTo>
                  <a:pt x="1280587" y="15343"/>
                </a:lnTo>
                <a:lnTo>
                  <a:pt x="1305947" y="50742"/>
                </a:lnTo>
                <a:lnTo>
                  <a:pt x="1309763" y="69929"/>
                </a:lnTo>
                <a:lnTo>
                  <a:pt x="1309763" y="397843"/>
                </a:lnTo>
                <a:lnTo>
                  <a:pt x="1294420" y="438595"/>
                </a:lnTo>
                <a:lnTo>
                  <a:pt x="1259021" y="463955"/>
                </a:lnTo>
                <a:lnTo>
                  <a:pt x="1244701" y="467293"/>
                </a:lnTo>
                <a:lnTo>
                  <a:pt x="1239834" y="467772"/>
                </a:lnTo>
                <a:close/>
              </a:path>
            </a:pathLst>
          </a:custGeom>
          <a:solidFill>
            <a:srgbClr val="0056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5276347" y="3724804"/>
            <a:ext cx="880110" cy="193002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50" spc="-10" dirty="0">
                <a:solidFill>
                  <a:srgbClr val="FFFFFF"/>
                </a:solidFill>
                <a:latin typeface="Malgun Gothic" panose="020B0503020000020004" pitchFamily="34" charset="-127"/>
                <a:cs typeface="Arial Black"/>
              </a:rPr>
              <a:t>DynamoDB</a:t>
            </a:r>
            <a:endParaRPr sz="1150" dirty="0">
              <a:latin typeface="Malgun Gothic" panose="020B0503020000020004" pitchFamily="34" charset="-127"/>
              <a:cs typeface="Arial Black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061300" y="4443841"/>
            <a:ext cx="1310005" cy="467995"/>
          </a:xfrm>
          <a:custGeom>
            <a:avLst/>
            <a:gdLst/>
            <a:ahLst/>
            <a:cxnLst/>
            <a:rect l="l" t="t" r="r" b="b"/>
            <a:pathLst>
              <a:path w="1310004" h="467995">
                <a:moveTo>
                  <a:pt x="1239834" y="467772"/>
                </a:moveTo>
                <a:lnTo>
                  <a:pt x="69929" y="467772"/>
                </a:lnTo>
                <a:lnTo>
                  <a:pt x="65062" y="467293"/>
                </a:lnTo>
                <a:lnTo>
                  <a:pt x="29176" y="452428"/>
                </a:lnTo>
                <a:lnTo>
                  <a:pt x="3816" y="417029"/>
                </a:lnTo>
                <a:lnTo>
                  <a:pt x="0" y="397843"/>
                </a:lnTo>
                <a:lnTo>
                  <a:pt x="0" y="69929"/>
                </a:lnTo>
                <a:lnTo>
                  <a:pt x="15343" y="29176"/>
                </a:lnTo>
                <a:lnTo>
                  <a:pt x="50742" y="3816"/>
                </a:lnTo>
                <a:lnTo>
                  <a:pt x="69929" y="0"/>
                </a:lnTo>
                <a:lnTo>
                  <a:pt x="74843" y="0"/>
                </a:lnTo>
                <a:lnTo>
                  <a:pt x="1239834" y="0"/>
                </a:lnTo>
                <a:lnTo>
                  <a:pt x="1280587" y="15343"/>
                </a:lnTo>
                <a:lnTo>
                  <a:pt x="1305947" y="50742"/>
                </a:lnTo>
                <a:lnTo>
                  <a:pt x="1309763" y="69929"/>
                </a:lnTo>
                <a:lnTo>
                  <a:pt x="1309763" y="397843"/>
                </a:lnTo>
                <a:lnTo>
                  <a:pt x="1294420" y="438595"/>
                </a:lnTo>
                <a:lnTo>
                  <a:pt x="1259021" y="463955"/>
                </a:lnTo>
                <a:lnTo>
                  <a:pt x="1244701" y="467293"/>
                </a:lnTo>
                <a:lnTo>
                  <a:pt x="1239834" y="467772"/>
                </a:lnTo>
                <a:close/>
              </a:path>
            </a:pathLst>
          </a:custGeom>
          <a:solidFill>
            <a:srgbClr val="FFEB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5252520" y="4566795"/>
            <a:ext cx="927735" cy="193002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50" spc="-40" dirty="0">
                <a:solidFill>
                  <a:srgbClr val="333333"/>
                </a:solidFill>
                <a:latin typeface="Malgun Gothic" panose="020B0503020000020004" pitchFamily="34" charset="-127"/>
                <a:cs typeface="Arial Black"/>
              </a:rPr>
              <a:t>ElastiCache</a:t>
            </a:r>
            <a:endParaRPr sz="1150" dirty="0">
              <a:latin typeface="Malgun Gothic" panose="020B0503020000020004" pitchFamily="34" charset="-127"/>
              <a:cs typeface="Arial Black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424886" y="2063784"/>
            <a:ext cx="3811270" cy="1293046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950" b="1" dirty="0">
                <a:solidFill>
                  <a:srgbClr val="007BFF"/>
                </a:solidFill>
                <a:latin typeface="Cambria"/>
                <a:cs typeface="Cambria"/>
              </a:rPr>
              <a:t>100% </a:t>
            </a:r>
            <a:r>
              <a:rPr sz="2000" dirty="0">
                <a:solidFill>
                  <a:srgbClr val="007BFF"/>
                </a:solidFill>
                <a:latin typeface="Malgun Gothic" panose="020B0503020000020004" pitchFamily="34" charset="-127"/>
                <a:cs typeface="Malgun Gothic"/>
              </a:rPr>
              <a:t>서버리스</a:t>
            </a:r>
            <a:endParaRPr sz="2000" dirty="0">
              <a:latin typeface="Malgun Gothic" panose="020B0503020000020004" pitchFamily="34" charset="-127"/>
              <a:cs typeface="Malgun Gothic"/>
            </a:endParaRPr>
          </a:p>
          <a:p>
            <a:pPr marL="12700" marR="5080">
              <a:lnSpc>
                <a:spcPct val="114599"/>
              </a:lnSpc>
              <a:spcBef>
                <a:spcPts val="490"/>
              </a:spcBef>
            </a:pPr>
            <a:r>
              <a:rPr sz="1500" dirty="0">
                <a:solidFill>
                  <a:srgbClr val="374050"/>
                </a:solidFill>
                <a:latin typeface="Malgun Gothic" panose="020B0503020000020004" pitchFamily="34" charset="-127"/>
                <a:cs typeface="Dotum"/>
              </a:rPr>
              <a:t>인프라 관리 없이</a:t>
            </a:r>
            <a:r>
              <a:rPr sz="1600" dirty="0">
                <a:solidFill>
                  <a:srgbClr val="374050"/>
                </a:solidFill>
                <a:latin typeface="Malgun Gothic" panose="020B0503020000020004" pitchFamily="34" charset="-127"/>
                <a:cs typeface="Noto Sans JP"/>
              </a:rPr>
              <a:t> </a:t>
            </a:r>
            <a:r>
              <a:rPr sz="1500" dirty="0">
                <a:solidFill>
                  <a:srgbClr val="374050"/>
                </a:solidFill>
                <a:latin typeface="Malgun Gothic" panose="020B0503020000020004" pitchFamily="34" charset="-127"/>
                <a:cs typeface="Dotum"/>
              </a:rPr>
              <a:t>사용량에 따라 자동으로 확장되는 완 벽한 서버리스 환경을 구축했습니다</a:t>
            </a:r>
            <a:r>
              <a:rPr sz="1600" dirty="0">
                <a:solidFill>
                  <a:srgbClr val="374050"/>
                </a:solidFill>
                <a:latin typeface="Malgun Gothic" panose="020B0503020000020004" pitchFamily="34" charset="-127"/>
                <a:cs typeface="Noto Sans JP"/>
              </a:rPr>
              <a:t> </a:t>
            </a:r>
            <a:endParaRPr sz="1600" dirty="0">
              <a:latin typeface="Malgun Gothic" panose="020B0503020000020004" pitchFamily="34" charset="-127"/>
              <a:cs typeface="Noto Sans JP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424886" y="3247846"/>
            <a:ext cx="3860165" cy="1272656"/>
          </a:xfrm>
          <a:prstGeom prst="rect">
            <a:avLst/>
          </a:prstGeom>
        </p:spPr>
        <p:txBody>
          <a:bodyPr vert="horz" wrap="square" lIns="0" tIns="1149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5"/>
              </a:spcBef>
            </a:pPr>
            <a:r>
              <a:rPr sz="2100" dirty="0">
                <a:solidFill>
                  <a:srgbClr val="4BAF4F"/>
                </a:solidFill>
                <a:latin typeface="Malgun Gothic" panose="020B0503020000020004" pitchFamily="34" charset="-127"/>
                <a:cs typeface="Noto Sans JP"/>
              </a:rPr>
              <a:t>AI Native</a:t>
            </a:r>
            <a:endParaRPr sz="2100" dirty="0">
              <a:latin typeface="Malgun Gothic" panose="020B0503020000020004" pitchFamily="34" charset="-127"/>
              <a:cs typeface="Noto Sans JP"/>
            </a:endParaRPr>
          </a:p>
          <a:p>
            <a:pPr marL="12700" marR="5080">
              <a:lnSpc>
                <a:spcPct val="107400"/>
              </a:lnSpc>
              <a:spcBef>
                <a:spcPts val="490"/>
              </a:spcBef>
            </a:pPr>
            <a:r>
              <a:rPr sz="1500" dirty="0">
                <a:solidFill>
                  <a:srgbClr val="374050"/>
                </a:solidFill>
                <a:latin typeface="Malgun Gothic" panose="020B0503020000020004" pitchFamily="34" charset="-127"/>
                <a:cs typeface="Dotum"/>
              </a:rPr>
              <a:t>기획 단계부터 </a:t>
            </a:r>
            <a:r>
              <a:rPr sz="1600" dirty="0">
                <a:solidFill>
                  <a:srgbClr val="374050"/>
                </a:solidFill>
                <a:latin typeface="Malgun Gothic" panose="020B0503020000020004" pitchFamily="34" charset="-127"/>
                <a:cs typeface="Noto Sans JP"/>
              </a:rPr>
              <a:t>AI </a:t>
            </a:r>
            <a:r>
              <a:rPr sz="1500" dirty="0">
                <a:solidFill>
                  <a:srgbClr val="374050"/>
                </a:solidFill>
                <a:latin typeface="Malgun Gothic" panose="020B0503020000020004" pitchFamily="34" charset="-127"/>
                <a:cs typeface="Dotum"/>
              </a:rPr>
              <a:t>모델</a:t>
            </a:r>
            <a:r>
              <a:rPr sz="1600" dirty="0">
                <a:solidFill>
                  <a:srgbClr val="374050"/>
                </a:solidFill>
                <a:latin typeface="Malgun Gothic" panose="020B0503020000020004" pitchFamily="34" charset="-127"/>
                <a:cs typeface="Noto Sans JP"/>
              </a:rPr>
              <a:t> Bedrock </a:t>
            </a:r>
            <a:r>
              <a:rPr sz="1500" dirty="0">
                <a:solidFill>
                  <a:srgbClr val="374050"/>
                </a:solidFill>
                <a:latin typeface="Malgun Gothic" panose="020B0503020000020004" pitchFamily="34" charset="-127"/>
                <a:cs typeface="Dotum"/>
              </a:rPr>
              <a:t>을 핵심 두뇌로 활용하 는 </a:t>
            </a:r>
            <a:r>
              <a:rPr sz="1600" dirty="0">
                <a:solidFill>
                  <a:srgbClr val="374050"/>
                </a:solidFill>
                <a:latin typeface="Malgun Gothic" panose="020B0503020000020004" pitchFamily="34" charset="-127"/>
                <a:cs typeface="Noto Sans JP"/>
              </a:rPr>
              <a:t>AI </a:t>
            </a:r>
            <a:r>
              <a:rPr sz="1500" dirty="0">
                <a:solidFill>
                  <a:srgbClr val="374050"/>
                </a:solidFill>
                <a:latin typeface="Malgun Gothic" panose="020B0503020000020004" pitchFamily="34" charset="-127"/>
                <a:cs typeface="Dotum"/>
              </a:rPr>
              <a:t>네이티브 서비스를 설계했습니다</a:t>
            </a:r>
            <a:r>
              <a:rPr sz="1600" dirty="0">
                <a:solidFill>
                  <a:srgbClr val="374050"/>
                </a:solidFill>
                <a:latin typeface="Malgun Gothic" panose="020B0503020000020004" pitchFamily="34" charset="-127"/>
                <a:cs typeface="Noto Sans JP"/>
              </a:rPr>
              <a:t> </a:t>
            </a:r>
            <a:endParaRPr sz="1600" dirty="0">
              <a:latin typeface="Malgun Gothic" panose="020B0503020000020004" pitchFamily="34" charset="-127"/>
              <a:cs typeface="Noto Sans JP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424886" y="4458781"/>
            <a:ext cx="3851910" cy="1240148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2000" dirty="0">
                <a:solidFill>
                  <a:srgbClr val="FFB13B"/>
                </a:solidFill>
                <a:latin typeface="Malgun Gothic" panose="020B0503020000020004" pitchFamily="34" charset="-127"/>
                <a:cs typeface="Malgun Gothic"/>
              </a:rPr>
              <a:t>비용 최적화</a:t>
            </a:r>
            <a:endParaRPr sz="2000" dirty="0">
              <a:latin typeface="Malgun Gothic" panose="020B0503020000020004" pitchFamily="34" charset="-127"/>
              <a:cs typeface="Malgun Gothic"/>
            </a:endParaRPr>
          </a:p>
          <a:p>
            <a:pPr marL="12700" marR="5080">
              <a:lnSpc>
                <a:spcPct val="107400"/>
              </a:lnSpc>
              <a:spcBef>
                <a:spcPts val="509"/>
              </a:spcBef>
            </a:pPr>
            <a:r>
              <a:rPr sz="1500" dirty="0">
                <a:solidFill>
                  <a:srgbClr val="374050"/>
                </a:solidFill>
                <a:latin typeface="Malgun Gothic" panose="020B0503020000020004" pitchFamily="34" charset="-127"/>
                <a:cs typeface="Dotum"/>
              </a:rPr>
              <a:t>유휴 자원 없는 온디맨드 방식과 </a:t>
            </a:r>
            <a:r>
              <a:rPr sz="1600" dirty="0">
                <a:solidFill>
                  <a:srgbClr val="374050"/>
                </a:solidFill>
                <a:latin typeface="Malgun Gothic" panose="020B0503020000020004" pitchFamily="34" charset="-127"/>
                <a:cs typeface="Noto Sans JP"/>
              </a:rPr>
              <a:t>ElastiCache</a:t>
            </a:r>
            <a:r>
              <a:rPr sz="1500" dirty="0">
                <a:solidFill>
                  <a:srgbClr val="374050"/>
                </a:solidFill>
                <a:latin typeface="Malgun Gothic" panose="020B0503020000020004" pitchFamily="34" charset="-127"/>
                <a:cs typeface="Dotum"/>
              </a:rPr>
              <a:t>를 활용해 월 </a:t>
            </a:r>
            <a:r>
              <a:rPr sz="1600" dirty="0">
                <a:solidFill>
                  <a:srgbClr val="374050"/>
                </a:solidFill>
                <a:latin typeface="Malgun Gothic" panose="020B0503020000020004" pitchFamily="34" charset="-127"/>
                <a:cs typeface="Noto Sans JP"/>
              </a:rPr>
              <a:t>$370</a:t>
            </a:r>
            <a:r>
              <a:rPr sz="1500" dirty="0">
                <a:solidFill>
                  <a:srgbClr val="374050"/>
                </a:solidFill>
                <a:latin typeface="Malgun Gothic" panose="020B0503020000020004" pitchFamily="34" charset="-127"/>
                <a:cs typeface="Dotum"/>
              </a:rPr>
              <a:t>의 낮은 비용을 실현했습니다</a:t>
            </a:r>
            <a:r>
              <a:rPr sz="1600" dirty="0">
                <a:solidFill>
                  <a:srgbClr val="374050"/>
                </a:solidFill>
                <a:latin typeface="Malgun Gothic" panose="020B0503020000020004" pitchFamily="34" charset="-127"/>
                <a:cs typeface="Noto Sans JP"/>
              </a:rPr>
              <a:t> </a:t>
            </a:r>
            <a:endParaRPr sz="1600" dirty="0">
              <a:latin typeface="Malgun Gothic" panose="020B0503020000020004" pitchFamily="34" charset="-127"/>
              <a:cs typeface="Noto Sans JP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sz="half" idx="2"/>
          </p:nvPr>
        </p:nvSpPr>
        <p:spPr>
          <a:xfrm>
            <a:off x="269827" y="1502430"/>
            <a:ext cx="4705739" cy="3339953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109855">
              <a:lnSpc>
                <a:spcPct val="100699"/>
              </a:lnSpc>
              <a:spcBef>
                <a:spcPts val="50"/>
              </a:spcBef>
            </a:pPr>
            <a:r>
              <a:rPr dirty="0" err="1"/>
              <a:t>우리는</a:t>
            </a:r>
            <a:r>
              <a:rPr dirty="0">
                <a:cs typeface="Arial"/>
              </a:rPr>
              <a:t>  </a:t>
            </a:r>
            <a:r>
              <a:rPr dirty="0" err="1"/>
              <a:t>모두가</a:t>
            </a:r>
            <a:r>
              <a:rPr dirty="0"/>
              <a:t> </a:t>
            </a:r>
            <a:r>
              <a:rPr dirty="0" err="1"/>
              <a:t>아닌</a:t>
            </a:r>
            <a:r>
              <a:rPr dirty="0">
                <a:cs typeface="Arial"/>
              </a:rPr>
              <a:t> </a:t>
            </a:r>
            <a:r>
              <a:rPr dirty="0" err="1">
                <a:solidFill>
                  <a:srgbClr val="007BFF"/>
                </a:solidFill>
              </a:rPr>
              <a:t>진짜</a:t>
            </a:r>
            <a:r>
              <a:rPr dirty="0">
                <a:solidFill>
                  <a:srgbClr val="007BFF"/>
                </a:solidFill>
              </a:rPr>
              <a:t> 고객</a:t>
            </a:r>
            <a:r>
              <a:rPr dirty="0">
                <a:solidFill>
                  <a:srgbClr val="007BFF"/>
                </a:solidFill>
                <a:cs typeface="Arial Black"/>
              </a:rPr>
              <a:t> </a:t>
            </a:r>
            <a:r>
              <a:rPr dirty="0" err="1"/>
              <a:t>에</a:t>
            </a:r>
            <a:r>
              <a:rPr dirty="0"/>
              <a:t> </a:t>
            </a:r>
            <a:r>
              <a:rPr dirty="0" err="1"/>
              <a:t>집중합</a:t>
            </a:r>
            <a:r>
              <a:rPr lang="ko-KR" altLang="en-US" dirty="0" err="1"/>
              <a:t>니</a:t>
            </a:r>
            <a:r>
              <a:rPr dirty="0" err="1"/>
              <a:t>다</a:t>
            </a:r>
            <a:r>
              <a:rPr dirty="0">
                <a:cs typeface="Arial"/>
              </a:rPr>
              <a:t> </a:t>
            </a:r>
          </a:p>
          <a:p>
            <a:pPr marL="12700" marR="5080">
              <a:lnSpc>
                <a:spcPct val="104200"/>
              </a:lnSpc>
              <a:spcBef>
                <a:spcPts val="1830"/>
              </a:spcBef>
            </a:pPr>
            <a:r>
              <a:rPr sz="1650" dirty="0">
                <a:cs typeface="Dotum"/>
              </a:rPr>
              <a:t>수많은 레시피 앱 속에서 길을 잃는 대신</a:t>
            </a:r>
            <a:r>
              <a:rPr sz="1650" b="0" dirty="0">
                <a:latin typeface="Microsoft Sans Serif"/>
                <a:cs typeface="Microsoft Sans Serif"/>
              </a:rPr>
              <a:t> </a:t>
            </a:r>
            <a:r>
              <a:rPr sz="1650" dirty="0">
                <a:cs typeface="Dotum"/>
              </a:rPr>
              <a:t>해결되 지 않은 명확한 문제를 가진 고객들을 선택했습니 다</a:t>
            </a:r>
            <a:r>
              <a:rPr sz="1650" b="0" dirty="0">
                <a:latin typeface="Microsoft Sans Serif"/>
                <a:cs typeface="Microsoft Sans Serif"/>
              </a:rPr>
              <a:t> </a:t>
            </a:r>
            <a:endParaRPr sz="1650" dirty="0">
              <a:latin typeface="Microsoft Sans Serif"/>
              <a:cs typeface="Microsoft Sans Serif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5062727" y="1021080"/>
            <a:ext cx="6443980" cy="1344295"/>
            <a:chOff x="5062727" y="1021080"/>
            <a:chExt cx="6443980" cy="1344295"/>
          </a:xfrm>
        </p:grpSpPr>
        <p:sp>
          <p:nvSpPr>
            <p:cNvPr id="4" name="object 4"/>
            <p:cNvSpPr/>
            <p:nvPr/>
          </p:nvSpPr>
          <p:spPr>
            <a:xfrm>
              <a:off x="5062727" y="1021080"/>
              <a:ext cx="6443980" cy="1344295"/>
            </a:xfrm>
            <a:custGeom>
              <a:avLst/>
              <a:gdLst/>
              <a:ahLst/>
              <a:cxnLst/>
              <a:rect l="l" t="t" r="r" b="b"/>
              <a:pathLst>
                <a:path w="6443980" h="1344295">
                  <a:moveTo>
                    <a:pt x="6443471" y="1344167"/>
                  </a:moveTo>
                  <a:lnTo>
                    <a:pt x="0" y="1344167"/>
                  </a:lnTo>
                  <a:lnTo>
                    <a:pt x="0" y="0"/>
                  </a:lnTo>
                  <a:lnTo>
                    <a:pt x="6443471" y="0"/>
                  </a:lnTo>
                  <a:lnTo>
                    <a:pt x="6443471" y="26731"/>
                  </a:lnTo>
                  <a:lnTo>
                    <a:pt x="138905" y="26731"/>
                  </a:lnTo>
                  <a:lnTo>
                    <a:pt x="128767" y="27220"/>
                  </a:lnTo>
                  <a:lnTo>
                    <a:pt x="90344" y="38896"/>
                  </a:lnTo>
                  <a:lnTo>
                    <a:pt x="59314" y="64387"/>
                  </a:lnTo>
                  <a:lnTo>
                    <a:pt x="40400" y="99812"/>
                  </a:lnTo>
                  <a:lnTo>
                    <a:pt x="35995" y="129641"/>
                  </a:lnTo>
                  <a:lnTo>
                    <a:pt x="35995" y="1196162"/>
                  </a:lnTo>
                  <a:lnTo>
                    <a:pt x="43828" y="1235544"/>
                  </a:lnTo>
                  <a:lnTo>
                    <a:pt x="66136" y="1268931"/>
                  </a:lnTo>
                  <a:lnTo>
                    <a:pt x="99522" y="1291239"/>
                  </a:lnTo>
                  <a:lnTo>
                    <a:pt x="138905" y="1299072"/>
                  </a:lnTo>
                  <a:lnTo>
                    <a:pt x="6443471" y="1299072"/>
                  </a:lnTo>
                  <a:lnTo>
                    <a:pt x="6443471" y="1344167"/>
                  </a:lnTo>
                  <a:close/>
                </a:path>
                <a:path w="6443980" h="1344295">
                  <a:moveTo>
                    <a:pt x="6443471" y="1299072"/>
                  </a:moveTo>
                  <a:lnTo>
                    <a:pt x="6304149" y="1299072"/>
                  </a:lnTo>
                  <a:lnTo>
                    <a:pt x="6314286" y="1298583"/>
                  </a:lnTo>
                  <a:lnTo>
                    <a:pt x="6324228" y="1297114"/>
                  </a:lnTo>
                  <a:lnTo>
                    <a:pt x="6361332" y="1281745"/>
                  </a:lnTo>
                  <a:lnTo>
                    <a:pt x="6389730" y="1253346"/>
                  </a:lnTo>
                  <a:lnTo>
                    <a:pt x="6405100" y="1216243"/>
                  </a:lnTo>
                  <a:lnTo>
                    <a:pt x="6407059" y="1196162"/>
                  </a:lnTo>
                  <a:lnTo>
                    <a:pt x="6407059" y="129641"/>
                  </a:lnTo>
                  <a:lnTo>
                    <a:pt x="6399223" y="90258"/>
                  </a:lnTo>
                  <a:lnTo>
                    <a:pt x="6376916" y="56872"/>
                  </a:lnTo>
                  <a:lnTo>
                    <a:pt x="6343530" y="34564"/>
                  </a:lnTo>
                  <a:lnTo>
                    <a:pt x="6304149" y="26731"/>
                  </a:lnTo>
                  <a:lnTo>
                    <a:pt x="6443471" y="26731"/>
                  </a:lnTo>
                  <a:lnTo>
                    <a:pt x="6443471" y="1299072"/>
                  </a:lnTo>
                  <a:close/>
                </a:path>
              </a:pathLst>
            </a:custGeom>
            <a:solidFill>
              <a:srgbClr val="000000">
                <a:alpha val="50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089366" y="1038455"/>
              <a:ext cx="6390005" cy="1291590"/>
            </a:xfrm>
            <a:custGeom>
              <a:avLst/>
              <a:gdLst/>
              <a:ahLst/>
              <a:cxnLst/>
              <a:rect l="l" t="t" r="r" b="b"/>
              <a:pathLst>
                <a:path w="6390005" h="1291589">
                  <a:moveTo>
                    <a:pt x="6284882" y="1291052"/>
                  </a:moveTo>
                  <a:lnTo>
                    <a:pt x="104894" y="1291052"/>
                  </a:lnTo>
                  <a:lnTo>
                    <a:pt x="97593" y="1290333"/>
                  </a:lnTo>
                  <a:lnTo>
                    <a:pt x="56022" y="1276227"/>
                  </a:lnTo>
                  <a:lnTo>
                    <a:pt x="23015" y="1247287"/>
                  </a:lnTo>
                  <a:lnTo>
                    <a:pt x="3595" y="1207918"/>
                  </a:lnTo>
                  <a:lnTo>
                    <a:pt x="0" y="1186158"/>
                  </a:lnTo>
                  <a:lnTo>
                    <a:pt x="0" y="1178787"/>
                  </a:lnTo>
                  <a:lnTo>
                    <a:pt x="0" y="104893"/>
                  </a:lnTo>
                  <a:lnTo>
                    <a:pt x="11365" y="62492"/>
                  </a:lnTo>
                  <a:lnTo>
                    <a:pt x="38093" y="27669"/>
                  </a:lnTo>
                  <a:lnTo>
                    <a:pt x="76113" y="5724"/>
                  </a:lnTo>
                  <a:lnTo>
                    <a:pt x="104894" y="0"/>
                  </a:lnTo>
                  <a:lnTo>
                    <a:pt x="6284882" y="0"/>
                  </a:lnTo>
                  <a:lnTo>
                    <a:pt x="6327282" y="11366"/>
                  </a:lnTo>
                  <a:lnTo>
                    <a:pt x="6362106" y="38094"/>
                  </a:lnTo>
                  <a:lnTo>
                    <a:pt x="6384050" y="76113"/>
                  </a:lnTo>
                  <a:lnTo>
                    <a:pt x="6389775" y="104893"/>
                  </a:lnTo>
                  <a:lnTo>
                    <a:pt x="6389775" y="1186158"/>
                  </a:lnTo>
                  <a:lnTo>
                    <a:pt x="6378408" y="1228559"/>
                  </a:lnTo>
                  <a:lnTo>
                    <a:pt x="6351681" y="1263383"/>
                  </a:lnTo>
                  <a:lnTo>
                    <a:pt x="6313661" y="1285327"/>
                  </a:lnTo>
                  <a:lnTo>
                    <a:pt x="6292182" y="1290333"/>
                  </a:lnTo>
                  <a:lnTo>
                    <a:pt x="6284882" y="129105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13898" y="1262986"/>
              <a:ext cx="598749" cy="598748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140247" y="1312722"/>
              <a:ext cx="225424" cy="200024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6464344" y="1239808"/>
            <a:ext cx="132778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380" dirty="0">
                <a:solidFill>
                  <a:srgbClr val="333333"/>
                </a:solidFill>
              </a:rPr>
              <a:t>케톤</a:t>
            </a:r>
            <a:r>
              <a:rPr sz="2000" spc="-210" dirty="0">
                <a:solidFill>
                  <a:srgbClr val="333333"/>
                </a:solidFill>
              </a:rPr>
              <a:t> </a:t>
            </a:r>
            <a:r>
              <a:rPr sz="2000" spc="-400" dirty="0">
                <a:solidFill>
                  <a:srgbClr val="333333"/>
                </a:solidFill>
              </a:rPr>
              <a:t>다이어터</a:t>
            </a:r>
            <a:endParaRPr sz="2000" dirty="0"/>
          </a:p>
        </p:txBody>
      </p:sp>
      <p:sp>
        <p:nvSpPr>
          <p:cNvPr id="9" name="object 9"/>
          <p:cNvSpPr txBox="1"/>
          <p:nvPr/>
        </p:nvSpPr>
        <p:spPr>
          <a:xfrm>
            <a:off x="6127548" y="1514321"/>
            <a:ext cx="5022215" cy="764312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1150" dirty="0">
                <a:solidFill>
                  <a:srgbClr val="6A7280"/>
                </a:solidFill>
                <a:latin typeface="Malgun Gothic" panose="020B0503020000020004" pitchFamily="34" charset="-127"/>
                <a:cs typeface="Dotum"/>
              </a:rPr>
              <a:t>시장 규모</a:t>
            </a:r>
            <a:r>
              <a:rPr sz="1150" dirty="0">
                <a:solidFill>
                  <a:srgbClr val="6A7280"/>
                </a:solidFill>
                <a:latin typeface="Malgun Gothic" panose="020B0503020000020004" pitchFamily="34" charset="-127"/>
                <a:cs typeface="Noto Sans JP"/>
              </a:rPr>
              <a:t> 50</a:t>
            </a:r>
            <a:r>
              <a:rPr sz="1150" dirty="0">
                <a:solidFill>
                  <a:srgbClr val="6A7280"/>
                </a:solidFill>
                <a:latin typeface="Malgun Gothic" panose="020B0503020000020004" pitchFamily="34" charset="-127"/>
                <a:cs typeface="Dotum"/>
              </a:rPr>
              <a:t>만 명 </a:t>
            </a:r>
            <a:r>
              <a:rPr sz="1150" dirty="0">
                <a:solidFill>
                  <a:srgbClr val="6A7280"/>
                </a:solidFill>
                <a:latin typeface="Malgun Gothic" panose="020B0503020000020004" pitchFamily="34" charset="-127"/>
                <a:cs typeface="Noto Sans JP"/>
              </a:rPr>
              <a:t>| Pain Point </a:t>
            </a:r>
            <a:r>
              <a:rPr sz="1150" dirty="0">
                <a:solidFill>
                  <a:srgbClr val="6A7280"/>
                </a:solidFill>
                <a:latin typeface="Malgun Gothic" panose="020B0503020000020004" pitchFamily="34" charset="-127"/>
                <a:cs typeface="Dotum"/>
              </a:rPr>
              <a:t>순탄수화물 계산</a:t>
            </a:r>
            <a:r>
              <a:rPr sz="1150" dirty="0">
                <a:solidFill>
                  <a:srgbClr val="6A7280"/>
                </a:solidFill>
                <a:latin typeface="Malgun Gothic" panose="020B0503020000020004" pitchFamily="34" charset="-127"/>
                <a:cs typeface="Noto Sans JP"/>
              </a:rPr>
              <a:t> </a:t>
            </a:r>
            <a:r>
              <a:rPr sz="1150" dirty="0">
                <a:solidFill>
                  <a:srgbClr val="6A7280"/>
                </a:solidFill>
                <a:latin typeface="Malgun Gothic" panose="020B0503020000020004" pitchFamily="34" charset="-127"/>
                <a:cs typeface="Dotum"/>
              </a:rPr>
              <a:t>식단 단조로움</a:t>
            </a:r>
            <a:endParaRPr sz="1150" dirty="0">
              <a:latin typeface="Malgun Gothic" panose="020B0503020000020004" pitchFamily="34" charset="-127"/>
              <a:cs typeface="Dotum"/>
            </a:endParaRPr>
          </a:p>
          <a:p>
            <a:pPr marL="12700">
              <a:lnSpc>
                <a:spcPct val="100000"/>
              </a:lnSpc>
              <a:spcBef>
                <a:spcPts val="705"/>
              </a:spcBef>
            </a:pPr>
            <a:r>
              <a:rPr sz="1350" dirty="0">
                <a:solidFill>
                  <a:srgbClr val="007BFF"/>
                </a:solidFill>
                <a:latin typeface="Malgun Gothic" panose="020B0503020000020004" pitchFamily="34" charset="-127"/>
                <a:cs typeface="Noto Sans JP"/>
              </a:rPr>
              <a:t>Our Core Value </a:t>
            </a:r>
            <a:r>
              <a:rPr lang="en-US" sz="1300" dirty="0">
                <a:solidFill>
                  <a:srgbClr val="333333"/>
                </a:solidFill>
                <a:latin typeface="Malgun Gothic" panose="020B0503020000020004" pitchFamily="34" charset="-127"/>
                <a:cs typeface="Noto Sans JP"/>
              </a:rPr>
              <a:t>Amazon </a:t>
            </a:r>
            <a:r>
              <a:rPr lang="en-US" sz="1300" dirty="0" err="1">
                <a:solidFill>
                  <a:srgbClr val="333333"/>
                </a:solidFill>
                <a:latin typeface="Malgun Gothic" panose="020B0503020000020004" pitchFamily="34" charset="-127"/>
                <a:cs typeface="Noto Sans JP"/>
              </a:rPr>
              <a:t>Bedrock</a:t>
            </a:r>
            <a:r>
              <a:rPr sz="1300" dirty="0" err="1">
                <a:solidFill>
                  <a:srgbClr val="333333"/>
                </a:solidFill>
                <a:latin typeface="Malgun Gothic" panose="020B0503020000020004" pitchFamily="34" charset="-127"/>
                <a:cs typeface="Dotum"/>
              </a:rPr>
              <a:t>을</a:t>
            </a:r>
            <a:r>
              <a:rPr sz="1300" dirty="0">
                <a:solidFill>
                  <a:srgbClr val="333333"/>
                </a:solidFill>
                <a:latin typeface="Malgun Gothic" panose="020B0503020000020004" pitchFamily="34" charset="-127"/>
                <a:cs typeface="Dotum"/>
              </a:rPr>
              <a:t> 통한 엄격한 케톤 식단 레시피 무제한 생성</a:t>
            </a:r>
            <a:endParaRPr sz="1300" dirty="0">
              <a:latin typeface="Malgun Gothic" panose="020B0503020000020004" pitchFamily="34" charset="-127"/>
              <a:cs typeface="Dotum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5062727" y="2535936"/>
            <a:ext cx="6443980" cy="1569720"/>
            <a:chOff x="5062727" y="2535936"/>
            <a:chExt cx="6443980" cy="1569720"/>
          </a:xfrm>
        </p:grpSpPr>
        <p:sp>
          <p:nvSpPr>
            <p:cNvPr id="11" name="object 11"/>
            <p:cNvSpPr/>
            <p:nvPr/>
          </p:nvSpPr>
          <p:spPr>
            <a:xfrm>
              <a:off x="5062727" y="2535936"/>
              <a:ext cx="6443980" cy="1569720"/>
            </a:xfrm>
            <a:custGeom>
              <a:avLst/>
              <a:gdLst/>
              <a:ahLst/>
              <a:cxnLst/>
              <a:rect l="l" t="t" r="r" b="b"/>
              <a:pathLst>
                <a:path w="6443980" h="1569720">
                  <a:moveTo>
                    <a:pt x="6443471" y="1569719"/>
                  </a:moveTo>
                  <a:lnTo>
                    <a:pt x="0" y="1569719"/>
                  </a:lnTo>
                  <a:lnTo>
                    <a:pt x="0" y="0"/>
                  </a:lnTo>
                  <a:lnTo>
                    <a:pt x="6443471" y="0"/>
                  </a:lnTo>
                  <a:lnTo>
                    <a:pt x="6443471" y="27458"/>
                  </a:lnTo>
                  <a:lnTo>
                    <a:pt x="138905" y="27458"/>
                  </a:lnTo>
                  <a:lnTo>
                    <a:pt x="128767" y="27948"/>
                  </a:lnTo>
                  <a:lnTo>
                    <a:pt x="90344" y="39623"/>
                  </a:lnTo>
                  <a:lnTo>
                    <a:pt x="59314" y="65114"/>
                  </a:lnTo>
                  <a:lnTo>
                    <a:pt x="40400" y="100539"/>
                  </a:lnTo>
                  <a:lnTo>
                    <a:pt x="35995" y="130368"/>
                  </a:lnTo>
                  <a:lnTo>
                    <a:pt x="35995" y="1421421"/>
                  </a:lnTo>
                  <a:lnTo>
                    <a:pt x="43828" y="1460802"/>
                  </a:lnTo>
                  <a:lnTo>
                    <a:pt x="66136" y="1494189"/>
                  </a:lnTo>
                  <a:lnTo>
                    <a:pt x="99522" y="1516497"/>
                  </a:lnTo>
                  <a:lnTo>
                    <a:pt x="138905" y="1524331"/>
                  </a:lnTo>
                  <a:lnTo>
                    <a:pt x="6443471" y="1524331"/>
                  </a:lnTo>
                  <a:lnTo>
                    <a:pt x="6443471" y="1569719"/>
                  </a:lnTo>
                  <a:close/>
                </a:path>
                <a:path w="6443980" h="1569720">
                  <a:moveTo>
                    <a:pt x="6443471" y="1524331"/>
                  </a:moveTo>
                  <a:lnTo>
                    <a:pt x="6304149" y="1524331"/>
                  </a:lnTo>
                  <a:lnTo>
                    <a:pt x="6314286" y="1523841"/>
                  </a:lnTo>
                  <a:lnTo>
                    <a:pt x="6324228" y="1522373"/>
                  </a:lnTo>
                  <a:lnTo>
                    <a:pt x="6361332" y="1507003"/>
                  </a:lnTo>
                  <a:lnTo>
                    <a:pt x="6389730" y="1478605"/>
                  </a:lnTo>
                  <a:lnTo>
                    <a:pt x="6405100" y="1441501"/>
                  </a:lnTo>
                  <a:lnTo>
                    <a:pt x="6407059" y="1421421"/>
                  </a:lnTo>
                  <a:lnTo>
                    <a:pt x="6407059" y="130368"/>
                  </a:lnTo>
                  <a:lnTo>
                    <a:pt x="6399223" y="90986"/>
                  </a:lnTo>
                  <a:lnTo>
                    <a:pt x="6376916" y="57600"/>
                  </a:lnTo>
                  <a:lnTo>
                    <a:pt x="6343530" y="35292"/>
                  </a:lnTo>
                  <a:lnTo>
                    <a:pt x="6304149" y="27458"/>
                  </a:lnTo>
                  <a:lnTo>
                    <a:pt x="6443471" y="27458"/>
                  </a:lnTo>
                  <a:lnTo>
                    <a:pt x="6443471" y="1524331"/>
                  </a:lnTo>
                  <a:close/>
                </a:path>
              </a:pathLst>
            </a:custGeom>
            <a:solidFill>
              <a:srgbClr val="000000">
                <a:alpha val="50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089366" y="2554039"/>
              <a:ext cx="6390005" cy="1515745"/>
            </a:xfrm>
            <a:custGeom>
              <a:avLst/>
              <a:gdLst/>
              <a:ahLst/>
              <a:cxnLst/>
              <a:rect l="l" t="t" r="r" b="b"/>
              <a:pathLst>
                <a:path w="6390005" h="1515745">
                  <a:moveTo>
                    <a:pt x="6284882" y="1515583"/>
                  </a:moveTo>
                  <a:lnTo>
                    <a:pt x="104894" y="1515583"/>
                  </a:lnTo>
                  <a:lnTo>
                    <a:pt x="97593" y="1514864"/>
                  </a:lnTo>
                  <a:lnTo>
                    <a:pt x="56022" y="1500758"/>
                  </a:lnTo>
                  <a:lnTo>
                    <a:pt x="23015" y="1471817"/>
                  </a:lnTo>
                  <a:lnTo>
                    <a:pt x="3595" y="1432449"/>
                  </a:lnTo>
                  <a:lnTo>
                    <a:pt x="0" y="1410689"/>
                  </a:lnTo>
                  <a:lnTo>
                    <a:pt x="0" y="1403318"/>
                  </a:lnTo>
                  <a:lnTo>
                    <a:pt x="0" y="104894"/>
                  </a:lnTo>
                  <a:lnTo>
                    <a:pt x="11365" y="62492"/>
                  </a:lnTo>
                  <a:lnTo>
                    <a:pt x="38093" y="27669"/>
                  </a:lnTo>
                  <a:lnTo>
                    <a:pt x="76113" y="5724"/>
                  </a:lnTo>
                  <a:lnTo>
                    <a:pt x="104894" y="0"/>
                  </a:lnTo>
                  <a:lnTo>
                    <a:pt x="6284882" y="0"/>
                  </a:lnTo>
                  <a:lnTo>
                    <a:pt x="6327282" y="11366"/>
                  </a:lnTo>
                  <a:lnTo>
                    <a:pt x="6362106" y="38094"/>
                  </a:lnTo>
                  <a:lnTo>
                    <a:pt x="6384050" y="76113"/>
                  </a:lnTo>
                  <a:lnTo>
                    <a:pt x="6389775" y="104894"/>
                  </a:lnTo>
                  <a:lnTo>
                    <a:pt x="6389775" y="1410689"/>
                  </a:lnTo>
                  <a:lnTo>
                    <a:pt x="6378408" y="1453089"/>
                  </a:lnTo>
                  <a:lnTo>
                    <a:pt x="6351681" y="1487913"/>
                  </a:lnTo>
                  <a:lnTo>
                    <a:pt x="6313661" y="1509858"/>
                  </a:lnTo>
                  <a:lnTo>
                    <a:pt x="6292182" y="1514864"/>
                  </a:lnTo>
                  <a:lnTo>
                    <a:pt x="6284882" y="151558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13898" y="2778570"/>
              <a:ext cx="598748" cy="598749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152947" y="2815606"/>
              <a:ext cx="171449" cy="225424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6127548" y="2682326"/>
            <a:ext cx="5022215" cy="1141146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321310">
              <a:lnSpc>
                <a:spcPct val="100000"/>
              </a:lnSpc>
              <a:spcBef>
                <a:spcPts val="670"/>
              </a:spcBef>
            </a:pPr>
            <a:r>
              <a:rPr sz="2000" dirty="0">
                <a:solidFill>
                  <a:srgbClr val="333333"/>
                </a:solidFill>
                <a:latin typeface="Malgun Gothic" panose="020B0503020000020004" pitchFamily="34" charset="-127"/>
                <a:cs typeface="Malgun Gothic"/>
              </a:rPr>
              <a:t>영유아 부모</a:t>
            </a:r>
            <a:endParaRPr sz="2000" dirty="0">
              <a:latin typeface="Malgun Gothic" panose="020B0503020000020004" pitchFamily="34" charset="-127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sz="1150" dirty="0">
                <a:solidFill>
                  <a:srgbClr val="6A7280"/>
                </a:solidFill>
                <a:latin typeface="Malgun Gothic" panose="020B0503020000020004" pitchFamily="34" charset="-127"/>
                <a:cs typeface="Dotum"/>
              </a:rPr>
              <a:t>시장 규모</a:t>
            </a:r>
            <a:r>
              <a:rPr sz="1150" dirty="0">
                <a:solidFill>
                  <a:srgbClr val="6A7280"/>
                </a:solidFill>
                <a:latin typeface="Malgun Gothic" panose="020B0503020000020004" pitchFamily="34" charset="-127"/>
                <a:cs typeface="Noto Sans JP"/>
              </a:rPr>
              <a:t> </a:t>
            </a:r>
            <a:r>
              <a:rPr sz="1150" dirty="0">
                <a:solidFill>
                  <a:srgbClr val="6A7280"/>
                </a:solidFill>
                <a:latin typeface="Malgun Gothic" panose="020B0503020000020004" pitchFamily="34" charset="-127"/>
                <a:cs typeface="Dotum"/>
              </a:rPr>
              <a:t>연 </a:t>
            </a:r>
            <a:r>
              <a:rPr sz="1150" dirty="0">
                <a:solidFill>
                  <a:srgbClr val="6A7280"/>
                </a:solidFill>
                <a:latin typeface="Malgun Gothic" panose="020B0503020000020004" pitchFamily="34" charset="-127"/>
                <a:cs typeface="Noto Sans JP"/>
              </a:rPr>
              <a:t>30</a:t>
            </a:r>
            <a:r>
              <a:rPr sz="1150" dirty="0">
                <a:solidFill>
                  <a:srgbClr val="6A7280"/>
                </a:solidFill>
                <a:latin typeface="Malgun Gothic" panose="020B0503020000020004" pitchFamily="34" charset="-127"/>
                <a:cs typeface="Dotum"/>
              </a:rPr>
              <a:t>만 명 </a:t>
            </a:r>
            <a:r>
              <a:rPr sz="1150" dirty="0">
                <a:solidFill>
                  <a:srgbClr val="6A7280"/>
                </a:solidFill>
                <a:latin typeface="Malgun Gothic" panose="020B0503020000020004" pitchFamily="34" charset="-127"/>
                <a:cs typeface="Noto Sans JP"/>
              </a:rPr>
              <a:t>| Pain Point </a:t>
            </a:r>
            <a:r>
              <a:rPr sz="1150" dirty="0">
                <a:solidFill>
                  <a:srgbClr val="6A7280"/>
                </a:solidFill>
                <a:latin typeface="Malgun Gothic" panose="020B0503020000020004" pitchFamily="34" charset="-127"/>
                <a:cs typeface="Dotum"/>
              </a:rPr>
              <a:t>월령별 정보 부족</a:t>
            </a:r>
            <a:r>
              <a:rPr sz="1150" dirty="0">
                <a:solidFill>
                  <a:srgbClr val="6A7280"/>
                </a:solidFill>
                <a:latin typeface="Malgun Gothic" panose="020B0503020000020004" pitchFamily="34" charset="-127"/>
                <a:cs typeface="Noto Sans JP"/>
              </a:rPr>
              <a:t> </a:t>
            </a:r>
            <a:r>
              <a:rPr sz="1150" dirty="0">
                <a:solidFill>
                  <a:srgbClr val="6A7280"/>
                </a:solidFill>
                <a:latin typeface="Malgun Gothic" panose="020B0503020000020004" pitchFamily="34" charset="-127"/>
                <a:cs typeface="Dotum"/>
              </a:rPr>
              <a:t>영양 불균형</a:t>
            </a:r>
            <a:endParaRPr sz="1150" dirty="0">
              <a:latin typeface="Malgun Gothic" panose="020B0503020000020004" pitchFamily="34" charset="-127"/>
              <a:cs typeface="Dotum"/>
            </a:endParaRPr>
          </a:p>
          <a:p>
            <a:pPr marL="12700" marR="5080">
              <a:lnSpc>
                <a:spcPct val="121300"/>
              </a:lnSpc>
              <a:spcBef>
                <a:spcPts val="360"/>
              </a:spcBef>
            </a:pPr>
            <a:r>
              <a:rPr sz="1350" dirty="0">
                <a:solidFill>
                  <a:srgbClr val="007BFF"/>
                </a:solidFill>
                <a:latin typeface="Malgun Gothic" panose="020B0503020000020004" pitchFamily="34" charset="-127"/>
                <a:cs typeface="Noto Sans JP"/>
              </a:rPr>
              <a:t>Our Core Value </a:t>
            </a:r>
            <a:r>
              <a:rPr sz="1300" dirty="0">
                <a:solidFill>
                  <a:srgbClr val="333333"/>
                </a:solidFill>
                <a:latin typeface="Malgun Gothic" panose="020B0503020000020004" pitchFamily="34" charset="-127"/>
                <a:cs typeface="Malgun Gothic"/>
              </a:rPr>
              <a:t>월령별 영양 설계</a:t>
            </a:r>
            <a:r>
              <a:rPr sz="1300" dirty="0">
                <a:solidFill>
                  <a:srgbClr val="333333"/>
                </a:solidFill>
                <a:latin typeface="Malgun Gothic" panose="020B0503020000020004" pitchFamily="34" charset="-127"/>
                <a:cs typeface="Dotum"/>
              </a:rPr>
              <a:t>에 기반한 알레르기 걱정 없는 안심 </a:t>
            </a:r>
            <a:r>
              <a:rPr sz="1300" dirty="0" err="1">
                <a:solidFill>
                  <a:srgbClr val="333333"/>
                </a:solidFill>
                <a:latin typeface="Malgun Gothic" panose="020B0503020000020004" pitchFamily="34" charset="-127"/>
                <a:cs typeface="Dotum"/>
              </a:rPr>
              <a:t>이유식</a:t>
            </a:r>
            <a:r>
              <a:rPr sz="1300" dirty="0">
                <a:solidFill>
                  <a:srgbClr val="333333"/>
                </a:solidFill>
                <a:latin typeface="Malgun Gothic" panose="020B0503020000020004" pitchFamily="34" charset="-127"/>
                <a:cs typeface="Dotum"/>
              </a:rPr>
              <a:t> </a:t>
            </a:r>
            <a:r>
              <a:rPr sz="1300" dirty="0" err="1">
                <a:solidFill>
                  <a:srgbClr val="333333"/>
                </a:solidFill>
                <a:latin typeface="Malgun Gothic" panose="020B0503020000020004" pitchFamily="34" charset="-127"/>
                <a:cs typeface="Dotum"/>
              </a:rPr>
              <a:t>레시피</a:t>
            </a:r>
            <a:endParaRPr sz="1300" dirty="0">
              <a:latin typeface="Malgun Gothic" panose="020B0503020000020004" pitchFamily="34" charset="-127"/>
              <a:cs typeface="Dotum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5062727" y="4276344"/>
            <a:ext cx="6443980" cy="1569720"/>
            <a:chOff x="5062727" y="4276344"/>
            <a:chExt cx="6443980" cy="1569720"/>
          </a:xfrm>
        </p:grpSpPr>
        <p:sp>
          <p:nvSpPr>
            <p:cNvPr id="17" name="object 17"/>
            <p:cNvSpPr/>
            <p:nvPr/>
          </p:nvSpPr>
          <p:spPr>
            <a:xfrm>
              <a:off x="5062727" y="4276344"/>
              <a:ext cx="6443980" cy="1569720"/>
            </a:xfrm>
            <a:custGeom>
              <a:avLst/>
              <a:gdLst/>
              <a:ahLst/>
              <a:cxnLst/>
              <a:rect l="l" t="t" r="r" b="b"/>
              <a:pathLst>
                <a:path w="6443980" h="1569720">
                  <a:moveTo>
                    <a:pt x="6443471" y="1569719"/>
                  </a:moveTo>
                  <a:lnTo>
                    <a:pt x="0" y="1569719"/>
                  </a:lnTo>
                  <a:lnTo>
                    <a:pt x="0" y="0"/>
                  </a:lnTo>
                  <a:lnTo>
                    <a:pt x="6443471" y="0"/>
                  </a:lnTo>
                  <a:lnTo>
                    <a:pt x="6443471" y="27165"/>
                  </a:lnTo>
                  <a:lnTo>
                    <a:pt x="138905" y="27165"/>
                  </a:lnTo>
                  <a:lnTo>
                    <a:pt x="128767" y="27654"/>
                  </a:lnTo>
                  <a:lnTo>
                    <a:pt x="90344" y="39330"/>
                  </a:lnTo>
                  <a:lnTo>
                    <a:pt x="59314" y="64820"/>
                  </a:lnTo>
                  <a:lnTo>
                    <a:pt x="40400" y="100246"/>
                  </a:lnTo>
                  <a:lnTo>
                    <a:pt x="35995" y="130075"/>
                  </a:lnTo>
                  <a:lnTo>
                    <a:pt x="35995" y="1421128"/>
                  </a:lnTo>
                  <a:lnTo>
                    <a:pt x="43828" y="1460509"/>
                  </a:lnTo>
                  <a:lnTo>
                    <a:pt x="66136" y="1493896"/>
                  </a:lnTo>
                  <a:lnTo>
                    <a:pt x="99522" y="1516204"/>
                  </a:lnTo>
                  <a:lnTo>
                    <a:pt x="138905" y="1524038"/>
                  </a:lnTo>
                  <a:lnTo>
                    <a:pt x="6443471" y="1524038"/>
                  </a:lnTo>
                  <a:lnTo>
                    <a:pt x="6443471" y="1569719"/>
                  </a:lnTo>
                  <a:close/>
                </a:path>
                <a:path w="6443980" h="1569720">
                  <a:moveTo>
                    <a:pt x="6443471" y="1524038"/>
                  </a:moveTo>
                  <a:lnTo>
                    <a:pt x="6304149" y="1524038"/>
                  </a:lnTo>
                  <a:lnTo>
                    <a:pt x="6314286" y="1523548"/>
                  </a:lnTo>
                  <a:lnTo>
                    <a:pt x="6324228" y="1522079"/>
                  </a:lnTo>
                  <a:lnTo>
                    <a:pt x="6361332" y="1506710"/>
                  </a:lnTo>
                  <a:lnTo>
                    <a:pt x="6389730" y="1478312"/>
                  </a:lnTo>
                  <a:lnTo>
                    <a:pt x="6405100" y="1441208"/>
                  </a:lnTo>
                  <a:lnTo>
                    <a:pt x="6407059" y="1421128"/>
                  </a:lnTo>
                  <a:lnTo>
                    <a:pt x="6407059" y="130075"/>
                  </a:lnTo>
                  <a:lnTo>
                    <a:pt x="6399223" y="90692"/>
                  </a:lnTo>
                  <a:lnTo>
                    <a:pt x="6376916" y="57306"/>
                  </a:lnTo>
                  <a:lnTo>
                    <a:pt x="6343530" y="34998"/>
                  </a:lnTo>
                  <a:lnTo>
                    <a:pt x="6304149" y="27165"/>
                  </a:lnTo>
                  <a:lnTo>
                    <a:pt x="6443471" y="27165"/>
                  </a:lnTo>
                  <a:lnTo>
                    <a:pt x="6443471" y="1524038"/>
                  </a:lnTo>
                  <a:close/>
                </a:path>
              </a:pathLst>
            </a:custGeom>
            <a:solidFill>
              <a:srgbClr val="000000">
                <a:alpha val="50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089366" y="4294153"/>
              <a:ext cx="6390005" cy="1515745"/>
            </a:xfrm>
            <a:custGeom>
              <a:avLst/>
              <a:gdLst/>
              <a:ahLst/>
              <a:cxnLst/>
              <a:rect l="l" t="t" r="r" b="b"/>
              <a:pathLst>
                <a:path w="6390005" h="1515745">
                  <a:moveTo>
                    <a:pt x="6284882" y="1515583"/>
                  </a:moveTo>
                  <a:lnTo>
                    <a:pt x="104894" y="1515583"/>
                  </a:lnTo>
                  <a:lnTo>
                    <a:pt x="97593" y="1514864"/>
                  </a:lnTo>
                  <a:lnTo>
                    <a:pt x="56022" y="1500757"/>
                  </a:lnTo>
                  <a:lnTo>
                    <a:pt x="23015" y="1471817"/>
                  </a:lnTo>
                  <a:lnTo>
                    <a:pt x="3595" y="1432449"/>
                  </a:lnTo>
                  <a:lnTo>
                    <a:pt x="0" y="1410689"/>
                  </a:lnTo>
                  <a:lnTo>
                    <a:pt x="0" y="1403318"/>
                  </a:lnTo>
                  <a:lnTo>
                    <a:pt x="0" y="104894"/>
                  </a:lnTo>
                  <a:lnTo>
                    <a:pt x="11365" y="62492"/>
                  </a:lnTo>
                  <a:lnTo>
                    <a:pt x="38093" y="27669"/>
                  </a:lnTo>
                  <a:lnTo>
                    <a:pt x="76113" y="5724"/>
                  </a:lnTo>
                  <a:lnTo>
                    <a:pt x="104894" y="0"/>
                  </a:lnTo>
                  <a:lnTo>
                    <a:pt x="6284882" y="0"/>
                  </a:lnTo>
                  <a:lnTo>
                    <a:pt x="6327282" y="11366"/>
                  </a:lnTo>
                  <a:lnTo>
                    <a:pt x="6362106" y="38093"/>
                  </a:lnTo>
                  <a:lnTo>
                    <a:pt x="6384050" y="76112"/>
                  </a:lnTo>
                  <a:lnTo>
                    <a:pt x="6389775" y="104894"/>
                  </a:lnTo>
                  <a:lnTo>
                    <a:pt x="6389775" y="1410689"/>
                  </a:lnTo>
                  <a:lnTo>
                    <a:pt x="6378408" y="1453089"/>
                  </a:lnTo>
                  <a:lnTo>
                    <a:pt x="6351681" y="1487913"/>
                  </a:lnTo>
                  <a:lnTo>
                    <a:pt x="6313661" y="1509858"/>
                  </a:lnTo>
                  <a:lnTo>
                    <a:pt x="6292182" y="1514864"/>
                  </a:lnTo>
                  <a:lnTo>
                    <a:pt x="6284882" y="151558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313898" y="4518684"/>
              <a:ext cx="598749" cy="598748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140247" y="4571595"/>
              <a:ext cx="225424" cy="196849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6127548" y="4422442"/>
            <a:ext cx="5042535" cy="1162685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349250">
              <a:lnSpc>
                <a:spcPct val="100000"/>
              </a:lnSpc>
              <a:spcBef>
                <a:spcPts val="670"/>
              </a:spcBef>
            </a:pPr>
            <a:r>
              <a:rPr sz="2000" dirty="0">
                <a:solidFill>
                  <a:srgbClr val="333333"/>
                </a:solidFill>
                <a:latin typeface="Malgun Gothic" panose="020B0503020000020004" pitchFamily="34" charset="-127"/>
                <a:cs typeface="Malgun Gothic"/>
              </a:rPr>
              <a:t>당뇨 관리자</a:t>
            </a:r>
            <a:endParaRPr sz="2000" dirty="0">
              <a:latin typeface="Malgun Gothic" panose="020B0503020000020004" pitchFamily="34" charset="-127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sz="1150" dirty="0">
                <a:solidFill>
                  <a:srgbClr val="6A7280"/>
                </a:solidFill>
                <a:latin typeface="Malgun Gothic" panose="020B0503020000020004" pitchFamily="34" charset="-127"/>
                <a:cs typeface="Dotum"/>
              </a:rPr>
              <a:t>시장 규모</a:t>
            </a:r>
            <a:r>
              <a:rPr sz="1150" dirty="0">
                <a:solidFill>
                  <a:srgbClr val="6A7280"/>
                </a:solidFill>
                <a:latin typeface="Malgun Gothic" panose="020B0503020000020004" pitchFamily="34" charset="-127"/>
                <a:cs typeface="Noto Sans JP"/>
              </a:rPr>
              <a:t> 200</a:t>
            </a:r>
            <a:r>
              <a:rPr sz="1150" dirty="0">
                <a:solidFill>
                  <a:srgbClr val="6A7280"/>
                </a:solidFill>
                <a:latin typeface="Malgun Gothic" panose="020B0503020000020004" pitchFamily="34" charset="-127"/>
                <a:cs typeface="Dotum"/>
              </a:rPr>
              <a:t>만 명 </a:t>
            </a:r>
            <a:r>
              <a:rPr sz="1150" dirty="0">
                <a:solidFill>
                  <a:srgbClr val="6A7280"/>
                </a:solidFill>
                <a:latin typeface="Malgun Gothic" panose="020B0503020000020004" pitchFamily="34" charset="-127"/>
                <a:cs typeface="Noto Sans JP"/>
              </a:rPr>
              <a:t>| Pain Point GI </a:t>
            </a:r>
            <a:r>
              <a:rPr sz="1150" dirty="0">
                <a:solidFill>
                  <a:srgbClr val="6A7280"/>
                </a:solidFill>
                <a:latin typeface="Malgun Gothic" panose="020B0503020000020004" pitchFamily="34" charset="-127"/>
                <a:cs typeface="Dotum"/>
              </a:rPr>
              <a:t>지수 관리</a:t>
            </a:r>
            <a:r>
              <a:rPr sz="1150" dirty="0">
                <a:solidFill>
                  <a:srgbClr val="6A7280"/>
                </a:solidFill>
                <a:latin typeface="Malgun Gothic" panose="020B0503020000020004" pitchFamily="34" charset="-127"/>
                <a:cs typeface="Noto Sans JP"/>
              </a:rPr>
              <a:t> </a:t>
            </a:r>
            <a:r>
              <a:rPr sz="1150" dirty="0">
                <a:solidFill>
                  <a:srgbClr val="6A7280"/>
                </a:solidFill>
                <a:latin typeface="Malgun Gothic" panose="020B0503020000020004" pitchFamily="34" charset="-127"/>
                <a:cs typeface="Dotum"/>
              </a:rPr>
              <a:t>맛없는 식단</a:t>
            </a:r>
            <a:endParaRPr sz="1150" dirty="0">
              <a:latin typeface="Malgun Gothic" panose="020B0503020000020004" pitchFamily="34" charset="-127"/>
              <a:cs typeface="Dotum"/>
            </a:endParaRPr>
          </a:p>
          <a:p>
            <a:pPr marL="12700" marR="5080">
              <a:lnSpc>
                <a:spcPct val="121300"/>
              </a:lnSpc>
              <a:spcBef>
                <a:spcPts val="360"/>
              </a:spcBef>
            </a:pPr>
            <a:r>
              <a:rPr sz="1350" dirty="0">
                <a:solidFill>
                  <a:srgbClr val="007BFF"/>
                </a:solidFill>
                <a:latin typeface="Malgun Gothic" panose="020B0503020000020004" pitchFamily="34" charset="-127"/>
                <a:cs typeface="Noto Sans JP"/>
              </a:rPr>
              <a:t>Our Core Value </a:t>
            </a:r>
            <a:r>
              <a:rPr sz="1150" b="1" dirty="0">
                <a:solidFill>
                  <a:srgbClr val="333333"/>
                </a:solidFill>
                <a:latin typeface="Poppins"/>
                <a:cs typeface="Poppins"/>
              </a:rPr>
              <a:t>GI </a:t>
            </a:r>
            <a:r>
              <a:rPr sz="1300" dirty="0">
                <a:solidFill>
                  <a:srgbClr val="333333"/>
                </a:solidFill>
                <a:latin typeface="Malgun Gothic" panose="020B0503020000020004" pitchFamily="34" charset="-127"/>
                <a:cs typeface="Malgun Gothic"/>
              </a:rPr>
              <a:t>지수 기반</a:t>
            </a:r>
            <a:r>
              <a:rPr sz="1300" dirty="0">
                <a:solidFill>
                  <a:srgbClr val="333333"/>
                </a:solidFill>
                <a:latin typeface="Malgun Gothic" panose="020B0503020000020004" pitchFamily="34" charset="-127"/>
                <a:cs typeface="Dotum"/>
              </a:rPr>
              <a:t>의 맛있고 다양한 저혈당 레시피와 식단 관리 플랜 제공</a:t>
            </a:r>
            <a:endParaRPr sz="1300" dirty="0">
              <a:latin typeface="Malgun Gothic" panose="020B0503020000020004" pitchFamily="34" charset="-127"/>
              <a:cs typeface="Dotum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508819"/>
            <a:ext cx="10807731" cy="561891"/>
          </a:xfrm>
          <a:prstGeom prst="rect">
            <a:avLst/>
          </a:prstGeom>
        </p:spPr>
        <p:txBody>
          <a:bodyPr vert="horz" wrap="square" lIns="0" tIns="99257" rIns="0" bIns="0" rtlCol="0">
            <a:spAutoFit/>
          </a:bodyPr>
          <a:lstStyle/>
          <a:p>
            <a:pPr marL="2376805">
              <a:lnSpc>
                <a:spcPct val="100000"/>
              </a:lnSpc>
              <a:spcBef>
                <a:spcPts val="95"/>
              </a:spcBef>
            </a:pPr>
            <a:r>
              <a:rPr dirty="0">
                <a:solidFill>
                  <a:srgbClr val="333333"/>
                </a:solidFill>
              </a:rPr>
              <a:t>지속가능한 성장을 위한 다각화된 수익 모델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23148" y="1172578"/>
            <a:ext cx="8487611" cy="268663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650" dirty="0">
                <a:solidFill>
                  <a:srgbClr val="333333"/>
                </a:solidFill>
                <a:latin typeface="Malgun Gothic" panose="020B0503020000020004" pitchFamily="34" charset="-127"/>
                <a:cs typeface="Dotum"/>
              </a:rPr>
              <a:t>사용자에게는 합리적인 선택지를</a:t>
            </a:r>
            <a:r>
              <a:rPr sz="1650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650" dirty="0">
                <a:solidFill>
                  <a:srgbClr val="333333"/>
                </a:solidFill>
                <a:latin typeface="Malgun Gothic" panose="020B0503020000020004" pitchFamily="34" charset="-127"/>
                <a:cs typeface="Dotum"/>
              </a:rPr>
              <a:t>파트너에게는 새로운 가치를 제공하며 함께 성장합니다</a:t>
            </a:r>
            <a:r>
              <a:rPr sz="1650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endParaRPr sz="1650" dirty="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95315" y="2067293"/>
            <a:ext cx="504824" cy="39369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500690" y="2678142"/>
            <a:ext cx="1894839" cy="3441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100" dirty="0">
                <a:solidFill>
                  <a:srgbClr val="333333"/>
                </a:solidFill>
                <a:latin typeface="Malgun Gothic" panose="020B0503020000020004" pitchFamily="34" charset="-127"/>
                <a:cs typeface="Noto Sans JP"/>
              </a:rPr>
              <a:t>1</a:t>
            </a:r>
            <a:r>
              <a:rPr sz="2100" spc="425" dirty="0">
                <a:solidFill>
                  <a:srgbClr val="333333"/>
                </a:solidFill>
                <a:latin typeface="Malgun Gothic" panose="020B0503020000020004" pitchFamily="34" charset="-127"/>
                <a:cs typeface="Noto Sans JP"/>
              </a:rPr>
              <a:t> </a:t>
            </a:r>
            <a:r>
              <a:rPr sz="2100" spc="-229" dirty="0">
                <a:solidFill>
                  <a:srgbClr val="333333"/>
                </a:solidFill>
                <a:latin typeface="Malgun Gothic" panose="020B0503020000020004" pitchFamily="34" charset="-127"/>
                <a:cs typeface="Noto Sans JP"/>
              </a:rPr>
              <a:t>Freemium</a:t>
            </a:r>
            <a:r>
              <a:rPr sz="2100" spc="15" dirty="0">
                <a:solidFill>
                  <a:srgbClr val="333333"/>
                </a:solidFill>
                <a:latin typeface="Malgun Gothic" panose="020B0503020000020004" pitchFamily="34" charset="-127"/>
                <a:cs typeface="Noto Sans JP"/>
              </a:rPr>
              <a:t> </a:t>
            </a:r>
            <a:r>
              <a:rPr sz="2000" spc="-405" dirty="0">
                <a:solidFill>
                  <a:srgbClr val="333333"/>
                </a:solidFill>
                <a:latin typeface="Malgun Gothic" panose="020B0503020000020004" pitchFamily="34" charset="-127"/>
                <a:cs typeface="Malgun Gothic"/>
              </a:rPr>
              <a:t>구독</a:t>
            </a:r>
            <a:endParaRPr sz="2000" dirty="0">
              <a:latin typeface="Malgun Gothic" panose="020B0503020000020004" pitchFamily="34" charset="-127"/>
              <a:cs typeface="Malgun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23148" y="3164973"/>
            <a:ext cx="1049655" cy="2430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00" spc="-285" dirty="0">
                <a:solidFill>
                  <a:srgbClr val="007BFF"/>
                </a:solidFill>
                <a:latin typeface="Malgun Gothic" panose="020B0503020000020004" pitchFamily="34" charset="-127"/>
                <a:cs typeface="Malgun Gothic"/>
              </a:rPr>
              <a:t>핵심</a:t>
            </a:r>
            <a:r>
              <a:rPr sz="1500" spc="-160" dirty="0">
                <a:solidFill>
                  <a:srgbClr val="007BFF"/>
                </a:solidFill>
                <a:latin typeface="Malgun Gothic" panose="020B0503020000020004" pitchFamily="34" charset="-127"/>
                <a:cs typeface="Malgun Gothic"/>
              </a:rPr>
              <a:t> </a:t>
            </a:r>
            <a:r>
              <a:rPr sz="1500" spc="-285" dirty="0">
                <a:solidFill>
                  <a:srgbClr val="007BFF"/>
                </a:solidFill>
                <a:latin typeface="Malgun Gothic" panose="020B0503020000020004" pitchFamily="34" charset="-127"/>
                <a:cs typeface="Malgun Gothic"/>
              </a:rPr>
              <a:t>수익</a:t>
            </a:r>
            <a:r>
              <a:rPr sz="1500" spc="-160" dirty="0">
                <a:solidFill>
                  <a:srgbClr val="007BFF"/>
                </a:solidFill>
                <a:latin typeface="Malgun Gothic" panose="020B0503020000020004" pitchFamily="34" charset="-127"/>
                <a:cs typeface="Malgun Gothic"/>
              </a:rPr>
              <a:t> </a:t>
            </a:r>
            <a:r>
              <a:rPr sz="1500" spc="-320" dirty="0">
                <a:solidFill>
                  <a:srgbClr val="007BFF"/>
                </a:solidFill>
                <a:latin typeface="Malgun Gothic" panose="020B0503020000020004" pitchFamily="34" charset="-127"/>
                <a:cs typeface="Malgun Gothic"/>
              </a:rPr>
              <a:t>모델</a:t>
            </a:r>
            <a:endParaRPr sz="1500" dirty="0">
              <a:latin typeface="Malgun Gothic" panose="020B0503020000020004" pitchFamily="34" charset="-127"/>
              <a:cs typeface="Malgun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42028" y="3489772"/>
            <a:ext cx="2385421" cy="569387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  <a:tabLst>
                <a:tab pos="227965" algn="l"/>
              </a:tabLst>
            </a:pPr>
            <a:r>
              <a:rPr sz="1300" dirty="0">
                <a:solidFill>
                  <a:srgbClr val="007BFF"/>
                </a:solidFill>
                <a:latin typeface="Malgun Gothic" panose="020B0503020000020004" pitchFamily="34" charset="-127"/>
                <a:cs typeface="Arial"/>
              </a:rPr>
              <a:t>·	</a:t>
            </a:r>
            <a:r>
              <a:rPr sz="1500" dirty="0">
                <a:latin typeface="Malgun Gothic" panose="020B0503020000020004" pitchFamily="34" charset="-127"/>
                <a:cs typeface="Malgun Gothic"/>
              </a:rPr>
              <a:t>무료 사용자</a:t>
            </a:r>
          </a:p>
          <a:p>
            <a:pPr marL="180975">
              <a:lnSpc>
                <a:spcPct val="100000"/>
              </a:lnSpc>
              <a:spcBef>
                <a:spcPts val="465"/>
              </a:spcBef>
            </a:pPr>
            <a:r>
              <a:rPr sz="1300" dirty="0">
                <a:solidFill>
                  <a:srgbClr val="333333"/>
                </a:solidFill>
                <a:latin typeface="Malgun Gothic" panose="020B0503020000020004" pitchFamily="34" charset="-127"/>
                <a:cs typeface="Dotum"/>
              </a:rPr>
              <a:t>일 </a:t>
            </a:r>
            <a:r>
              <a:rPr sz="1300" dirty="0">
                <a:solidFill>
                  <a:srgbClr val="333333"/>
                </a:solidFill>
                <a:latin typeface="Microsoft Sans Serif"/>
                <a:cs typeface="Microsoft Sans Serif"/>
              </a:rPr>
              <a:t>3</a:t>
            </a:r>
            <a:r>
              <a:rPr sz="1300" dirty="0">
                <a:solidFill>
                  <a:srgbClr val="333333"/>
                </a:solidFill>
                <a:latin typeface="Malgun Gothic" panose="020B0503020000020004" pitchFamily="34" charset="-127"/>
                <a:cs typeface="Dotum"/>
              </a:rPr>
              <a:t>회 레시피 생성</a:t>
            </a:r>
            <a:r>
              <a:rPr sz="1300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33333"/>
                </a:solidFill>
                <a:latin typeface="Malgun Gothic" panose="020B0503020000020004" pitchFamily="34" charset="-127"/>
                <a:cs typeface="Dotum"/>
              </a:rPr>
              <a:t>광고 시청</a:t>
            </a:r>
            <a:endParaRPr sz="1300" dirty="0">
              <a:latin typeface="Malgun Gothic" panose="020B0503020000020004" pitchFamily="34" charset="-127"/>
              <a:cs typeface="Dotum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65463" y="4340997"/>
            <a:ext cx="2919187" cy="569387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  <a:tabLst>
                <a:tab pos="227965" algn="l"/>
              </a:tabLst>
            </a:pPr>
            <a:r>
              <a:rPr sz="1300" spc="-50" dirty="0">
                <a:solidFill>
                  <a:srgbClr val="007BFF"/>
                </a:solidFill>
                <a:latin typeface="Malgun Gothic" panose="020B0503020000020004" pitchFamily="34" charset="-127"/>
                <a:cs typeface="Arial"/>
              </a:rPr>
              <a:t>·</a:t>
            </a:r>
            <a:r>
              <a:rPr sz="1300" dirty="0">
                <a:solidFill>
                  <a:srgbClr val="007BFF"/>
                </a:solidFill>
                <a:latin typeface="Malgun Gothic" panose="020B0503020000020004" pitchFamily="34" charset="-127"/>
                <a:cs typeface="Arial"/>
              </a:rPr>
              <a:t>	</a:t>
            </a:r>
            <a:r>
              <a:rPr sz="1500" spc="-285" dirty="0">
                <a:latin typeface="Malgun Gothic" panose="020B0503020000020004" pitchFamily="34" charset="-127"/>
                <a:cs typeface="Malgun Gothic"/>
              </a:rPr>
              <a:t>프리미엄</a:t>
            </a:r>
            <a:r>
              <a:rPr sz="1500" spc="-160" dirty="0">
                <a:latin typeface="Malgun Gothic" panose="020B0503020000020004" pitchFamily="34" charset="-127"/>
                <a:cs typeface="Malgun Gothic"/>
              </a:rPr>
              <a:t> </a:t>
            </a:r>
            <a:r>
              <a:rPr sz="1500" spc="-285" dirty="0">
                <a:latin typeface="Malgun Gothic" panose="020B0503020000020004" pitchFamily="34" charset="-127"/>
                <a:cs typeface="Malgun Gothic"/>
              </a:rPr>
              <a:t>구독</a:t>
            </a:r>
            <a:r>
              <a:rPr sz="1450" b="1" spc="370" dirty="0">
                <a:latin typeface="Trebuchet MS"/>
                <a:cs typeface="Trebuchet MS"/>
              </a:rPr>
              <a:t> </a:t>
            </a:r>
            <a:r>
              <a:rPr sz="1500" spc="-285" dirty="0" err="1">
                <a:latin typeface="Malgun Gothic" panose="020B0503020000020004" pitchFamily="34" charset="-127"/>
                <a:cs typeface="Malgun Gothic"/>
              </a:rPr>
              <a:t>월</a:t>
            </a:r>
            <a:r>
              <a:rPr sz="1500" spc="-160" dirty="0">
                <a:latin typeface="Malgun Gothic" panose="020B0503020000020004" pitchFamily="34" charset="-127"/>
                <a:cs typeface="Malgun Gothic"/>
              </a:rPr>
              <a:t> </a:t>
            </a:r>
            <a:r>
              <a:rPr sz="1450" b="1" dirty="0">
                <a:latin typeface="Trebuchet MS"/>
                <a:cs typeface="Trebuchet MS"/>
              </a:rPr>
              <a:t>9</a:t>
            </a:r>
            <a:r>
              <a:rPr sz="1450" b="1" spc="-20" dirty="0">
                <a:latin typeface="Trebuchet MS"/>
                <a:cs typeface="Trebuchet MS"/>
              </a:rPr>
              <a:t>900</a:t>
            </a:r>
            <a:r>
              <a:rPr sz="1500" spc="-20" dirty="0">
                <a:latin typeface="Malgun Gothic" panose="020B0503020000020004" pitchFamily="34" charset="-127"/>
                <a:cs typeface="Malgun Gothic"/>
              </a:rPr>
              <a:t>원</a:t>
            </a:r>
            <a:r>
              <a:rPr sz="1450" b="1" spc="-20" dirty="0">
                <a:latin typeface="Trebuchet MS"/>
                <a:cs typeface="Trebuchet MS"/>
              </a:rPr>
              <a:t> </a:t>
            </a:r>
            <a:endParaRPr sz="1450" dirty="0">
              <a:latin typeface="Trebuchet MS"/>
              <a:cs typeface="Trebuchet MS"/>
            </a:endParaRPr>
          </a:p>
          <a:p>
            <a:pPr marL="180975">
              <a:lnSpc>
                <a:spcPct val="100000"/>
              </a:lnSpc>
              <a:spcBef>
                <a:spcPts val="465"/>
              </a:spcBef>
            </a:pPr>
            <a:r>
              <a:rPr sz="1300" spc="-225" dirty="0">
                <a:solidFill>
                  <a:srgbClr val="333333"/>
                </a:solidFill>
                <a:latin typeface="Malgun Gothic" panose="020B0503020000020004" pitchFamily="34" charset="-127"/>
                <a:cs typeface="Dotum"/>
              </a:rPr>
              <a:t>무제한</a:t>
            </a:r>
            <a:r>
              <a:rPr sz="1300" spc="-105" dirty="0">
                <a:solidFill>
                  <a:srgbClr val="333333"/>
                </a:solidFill>
                <a:latin typeface="Malgun Gothic" panose="020B0503020000020004" pitchFamily="34" charset="-127"/>
                <a:cs typeface="Dotum"/>
              </a:rPr>
              <a:t> </a:t>
            </a:r>
            <a:r>
              <a:rPr sz="1300" spc="-110" dirty="0">
                <a:solidFill>
                  <a:srgbClr val="333333"/>
                </a:solidFill>
                <a:latin typeface="Malgun Gothic" panose="020B0503020000020004" pitchFamily="34" charset="-127"/>
                <a:cs typeface="Dotum"/>
              </a:rPr>
              <a:t>생성</a:t>
            </a:r>
            <a:r>
              <a:rPr sz="1300" spc="80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300" spc="-225" dirty="0">
                <a:solidFill>
                  <a:srgbClr val="333333"/>
                </a:solidFill>
                <a:latin typeface="Malgun Gothic" panose="020B0503020000020004" pitchFamily="34" charset="-127"/>
                <a:cs typeface="Dotum"/>
              </a:rPr>
              <a:t>상세</a:t>
            </a:r>
            <a:r>
              <a:rPr sz="1300" spc="-105" dirty="0">
                <a:solidFill>
                  <a:srgbClr val="333333"/>
                </a:solidFill>
                <a:latin typeface="Malgun Gothic" panose="020B0503020000020004" pitchFamily="34" charset="-127"/>
                <a:cs typeface="Dotum"/>
              </a:rPr>
              <a:t> </a:t>
            </a:r>
            <a:r>
              <a:rPr sz="1300" spc="-225" dirty="0">
                <a:solidFill>
                  <a:srgbClr val="333333"/>
                </a:solidFill>
                <a:latin typeface="Malgun Gothic" panose="020B0503020000020004" pitchFamily="34" charset="-127"/>
                <a:cs typeface="Dotum"/>
              </a:rPr>
              <a:t>영양</a:t>
            </a:r>
            <a:r>
              <a:rPr sz="1300" spc="-105" dirty="0">
                <a:solidFill>
                  <a:srgbClr val="333333"/>
                </a:solidFill>
                <a:latin typeface="Malgun Gothic" panose="020B0503020000020004" pitchFamily="34" charset="-127"/>
                <a:cs typeface="Dotum"/>
              </a:rPr>
              <a:t> </a:t>
            </a:r>
            <a:r>
              <a:rPr sz="1300" spc="-150" dirty="0">
                <a:solidFill>
                  <a:srgbClr val="333333"/>
                </a:solidFill>
                <a:latin typeface="Malgun Gothic" panose="020B0503020000020004" pitchFamily="34" charset="-127"/>
                <a:cs typeface="Dotum"/>
              </a:rPr>
              <a:t>리포트</a:t>
            </a:r>
            <a:r>
              <a:rPr sz="1300" spc="150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300" spc="-225" dirty="0">
                <a:solidFill>
                  <a:srgbClr val="333333"/>
                </a:solidFill>
                <a:latin typeface="Malgun Gothic" panose="020B0503020000020004" pitchFamily="34" charset="-127"/>
                <a:cs typeface="Dotum"/>
              </a:rPr>
              <a:t>광고</a:t>
            </a:r>
            <a:r>
              <a:rPr sz="1300" spc="-105" dirty="0">
                <a:solidFill>
                  <a:srgbClr val="333333"/>
                </a:solidFill>
                <a:latin typeface="Malgun Gothic" panose="020B0503020000020004" pitchFamily="34" charset="-127"/>
                <a:cs typeface="Dotum"/>
              </a:rPr>
              <a:t> </a:t>
            </a:r>
            <a:r>
              <a:rPr sz="1300" spc="-170" dirty="0">
                <a:solidFill>
                  <a:srgbClr val="333333"/>
                </a:solidFill>
                <a:latin typeface="Malgun Gothic" panose="020B0503020000020004" pitchFamily="34" charset="-127"/>
                <a:cs typeface="Dotum"/>
              </a:rPr>
              <a:t>제거</a:t>
            </a:r>
            <a:endParaRPr sz="1300" dirty="0">
              <a:latin typeface="Malgun Gothic" panose="020B0503020000020004" pitchFamily="34" charset="-127"/>
              <a:cs typeface="Dotum"/>
            </a:endParaRPr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921856" y="2086343"/>
            <a:ext cx="336549" cy="355599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5157358" y="2678142"/>
            <a:ext cx="1866264" cy="3441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100" dirty="0">
                <a:solidFill>
                  <a:srgbClr val="333333"/>
                </a:solidFill>
                <a:latin typeface="Malgun Gothic" panose="020B0503020000020004" pitchFamily="34" charset="-127"/>
                <a:cs typeface="Noto Sans JP"/>
              </a:rPr>
              <a:t>2</a:t>
            </a:r>
            <a:r>
              <a:rPr sz="2100" spc="370" dirty="0">
                <a:solidFill>
                  <a:srgbClr val="333333"/>
                </a:solidFill>
                <a:latin typeface="Malgun Gothic" panose="020B0503020000020004" pitchFamily="34" charset="-127"/>
                <a:cs typeface="Noto Sans JP"/>
              </a:rPr>
              <a:t> </a:t>
            </a:r>
            <a:r>
              <a:rPr sz="2000" spc="-380" dirty="0">
                <a:solidFill>
                  <a:srgbClr val="333333"/>
                </a:solidFill>
                <a:latin typeface="Malgun Gothic" panose="020B0503020000020004" pitchFamily="34" charset="-127"/>
                <a:cs typeface="Malgun Gothic"/>
              </a:rPr>
              <a:t>구매</a:t>
            </a:r>
            <a:r>
              <a:rPr sz="2000" spc="-210" dirty="0">
                <a:solidFill>
                  <a:srgbClr val="333333"/>
                </a:solidFill>
                <a:latin typeface="Malgun Gothic" panose="020B0503020000020004" pitchFamily="34" charset="-127"/>
                <a:cs typeface="Malgun Gothic"/>
              </a:rPr>
              <a:t> </a:t>
            </a:r>
            <a:r>
              <a:rPr sz="2000" spc="-380" dirty="0">
                <a:solidFill>
                  <a:srgbClr val="333333"/>
                </a:solidFill>
                <a:latin typeface="Malgun Gothic" panose="020B0503020000020004" pitchFamily="34" charset="-127"/>
                <a:cs typeface="Malgun Gothic"/>
              </a:rPr>
              <a:t>전환</a:t>
            </a:r>
            <a:r>
              <a:rPr sz="2000" spc="-210" dirty="0">
                <a:solidFill>
                  <a:srgbClr val="333333"/>
                </a:solidFill>
                <a:latin typeface="Malgun Gothic" panose="020B0503020000020004" pitchFamily="34" charset="-127"/>
                <a:cs typeface="Malgun Gothic"/>
              </a:rPr>
              <a:t> </a:t>
            </a:r>
            <a:r>
              <a:rPr sz="2000" spc="-405" dirty="0">
                <a:solidFill>
                  <a:srgbClr val="333333"/>
                </a:solidFill>
                <a:latin typeface="Malgun Gothic" panose="020B0503020000020004" pitchFamily="34" charset="-127"/>
                <a:cs typeface="Malgun Gothic"/>
              </a:rPr>
              <a:t>수수료</a:t>
            </a:r>
            <a:endParaRPr sz="2000" dirty="0">
              <a:latin typeface="Malgun Gothic" panose="020B0503020000020004" pitchFamily="34" charset="-127"/>
              <a:cs typeface="Malgun Gothic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333211" y="3164973"/>
            <a:ext cx="1514475" cy="2430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00" spc="-285" dirty="0">
                <a:solidFill>
                  <a:srgbClr val="007BFF"/>
                </a:solidFill>
                <a:latin typeface="Malgun Gothic" panose="020B0503020000020004" pitchFamily="34" charset="-127"/>
                <a:cs typeface="Malgun Gothic"/>
              </a:rPr>
              <a:t>자연스러운</a:t>
            </a:r>
            <a:r>
              <a:rPr sz="1500" spc="-160" dirty="0">
                <a:solidFill>
                  <a:srgbClr val="007BFF"/>
                </a:solidFill>
                <a:latin typeface="Malgun Gothic" panose="020B0503020000020004" pitchFamily="34" charset="-127"/>
                <a:cs typeface="Malgun Gothic"/>
              </a:rPr>
              <a:t> </a:t>
            </a:r>
            <a:r>
              <a:rPr sz="1500" spc="-285" dirty="0">
                <a:solidFill>
                  <a:srgbClr val="007BFF"/>
                </a:solidFill>
                <a:latin typeface="Malgun Gothic" panose="020B0503020000020004" pitchFamily="34" charset="-127"/>
                <a:cs typeface="Malgun Gothic"/>
              </a:rPr>
              <a:t>추가</a:t>
            </a:r>
            <a:r>
              <a:rPr sz="1500" spc="-160" dirty="0">
                <a:solidFill>
                  <a:srgbClr val="007BFF"/>
                </a:solidFill>
                <a:latin typeface="Malgun Gothic" panose="020B0503020000020004" pitchFamily="34" charset="-127"/>
                <a:cs typeface="Malgun Gothic"/>
              </a:rPr>
              <a:t> </a:t>
            </a:r>
            <a:r>
              <a:rPr sz="1500" spc="-310" dirty="0">
                <a:solidFill>
                  <a:srgbClr val="007BFF"/>
                </a:solidFill>
                <a:latin typeface="Malgun Gothic" panose="020B0503020000020004" pitchFamily="34" charset="-127"/>
                <a:cs typeface="Malgun Gothic"/>
              </a:rPr>
              <a:t>수익</a:t>
            </a:r>
            <a:endParaRPr sz="1500" dirty="0">
              <a:latin typeface="Malgun Gothic" panose="020B0503020000020004" pitchFamily="34" charset="-127"/>
              <a:cs typeface="Malgun Gothic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480988" y="3548135"/>
            <a:ext cx="3211195" cy="66954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13300"/>
              </a:lnSpc>
              <a:spcBef>
                <a:spcPts val="95"/>
              </a:spcBef>
            </a:pPr>
            <a:r>
              <a:rPr sz="1300" dirty="0">
                <a:solidFill>
                  <a:srgbClr val="333333"/>
                </a:solidFill>
                <a:latin typeface="Malgun Gothic" panose="020B0503020000020004" pitchFamily="34" charset="-127"/>
                <a:cs typeface="Dotum"/>
              </a:rPr>
              <a:t>앱을 통해 사용자가 네이버 쇼핑 등에서 재료를 구매 할 경우</a:t>
            </a:r>
            <a:r>
              <a:rPr sz="1300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33333"/>
                </a:solidFill>
                <a:latin typeface="Malgun Gothic" panose="020B0503020000020004" pitchFamily="34" charset="-127"/>
                <a:cs typeface="Dotum"/>
              </a:rPr>
              <a:t>발생하는 </a:t>
            </a:r>
            <a:r>
              <a:rPr sz="1300" dirty="0">
                <a:solidFill>
                  <a:srgbClr val="333333"/>
                </a:solidFill>
                <a:latin typeface="Malgun Gothic" panose="020B0503020000020004" pitchFamily="34" charset="-127"/>
                <a:cs typeface="Malgun Gothic"/>
              </a:rPr>
              <a:t>구매액의 </a:t>
            </a:r>
            <a:r>
              <a:rPr sz="1300" b="1" dirty="0">
                <a:solidFill>
                  <a:srgbClr val="333333"/>
                </a:solidFill>
                <a:latin typeface="Cambria"/>
                <a:cs typeface="Cambria"/>
              </a:rPr>
              <a:t>3 5%</a:t>
            </a:r>
            <a:r>
              <a:rPr sz="1300" dirty="0">
                <a:solidFill>
                  <a:srgbClr val="333333"/>
                </a:solidFill>
                <a:latin typeface="Malgun Gothic" panose="020B0503020000020004" pitchFamily="34" charset="-127"/>
                <a:cs typeface="Dotum"/>
              </a:rPr>
              <a:t>를 수수료로 얻습 니다</a:t>
            </a:r>
            <a:r>
              <a:rPr sz="1300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endParaRPr sz="1300" dirty="0">
              <a:latin typeface="Microsoft Sans Serif"/>
              <a:cs typeface="Microsoft Sans Serif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480988" y="4446259"/>
            <a:ext cx="3211195" cy="4434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3300"/>
              </a:lnSpc>
              <a:spcBef>
                <a:spcPts val="95"/>
              </a:spcBef>
            </a:pPr>
            <a:r>
              <a:rPr sz="1300" spc="-225" dirty="0">
                <a:solidFill>
                  <a:srgbClr val="333333"/>
                </a:solidFill>
                <a:latin typeface="Malgun Gothic" panose="020B0503020000020004" pitchFamily="34" charset="-127"/>
                <a:cs typeface="Dotum"/>
              </a:rPr>
              <a:t>사용자</a:t>
            </a:r>
            <a:r>
              <a:rPr sz="1300" spc="-90" dirty="0">
                <a:solidFill>
                  <a:srgbClr val="333333"/>
                </a:solidFill>
                <a:latin typeface="Malgun Gothic" panose="020B0503020000020004" pitchFamily="34" charset="-127"/>
                <a:cs typeface="Dotum"/>
              </a:rPr>
              <a:t> </a:t>
            </a:r>
            <a:r>
              <a:rPr sz="1300" spc="-225" dirty="0">
                <a:solidFill>
                  <a:srgbClr val="333333"/>
                </a:solidFill>
                <a:latin typeface="Malgun Gothic" panose="020B0503020000020004" pitchFamily="34" charset="-127"/>
                <a:cs typeface="Dotum"/>
              </a:rPr>
              <a:t>경험을</a:t>
            </a:r>
            <a:r>
              <a:rPr sz="1300" spc="-90" dirty="0">
                <a:solidFill>
                  <a:srgbClr val="333333"/>
                </a:solidFill>
                <a:latin typeface="Malgun Gothic" panose="020B0503020000020004" pitchFamily="34" charset="-127"/>
                <a:cs typeface="Dotum"/>
              </a:rPr>
              <a:t> </a:t>
            </a:r>
            <a:r>
              <a:rPr sz="1300" spc="-225" dirty="0">
                <a:solidFill>
                  <a:srgbClr val="333333"/>
                </a:solidFill>
                <a:latin typeface="Malgun Gothic" panose="020B0503020000020004" pitchFamily="34" charset="-127"/>
                <a:cs typeface="Dotum"/>
              </a:rPr>
              <a:t>해치지</a:t>
            </a:r>
            <a:r>
              <a:rPr sz="1300" spc="-90" dirty="0">
                <a:solidFill>
                  <a:srgbClr val="333333"/>
                </a:solidFill>
                <a:latin typeface="Malgun Gothic" panose="020B0503020000020004" pitchFamily="34" charset="-127"/>
                <a:cs typeface="Dotum"/>
              </a:rPr>
              <a:t> </a:t>
            </a:r>
            <a:r>
              <a:rPr sz="1300" spc="-225" dirty="0">
                <a:solidFill>
                  <a:srgbClr val="333333"/>
                </a:solidFill>
                <a:latin typeface="Malgun Gothic" panose="020B0503020000020004" pitchFamily="34" charset="-127"/>
                <a:cs typeface="Dotum"/>
              </a:rPr>
              <a:t>않는</a:t>
            </a:r>
            <a:r>
              <a:rPr sz="1300" spc="-90" dirty="0">
                <a:solidFill>
                  <a:srgbClr val="333333"/>
                </a:solidFill>
                <a:latin typeface="Malgun Gothic" panose="020B0503020000020004" pitchFamily="34" charset="-127"/>
                <a:cs typeface="Dotum"/>
              </a:rPr>
              <a:t> </a:t>
            </a:r>
            <a:r>
              <a:rPr sz="1300" spc="-225" dirty="0">
                <a:solidFill>
                  <a:srgbClr val="333333"/>
                </a:solidFill>
                <a:latin typeface="Malgun Gothic" panose="020B0503020000020004" pitchFamily="34" charset="-127"/>
                <a:cs typeface="Dotum"/>
              </a:rPr>
              <a:t>가장</a:t>
            </a:r>
            <a:r>
              <a:rPr sz="1300" spc="-90" dirty="0">
                <a:solidFill>
                  <a:srgbClr val="333333"/>
                </a:solidFill>
                <a:latin typeface="Malgun Gothic" panose="020B0503020000020004" pitchFamily="34" charset="-127"/>
                <a:cs typeface="Dotum"/>
              </a:rPr>
              <a:t> </a:t>
            </a:r>
            <a:r>
              <a:rPr sz="1300" spc="-229" dirty="0">
                <a:solidFill>
                  <a:srgbClr val="333333"/>
                </a:solidFill>
                <a:latin typeface="Malgun Gothic" panose="020B0503020000020004" pitchFamily="34" charset="-127"/>
                <a:cs typeface="Dotum"/>
              </a:rPr>
              <a:t>자연스러운</a:t>
            </a:r>
            <a:r>
              <a:rPr sz="1300" spc="-90" dirty="0">
                <a:solidFill>
                  <a:srgbClr val="333333"/>
                </a:solidFill>
                <a:latin typeface="Malgun Gothic" panose="020B0503020000020004" pitchFamily="34" charset="-127"/>
                <a:cs typeface="Dotum"/>
              </a:rPr>
              <a:t> </a:t>
            </a:r>
            <a:r>
              <a:rPr sz="1300" spc="-225" dirty="0">
                <a:solidFill>
                  <a:srgbClr val="333333"/>
                </a:solidFill>
                <a:latin typeface="Malgun Gothic" panose="020B0503020000020004" pitchFamily="34" charset="-127"/>
                <a:cs typeface="Dotum"/>
              </a:rPr>
              <a:t>수익</a:t>
            </a:r>
            <a:r>
              <a:rPr sz="1300" spc="-90" dirty="0">
                <a:solidFill>
                  <a:srgbClr val="333333"/>
                </a:solidFill>
                <a:latin typeface="Malgun Gothic" panose="020B0503020000020004" pitchFamily="34" charset="-127"/>
                <a:cs typeface="Dotum"/>
              </a:rPr>
              <a:t> </a:t>
            </a:r>
            <a:r>
              <a:rPr sz="1300" spc="-335" dirty="0">
                <a:solidFill>
                  <a:srgbClr val="333333"/>
                </a:solidFill>
                <a:latin typeface="Malgun Gothic" panose="020B0503020000020004" pitchFamily="34" charset="-127"/>
                <a:cs typeface="Dotum"/>
              </a:rPr>
              <a:t>모</a:t>
            </a:r>
            <a:r>
              <a:rPr sz="1300" spc="-20" dirty="0">
                <a:solidFill>
                  <a:srgbClr val="333333"/>
                </a:solidFill>
                <a:latin typeface="Malgun Gothic" panose="020B0503020000020004" pitchFamily="34" charset="-127"/>
                <a:cs typeface="Dotum"/>
              </a:rPr>
              <a:t> 델입니다</a:t>
            </a:r>
            <a:r>
              <a:rPr sz="1300" spc="-20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endParaRPr sz="1300" dirty="0">
              <a:latin typeface="Microsoft Sans Serif"/>
              <a:cs typeface="Microsoft Sans Serif"/>
            </a:endParaRPr>
          </a:p>
        </p:txBody>
      </p:sp>
      <p:pic>
        <p:nvPicPr>
          <p:cNvPr id="14" name="object 1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508211" y="2067293"/>
            <a:ext cx="447674" cy="393699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8683925" y="2678142"/>
            <a:ext cx="2097405" cy="3441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100" dirty="0">
                <a:solidFill>
                  <a:srgbClr val="333333"/>
                </a:solidFill>
                <a:latin typeface="Malgun Gothic" panose="020B0503020000020004" pitchFamily="34" charset="-127"/>
                <a:cs typeface="Noto Sans JP"/>
              </a:rPr>
              <a:t>3</a:t>
            </a:r>
            <a:r>
              <a:rPr sz="2100" spc="395" dirty="0">
                <a:solidFill>
                  <a:srgbClr val="333333"/>
                </a:solidFill>
                <a:latin typeface="Malgun Gothic" panose="020B0503020000020004" pitchFamily="34" charset="-127"/>
                <a:cs typeface="Noto Sans JP"/>
              </a:rPr>
              <a:t> </a:t>
            </a:r>
            <a:r>
              <a:rPr sz="2100" spc="-229" dirty="0">
                <a:solidFill>
                  <a:srgbClr val="333333"/>
                </a:solidFill>
                <a:latin typeface="Malgun Gothic" panose="020B0503020000020004" pitchFamily="34" charset="-127"/>
                <a:cs typeface="Noto Sans JP"/>
              </a:rPr>
              <a:t>B2B</a:t>
            </a:r>
            <a:r>
              <a:rPr sz="2100" spc="15" dirty="0">
                <a:solidFill>
                  <a:srgbClr val="333333"/>
                </a:solidFill>
                <a:latin typeface="Malgun Gothic" panose="020B0503020000020004" pitchFamily="34" charset="-127"/>
                <a:cs typeface="Noto Sans JP"/>
              </a:rPr>
              <a:t> </a:t>
            </a:r>
            <a:r>
              <a:rPr sz="2000" spc="-380" dirty="0">
                <a:solidFill>
                  <a:srgbClr val="333333"/>
                </a:solidFill>
                <a:latin typeface="Malgun Gothic" panose="020B0503020000020004" pitchFamily="34" charset="-127"/>
                <a:cs typeface="Malgun Gothic"/>
              </a:rPr>
              <a:t>데이터</a:t>
            </a:r>
            <a:r>
              <a:rPr sz="2000" spc="-210" dirty="0">
                <a:solidFill>
                  <a:srgbClr val="333333"/>
                </a:solidFill>
                <a:latin typeface="Malgun Gothic" panose="020B0503020000020004" pitchFamily="34" charset="-127"/>
                <a:cs typeface="Malgun Gothic"/>
              </a:rPr>
              <a:t> </a:t>
            </a:r>
            <a:r>
              <a:rPr sz="2000" spc="-405" dirty="0">
                <a:solidFill>
                  <a:srgbClr val="333333"/>
                </a:solidFill>
                <a:latin typeface="Malgun Gothic" panose="020B0503020000020004" pitchFamily="34" charset="-127"/>
                <a:cs typeface="Malgun Gothic"/>
              </a:rPr>
              <a:t>솔루션</a:t>
            </a:r>
            <a:endParaRPr sz="2000" dirty="0">
              <a:latin typeface="Malgun Gothic" panose="020B0503020000020004" pitchFamily="34" charset="-127"/>
              <a:cs typeface="Malgun Gothic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207977" y="3164973"/>
            <a:ext cx="1049655" cy="2430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00" spc="-285" dirty="0">
                <a:solidFill>
                  <a:srgbClr val="007BFF"/>
                </a:solidFill>
                <a:latin typeface="Malgun Gothic" panose="020B0503020000020004" pitchFamily="34" charset="-127"/>
                <a:cs typeface="Malgun Gothic"/>
              </a:rPr>
              <a:t>미래</a:t>
            </a:r>
            <a:r>
              <a:rPr sz="1500" spc="-160" dirty="0">
                <a:solidFill>
                  <a:srgbClr val="007BFF"/>
                </a:solidFill>
                <a:latin typeface="Malgun Gothic" panose="020B0503020000020004" pitchFamily="34" charset="-127"/>
                <a:cs typeface="Malgun Gothic"/>
              </a:rPr>
              <a:t> </a:t>
            </a:r>
            <a:r>
              <a:rPr sz="1500" spc="-285" dirty="0">
                <a:solidFill>
                  <a:srgbClr val="007BFF"/>
                </a:solidFill>
                <a:latin typeface="Malgun Gothic" panose="020B0503020000020004" pitchFamily="34" charset="-127"/>
                <a:cs typeface="Malgun Gothic"/>
              </a:rPr>
              <a:t>성장</a:t>
            </a:r>
            <a:r>
              <a:rPr sz="1500" spc="-160" dirty="0">
                <a:solidFill>
                  <a:srgbClr val="007BFF"/>
                </a:solidFill>
                <a:latin typeface="Malgun Gothic" panose="020B0503020000020004" pitchFamily="34" charset="-127"/>
                <a:cs typeface="Malgun Gothic"/>
              </a:rPr>
              <a:t> </a:t>
            </a:r>
            <a:r>
              <a:rPr sz="1500" spc="-320" dirty="0">
                <a:solidFill>
                  <a:srgbClr val="007BFF"/>
                </a:solidFill>
                <a:latin typeface="Malgun Gothic" panose="020B0503020000020004" pitchFamily="34" charset="-127"/>
                <a:cs typeface="Malgun Gothic"/>
              </a:rPr>
              <a:t>동력</a:t>
            </a:r>
            <a:endParaRPr sz="1500" dirty="0">
              <a:latin typeface="Malgun Gothic" panose="020B0503020000020004" pitchFamily="34" charset="-127"/>
              <a:cs typeface="Malgun Gothic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123329" y="3548135"/>
            <a:ext cx="3171190" cy="66954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3300"/>
              </a:lnSpc>
              <a:spcBef>
                <a:spcPts val="95"/>
              </a:spcBef>
            </a:pPr>
            <a:r>
              <a:rPr sz="1300" dirty="0">
                <a:solidFill>
                  <a:srgbClr val="333333"/>
                </a:solidFill>
                <a:latin typeface="Malgun Gothic" panose="020B0503020000020004" pitchFamily="34" charset="-127"/>
                <a:cs typeface="Dotum"/>
              </a:rPr>
              <a:t>축적된 식단 및 재료 수요 데이터를 익명 가공하여 </a:t>
            </a:r>
            <a:r>
              <a:rPr sz="1300" dirty="0">
                <a:solidFill>
                  <a:srgbClr val="333333"/>
                </a:solidFill>
                <a:latin typeface="Malgun Gothic" panose="020B0503020000020004" pitchFamily="34" charset="-127"/>
                <a:cs typeface="Malgun Gothic"/>
              </a:rPr>
              <a:t>마트</a:t>
            </a:r>
            <a:r>
              <a:rPr sz="1300" b="1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1300" dirty="0">
                <a:solidFill>
                  <a:srgbClr val="333333"/>
                </a:solidFill>
                <a:latin typeface="Malgun Gothic" panose="020B0503020000020004" pitchFamily="34" charset="-127"/>
                <a:cs typeface="Malgun Gothic"/>
              </a:rPr>
              <a:t>병원</a:t>
            </a:r>
            <a:r>
              <a:rPr sz="1300" b="1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1300" dirty="0">
                <a:solidFill>
                  <a:srgbClr val="333333"/>
                </a:solidFill>
                <a:latin typeface="Malgun Gothic" panose="020B0503020000020004" pitchFamily="34" charset="-127"/>
                <a:cs typeface="Malgun Gothic"/>
              </a:rPr>
              <a:t>헬스케어 기업</a:t>
            </a:r>
            <a:r>
              <a:rPr sz="1300" dirty="0">
                <a:solidFill>
                  <a:srgbClr val="333333"/>
                </a:solidFill>
                <a:latin typeface="Malgun Gothic" panose="020B0503020000020004" pitchFamily="34" charset="-127"/>
                <a:cs typeface="Dotum"/>
              </a:rPr>
              <a:t>에 월 구독 형태의 데이터 대시보드를 제공합니다</a:t>
            </a:r>
            <a:r>
              <a:rPr sz="1300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endParaRPr sz="1300" dirty="0">
              <a:latin typeface="Microsoft Sans Serif"/>
              <a:cs typeface="Microsoft Sans Serif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123329" y="4467814"/>
            <a:ext cx="1424305" cy="21672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300" spc="-70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33333"/>
                </a:solidFill>
                <a:latin typeface="Malgun Gothic" panose="020B0503020000020004" pitchFamily="34" charset="-127"/>
                <a:cs typeface="Dotum"/>
              </a:rPr>
              <a:t>예</a:t>
            </a:r>
            <a:r>
              <a:rPr sz="1300" spc="235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300" spc="-225" dirty="0">
                <a:solidFill>
                  <a:srgbClr val="333333"/>
                </a:solidFill>
                <a:latin typeface="Malgun Gothic" panose="020B0503020000020004" pitchFamily="34" charset="-127"/>
                <a:cs typeface="Dotum"/>
              </a:rPr>
              <a:t>마트별</a:t>
            </a:r>
            <a:r>
              <a:rPr sz="1300" spc="-105" dirty="0">
                <a:solidFill>
                  <a:srgbClr val="333333"/>
                </a:solidFill>
                <a:latin typeface="Malgun Gothic" panose="020B0503020000020004" pitchFamily="34" charset="-127"/>
                <a:cs typeface="Dotum"/>
              </a:rPr>
              <a:t> </a:t>
            </a:r>
            <a:r>
              <a:rPr sz="1300" spc="-225" dirty="0">
                <a:solidFill>
                  <a:srgbClr val="333333"/>
                </a:solidFill>
                <a:latin typeface="Malgun Gothic" panose="020B0503020000020004" pitchFamily="34" charset="-127"/>
                <a:cs typeface="Dotum"/>
              </a:rPr>
              <a:t>월</a:t>
            </a:r>
            <a:r>
              <a:rPr sz="1300" spc="-105" dirty="0">
                <a:solidFill>
                  <a:srgbClr val="333333"/>
                </a:solidFill>
                <a:latin typeface="Malgun Gothic" panose="020B0503020000020004" pitchFamily="34" charset="-127"/>
                <a:cs typeface="Dotum"/>
              </a:rPr>
              <a:t> </a:t>
            </a:r>
            <a:r>
              <a:rPr sz="1300" spc="-35" dirty="0">
                <a:solidFill>
                  <a:srgbClr val="333333"/>
                </a:solidFill>
                <a:latin typeface="Microsoft Sans Serif"/>
                <a:cs typeface="Microsoft Sans Serif"/>
              </a:rPr>
              <a:t>50</a:t>
            </a:r>
            <a:r>
              <a:rPr sz="1300" spc="-35" dirty="0">
                <a:solidFill>
                  <a:srgbClr val="333333"/>
                </a:solidFill>
                <a:latin typeface="Malgun Gothic" panose="020B0503020000020004" pitchFamily="34" charset="-127"/>
                <a:cs typeface="Dotum"/>
              </a:rPr>
              <a:t>만원</a:t>
            </a:r>
            <a:r>
              <a:rPr sz="1300" spc="-35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endParaRPr sz="1300" dirty="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959" y="511205"/>
            <a:ext cx="10807731" cy="561891"/>
          </a:xfrm>
          <a:prstGeom prst="rect">
            <a:avLst/>
          </a:prstGeom>
        </p:spPr>
        <p:txBody>
          <a:bodyPr vert="horz" wrap="square" lIns="0" tIns="99257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solidFill>
                  <a:srgbClr val="333333"/>
                </a:solidFill>
              </a:rPr>
              <a:t>기존 솔루션의 한계</a:t>
            </a:r>
            <a:r>
              <a:rPr dirty="0">
                <a:solidFill>
                  <a:srgbClr val="333333"/>
                </a:solidFill>
                <a:cs typeface="Arial"/>
              </a:rPr>
              <a:t>  </a:t>
            </a:r>
            <a:r>
              <a:rPr dirty="0">
                <a:solidFill>
                  <a:srgbClr val="333333"/>
                </a:solidFill>
              </a:rPr>
              <a:t>그리고 우리의 기회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959" y="1160474"/>
            <a:ext cx="8105168" cy="268663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650" dirty="0">
                <a:solidFill>
                  <a:srgbClr val="333333"/>
                </a:solidFill>
                <a:latin typeface="Malgun Gothic" panose="020B0503020000020004" pitchFamily="34" charset="-127"/>
                <a:cs typeface="Dotum"/>
              </a:rPr>
              <a:t>저희는 세 개의 흩어진 시장을 하나로 통합하여</a:t>
            </a:r>
            <a:r>
              <a:rPr sz="1650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650" dirty="0">
                <a:solidFill>
                  <a:srgbClr val="333333"/>
                </a:solidFill>
                <a:latin typeface="Malgun Gothic" panose="020B0503020000020004" pitchFamily="34" charset="-127"/>
                <a:cs typeface="Dotum"/>
              </a:rPr>
              <a:t>전에 없던 새로운 가치를 창출합니다</a:t>
            </a:r>
            <a:r>
              <a:rPr sz="1650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endParaRPr sz="1650" dirty="0">
              <a:latin typeface="Microsoft Sans Serif"/>
              <a:cs typeface="Microsoft Sans Serif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01659" y="1814958"/>
            <a:ext cx="2694940" cy="3162300"/>
            <a:chOff x="701659" y="1814958"/>
            <a:chExt cx="2694940" cy="3162300"/>
          </a:xfrm>
        </p:grpSpPr>
        <p:sp>
          <p:nvSpPr>
            <p:cNvPr id="5" name="object 5"/>
            <p:cNvSpPr/>
            <p:nvPr/>
          </p:nvSpPr>
          <p:spPr>
            <a:xfrm>
              <a:off x="701659" y="1814958"/>
              <a:ext cx="2694940" cy="598805"/>
            </a:xfrm>
            <a:custGeom>
              <a:avLst/>
              <a:gdLst/>
              <a:ahLst/>
              <a:cxnLst/>
              <a:rect l="l" t="t" r="r" b="b"/>
              <a:pathLst>
                <a:path w="2694940" h="598805">
                  <a:moveTo>
                    <a:pt x="2694371" y="598749"/>
                  </a:moveTo>
                  <a:lnTo>
                    <a:pt x="104893" y="598749"/>
                  </a:lnTo>
                  <a:lnTo>
                    <a:pt x="97593" y="598029"/>
                  </a:lnTo>
                  <a:lnTo>
                    <a:pt x="56023" y="583923"/>
                  </a:lnTo>
                  <a:lnTo>
                    <a:pt x="23015" y="554983"/>
                  </a:lnTo>
                  <a:lnTo>
                    <a:pt x="3595" y="515615"/>
                  </a:lnTo>
                  <a:lnTo>
                    <a:pt x="0" y="493855"/>
                  </a:lnTo>
                  <a:lnTo>
                    <a:pt x="0" y="486483"/>
                  </a:lnTo>
                  <a:lnTo>
                    <a:pt x="0" y="104894"/>
                  </a:lnTo>
                  <a:lnTo>
                    <a:pt x="11366" y="62492"/>
                  </a:lnTo>
                  <a:lnTo>
                    <a:pt x="38094" y="27669"/>
                  </a:lnTo>
                  <a:lnTo>
                    <a:pt x="76113" y="5724"/>
                  </a:lnTo>
                  <a:lnTo>
                    <a:pt x="104893" y="0"/>
                  </a:lnTo>
                  <a:lnTo>
                    <a:pt x="2694371" y="0"/>
                  </a:lnTo>
                  <a:lnTo>
                    <a:pt x="2694371" y="59874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01659" y="2413707"/>
              <a:ext cx="2694940" cy="847090"/>
            </a:xfrm>
            <a:custGeom>
              <a:avLst/>
              <a:gdLst/>
              <a:ahLst/>
              <a:cxnLst/>
              <a:rect l="l" t="t" r="r" b="b"/>
              <a:pathLst>
                <a:path w="2694940" h="847089">
                  <a:moveTo>
                    <a:pt x="2694371" y="846668"/>
                  </a:moveTo>
                  <a:lnTo>
                    <a:pt x="104893" y="846668"/>
                  </a:lnTo>
                  <a:lnTo>
                    <a:pt x="62492" y="835775"/>
                  </a:lnTo>
                  <a:lnTo>
                    <a:pt x="27669" y="810161"/>
                  </a:lnTo>
                  <a:lnTo>
                    <a:pt x="5724" y="773725"/>
                  </a:lnTo>
                  <a:lnTo>
                    <a:pt x="0" y="746145"/>
                  </a:lnTo>
                  <a:lnTo>
                    <a:pt x="0" y="739080"/>
                  </a:lnTo>
                  <a:lnTo>
                    <a:pt x="0" y="104894"/>
                  </a:lnTo>
                  <a:lnTo>
                    <a:pt x="11366" y="62492"/>
                  </a:lnTo>
                  <a:lnTo>
                    <a:pt x="38094" y="27668"/>
                  </a:lnTo>
                  <a:lnTo>
                    <a:pt x="76113" y="5724"/>
                  </a:lnTo>
                  <a:lnTo>
                    <a:pt x="104893" y="0"/>
                  </a:lnTo>
                  <a:lnTo>
                    <a:pt x="2694371" y="0"/>
                  </a:lnTo>
                  <a:lnTo>
                    <a:pt x="2694371" y="84666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02148" y="3162927"/>
              <a:ext cx="2694305" cy="102235"/>
            </a:xfrm>
            <a:custGeom>
              <a:avLst/>
              <a:gdLst/>
              <a:ahLst/>
              <a:cxnLst/>
              <a:rect l="l" t="t" r="r" b="b"/>
              <a:pathLst>
                <a:path w="2694304" h="102235">
                  <a:moveTo>
                    <a:pt x="2693881" y="102126"/>
                  </a:moveTo>
                  <a:lnTo>
                    <a:pt x="111775" y="102126"/>
                  </a:lnTo>
                  <a:lnTo>
                    <a:pt x="100716" y="101591"/>
                  </a:lnTo>
                  <a:lnTo>
                    <a:pt x="58800" y="88854"/>
                  </a:lnTo>
                  <a:lnTo>
                    <a:pt x="24949" y="61046"/>
                  </a:lnTo>
                  <a:lnTo>
                    <a:pt x="4317" y="22400"/>
                  </a:lnTo>
                  <a:lnTo>
                    <a:pt x="0" y="0"/>
                  </a:lnTo>
                  <a:lnTo>
                    <a:pt x="1646" y="9940"/>
                  </a:lnTo>
                  <a:lnTo>
                    <a:pt x="4317" y="19688"/>
                  </a:lnTo>
                  <a:lnTo>
                    <a:pt x="24949" y="55114"/>
                  </a:lnTo>
                  <a:lnTo>
                    <a:pt x="58800" y="80604"/>
                  </a:lnTo>
                  <a:lnTo>
                    <a:pt x="100716" y="92280"/>
                  </a:lnTo>
                  <a:lnTo>
                    <a:pt x="111775" y="92770"/>
                  </a:lnTo>
                  <a:lnTo>
                    <a:pt x="2693881" y="92770"/>
                  </a:lnTo>
                  <a:lnTo>
                    <a:pt x="2693881" y="102126"/>
                  </a:lnTo>
                  <a:close/>
                </a:path>
              </a:pathLst>
            </a:custGeom>
            <a:solidFill>
              <a:srgbClr val="E4E7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01659" y="3265053"/>
              <a:ext cx="2694940" cy="847090"/>
            </a:xfrm>
            <a:custGeom>
              <a:avLst/>
              <a:gdLst/>
              <a:ahLst/>
              <a:cxnLst/>
              <a:rect l="l" t="t" r="r" b="b"/>
              <a:pathLst>
                <a:path w="2694940" h="847089">
                  <a:moveTo>
                    <a:pt x="2694371" y="846668"/>
                  </a:moveTo>
                  <a:lnTo>
                    <a:pt x="104893" y="846668"/>
                  </a:lnTo>
                  <a:lnTo>
                    <a:pt x="62492" y="835775"/>
                  </a:lnTo>
                  <a:lnTo>
                    <a:pt x="27669" y="810161"/>
                  </a:lnTo>
                  <a:lnTo>
                    <a:pt x="5724" y="773725"/>
                  </a:lnTo>
                  <a:lnTo>
                    <a:pt x="0" y="746145"/>
                  </a:lnTo>
                  <a:lnTo>
                    <a:pt x="0" y="739080"/>
                  </a:lnTo>
                  <a:lnTo>
                    <a:pt x="0" y="104894"/>
                  </a:lnTo>
                  <a:lnTo>
                    <a:pt x="11366" y="62492"/>
                  </a:lnTo>
                  <a:lnTo>
                    <a:pt x="38094" y="27669"/>
                  </a:lnTo>
                  <a:lnTo>
                    <a:pt x="76113" y="5724"/>
                  </a:lnTo>
                  <a:lnTo>
                    <a:pt x="104893" y="0"/>
                  </a:lnTo>
                  <a:lnTo>
                    <a:pt x="2694371" y="0"/>
                  </a:lnTo>
                  <a:lnTo>
                    <a:pt x="2694371" y="84666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02148" y="4014274"/>
              <a:ext cx="2694305" cy="102235"/>
            </a:xfrm>
            <a:custGeom>
              <a:avLst/>
              <a:gdLst/>
              <a:ahLst/>
              <a:cxnLst/>
              <a:rect l="l" t="t" r="r" b="b"/>
              <a:pathLst>
                <a:path w="2694304" h="102235">
                  <a:moveTo>
                    <a:pt x="2693881" y="102125"/>
                  </a:moveTo>
                  <a:lnTo>
                    <a:pt x="111775" y="102125"/>
                  </a:lnTo>
                  <a:lnTo>
                    <a:pt x="68813" y="93579"/>
                  </a:lnTo>
                  <a:lnTo>
                    <a:pt x="32392" y="69243"/>
                  </a:lnTo>
                  <a:lnTo>
                    <a:pt x="8055" y="32821"/>
                  </a:lnTo>
                  <a:lnTo>
                    <a:pt x="0" y="0"/>
                  </a:lnTo>
                  <a:lnTo>
                    <a:pt x="1646" y="9940"/>
                  </a:lnTo>
                  <a:lnTo>
                    <a:pt x="4317" y="19688"/>
                  </a:lnTo>
                  <a:lnTo>
                    <a:pt x="24949" y="55114"/>
                  </a:lnTo>
                  <a:lnTo>
                    <a:pt x="58800" y="80604"/>
                  </a:lnTo>
                  <a:lnTo>
                    <a:pt x="100716" y="92280"/>
                  </a:lnTo>
                  <a:lnTo>
                    <a:pt x="111775" y="92770"/>
                  </a:lnTo>
                  <a:lnTo>
                    <a:pt x="2693881" y="92770"/>
                  </a:lnTo>
                  <a:lnTo>
                    <a:pt x="2693881" y="102125"/>
                  </a:lnTo>
                  <a:close/>
                </a:path>
              </a:pathLst>
            </a:custGeom>
            <a:solidFill>
              <a:srgbClr val="E4E7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01659" y="4116400"/>
              <a:ext cx="2694940" cy="861060"/>
            </a:xfrm>
            <a:custGeom>
              <a:avLst/>
              <a:gdLst/>
              <a:ahLst/>
              <a:cxnLst/>
              <a:rect l="l" t="t" r="r" b="b"/>
              <a:pathLst>
                <a:path w="2694940" h="861060">
                  <a:moveTo>
                    <a:pt x="2694371" y="860701"/>
                  </a:moveTo>
                  <a:lnTo>
                    <a:pt x="104893" y="860701"/>
                  </a:lnTo>
                  <a:lnTo>
                    <a:pt x="62492" y="849334"/>
                  </a:lnTo>
                  <a:lnTo>
                    <a:pt x="27669" y="822607"/>
                  </a:lnTo>
                  <a:lnTo>
                    <a:pt x="5724" y="784587"/>
                  </a:lnTo>
                  <a:lnTo>
                    <a:pt x="0" y="755807"/>
                  </a:lnTo>
                  <a:lnTo>
                    <a:pt x="0" y="748436"/>
                  </a:lnTo>
                  <a:lnTo>
                    <a:pt x="0" y="104894"/>
                  </a:lnTo>
                  <a:lnTo>
                    <a:pt x="11366" y="62492"/>
                  </a:lnTo>
                  <a:lnTo>
                    <a:pt x="38094" y="27668"/>
                  </a:lnTo>
                  <a:lnTo>
                    <a:pt x="76113" y="5724"/>
                  </a:lnTo>
                  <a:lnTo>
                    <a:pt x="104893" y="0"/>
                  </a:lnTo>
                  <a:lnTo>
                    <a:pt x="2694371" y="0"/>
                  </a:lnTo>
                  <a:lnTo>
                    <a:pt x="2694371" y="86070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8784772" y="1814958"/>
            <a:ext cx="2694940" cy="3162300"/>
            <a:chOff x="8784772" y="1814958"/>
            <a:chExt cx="2694940" cy="3162300"/>
          </a:xfrm>
        </p:grpSpPr>
        <p:sp>
          <p:nvSpPr>
            <p:cNvPr id="12" name="object 12"/>
            <p:cNvSpPr/>
            <p:nvPr/>
          </p:nvSpPr>
          <p:spPr>
            <a:xfrm>
              <a:off x="8794127" y="1824313"/>
              <a:ext cx="2675890" cy="580390"/>
            </a:xfrm>
            <a:custGeom>
              <a:avLst/>
              <a:gdLst/>
              <a:ahLst/>
              <a:cxnLst/>
              <a:rect l="l" t="t" r="r" b="b"/>
              <a:pathLst>
                <a:path w="2675890" h="580389">
                  <a:moveTo>
                    <a:pt x="2579507" y="580038"/>
                  </a:moveTo>
                  <a:lnTo>
                    <a:pt x="0" y="580038"/>
                  </a:lnTo>
                  <a:lnTo>
                    <a:pt x="0" y="0"/>
                  </a:lnTo>
                  <a:lnTo>
                    <a:pt x="2579507" y="0"/>
                  </a:lnTo>
                  <a:lnTo>
                    <a:pt x="2586198" y="659"/>
                  </a:lnTo>
                  <a:lnTo>
                    <a:pt x="2624304" y="13588"/>
                  </a:lnTo>
                  <a:lnTo>
                    <a:pt x="2654561" y="40117"/>
                  </a:lnTo>
                  <a:lnTo>
                    <a:pt x="2672363" y="76205"/>
                  </a:lnTo>
                  <a:lnTo>
                    <a:pt x="2675658" y="96152"/>
                  </a:lnTo>
                  <a:lnTo>
                    <a:pt x="2675658" y="483885"/>
                  </a:lnTo>
                  <a:lnTo>
                    <a:pt x="2665240" y="522752"/>
                  </a:lnTo>
                  <a:lnTo>
                    <a:pt x="2640739" y="554674"/>
                  </a:lnTo>
                  <a:lnTo>
                    <a:pt x="2605888" y="574790"/>
                  </a:lnTo>
                  <a:lnTo>
                    <a:pt x="2579507" y="580038"/>
                  </a:lnTo>
                  <a:close/>
                </a:path>
              </a:pathLst>
            </a:custGeom>
            <a:solidFill>
              <a:srgbClr val="007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794127" y="1824313"/>
              <a:ext cx="2675890" cy="580390"/>
            </a:xfrm>
            <a:custGeom>
              <a:avLst/>
              <a:gdLst/>
              <a:ahLst/>
              <a:cxnLst/>
              <a:rect l="l" t="t" r="r" b="b"/>
              <a:pathLst>
                <a:path w="2675890" h="580389">
                  <a:moveTo>
                    <a:pt x="0" y="580038"/>
                  </a:moveTo>
                  <a:lnTo>
                    <a:pt x="0" y="0"/>
                  </a:lnTo>
                  <a:lnTo>
                    <a:pt x="2572750" y="0"/>
                  </a:lnTo>
                  <a:lnTo>
                    <a:pt x="2579507" y="0"/>
                  </a:lnTo>
                  <a:lnTo>
                    <a:pt x="2618373" y="10418"/>
                  </a:lnTo>
                  <a:lnTo>
                    <a:pt x="2650294" y="34919"/>
                  </a:lnTo>
                  <a:lnTo>
                    <a:pt x="2658315" y="45736"/>
                  </a:lnTo>
                  <a:lnTo>
                    <a:pt x="2662069" y="51354"/>
                  </a:lnTo>
                  <a:lnTo>
                    <a:pt x="2674999" y="89460"/>
                  </a:lnTo>
                  <a:lnTo>
                    <a:pt x="2675660" y="102910"/>
                  </a:lnTo>
                  <a:lnTo>
                    <a:pt x="2675660" y="477128"/>
                  </a:lnTo>
                  <a:lnTo>
                    <a:pt x="2667825" y="516509"/>
                  </a:lnTo>
                  <a:lnTo>
                    <a:pt x="2658315" y="534301"/>
                  </a:lnTo>
                  <a:lnTo>
                    <a:pt x="2654561" y="539919"/>
                  </a:lnTo>
                  <a:lnTo>
                    <a:pt x="2624304" y="566448"/>
                  </a:lnTo>
                  <a:lnTo>
                    <a:pt x="2592825" y="578060"/>
                  </a:lnTo>
                  <a:lnTo>
                    <a:pt x="2586198" y="579378"/>
                  </a:lnTo>
                  <a:lnTo>
                    <a:pt x="2579507" y="580038"/>
                  </a:lnTo>
                  <a:lnTo>
                    <a:pt x="2572750" y="580038"/>
                  </a:lnTo>
                  <a:lnTo>
                    <a:pt x="0" y="580038"/>
                  </a:lnTo>
                  <a:close/>
                </a:path>
              </a:pathLst>
            </a:custGeom>
            <a:ln w="18710">
              <a:solidFill>
                <a:srgbClr val="007B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794127" y="2423062"/>
              <a:ext cx="2675890" cy="837565"/>
            </a:xfrm>
            <a:custGeom>
              <a:avLst/>
              <a:gdLst/>
              <a:ahLst/>
              <a:cxnLst/>
              <a:rect l="l" t="t" r="r" b="b"/>
              <a:pathLst>
                <a:path w="2675890" h="837564">
                  <a:moveTo>
                    <a:pt x="2579507" y="837312"/>
                  </a:moveTo>
                  <a:lnTo>
                    <a:pt x="0" y="837313"/>
                  </a:lnTo>
                  <a:lnTo>
                    <a:pt x="0" y="0"/>
                  </a:lnTo>
                  <a:lnTo>
                    <a:pt x="2579507" y="0"/>
                  </a:lnTo>
                  <a:lnTo>
                    <a:pt x="2586198" y="658"/>
                  </a:lnTo>
                  <a:lnTo>
                    <a:pt x="2624304" y="13588"/>
                  </a:lnTo>
                  <a:lnTo>
                    <a:pt x="2654561" y="40117"/>
                  </a:lnTo>
                  <a:lnTo>
                    <a:pt x="2672363" y="76205"/>
                  </a:lnTo>
                  <a:lnTo>
                    <a:pt x="2675658" y="96152"/>
                  </a:lnTo>
                  <a:lnTo>
                    <a:pt x="2675658" y="736789"/>
                  </a:lnTo>
                  <a:lnTo>
                    <a:pt x="2665240" y="777423"/>
                  </a:lnTo>
                  <a:lnTo>
                    <a:pt x="2640739" y="810796"/>
                  </a:lnTo>
                  <a:lnTo>
                    <a:pt x="2605888" y="831826"/>
                  </a:lnTo>
                  <a:lnTo>
                    <a:pt x="2579507" y="837312"/>
                  </a:lnTo>
                  <a:close/>
                </a:path>
              </a:pathLst>
            </a:custGeom>
            <a:solidFill>
              <a:srgbClr val="E6F1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1420777" y="2446144"/>
              <a:ext cx="58419" cy="797560"/>
            </a:xfrm>
            <a:custGeom>
              <a:avLst/>
              <a:gdLst/>
              <a:ahLst/>
              <a:cxnLst/>
              <a:rect l="l" t="t" r="r" b="b"/>
              <a:pathLst>
                <a:path w="58420" h="797560">
                  <a:moveTo>
                    <a:pt x="12589" y="796956"/>
                  </a:moveTo>
                  <a:lnTo>
                    <a:pt x="0" y="790661"/>
                  </a:lnTo>
                  <a:lnTo>
                    <a:pt x="5420" y="786234"/>
                  </a:lnTo>
                  <a:lnTo>
                    <a:pt x="12251" y="779412"/>
                  </a:lnTo>
                  <a:lnTo>
                    <a:pt x="32532" y="746025"/>
                  </a:lnTo>
                  <a:lnTo>
                    <a:pt x="39654" y="706643"/>
                  </a:lnTo>
                  <a:lnTo>
                    <a:pt x="39654" y="79828"/>
                  </a:lnTo>
                  <a:lnTo>
                    <a:pt x="28593" y="35682"/>
                  </a:lnTo>
                  <a:lnTo>
                    <a:pt x="11762" y="13231"/>
                  </a:lnTo>
                  <a:lnTo>
                    <a:pt x="24993" y="0"/>
                  </a:lnTo>
                  <a:lnTo>
                    <a:pt x="49819" y="36866"/>
                  </a:lnTo>
                  <a:lnTo>
                    <a:pt x="58365" y="79828"/>
                  </a:lnTo>
                  <a:lnTo>
                    <a:pt x="58365" y="706643"/>
                  </a:lnTo>
                  <a:lnTo>
                    <a:pt x="49819" y="749605"/>
                  </a:lnTo>
                  <a:lnTo>
                    <a:pt x="25483" y="786027"/>
                  </a:lnTo>
                  <a:lnTo>
                    <a:pt x="17285" y="793469"/>
                  </a:lnTo>
                  <a:lnTo>
                    <a:pt x="12589" y="796956"/>
                  </a:lnTo>
                  <a:close/>
                </a:path>
              </a:pathLst>
            </a:custGeom>
            <a:solidFill>
              <a:srgbClr val="007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794127" y="3274409"/>
              <a:ext cx="2675890" cy="837565"/>
            </a:xfrm>
            <a:custGeom>
              <a:avLst/>
              <a:gdLst/>
              <a:ahLst/>
              <a:cxnLst/>
              <a:rect l="l" t="t" r="r" b="b"/>
              <a:pathLst>
                <a:path w="2675890" h="837564">
                  <a:moveTo>
                    <a:pt x="2579507" y="837312"/>
                  </a:moveTo>
                  <a:lnTo>
                    <a:pt x="0" y="837313"/>
                  </a:lnTo>
                  <a:lnTo>
                    <a:pt x="0" y="0"/>
                  </a:lnTo>
                  <a:lnTo>
                    <a:pt x="2579507" y="0"/>
                  </a:lnTo>
                  <a:lnTo>
                    <a:pt x="2618373" y="10418"/>
                  </a:lnTo>
                  <a:lnTo>
                    <a:pt x="2650294" y="34919"/>
                  </a:lnTo>
                  <a:lnTo>
                    <a:pt x="2670411" y="69770"/>
                  </a:lnTo>
                  <a:lnTo>
                    <a:pt x="2675658" y="96152"/>
                  </a:lnTo>
                  <a:lnTo>
                    <a:pt x="2675658" y="736789"/>
                  </a:lnTo>
                  <a:lnTo>
                    <a:pt x="2665240" y="777423"/>
                  </a:lnTo>
                  <a:lnTo>
                    <a:pt x="2640739" y="810796"/>
                  </a:lnTo>
                  <a:lnTo>
                    <a:pt x="2605888" y="831826"/>
                  </a:lnTo>
                  <a:lnTo>
                    <a:pt x="2579507" y="837312"/>
                  </a:lnTo>
                  <a:close/>
                </a:path>
              </a:pathLst>
            </a:custGeom>
            <a:solidFill>
              <a:srgbClr val="E6F1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1420778" y="3297490"/>
              <a:ext cx="58419" cy="797560"/>
            </a:xfrm>
            <a:custGeom>
              <a:avLst/>
              <a:gdLst/>
              <a:ahLst/>
              <a:cxnLst/>
              <a:rect l="l" t="t" r="r" b="b"/>
              <a:pathLst>
                <a:path w="58420" h="797560">
                  <a:moveTo>
                    <a:pt x="12589" y="796956"/>
                  </a:moveTo>
                  <a:lnTo>
                    <a:pt x="0" y="790662"/>
                  </a:lnTo>
                  <a:lnTo>
                    <a:pt x="5420" y="786234"/>
                  </a:lnTo>
                  <a:lnTo>
                    <a:pt x="12251" y="779412"/>
                  </a:lnTo>
                  <a:lnTo>
                    <a:pt x="32532" y="746025"/>
                  </a:lnTo>
                  <a:lnTo>
                    <a:pt x="39654" y="706643"/>
                  </a:lnTo>
                  <a:lnTo>
                    <a:pt x="39654" y="79828"/>
                  </a:lnTo>
                  <a:lnTo>
                    <a:pt x="28593" y="35681"/>
                  </a:lnTo>
                  <a:lnTo>
                    <a:pt x="11762" y="13230"/>
                  </a:lnTo>
                  <a:lnTo>
                    <a:pt x="24993" y="0"/>
                  </a:lnTo>
                  <a:lnTo>
                    <a:pt x="49819" y="36865"/>
                  </a:lnTo>
                  <a:lnTo>
                    <a:pt x="58365" y="79828"/>
                  </a:lnTo>
                  <a:lnTo>
                    <a:pt x="58365" y="706643"/>
                  </a:lnTo>
                  <a:lnTo>
                    <a:pt x="49819" y="749605"/>
                  </a:lnTo>
                  <a:lnTo>
                    <a:pt x="25483" y="786027"/>
                  </a:lnTo>
                  <a:lnTo>
                    <a:pt x="17285" y="793469"/>
                  </a:lnTo>
                  <a:lnTo>
                    <a:pt x="12589" y="796956"/>
                  </a:lnTo>
                  <a:close/>
                </a:path>
              </a:pathLst>
            </a:custGeom>
            <a:solidFill>
              <a:srgbClr val="007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794127" y="4125755"/>
              <a:ext cx="2675890" cy="842010"/>
            </a:xfrm>
            <a:custGeom>
              <a:avLst/>
              <a:gdLst/>
              <a:ahLst/>
              <a:cxnLst/>
              <a:rect l="l" t="t" r="r" b="b"/>
              <a:pathLst>
                <a:path w="2675890" h="842010">
                  <a:moveTo>
                    <a:pt x="2579507" y="841990"/>
                  </a:moveTo>
                  <a:lnTo>
                    <a:pt x="0" y="841990"/>
                  </a:lnTo>
                  <a:lnTo>
                    <a:pt x="0" y="0"/>
                  </a:lnTo>
                  <a:lnTo>
                    <a:pt x="2579507" y="0"/>
                  </a:lnTo>
                  <a:lnTo>
                    <a:pt x="2618373" y="10419"/>
                  </a:lnTo>
                  <a:lnTo>
                    <a:pt x="2650294" y="34919"/>
                  </a:lnTo>
                  <a:lnTo>
                    <a:pt x="2670411" y="69770"/>
                  </a:lnTo>
                  <a:lnTo>
                    <a:pt x="2675658" y="96152"/>
                  </a:lnTo>
                  <a:lnTo>
                    <a:pt x="2675658" y="745837"/>
                  </a:lnTo>
                  <a:lnTo>
                    <a:pt x="2665240" y="784705"/>
                  </a:lnTo>
                  <a:lnTo>
                    <a:pt x="2640739" y="816626"/>
                  </a:lnTo>
                  <a:lnTo>
                    <a:pt x="2605888" y="836742"/>
                  </a:lnTo>
                  <a:lnTo>
                    <a:pt x="2579507" y="841990"/>
                  </a:lnTo>
                  <a:close/>
                </a:path>
              </a:pathLst>
            </a:custGeom>
            <a:solidFill>
              <a:srgbClr val="E6F1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794127" y="4125755"/>
              <a:ext cx="2675890" cy="842010"/>
            </a:xfrm>
            <a:custGeom>
              <a:avLst/>
              <a:gdLst/>
              <a:ahLst/>
              <a:cxnLst/>
              <a:rect l="l" t="t" r="r" b="b"/>
              <a:pathLst>
                <a:path w="2675890" h="842010">
                  <a:moveTo>
                    <a:pt x="0" y="841990"/>
                  </a:moveTo>
                  <a:lnTo>
                    <a:pt x="0" y="0"/>
                  </a:lnTo>
                  <a:lnTo>
                    <a:pt x="2572750" y="0"/>
                  </a:lnTo>
                  <a:lnTo>
                    <a:pt x="2612131" y="7833"/>
                  </a:lnTo>
                  <a:lnTo>
                    <a:pt x="2645517" y="30141"/>
                  </a:lnTo>
                  <a:lnTo>
                    <a:pt x="2658315" y="45736"/>
                  </a:lnTo>
                  <a:lnTo>
                    <a:pt x="2662069" y="51354"/>
                  </a:lnTo>
                  <a:lnTo>
                    <a:pt x="2674999" y="89460"/>
                  </a:lnTo>
                  <a:lnTo>
                    <a:pt x="2675660" y="102910"/>
                  </a:lnTo>
                  <a:lnTo>
                    <a:pt x="2675660" y="739080"/>
                  </a:lnTo>
                  <a:lnTo>
                    <a:pt x="2667825" y="778462"/>
                  </a:lnTo>
                  <a:lnTo>
                    <a:pt x="2658315" y="796254"/>
                  </a:lnTo>
                  <a:lnTo>
                    <a:pt x="2654561" y="801872"/>
                  </a:lnTo>
                  <a:lnTo>
                    <a:pt x="2624304" y="828400"/>
                  </a:lnTo>
                  <a:lnTo>
                    <a:pt x="2592825" y="840012"/>
                  </a:lnTo>
                  <a:lnTo>
                    <a:pt x="2586198" y="841331"/>
                  </a:lnTo>
                  <a:lnTo>
                    <a:pt x="2579507" y="841990"/>
                  </a:lnTo>
                  <a:lnTo>
                    <a:pt x="2572750" y="841990"/>
                  </a:lnTo>
                  <a:lnTo>
                    <a:pt x="0" y="841990"/>
                  </a:lnTo>
                  <a:close/>
                </a:path>
              </a:pathLst>
            </a:custGeom>
            <a:ln w="18710">
              <a:solidFill>
                <a:srgbClr val="007B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20" name="object 20"/>
          <p:cNvGraphicFramePr>
            <a:graphicFrameLocks noGrp="1"/>
          </p:cNvGraphicFramePr>
          <p:nvPr/>
        </p:nvGraphicFramePr>
        <p:xfrm>
          <a:off x="633983" y="1791969"/>
          <a:ext cx="10841989" cy="31762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27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45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90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710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17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362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 marR="31115" algn="ctr">
                        <a:lnSpc>
                          <a:spcPct val="100000"/>
                        </a:lnSpc>
                      </a:pPr>
                      <a:r>
                        <a:rPr sz="1500" b="0" i="0" spc="-295" dirty="0">
                          <a:solidFill>
                            <a:srgbClr val="6A7280"/>
                          </a:solidFill>
                          <a:latin typeface="Malgun Gothic" panose="020B0503020000020004" pitchFamily="34" charset="-127"/>
                          <a:cs typeface="Malgun Gothic"/>
                        </a:rPr>
                        <a:t>만개의레시피</a:t>
                      </a:r>
                      <a:endParaRPr sz="1500" b="0" i="0" dirty="0">
                        <a:latin typeface="Malgun Gothic" panose="020B0503020000020004" pitchFamily="34" charset="-127"/>
                        <a:cs typeface="Malgun Gothic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 marR="31115" algn="ctr">
                        <a:lnSpc>
                          <a:spcPct val="100000"/>
                        </a:lnSpc>
                      </a:pPr>
                      <a:r>
                        <a:rPr sz="1100" b="0" i="0" spc="-50" dirty="0">
                          <a:solidFill>
                            <a:srgbClr val="333333"/>
                          </a:solidFill>
                          <a:latin typeface="Malgun Gothic" panose="020B0503020000020004" pitchFamily="34" charset="-127"/>
                          <a:cs typeface="Arial Nova"/>
                        </a:rPr>
                        <a:t>DB</a:t>
                      </a:r>
                      <a:r>
                        <a:rPr sz="1100" b="0" i="0" spc="-20" dirty="0">
                          <a:solidFill>
                            <a:srgbClr val="333333"/>
                          </a:solidFill>
                          <a:latin typeface="Malgun Gothic" panose="020B0503020000020004" pitchFamily="34" charset="-127"/>
                          <a:cs typeface="Arial Nova"/>
                        </a:rPr>
                        <a:t> </a:t>
                      </a:r>
                      <a:r>
                        <a:rPr sz="1150" b="0" i="0" spc="-25" dirty="0">
                          <a:solidFill>
                            <a:srgbClr val="333333"/>
                          </a:solidFill>
                          <a:latin typeface="Malgun Gothic" panose="020B0503020000020004" pitchFamily="34" charset="-127"/>
                          <a:cs typeface="Dotum"/>
                        </a:rPr>
                        <a:t>검색</a:t>
                      </a:r>
                      <a:endParaRPr sz="1150" b="0" i="0" dirty="0">
                        <a:latin typeface="Malgun Gothic" panose="020B0503020000020004" pitchFamily="34" charset="-127"/>
                        <a:cs typeface="Dotum"/>
                      </a:endParaRPr>
                    </a:p>
                  </a:txBody>
                  <a:tcPr marL="0" marR="0" marT="8255" marB="0"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E4E7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 marR="64769" algn="ctr">
                        <a:lnSpc>
                          <a:spcPct val="100000"/>
                        </a:lnSpc>
                      </a:pPr>
                      <a:r>
                        <a:rPr sz="1500" b="0" i="0" spc="-295" dirty="0">
                          <a:solidFill>
                            <a:srgbClr val="6A7280"/>
                          </a:solidFill>
                          <a:latin typeface="Malgun Gothic" panose="020B0503020000020004" pitchFamily="34" charset="-127"/>
                          <a:cs typeface="Malgun Gothic"/>
                        </a:rPr>
                        <a:t>다이어트신</a:t>
                      </a:r>
                      <a:endParaRPr sz="1500" b="0" i="0" dirty="0">
                        <a:latin typeface="Malgun Gothic" panose="020B0503020000020004" pitchFamily="34" charset="-127"/>
                        <a:cs typeface="Malgun Gothic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 marR="64769" algn="ctr">
                        <a:lnSpc>
                          <a:spcPct val="100000"/>
                        </a:lnSpc>
                      </a:pPr>
                      <a:r>
                        <a:rPr sz="1150" b="0" i="0" spc="-215" dirty="0">
                          <a:solidFill>
                            <a:srgbClr val="333333"/>
                          </a:solidFill>
                          <a:latin typeface="Malgun Gothic" panose="020B0503020000020004" pitchFamily="34" charset="-127"/>
                          <a:cs typeface="Dotum"/>
                        </a:rPr>
                        <a:t>제한적</a:t>
                      </a:r>
                      <a:r>
                        <a:rPr sz="1150" b="0" i="0" spc="-80" dirty="0">
                          <a:solidFill>
                            <a:srgbClr val="333333"/>
                          </a:solidFill>
                          <a:latin typeface="Malgun Gothic" panose="020B0503020000020004" pitchFamily="34" charset="-127"/>
                          <a:cs typeface="Dotum"/>
                        </a:rPr>
                        <a:t> </a:t>
                      </a:r>
                      <a:r>
                        <a:rPr sz="1150" b="0" i="0" spc="-25" dirty="0">
                          <a:solidFill>
                            <a:srgbClr val="333333"/>
                          </a:solidFill>
                          <a:latin typeface="Malgun Gothic" panose="020B0503020000020004" pitchFamily="34" charset="-127"/>
                          <a:cs typeface="Dotum"/>
                        </a:rPr>
                        <a:t>식단</a:t>
                      </a:r>
                      <a:endParaRPr sz="1150" b="0" i="0" dirty="0">
                        <a:latin typeface="Malgun Gothic" panose="020B0503020000020004" pitchFamily="34" charset="-127"/>
                        <a:cs typeface="Dotum"/>
                      </a:endParaRPr>
                    </a:p>
                  </a:txBody>
                  <a:tcPr marL="0" marR="0" marT="8255" marB="0"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E4E7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 marR="35560" algn="ctr">
                        <a:lnSpc>
                          <a:spcPct val="100000"/>
                        </a:lnSpc>
                      </a:pPr>
                      <a:r>
                        <a:rPr sz="1500" b="0" i="0" spc="-305" dirty="0">
                          <a:solidFill>
                            <a:srgbClr val="6A7280"/>
                          </a:solidFill>
                          <a:latin typeface="Malgun Gothic" panose="020B0503020000020004" pitchFamily="34" charset="-127"/>
                          <a:cs typeface="Malgun Gothic"/>
                        </a:rPr>
                        <a:t>이마트몰</a:t>
                      </a:r>
                      <a:endParaRPr sz="1500" b="0" i="0" dirty="0">
                        <a:latin typeface="Malgun Gothic" panose="020B0503020000020004" pitchFamily="34" charset="-127"/>
                        <a:cs typeface="Malgun Gothic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 marR="35560" algn="ctr">
                        <a:lnSpc>
                          <a:spcPct val="100000"/>
                        </a:lnSpc>
                      </a:pPr>
                      <a:r>
                        <a:rPr sz="1150" b="0" i="0" spc="-215" dirty="0">
                          <a:solidFill>
                            <a:srgbClr val="333333"/>
                          </a:solidFill>
                          <a:latin typeface="Malgun Gothic" panose="020B0503020000020004" pitchFamily="34" charset="-127"/>
                          <a:cs typeface="Dotum"/>
                        </a:rPr>
                        <a:t>기능</a:t>
                      </a:r>
                      <a:r>
                        <a:rPr sz="1150" b="0" i="0" spc="-85" dirty="0">
                          <a:solidFill>
                            <a:srgbClr val="333333"/>
                          </a:solidFill>
                          <a:latin typeface="Malgun Gothic" panose="020B0503020000020004" pitchFamily="34" charset="-127"/>
                          <a:cs typeface="Dotum"/>
                        </a:rPr>
                        <a:t> </a:t>
                      </a:r>
                      <a:r>
                        <a:rPr sz="1150" b="0" i="0" spc="-25" dirty="0">
                          <a:solidFill>
                            <a:srgbClr val="333333"/>
                          </a:solidFill>
                          <a:latin typeface="Malgun Gothic" panose="020B0503020000020004" pitchFamily="34" charset="-127"/>
                          <a:cs typeface="Dotum"/>
                        </a:rPr>
                        <a:t>부재</a:t>
                      </a:r>
                      <a:endParaRPr sz="1150" b="0" i="0" dirty="0">
                        <a:latin typeface="Malgun Gothic" panose="020B0503020000020004" pitchFamily="34" charset="-127"/>
                        <a:cs typeface="Dotum"/>
                      </a:endParaRPr>
                    </a:p>
                  </a:txBody>
                  <a:tcPr marL="0" marR="0" marT="8255" marB="0"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E4E7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 marR="34925" algn="ctr">
                        <a:lnSpc>
                          <a:spcPct val="100000"/>
                        </a:lnSpc>
                      </a:pPr>
                      <a:r>
                        <a:rPr sz="1550" spc="90" dirty="0">
                          <a:solidFill>
                            <a:srgbClr val="FFFFFF"/>
                          </a:solidFill>
                          <a:latin typeface="Segoe UI Symbol"/>
                          <a:cs typeface="Segoe UI Symbol"/>
                        </a:rPr>
                        <a:t>🏆</a:t>
                      </a:r>
                      <a:r>
                        <a:rPr sz="1550" spc="-45" dirty="0">
                          <a:solidFill>
                            <a:srgbClr val="FFFFFF"/>
                          </a:solidFill>
                          <a:latin typeface="Segoe UI Symbol"/>
                          <a:cs typeface="Segoe UI Symbol"/>
                        </a:rPr>
                        <a:t> </a:t>
                      </a:r>
                      <a:r>
                        <a:rPr sz="1550" b="0" i="0" spc="-110" dirty="0">
                          <a:solidFill>
                            <a:srgbClr val="FFFFFF"/>
                          </a:solidFill>
                          <a:latin typeface="Malgun Gothic" panose="020B0503020000020004" pitchFamily="34" charset="-127"/>
                          <a:cs typeface="Noto Sans JP"/>
                        </a:rPr>
                        <a:t>AI</a:t>
                      </a:r>
                      <a:r>
                        <a:rPr sz="1550" b="0" i="0" spc="30" dirty="0">
                          <a:solidFill>
                            <a:srgbClr val="FFFFFF"/>
                          </a:solidFill>
                          <a:latin typeface="Malgun Gothic" panose="020B0503020000020004" pitchFamily="34" charset="-127"/>
                          <a:cs typeface="Noto Sans JP"/>
                        </a:rPr>
                        <a:t> </a:t>
                      </a:r>
                      <a:r>
                        <a:rPr sz="1550" b="0" i="0" spc="-145" dirty="0">
                          <a:solidFill>
                            <a:srgbClr val="FFFFFF"/>
                          </a:solidFill>
                          <a:latin typeface="Malgun Gothic" panose="020B0503020000020004" pitchFamily="34" charset="-127"/>
                          <a:cs typeface="Noto Sans JP"/>
                        </a:rPr>
                        <a:t>Chef</a:t>
                      </a:r>
                      <a:r>
                        <a:rPr sz="1550" b="0" i="0" spc="30" dirty="0">
                          <a:solidFill>
                            <a:srgbClr val="FFFFFF"/>
                          </a:solidFill>
                          <a:latin typeface="Malgun Gothic" panose="020B0503020000020004" pitchFamily="34" charset="-127"/>
                          <a:cs typeface="Noto Sans JP"/>
                        </a:rPr>
                        <a:t> </a:t>
                      </a:r>
                      <a:r>
                        <a:rPr sz="1550" b="0" i="0" spc="-10" dirty="0">
                          <a:solidFill>
                            <a:srgbClr val="FFFFFF"/>
                          </a:solidFill>
                          <a:latin typeface="Malgun Gothic" panose="020B0503020000020004" pitchFamily="34" charset="-127"/>
                          <a:cs typeface="Noto Sans JP"/>
                        </a:rPr>
                        <a:t>Assistant</a:t>
                      </a:r>
                      <a:endParaRPr sz="1550" b="0" i="0" dirty="0">
                        <a:latin typeface="Malgun Gothic" panose="020B0503020000020004" pitchFamily="34" charset="-127"/>
                        <a:cs typeface="Noto Sans JP"/>
                      </a:endParaRPr>
                    </a:p>
                  </a:txBody>
                  <a:tcPr marL="0" marR="0" marT="1905" marB="0">
                    <a:lnR w="762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007B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1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 marL="257810">
                        <a:lnSpc>
                          <a:spcPts val="1650"/>
                        </a:lnSpc>
                      </a:pPr>
                      <a:r>
                        <a:rPr sz="1500" b="0" i="0" spc="-285" dirty="0">
                          <a:solidFill>
                            <a:srgbClr val="333333"/>
                          </a:solidFill>
                          <a:latin typeface="Malgun Gothic" panose="020B0503020000020004" pitchFamily="34" charset="-127"/>
                          <a:cs typeface="Malgun Gothic"/>
                        </a:rPr>
                        <a:t>개인화</a:t>
                      </a:r>
                      <a:r>
                        <a:rPr sz="1500" b="0" i="0" spc="-160" dirty="0">
                          <a:solidFill>
                            <a:srgbClr val="333333"/>
                          </a:solidFill>
                          <a:latin typeface="Malgun Gothic" panose="020B0503020000020004" pitchFamily="34" charset="-127"/>
                          <a:cs typeface="Malgun Gothic"/>
                        </a:rPr>
                        <a:t> </a:t>
                      </a:r>
                      <a:r>
                        <a:rPr sz="1500" b="0" i="0" spc="-285" dirty="0">
                          <a:solidFill>
                            <a:srgbClr val="333333"/>
                          </a:solidFill>
                          <a:latin typeface="Malgun Gothic" panose="020B0503020000020004" pitchFamily="34" charset="-127"/>
                          <a:cs typeface="Malgun Gothic"/>
                        </a:rPr>
                        <a:t>레시피</a:t>
                      </a:r>
                      <a:r>
                        <a:rPr sz="1500" b="0" i="0" spc="-160" dirty="0">
                          <a:solidFill>
                            <a:srgbClr val="333333"/>
                          </a:solidFill>
                          <a:latin typeface="Malgun Gothic" panose="020B0503020000020004" pitchFamily="34" charset="-127"/>
                          <a:cs typeface="Malgun Gothic"/>
                        </a:rPr>
                        <a:t> </a:t>
                      </a:r>
                      <a:r>
                        <a:rPr sz="1500" b="0" i="0" spc="-310" dirty="0">
                          <a:solidFill>
                            <a:srgbClr val="333333"/>
                          </a:solidFill>
                          <a:latin typeface="Malgun Gothic" panose="020B0503020000020004" pitchFamily="34" charset="-127"/>
                          <a:cs typeface="Malgun Gothic"/>
                        </a:rPr>
                        <a:t>생성</a:t>
                      </a:r>
                      <a:endParaRPr sz="1500" b="0" i="0" dirty="0">
                        <a:latin typeface="Malgun Gothic" panose="020B0503020000020004" pitchFamily="34" charset="-127"/>
                        <a:cs typeface="Malgun Gothic"/>
                      </a:endParaRPr>
                    </a:p>
                  </a:txBody>
                  <a:tcPr marL="0" marR="0" marT="92075" marB="0">
                    <a:lnL w="76200">
                      <a:solidFill>
                        <a:srgbClr val="000000"/>
                      </a:solidFill>
                      <a:prstDash val="solid"/>
                    </a:ln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8255" marB="0"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E4E7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8255" marB="0"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E4E7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8255" marB="0"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E4E7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7BFF"/>
                      </a:solidFill>
                      <a:prstDash val="solid"/>
                    </a:lnL>
                    <a:lnR w="76200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7BFF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87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00000"/>
                      </a:solidFill>
                      <a:prstDash val="solid"/>
                    </a:ln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8255" marB="0"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E4E7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8255" marB="0"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E4E7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8255" marB="0"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E4E7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34925" algn="ctr">
                        <a:lnSpc>
                          <a:spcPts val="1230"/>
                        </a:lnSpc>
                      </a:pPr>
                      <a:r>
                        <a:rPr sz="1100" b="0" i="0" dirty="0">
                          <a:solidFill>
                            <a:srgbClr val="333333"/>
                          </a:solidFill>
                          <a:latin typeface="Malgun Gothic" panose="020B0503020000020004" pitchFamily="34" charset="-127"/>
                          <a:cs typeface="Noto Sans JP"/>
                        </a:rPr>
                        <a:t>AI</a:t>
                      </a:r>
                      <a:r>
                        <a:rPr sz="1100" b="0" i="0" spc="-5" dirty="0">
                          <a:solidFill>
                            <a:srgbClr val="333333"/>
                          </a:solidFill>
                          <a:latin typeface="Malgun Gothic" panose="020B0503020000020004" pitchFamily="34" charset="-127"/>
                          <a:cs typeface="Noto Sans JP"/>
                        </a:rPr>
                        <a:t> </a:t>
                      </a:r>
                      <a:r>
                        <a:rPr sz="1150" b="0" i="0" spc="-215" dirty="0">
                          <a:solidFill>
                            <a:srgbClr val="333333"/>
                          </a:solidFill>
                          <a:latin typeface="Malgun Gothic" panose="020B0503020000020004" pitchFamily="34" charset="-127"/>
                          <a:cs typeface="Malgun Gothic"/>
                        </a:rPr>
                        <a:t>무제한</a:t>
                      </a:r>
                      <a:r>
                        <a:rPr sz="1150" b="0" i="0" spc="-120" dirty="0">
                          <a:solidFill>
                            <a:srgbClr val="333333"/>
                          </a:solidFill>
                          <a:latin typeface="Malgun Gothic" panose="020B0503020000020004" pitchFamily="34" charset="-127"/>
                          <a:cs typeface="Malgun Gothic"/>
                        </a:rPr>
                        <a:t> </a:t>
                      </a:r>
                      <a:r>
                        <a:rPr sz="1150" b="0" i="0" spc="-35" dirty="0">
                          <a:solidFill>
                            <a:srgbClr val="333333"/>
                          </a:solidFill>
                          <a:latin typeface="Malgun Gothic" panose="020B0503020000020004" pitchFamily="34" charset="-127"/>
                          <a:cs typeface="Malgun Gothic"/>
                        </a:rPr>
                        <a:t>생성</a:t>
                      </a:r>
                      <a:endParaRPr sz="1150" b="0" i="0" dirty="0">
                        <a:latin typeface="Malgun Gothic" panose="020B0503020000020004" pitchFamily="34" charset="-127"/>
                        <a:cs typeface="Malgun Gothic"/>
                      </a:endParaRPr>
                    </a:p>
                  </a:txBody>
                  <a:tcPr marL="0" marR="0" marT="0" marB="0">
                    <a:lnL w="19050">
                      <a:solidFill>
                        <a:srgbClr val="007BFF"/>
                      </a:solidFill>
                      <a:prstDash val="solid"/>
                    </a:lnL>
                    <a:lnR w="76200">
                      <a:solidFill>
                        <a:srgbClr val="000000"/>
                      </a:solidFill>
                      <a:prstDash val="solid"/>
                    </a:lnR>
                    <a:lnB w="38100">
                      <a:solidFill>
                        <a:srgbClr val="007B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76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944"/>
                        </a:spcBef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 marL="257810">
                        <a:lnSpc>
                          <a:spcPts val="1614"/>
                        </a:lnSpc>
                      </a:pPr>
                      <a:r>
                        <a:rPr sz="1500" b="0" i="0" spc="-285" dirty="0">
                          <a:solidFill>
                            <a:srgbClr val="333333"/>
                          </a:solidFill>
                          <a:latin typeface="Malgun Gothic" panose="020B0503020000020004" pitchFamily="34" charset="-127"/>
                          <a:cs typeface="Malgun Gothic"/>
                        </a:rPr>
                        <a:t>타겟별</a:t>
                      </a:r>
                      <a:r>
                        <a:rPr sz="1500" b="0" i="0" spc="-160" dirty="0">
                          <a:solidFill>
                            <a:srgbClr val="333333"/>
                          </a:solidFill>
                          <a:latin typeface="Malgun Gothic" panose="020B0503020000020004" pitchFamily="34" charset="-127"/>
                          <a:cs typeface="Malgun Gothic"/>
                        </a:rPr>
                        <a:t> </a:t>
                      </a:r>
                      <a:r>
                        <a:rPr sz="1500" b="0" i="0" spc="-285" dirty="0">
                          <a:solidFill>
                            <a:srgbClr val="333333"/>
                          </a:solidFill>
                          <a:latin typeface="Malgun Gothic" panose="020B0503020000020004" pitchFamily="34" charset="-127"/>
                          <a:cs typeface="Malgun Gothic"/>
                        </a:rPr>
                        <a:t>영양</a:t>
                      </a:r>
                      <a:r>
                        <a:rPr sz="1500" b="0" i="0" spc="-160" dirty="0">
                          <a:solidFill>
                            <a:srgbClr val="333333"/>
                          </a:solidFill>
                          <a:latin typeface="Malgun Gothic" panose="020B0503020000020004" pitchFamily="34" charset="-127"/>
                          <a:cs typeface="Malgun Gothic"/>
                        </a:rPr>
                        <a:t> </a:t>
                      </a:r>
                      <a:r>
                        <a:rPr sz="1500" b="0" i="0" spc="-310" dirty="0">
                          <a:solidFill>
                            <a:srgbClr val="333333"/>
                          </a:solidFill>
                          <a:latin typeface="Malgun Gothic" panose="020B0503020000020004" pitchFamily="34" charset="-127"/>
                          <a:cs typeface="Malgun Gothic"/>
                        </a:rPr>
                        <a:t>분석</a:t>
                      </a:r>
                      <a:endParaRPr sz="1500" b="0" i="0" dirty="0">
                        <a:latin typeface="Malgun Gothic" panose="020B0503020000020004" pitchFamily="34" charset="-127"/>
                        <a:cs typeface="Malgun Gothic"/>
                      </a:endParaRPr>
                    </a:p>
                  </a:txBody>
                  <a:tcPr marL="0" marR="0" marT="120014" marB="0">
                    <a:lnL w="762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E4E7EB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E4E7EB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7BFF"/>
                      </a:solidFill>
                      <a:prstDash val="solid"/>
                    </a:lnR>
                    <a:lnT w="9525">
                      <a:solidFill>
                        <a:srgbClr val="E4E7EB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7BFF"/>
                      </a:solidFill>
                      <a:prstDash val="solid"/>
                    </a:lnL>
                    <a:lnR w="762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7BFF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32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31115" algn="ctr">
                        <a:lnSpc>
                          <a:spcPts val="1195"/>
                        </a:lnSpc>
                      </a:pPr>
                      <a:r>
                        <a:rPr sz="1150" b="0" i="0" spc="-215" dirty="0">
                          <a:solidFill>
                            <a:srgbClr val="333333"/>
                          </a:solidFill>
                          <a:latin typeface="Malgun Gothic" panose="020B0503020000020004" pitchFamily="34" charset="-127"/>
                          <a:cs typeface="Dotum"/>
                        </a:rPr>
                        <a:t>일반</a:t>
                      </a:r>
                      <a:r>
                        <a:rPr sz="1150" b="0" i="0" spc="-85" dirty="0">
                          <a:solidFill>
                            <a:srgbClr val="333333"/>
                          </a:solidFill>
                          <a:latin typeface="Malgun Gothic" panose="020B0503020000020004" pitchFamily="34" charset="-127"/>
                          <a:cs typeface="Dotum"/>
                        </a:rPr>
                        <a:t> </a:t>
                      </a:r>
                      <a:r>
                        <a:rPr sz="1150" b="0" i="0" spc="-25" dirty="0">
                          <a:solidFill>
                            <a:srgbClr val="333333"/>
                          </a:solidFill>
                          <a:latin typeface="Malgun Gothic" panose="020B0503020000020004" pitchFamily="34" charset="-127"/>
                          <a:cs typeface="Dotum"/>
                        </a:rPr>
                        <a:t>정보</a:t>
                      </a:r>
                      <a:endParaRPr sz="1150" b="0" i="0" dirty="0">
                        <a:latin typeface="Malgun Gothic" panose="020B0503020000020004" pitchFamily="34" charset="-127"/>
                        <a:cs typeface="Dotum"/>
                      </a:endParaRPr>
                    </a:p>
                  </a:txBody>
                  <a:tcPr marL="0" marR="0" marT="0" marB="0">
                    <a:lnB w="9525">
                      <a:solidFill>
                        <a:srgbClr val="E4E7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64769" algn="ctr">
                        <a:lnSpc>
                          <a:spcPts val="1195"/>
                        </a:lnSpc>
                      </a:pPr>
                      <a:r>
                        <a:rPr sz="1150" b="0" i="0" spc="-215" dirty="0">
                          <a:solidFill>
                            <a:srgbClr val="333333"/>
                          </a:solidFill>
                          <a:latin typeface="Malgun Gothic" panose="020B0503020000020004" pitchFamily="34" charset="-127"/>
                          <a:cs typeface="Dotum"/>
                        </a:rPr>
                        <a:t>칼로리</a:t>
                      </a:r>
                      <a:r>
                        <a:rPr sz="1150" b="0" i="0" spc="-80" dirty="0">
                          <a:solidFill>
                            <a:srgbClr val="333333"/>
                          </a:solidFill>
                          <a:latin typeface="Malgun Gothic" panose="020B0503020000020004" pitchFamily="34" charset="-127"/>
                          <a:cs typeface="Dotum"/>
                        </a:rPr>
                        <a:t> </a:t>
                      </a:r>
                      <a:r>
                        <a:rPr sz="1150" b="0" i="0" spc="-25" dirty="0">
                          <a:solidFill>
                            <a:srgbClr val="333333"/>
                          </a:solidFill>
                          <a:latin typeface="Malgun Gothic" panose="020B0503020000020004" pitchFamily="34" charset="-127"/>
                          <a:cs typeface="Dotum"/>
                        </a:rPr>
                        <a:t>위주</a:t>
                      </a:r>
                      <a:endParaRPr sz="1150" b="0" i="0" dirty="0">
                        <a:latin typeface="Malgun Gothic" panose="020B0503020000020004" pitchFamily="34" charset="-127"/>
                        <a:cs typeface="Dotum"/>
                      </a:endParaRPr>
                    </a:p>
                  </a:txBody>
                  <a:tcPr marL="0" marR="0" marT="0" marB="0">
                    <a:lnB w="9525">
                      <a:solidFill>
                        <a:srgbClr val="E4E7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35560" algn="ctr">
                        <a:lnSpc>
                          <a:spcPts val="1195"/>
                        </a:lnSpc>
                      </a:pPr>
                      <a:r>
                        <a:rPr sz="1150" b="0" i="0" spc="-215" dirty="0">
                          <a:solidFill>
                            <a:srgbClr val="333333"/>
                          </a:solidFill>
                          <a:latin typeface="Malgun Gothic" panose="020B0503020000020004" pitchFamily="34" charset="-127"/>
                          <a:cs typeface="Dotum"/>
                        </a:rPr>
                        <a:t>정보</a:t>
                      </a:r>
                      <a:r>
                        <a:rPr sz="1150" b="0" i="0" spc="-85" dirty="0">
                          <a:solidFill>
                            <a:srgbClr val="333333"/>
                          </a:solidFill>
                          <a:latin typeface="Malgun Gothic" panose="020B0503020000020004" pitchFamily="34" charset="-127"/>
                          <a:cs typeface="Dotum"/>
                        </a:rPr>
                        <a:t> </a:t>
                      </a:r>
                      <a:r>
                        <a:rPr sz="1150" b="0" i="0" spc="-25" dirty="0">
                          <a:solidFill>
                            <a:srgbClr val="333333"/>
                          </a:solidFill>
                          <a:latin typeface="Malgun Gothic" panose="020B0503020000020004" pitchFamily="34" charset="-127"/>
                          <a:cs typeface="Dotum"/>
                        </a:rPr>
                        <a:t>부족</a:t>
                      </a:r>
                      <a:endParaRPr sz="1150" b="0" i="0" dirty="0">
                        <a:latin typeface="Malgun Gothic" panose="020B0503020000020004" pitchFamily="34" charset="-127"/>
                        <a:cs typeface="Dotum"/>
                      </a:endParaRPr>
                    </a:p>
                  </a:txBody>
                  <a:tcPr marL="0" marR="0" marT="0" marB="0">
                    <a:lnR w="19050">
                      <a:solidFill>
                        <a:srgbClr val="007BFF"/>
                      </a:solidFill>
                      <a:prstDash val="solid"/>
                    </a:lnR>
                    <a:lnB w="9525">
                      <a:solidFill>
                        <a:srgbClr val="E4E7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34925" algn="ctr">
                        <a:lnSpc>
                          <a:spcPts val="1265"/>
                        </a:lnSpc>
                      </a:pPr>
                      <a:r>
                        <a:rPr sz="1150" b="0" i="0" spc="-200" dirty="0">
                          <a:solidFill>
                            <a:srgbClr val="333333"/>
                          </a:solidFill>
                          <a:latin typeface="Malgun Gothic" panose="020B0503020000020004" pitchFamily="34" charset="-127"/>
                          <a:cs typeface="Malgun Gothic"/>
                        </a:rPr>
                        <a:t>케톤</a:t>
                      </a:r>
                      <a:r>
                        <a:rPr sz="1100" b="0" i="0" spc="145" dirty="0">
                          <a:solidFill>
                            <a:srgbClr val="333333"/>
                          </a:solidFill>
                          <a:latin typeface="Malgun Gothic" panose="020B0503020000020004" pitchFamily="34" charset="-127"/>
                          <a:cs typeface="Noto Sans JP"/>
                        </a:rPr>
                        <a:t> </a:t>
                      </a:r>
                      <a:r>
                        <a:rPr sz="1150" b="0" i="0" spc="-200" dirty="0">
                          <a:solidFill>
                            <a:srgbClr val="333333"/>
                          </a:solidFill>
                          <a:latin typeface="Malgun Gothic" panose="020B0503020000020004" pitchFamily="34" charset="-127"/>
                          <a:cs typeface="Malgun Gothic"/>
                        </a:rPr>
                        <a:t>당뇨</a:t>
                      </a:r>
                      <a:r>
                        <a:rPr sz="1100" b="0" i="0" spc="150" dirty="0">
                          <a:solidFill>
                            <a:srgbClr val="333333"/>
                          </a:solidFill>
                          <a:latin typeface="Malgun Gothic" panose="020B0503020000020004" pitchFamily="34" charset="-127"/>
                          <a:cs typeface="Noto Sans JP"/>
                        </a:rPr>
                        <a:t> </a:t>
                      </a:r>
                      <a:r>
                        <a:rPr sz="1150" b="0" i="0" spc="-215" dirty="0">
                          <a:solidFill>
                            <a:srgbClr val="333333"/>
                          </a:solidFill>
                          <a:latin typeface="Malgun Gothic" panose="020B0503020000020004" pitchFamily="34" charset="-127"/>
                          <a:cs typeface="Malgun Gothic"/>
                        </a:rPr>
                        <a:t>육아</a:t>
                      </a:r>
                      <a:r>
                        <a:rPr sz="1150" b="0" i="0" spc="-120" dirty="0">
                          <a:solidFill>
                            <a:srgbClr val="333333"/>
                          </a:solidFill>
                          <a:latin typeface="Malgun Gothic" panose="020B0503020000020004" pitchFamily="34" charset="-127"/>
                          <a:cs typeface="Malgun Gothic"/>
                        </a:rPr>
                        <a:t> </a:t>
                      </a:r>
                      <a:r>
                        <a:rPr sz="1150" b="0" i="0" spc="-25" dirty="0">
                          <a:solidFill>
                            <a:srgbClr val="333333"/>
                          </a:solidFill>
                          <a:latin typeface="Malgun Gothic" panose="020B0503020000020004" pitchFamily="34" charset="-127"/>
                          <a:cs typeface="Malgun Gothic"/>
                        </a:rPr>
                        <a:t>특화</a:t>
                      </a:r>
                      <a:endParaRPr sz="1150" b="0" i="0" dirty="0">
                        <a:latin typeface="Malgun Gothic" panose="020B0503020000020004" pitchFamily="34" charset="-127"/>
                        <a:cs typeface="Malgun Gothic"/>
                      </a:endParaRPr>
                    </a:p>
                  </a:txBody>
                  <a:tcPr marL="0" marR="0" marT="0" marB="0">
                    <a:lnL w="19050">
                      <a:solidFill>
                        <a:srgbClr val="007BFF"/>
                      </a:solidFill>
                      <a:prstDash val="solid"/>
                    </a:lnL>
                    <a:lnR w="76200">
                      <a:solidFill>
                        <a:srgbClr val="000000"/>
                      </a:solidFill>
                      <a:prstDash val="solid"/>
                    </a:lnR>
                    <a:lnB w="38100">
                      <a:solidFill>
                        <a:srgbClr val="E4E7EB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65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15"/>
                        </a:spcBef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 marL="257810">
                        <a:lnSpc>
                          <a:spcPts val="1614"/>
                        </a:lnSpc>
                        <a:spcBef>
                          <a:spcPts val="5"/>
                        </a:spcBef>
                      </a:pPr>
                      <a:r>
                        <a:rPr sz="1500" b="0" i="0" spc="-285" dirty="0">
                          <a:solidFill>
                            <a:srgbClr val="333333"/>
                          </a:solidFill>
                          <a:latin typeface="Malgun Gothic" panose="020B0503020000020004" pitchFamily="34" charset="-127"/>
                          <a:cs typeface="Malgun Gothic"/>
                        </a:rPr>
                        <a:t>실시간</a:t>
                      </a:r>
                      <a:r>
                        <a:rPr sz="1500" b="0" i="0" spc="-160" dirty="0">
                          <a:solidFill>
                            <a:srgbClr val="333333"/>
                          </a:solidFill>
                          <a:latin typeface="Malgun Gothic" panose="020B0503020000020004" pitchFamily="34" charset="-127"/>
                          <a:cs typeface="Malgun Gothic"/>
                        </a:rPr>
                        <a:t> </a:t>
                      </a:r>
                      <a:r>
                        <a:rPr sz="1500" b="0" i="0" spc="-285" dirty="0">
                          <a:solidFill>
                            <a:srgbClr val="333333"/>
                          </a:solidFill>
                          <a:latin typeface="Malgun Gothic" panose="020B0503020000020004" pitchFamily="34" charset="-127"/>
                          <a:cs typeface="Malgun Gothic"/>
                        </a:rPr>
                        <a:t>가격</a:t>
                      </a:r>
                      <a:r>
                        <a:rPr sz="1500" b="0" i="0" spc="-160" dirty="0">
                          <a:solidFill>
                            <a:srgbClr val="333333"/>
                          </a:solidFill>
                          <a:latin typeface="Malgun Gothic" panose="020B0503020000020004" pitchFamily="34" charset="-127"/>
                          <a:cs typeface="Malgun Gothic"/>
                        </a:rPr>
                        <a:t> </a:t>
                      </a:r>
                      <a:r>
                        <a:rPr sz="1500" b="0" i="0" spc="-310" dirty="0">
                          <a:solidFill>
                            <a:srgbClr val="333333"/>
                          </a:solidFill>
                          <a:latin typeface="Malgun Gothic" panose="020B0503020000020004" pitchFamily="34" charset="-127"/>
                          <a:cs typeface="Malgun Gothic"/>
                        </a:rPr>
                        <a:t>비교</a:t>
                      </a:r>
                      <a:endParaRPr sz="1500" b="0" i="0" dirty="0">
                        <a:latin typeface="Malgun Gothic" panose="020B0503020000020004" pitchFamily="34" charset="-127"/>
                        <a:cs typeface="Malgun Gothic"/>
                      </a:endParaRPr>
                    </a:p>
                  </a:txBody>
                  <a:tcPr marL="0" marR="0" marT="128905" marB="0">
                    <a:lnL w="762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E4E7EB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E4E7EB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E4E7EB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762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E4E7EB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31115" algn="ctr">
                        <a:lnSpc>
                          <a:spcPts val="1195"/>
                        </a:lnSpc>
                      </a:pPr>
                      <a:r>
                        <a:rPr sz="1150" b="0" i="0" spc="-215" dirty="0">
                          <a:solidFill>
                            <a:srgbClr val="333333"/>
                          </a:solidFill>
                          <a:latin typeface="Malgun Gothic" panose="020B0503020000020004" pitchFamily="34" charset="-127"/>
                          <a:cs typeface="Dotum"/>
                        </a:rPr>
                        <a:t>정보</a:t>
                      </a:r>
                      <a:r>
                        <a:rPr sz="1150" b="0" i="0" spc="-85" dirty="0">
                          <a:solidFill>
                            <a:srgbClr val="333333"/>
                          </a:solidFill>
                          <a:latin typeface="Malgun Gothic" panose="020B0503020000020004" pitchFamily="34" charset="-127"/>
                          <a:cs typeface="Dotum"/>
                        </a:rPr>
                        <a:t> </a:t>
                      </a:r>
                      <a:r>
                        <a:rPr sz="1150" b="0" i="0" spc="-25" dirty="0">
                          <a:solidFill>
                            <a:srgbClr val="333333"/>
                          </a:solidFill>
                          <a:latin typeface="Malgun Gothic" panose="020B0503020000020004" pitchFamily="34" charset="-127"/>
                          <a:cs typeface="Dotum"/>
                        </a:rPr>
                        <a:t>없음</a:t>
                      </a:r>
                      <a:endParaRPr sz="1150" b="0" i="0" dirty="0">
                        <a:latin typeface="Malgun Gothic" panose="020B0503020000020004" pitchFamily="34" charset="-127"/>
                        <a:cs typeface="Dotum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64769" algn="ctr">
                        <a:lnSpc>
                          <a:spcPts val="1195"/>
                        </a:lnSpc>
                      </a:pPr>
                      <a:r>
                        <a:rPr sz="1150" b="0" i="0" spc="-215" dirty="0">
                          <a:solidFill>
                            <a:srgbClr val="333333"/>
                          </a:solidFill>
                          <a:latin typeface="Malgun Gothic" panose="020B0503020000020004" pitchFamily="34" charset="-127"/>
                          <a:cs typeface="Dotum"/>
                        </a:rPr>
                        <a:t>정보</a:t>
                      </a:r>
                      <a:r>
                        <a:rPr sz="1150" b="0" i="0" spc="-85" dirty="0">
                          <a:solidFill>
                            <a:srgbClr val="333333"/>
                          </a:solidFill>
                          <a:latin typeface="Malgun Gothic" panose="020B0503020000020004" pitchFamily="34" charset="-127"/>
                          <a:cs typeface="Dotum"/>
                        </a:rPr>
                        <a:t> </a:t>
                      </a:r>
                      <a:r>
                        <a:rPr sz="1150" b="0" i="0" spc="-25" dirty="0">
                          <a:solidFill>
                            <a:srgbClr val="333333"/>
                          </a:solidFill>
                          <a:latin typeface="Malgun Gothic" panose="020B0503020000020004" pitchFamily="34" charset="-127"/>
                          <a:cs typeface="Dotum"/>
                        </a:rPr>
                        <a:t>없음</a:t>
                      </a:r>
                      <a:endParaRPr sz="1150" b="0" i="0" dirty="0">
                        <a:latin typeface="Malgun Gothic" panose="020B0503020000020004" pitchFamily="34" charset="-127"/>
                        <a:cs typeface="Dotum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35560" algn="ctr">
                        <a:lnSpc>
                          <a:spcPts val="1195"/>
                        </a:lnSpc>
                      </a:pPr>
                      <a:r>
                        <a:rPr sz="1150" b="0" i="0" spc="-215" dirty="0">
                          <a:solidFill>
                            <a:srgbClr val="333333"/>
                          </a:solidFill>
                          <a:latin typeface="Malgun Gothic" panose="020B0503020000020004" pitchFamily="34" charset="-127"/>
                          <a:cs typeface="Dotum"/>
                        </a:rPr>
                        <a:t>자사몰</a:t>
                      </a:r>
                      <a:r>
                        <a:rPr sz="1150" b="0" i="0" spc="-80" dirty="0">
                          <a:solidFill>
                            <a:srgbClr val="333333"/>
                          </a:solidFill>
                          <a:latin typeface="Malgun Gothic" panose="020B0503020000020004" pitchFamily="34" charset="-127"/>
                          <a:cs typeface="Dotum"/>
                        </a:rPr>
                        <a:t> </a:t>
                      </a:r>
                      <a:r>
                        <a:rPr sz="1150" b="0" i="0" spc="-25" dirty="0">
                          <a:solidFill>
                            <a:srgbClr val="333333"/>
                          </a:solidFill>
                          <a:latin typeface="Malgun Gothic" panose="020B0503020000020004" pitchFamily="34" charset="-127"/>
                          <a:cs typeface="Dotum"/>
                        </a:rPr>
                        <a:t>한정</a:t>
                      </a:r>
                      <a:endParaRPr sz="1150" b="0" i="0" dirty="0">
                        <a:latin typeface="Malgun Gothic" panose="020B0503020000020004" pitchFamily="34" charset="-127"/>
                        <a:cs typeface="Dotum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34925" algn="ctr">
                        <a:lnSpc>
                          <a:spcPts val="1195"/>
                        </a:lnSpc>
                      </a:pPr>
                      <a:r>
                        <a:rPr sz="1150" b="0" i="0" spc="-215" dirty="0">
                          <a:solidFill>
                            <a:srgbClr val="333333"/>
                          </a:solidFill>
                          <a:latin typeface="Malgun Gothic" panose="020B0503020000020004" pitchFamily="34" charset="-127"/>
                          <a:cs typeface="Malgun Gothic"/>
                        </a:rPr>
                        <a:t>온라인</a:t>
                      </a:r>
                      <a:r>
                        <a:rPr sz="1150" b="0" i="0" spc="-100" dirty="0">
                          <a:solidFill>
                            <a:srgbClr val="333333"/>
                          </a:solidFill>
                          <a:latin typeface="Malgun Gothic" panose="020B0503020000020004" pitchFamily="34" charset="-127"/>
                          <a:cs typeface="Malgun Gothic"/>
                        </a:rPr>
                        <a:t> </a:t>
                      </a:r>
                      <a:r>
                        <a:rPr sz="1150" b="0" i="0" spc="-25" dirty="0">
                          <a:solidFill>
                            <a:srgbClr val="333333"/>
                          </a:solidFill>
                          <a:latin typeface="Malgun Gothic" panose="020B0503020000020004" pitchFamily="34" charset="-127"/>
                          <a:cs typeface="Malgun Gothic"/>
                        </a:rPr>
                        <a:t>최저가</a:t>
                      </a:r>
                      <a:endParaRPr sz="1150" b="0" i="0" dirty="0">
                        <a:latin typeface="Malgun Gothic" panose="020B0503020000020004" pitchFamily="34" charset="-127"/>
                        <a:cs typeface="Malgun Gothic"/>
                      </a:endParaRPr>
                    </a:p>
                  </a:txBody>
                  <a:tcPr marL="0" marR="0" marT="0" marB="0">
                    <a:lnR w="7620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1" name="object 21"/>
          <p:cNvSpPr/>
          <p:nvPr/>
        </p:nvSpPr>
        <p:spPr>
          <a:xfrm>
            <a:off x="633971" y="4977142"/>
            <a:ext cx="10911840" cy="104139"/>
          </a:xfrm>
          <a:custGeom>
            <a:avLst/>
            <a:gdLst/>
            <a:ahLst/>
            <a:cxnLst/>
            <a:rect l="l" t="t" r="r" b="b"/>
            <a:pathLst>
              <a:path w="10911840" h="104139">
                <a:moveTo>
                  <a:pt x="10911840" y="0"/>
                </a:moveTo>
                <a:lnTo>
                  <a:pt x="10881360" y="0"/>
                </a:lnTo>
                <a:lnTo>
                  <a:pt x="30480" y="0"/>
                </a:lnTo>
                <a:lnTo>
                  <a:pt x="0" y="0"/>
                </a:lnTo>
                <a:lnTo>
                  <a:pt x="0" y="104140"/>
                </a:lnTo>
                <a:lnTo>
                  <a:pt x="10911840" y="104140"/>
                </a:lnTo>
                <a:lnTo>
                  <a:pt x="10911840" y="0"/>
                </a:lnTo>
                <a:close/>
              </a:path>
            </a:pathLst>
          </a:custGeom>
          <a:solidFill>
            <a:srgbClr val="000000">
              <a:alpha val="101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2" name="object 2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81888" y="2606611"/>
            <a:ext cx="225424" cy="228599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978135" y="2606611"/>
            <a:ext cx="225424" cy="228599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774382" y="2606611"/>
            <a:ext cx="225424" cy="228599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019691" y="2615966"/>
            <a:ext cx="225424" cy="228599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81888" y="3457957"/>
            <a:ext cx="225424" cy="228599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974960" y="3473832"/>
            <a:ext cx="231774" cy="200024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774382" y="3457957"/>
            <a:ext cx="225424" cy="228599"/>
          </a:xfrm>
          <a:prstGeom prst="rect">
            <a:avLst/>
          </a:prstGeom>
        </p:spPr>
      </p:pic>
      <p:pic>
        <p:nvPicPr>
          <p:cNvPr id="29" name="object 2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019691" y="3467313"/>
            <a:ext cx="225424" cy="228599"/>
          </a:xfrm>
          <a:prstGeom prst="rect">
            <a:avLst/>
          </a:prstGeom>
        </p:spPr>
      </p:pic>
      <p:pic>
        <p:nvPicPr>
          <p:cNvPr id="30" name="object 3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81888" y="4318659"/>
            <a:ext cx="225424" cy="228599"/>
          </a:xfrm>
          <a:prstGeom prst="rect">
            <a:avLst/>
          </a:prstGeom>
        </p:spPr>
      </p:pic>
      <p:pic>
        <p:nvPicPr>
          <p:cNvPr id="31" name="object 3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978135" y="4318659"/>
            <a:ext cx="225424" cy="228599"/>
          </a:xfrm>
          <a:prstGeom prst="rect">
            <a:avLst/>
          </a:prstGeom>
        </p:spPr>
      </p:pic>
      <p:pic>
        <p:nvPicPr>
          <p:cNvPr id="32" name="object 3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771207" y="4334534"/>
            <a:ext cx="231774" cy="200024"/>
          </a:xfrm>
          <a:prstGeom prst="rect">
            <a:avLst/>
          </a:prstGeom>
        </p:spPr>
      </p:pic>
      <p:pic>
        <p:nvPicPr>
          <p:cNvPr id="33" name="object 3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019691" y="4318659"/>
            <a:ext cx="225424" cy="228599"/>
          </a:xfrm>
          <a:prstGeom prst="rect">
            <a:avLst/>
          </a:prstGeom>
        </p:spPr>
      </p:pic>
      <p:sp>
        <p:nvSpPr>
          <p:cNvPr id="34" name="object 34"/>
          <p:cNvSpPr/>
          <p:nvPr/>
        </p:nvSpPr>
        <p:spPr>
          <a:xfrm>
            <a:off x="701659" y="5557140"/>
            <a:ext cx="10777855" cy="19050"/>
          </a:xfrm>
          <a:custGeom>
            <a:avLst/>
            <a:gdLst/>
            <a:ahLst/>
            <a:cxnLst/>
            <a:rect l="l" t="t" r="r" b="b"/>
            <a:pathLst>
              <a:path w="10777855" h="19050">
                <a:moveTo>
                  <a:pt x="10777484" y="18710"/>
                </a:moveTo>
                <a:lnTo>
                  <a:pt x="0" y="18710"/>
                </a:lnTo>
                <a:lnTo>
                  <a:pt x="0" y="0"/>
                </a:lnTo>
                <a:lnTo>
                  <a:pt x="10777484" y="0"/>
                </a:lnTo>
                <a:lnTo>
                  <a:pt x="10777484" y="18710"/>
                </a:lnTo>
                <a:close/>
              </a:path>
            </a:pathLst>
          </a:custGeom>
          <a:solidFill>
            <a:srgbClr val="007B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01659" y="6174600"/>
            <a:ext cx="10777855" cy="19050"/>
          </a:xfrm>
          <a:custGeom>
            <a:avLst/>
            <a:gdLst/>
            <a:ahLst/>
            <a:cxnLst/>
            <a:rect l="l" t="t" r="r" b="b"/>
            <a:pathLst>
              <a:path w="10777855" h="19050">
                <a:moveTo>
                  <a:pt x="10777484" y="18710"/>
                </a:moveTo>
                <a:lnTo>
                  <a:pt x="0" y="18710"/>
                </a:lnTo>
                <a:lnTo>
                  <a:pt x="0" y="0"/>
                </a:lnTo>
                <a:lnTo>
                  <a:pt x="10777484" y="0"/>
                </a:lnTo>
                <a:lnTo>
                  <a:pt x="10777484" y="18710"/>
                </a:lnTo>
                <a:close/>
              </a:path>
            </a:pathLst>
          </a:custGeom>
          <a:solidFill>
            <a:srgbClr val="007B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2584450" y="5726623"/>
            <a:ext cx="7942826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dirty="0">
                <a:solidFill>
                  <a:srgbClr val="0056B3"/>
                </a:solidFill>
                <a:latin typeface="Malgun Gothic" panose="020B0503020000020004" pitchFamily="34" charset="-127"/>
                <a:cs typeface="Malgun Gothic"/>
              </a:rPr>
              <a:t>결론</a:t>
            </a:r>
            <a:r>
              <a:rPr sz="2000" dirty="0">
                <a:solidFill>
                  <a:srgbClr val="0056B3"/>
                </a:solidFill>
                <a:latin typeface="Malgun Gothic" panose="020B0503020000020004" pitchFamily="34" charset="-127"/>
                <a:cs typeface="Arial"/>
              </a:rPr>
              <a:t>  </a:t>
            </a:r>
            <a:r>
              <a:rPr sz="2000" dirty="0">
                <a:solidFill>
                  <a:srgbClr val="0056B3"/>
                </a:solidFill>
                <a:latin typeface="Malgun Gothic" panose="020B0503020000020004" pitchFamily="34" charset="-127"/>
                <a:cs typeface="Malgun Gothic"/>
              </a:rPr>
              <a:t>경쟁사는</a:t>
            </a:r>
            <a:r>
              <a:rPr sz="2000" dirty="0">
                <a:solidFill>
                  <a:srgbClr val="0056B3"/>
                </a:solidFill>
                <a:latin typeface="Malgun Gothic" panose="020B0503020000020004" pitchFamily="34" charset="-127"/>
                <a:cs typeface="Arial"/>
              </a:rPr>
              <a:t>  </a:t>
            </a:r>
            <a:r>
              <a:rPr sz="2000" dirty="0">
                <a:solidFill>
                  <a:srgbClr val="0056B3"/>
                </a:solidFill>
                <a:latin typeface="Malgun Gothic" panose="020B0503020000020004" pitchFamily="34" charset="-127"/>
                <a:cs typeface="Malgun Gothic"/>
              </a:rPr>
              <a:t>검색</a:t>
            </a:r>
            <a:r>
              <a:rPr sz="2000" dirty="0">
                <a:solidFill>
                  <a:srgbClr val="0056B3"/>
                </a:solidFill>
                <a:latin typeface="Malgun Gothic" panose="020B0503020000020004" pitchFamily="34" charset="-127"/>
                <a:cs typeface="Arial"/>
              </a:rPr>
              <a:t> </a:t>
            </a:r>
            <a:r>
              <a:rPr sz="2000" dirty="0">
                <a:solidFill>
                  <a:srgbClr val="0056B3"/>
                </a:solidFill>
                <a:latin typeface="Malgun Gothic" panose="020B0503020000020004" pitchFamily="34" charset="-127"/>
                <a:cs typeface="Malgun Gothic"/>
              </a:rPr>
              <a:t>을 도와주지만</a:t>
            </a:r>
            <a:r>
              <a:rPr sz="2000" dirty="0">
                <a:solidFill>
                  <a:srgbClr val="0056B3"/>
                </a:solidFill>
                <a:latin typeface="Malgun Gothic" panose="020B0503020000020004" pitchFamily="34" charset="-127"/>
                <a:cs typeface="Arial"/>
              </a:rPr>
              <a:t>  </a:t>
            </a:r>
            <a:r>
              <a:rPr sz="2000" dirty="0" err="1">
                <a:solidFill>
                  <a:srgbClr val="0056B3"/>
                </a:solidFill>
                <a:latin typeface="Malgun Gothic" panose="020B0503020000020004" pitchFamily="34" charset="-127"/>
                <a:cs typeface="Malgun Gothic"/>
              </a:rPr>
              <a:t>우리는</a:t>
            </a:r>
            <a:r>
              <a:rPr sz="2000" dirty="0">
                <a:solidFill>
                  <a:srgbClr val="0056B3"/>
                </a:solidFill>
                <a:latin typeface="Malgun Gothic" panose="020B0503020000020004" pitchFamily="34" charset="-127"/>
                <a:cs typeface="Arial"/>
              </a:rPr>
              <a:t>  </a:t>
            </a:r>
            <a:r>
              <a:rPr sz="2000" dirty="0" err="1">
                <a:solidFill>
                  <a:srgbClr val="0056B3"/>
                </a:solidFill>
                <a:latin typeface="Malgun Gothic" panose="020B0503020000020004" pitchFamily="34" charset="-127"/>
                <a:cs typeface="Malgun Gothic"/>
              </a:rPr>
              <a:t>결정을</a:t>
            </a:r>
            <a:r>
              <a:rPr sz="2000" dirty="0">
                <a:solidFill>
                  <a:srgbClr val="0056B3"/>
                </a:solidFill>
                <a:latin typeface="Malgun Gothic" panose="020B0503020000020004" pitchFamily="34" charset="-127"/>
                <a:cs typeface="Malgun Gothic"/>
              </a:rPr>
              <a:t> 대신해줍니다</a:t>
            </a:r>
            <a:r>
              <a:rPr sz="2000" dirty="0">
                <a:solidFill>
                  <a:srgbClr val="0056B3"/>
                </a:solidFill>
                <a:latin typeface="Malgun Gothic" panose="020B0503020000020004" pitchFamily="34" charset="-127"/>
                <a:cs typeface="Arial"/>
              </a:rPr>
              <a:t> </a:t>
            </a:r>
            <a:endParaRPr sz="2000" dirty="0">
              <a:latin typeface="Malgun Gothic" panose="020B0503020000020004" pitchFamily="34" charset="-127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2595</TotalTime>
  <Words>1670</Words>
  <Application>Microsoft Macintosh PowerPoint</Application>
  <PresentationFormat>사용자 지정</PresentationFormat>
  <Paragraphs>225</Paragraphs>
  <Slides>12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17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30" baseType="lpstr">
      <vt:lpstr>NanumGothic</vt:lpstr>
      <vt:lpstr>Dotum</vt:lpstr>
      <vt:lpstr>맑은 고딕</vt:lpstr>
      <vt:lpstr>맑은 고딕</vt:lpstr>
      <vt:lpstr>Malgun Gothic Semilight</vt:lpstr>
      <vt:lpstr>Noto Sans JP</vt:lpstr>
      <vt:lpstr>Noto Sans JP Light</vt:lpstr>
      <vt:lpstr>Arial</vt:lpstr>
      <vt:lpstr>Arial Black</vt:lpstr>
      <vt:lpstr>Cambria</vt:lpstr>
      <vt:lpstr>Franklin Gothic Demi</vt:lpstr>
      <vt:lpstr>Microsoft Sans Serif</vt:lpstr>
      <vt:lpstr>Poppins</vt:lpstr>
      <vt:lpstr>Segoe UI Symbol</vt:lpstr>
      <vt:lpstr>Tahoma</vt:lpstr>
      <vt:lpstr>Times New Roman</vt:lpstr>
      <vt:lpstr>Trebuchet MS</vt:lpstr>
      <vt:lpstr>Office Theme</vt:lpstr>
      <vt:lpstr>Jang bo go</vt:lpstr>
      <vt:lpstr>우리의 식탁은 세 가지 장벽에 갇혀 있습니다 </vt:lpstr>
      <vt:lpstr>AI Chef Assistant는 이 모든 장벽을</vt:lpstr>
      <vt:lpstr>AI Chef Assistant가 일하는 법</vt:lpstr>
      <vt:lpstr>저희 팀의 세 번째 멤버는 AI AWS Q Developer였습니다 </vt:lpstr>
      <vt:lpstr>Simple Architecture  Powerful Solution</vt:lpstr>
      <vt:lpstr>케톤 다이어터</vt:lpstr>
      <vt:lpstr>지속가능한 성장을 위한 다각화된 수익 모델</vt:lpstr>
      <vt:lpstr>기존 솔루션의 한계  그리고 우리의 기회</vt:lpstr>
      <vt:lpstr>저희는  식탁의 미래 를 만들 팀입니다 </vt:lpstr>
      <vt:lpstr>현재의 한계  그리고 더 높은 도약을 위한 계획</vt:lpstr>
      <vt:lpstr>AI Chef Assistant 식탁의 미래  저희가 만들겠습니다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현두 박</cp:lastModifiedBy>
  <cp:revision>38</cp:revision>
  <dcterms:created xsi:type="dcterms:W3CDTF">2025-09-04T11:09:20Z</dcterms:created>
  <dcterms:modified xsi:type="dcterms:W3CDTF">2025-09-06T07:27:44Z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2025-09-04T00:00:00Z</vt:filetime>
  </property>
  <property fmtid="{D5CDD505-2E9C-101B-9397-08002B2CF9AE}" pid="3" name="LastSaved">
    <vt:filetime>2025-09-04T00:00:00Z</vt:filetime>
  </property>
  <property fmtid="{D5CDD505-2E9C-101B-9397-08002B2CF9AE}" pid="4" name="Producer">
    <vt:lpwstr>iText® Core 7.2.2 (AGPL version) ©2000-2022 iText Group NV</vt:lpwstr>
  </property>
</Properties>
</file>