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05" r:id="rId2"/>
    <p:sldId id="435" r:id="rId3"/>
    <p:sldId id="443" r:id="rId4"/>
    <p:sldId id="441" r:id="rId5"/>
    <p:sldId id="437" r:id="rId6"/>
    <p:sldId id="438" r:id="rId7"/>
    <p:sldId id="444" r:id="rId8"/>
    <p:sldId id="439" r:id="rId9"/>
    <p:sldId id="436" r:id="rId10"/>
    <p:sldId id="442" r:id="rId11"/>
    <p:sldId id="440" r:id="rId12"/>
    <p:sldId id="445" r:id="rId13"/>
    <p:sldId id="412" r:id="rId14"/>
    <p:sldId id="413" r:id="rId15"/>
    <p:sldId id="415" r:id="rId16"/>
    <p:sldId id="416" r:id="rId17"/>
    <p:sldId id="417" r:id="rId18"/>
    <p:sldId id="418" r:id="rId19"/>
    <p:sldId id="419" r:id="rId20"/>
    <p:sldId id="421" r:id="rId21"/>
    <p:sldId id="422" r:id="rId22"/>
    <p:sldId id="420" r:id="rId23"/>
    <p:sldId id="423" r:id="rId24"/>
    <p:sldId id="446" r:id="rId25"/>
    <p:sldId id="447" r:id="rId26"/>
    <p:sldId id="453" r:id="rId27"/>
    <p:sldId id="471" r:id="rId28"/>
    <p:sldId id="472" r:id="rId29"/>
    <p:sldId id="448" r:id="rId30"/>
    <p:sldId id="449" r:id="rId31"/>
    <p:sldId id="450" r:id="rId32"/>
    <p:sldId id="451" r:id="rId33"/>
    <p:sldId id="454" r:id="rId34"/>
    <p:sldId id="455" r:id="rId35"/>
    <p:sldId id="456" r:id="rId36"/>
    <p:sldId id="457" r:id="rId37"/>
    <p:sldId id="460" r:id="rId38"/>
    <p:sldId id="458" r:id="rId39"/>
    <p:sldId id="459" r:id="rId40"/>
    <p:sldId id="461" r:id="rId41"/>
    <p:sldId id="462" r:id="rId42"/>
    <p:sldId id="463" r:id="rId43"/>
    <p:sldId id="465" r:id="rId44"/>
    <p:sldId id="466" r:id="rId45"/>
    <p:sldId id="464" r:id="rId46"/>
    <p:sldId id="467" r:id="rId47"/>
    <p:sldId id="468" r:id="rId48"/>
    <p:sldId id="469" r:id="rId49"/>
    <p:sldId id="470" r:id="rId50"/>
    <p:sldId id="45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7" autoAdjust="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C1C69-A0CF-442E-BB10-2D22215100E4}" type="datetimeFigureOut">
              <a:rPr lang="ru-RU" smtClean="0"/>
              <a:t>24.10.2023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CA31A-CAC2-4ADE-B33D-7876F7023925}" type="slidenum">
              <a:rPr lang="ru-RU" smtClean="0"/>
              <a:t>‹#›</a:t>
            </a:fld>
            <a:endParaRPr lang="ru-RU"/>
          </a:p>
        </p:txBody>
      </p:sp>
    </p:spTree>
    <p:extLst>
      <p:ext uri="{BB962C8B-B14F-4D97-AF65-F5344CB8AC3E}">
        <p14:creationId xmlns:p14="http://schemas.microsoft.com/office/powerpoint/2010/main" val="3569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9902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1243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291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7393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19841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FFFA7C5-D9DB-44D1-A5F4-11AC54B42FAF}" type="datetimeFigureOut">
              <a:rPr lang="en-US" smtClean="0"/>
              <a:t>10/24/2023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3194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FFFA7C5-D9DB-44D1-A5F4-11AC54B42FAF}" type="datetimeFigureOut">
              <a:rPr lang="en-US" smtClean="0"/>
              <a:t>10/24/2023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93584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FFFA7C5-D9DB-44D1-A5F4-11AC54B42FAF}" type="datetimeFigureOut">
              <a:rPr lang="en-US" smtClean="0"/>
              <a:t>10/24/2023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72983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FFA7C5-D9DB-44D1-A5F4-11AC54B42FAF}" type="datetimeFigureOut">
              <a:rPr lang="en-US" smtClean="0"/>
              <a:t>10/24/2023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80999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10/24/2023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42288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10/24/2023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4251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A7C5-D9DB-44D1-A5F4-11AC54B42FAF}" type="datetimeFigureOut">
              <a:rPr lang="en-US" smtClean="0"/>
              <a:t>10/24/2023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ADE65-4CEA-4805-B08F-22E9AA10E431}" type="slidenum">
              <a:rPr lang="en-US" smtClean="0"/>
              <a:t>‹#›</a:t>
            </a:fld>
            <a:endParaRPr lang="en-US"/>
          </a:p>
        </p:txBody>
      </p:sp>
    </p:spTree>
    <p:extLst>
      <p:ext uri="{BB962C8B-B14F-4D97-AF65-F5344CB8AC3E}">
        <p14:creationId xmlns:p14="http://schemas.microsoft.com/office/powerpoint/2010/main" val="11734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477562" y="3133534"/>
            <a:ext cx="523688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3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01A9C9C3-E52F-47C9-9EAE-C22E8EEBFFEF}"/>
              </a:ext>
            </a:extLst>
          </p:cNvPr>
          <p:cNvGraphicFramePr>
            <a:graphicFrameLocks noChangeAspect="1"/>
          </p:cNvGraphicFramePr>
          <p:nvPr>
            <p:extLst>
              <p:ext uri="{D42A27DB-BD31-4B8C-83A1-F6EECF244321}">
                <p14:modId xmlns:p14="http://schemas.microsoft.com/office/powerpoint/2010/main" val="547149819"/>
              </p:ext>
            </p:extLst>
          </p:nvPr>
        </p:nvGraphicFramePr>
        <p:xfrm>
          <a:off x="3187259" y="2884335"/>
          <a:ext cx="5817480" cy="1089329"/>
        </p:xfrm>
        <a:graphic>
          <a:graphicData uri="http://schemas.openxmlformats.org/presentationml/2006/ole">
            <mc:AlternateContent xmlns:mc="http://schemas.openxmlformats.org/markup-compatibility/2006">
              <mc:Choice xmlns:v="urn:schemas-microsoft-com:vml" Requires="v">
                <p:oleObj spid="_x0000_s2065" r:id="rId3" imgW="2387600" imgH="444500" progId="Equation.3">
                  <p:embed/>
                </p:oleObj>
              </mc:Choice>
              <mc:Fallback>
                <p:oleObj r:id="rId3" imgW="2387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259" y="2884335"/>
                        <a:ext cx="5817480" cy="1089329"/>
                      </a:xfrm>
                      <a:prstGeom prst="rect">
                        <a:avLst/>
                      </a:prstGeom>
                      <a:noFill/>
                    </p:spPr>
                  </p:pic>
                </p:oleObj>
              </mc:Fallback>
            </mc:AlternateContent>
          </a:graphicData>
        </a:graphic>
      </p:graphicFrame>
      <p:sp>
        <p:nvSpPr>
          <p:cNvPr id="4" name="Прямоугольник 3">
            <a:extLst>
              <a:ext uri="{FF2B5EF4-FFF2-40B4-BE49-F238E27FC236}">
                <a16:creationId xmlns:a16="http://schemas.microsoft.com/office/drawing/2014/main" id="{F4438A7B-CFE6-4B3F-AB58-0B477EA4AEDF}"/>
              </a:ext>
            </a:extLst>
          </p:cNvPr>
          <p:cNvSpPr/>
          <p:nvPr/>
        </p:nvSpPr>
        <p:spPr>
          <a:xfrm>
            <a:off x="1306663" y="1581219"/>
            <a:ext cx="9721795" cy="954107"/>
          </a:xfrm>
          <a:prstGeom prst="rect">
            <a:avLst/>
          </a:prstGeom>
        </p:spPr>
        <p:txBody>
          <a:bodyPr wrap="square">
            <a:spAutoFit/>
          </a:bodyPr>
          <a:lstStyle/>
          <a:p>
            <a:r>
              <a:rPr lang="en-US" sz="2800" dirty="0" err="1">
                <a:latin typeface="Calibri" panose="020F0502020204030204" pitchFamily="34" charset="0"/>
                <a:ea typeface="Times New Roman" panose="02020603050405020304" pitchFamily="18" charset="0"/>
                <a:cs typeface="Calibri" panose="020F0502020204030204" pitchFamily="34" charset="0"/>
              </a:rPr>
              <a:t>Информационной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характеристикой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источника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сообщений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на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основе</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этого</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является</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x-none" sz="2800" i="1" dirty="0">
                <a:latin typeface="Calibri" panose="020F0502020204030204" pitchFamily="34" charset="0"/>
                <a:ea typeface="Times New Roman" panose="02020603050405020304" pitchFamily="18" charset="0"/>
                <a:cs typeface="Calibri" panose="020F0502020204030204" pitchFamily="34" charset="0"/>
              </a:rPr>
              <a:t>энтропия</a:t>
            </a:r>
            <a:endParaRPr lang="ru-RU" sz="2800" dirty="0">
              <a:latin typeface="Calibri" panose="020F0502020204030204" pitchFamily="34" charset="0"/>
              <a:cs typeface="Calibri" panose="020F0502020204030204" pitchFamily="34" charset="0"/>
            </a:endParaRPr>
          </a:p>
        </p:txBody>
      </p:sp>
      <p:sp>
        <p:nvSpPr>
          <p:cNvPr id="6" name="Прямоугольник 5">
            <a:extLst>
              <a:ext uri="{FF2B5EF4-FFF2-40B4-BE49-F238E27FC236}">
                <a16:creationId xmlns:a16="http://schemas.microsoft.com/office/drawing/2014/main" id="{4D0157CF-98F6-4675-9835-248C77BCEC38}"/>
              </a:ext>
            </a:extLst>
          </p:cNvPr>
          <p:cNvSpPr/>
          <p:nvPr/>
        </p:nvSpPr>
        <p:spPr>
          <a:xfrm>
            <a:off x="5335615" y="4671681"/>
            <a:ext cx="4420636" cy="523220"/>
          </a:xfrm>
          <a:prstGeom prst="rect">
            <a:avLst/>
          </a:prstGeom>
        </p:spPr>
        <p:txBody>
          <a:bodyPr wrap="square">
            <a:spAutoFit/>
          </a:bodyPr>
          <a:lstStyle/>
          <a:p>
            <a:r>
              <a:rPr lang="ru-RU" sz="2800" dirty="0">
                <a:latin typeface="Calibri" panose="020F0502020204030204" pitchFamily="34" charset="0"/>
                <a:ea typeface="Times New Roman" panose="02020603050405020304" pitchFamily="18" charset="0"/>
                <a:cs typeface="Calibri" panose="020F0502020204030204" pitchFamily="34" charset="0"/>
              </a:rPr>
              <a:t>Для русского языка </a:t>
            </a:r>
            <a:r>
              <a:rPr lang="en-US" sz="2800" dirty="0">
                <a:latin typeface="Calibri" panose="020F0502020204030204" pitchFamily="34" charset="0"/>
                <a:ea typeface="Times New Roman" panose="02020603050405020304" pitchFamily="18" charset="0"/>
                <a:cs typeface="Calibri" panose="020F0502020204030204" pitchFamily="34" charset="0"/>
              </a:rPr>
              <a:t>~</a:t>
            </a:r>
            <a:r>
              <a:rPr lang="ru-RU" sz="2800" dirty="0">
                <a:latin typeface="Calibri" panose="020F0502020204030204" pitchFamily="34" charset="0"/>
                <a:ea typeface="Times New Roman" panose="02020603050405020304" pitchFamily="18" charset="0"/>
                <a:cs typeface="Calibri" panose="020F0502020204030204" pitchFamily="34" charset="0"/>
              </a:rPr>
              <a:t> 4,358 </a:t>
            </a:r>
            <a:endParaRPr lang="ru-R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32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1768C28-0283-48A6-93FA-C58F0839FBB1}"/>
              </a:ext>
            </a:extLst>
          </p:cNvPr>
          <p:cNvSpPr/>
          <p:nvPr/>
        </p:nvSpPr>
        <p:spPr>
          <a:xfrm>
            <a:off x="650680" y="4138718"/>
            <a:ext cx="10890637" cy="2308324"/>
          </a:xfrm>
          <a:prstGeom prst="rect">
            <a:avLst/>
          </a:prstGeom>
        </p:spPr>
        <p:txBody>
          <a:bodyPr wrap="square">
            <a:spAutoFit/>
          </a:bodyPr>
          <a:lstStyle/>
          <a:p>
            <a:pPr algn="just"/>
            <a:r>
              <a:rPr lang="ru-RU" dirty="0">
                <a:solidFill>
                  <a:srgbClr val="000000"/>
                </a:solidFill>
                <a:latin typeface="Arial" panose="020B0604020202020204" pitchFamily="34" charset="0"/>
              </a:rPr>
              <a:t>Код называется </a:t>
            </a:r>
            <a:r>
              <a:rPr lang="ru-RU" b="1" i="1" dirty="0">
                <a:solidFill>
                  <a:srgbClr val="000000"/>
                </a:solidFill>
                <a:latin typeface="Arial" panose="020B0604020202020204" pitchFamily="34" charset="0"/>
              </a:rPr>
              <a:t>префиксным</a:t>
            </a:r>
            <a:r>
              <a:rPr lang="ru-RU" dirty="0">
                <a:solidFill>
                  <a:srgbClr val="000000"/>
                </a:solidFill>
                <a:latin typeface="Arial" panose="020B0604020202020204" pitchFamily="34" charset="0"/>
              </a:rPr>
              <a:t>, если он удовлетворяет </a:t>
            </a:r>
            <a:r>
              <a:rPr lang="ru-RU" b="1" i="1" dirty="0">
                <a:solidFill>
                  <a:srgbClr val="000000"/>
                </a:solidFill>
                <a:latin typeface="Arial" panose="020B0604020202020204" pitchFamily="34" charset="0"/>
              </a:rPr>
              <a:t>условию </a:t>
            </a:r>
            <a:r>
              <a:rPr lang="ru-RU" b="1" i="1" dirty="0" err="1">
                <a:solidFill>
                  <a:srgbClr val="000000"/>
                </a:solidFill>
                <a:latin typeface="Arial" panose="020B0604020202020204" pitchFamily="34" charset="0"/>
              </a:rPr>
              <a:t>Фано</a:t>
            </a:r>
            <a:r>
              <a:rPr lang="ru-RU" dirty="0">
                <a:solidFill>
                  <a:srgbClr val="000000"/>
                </a:solidFill>
                <a:latin typeface="Arial" panose="020B0604020202020204" pitchFamily="34" charset="0"/>
              </a:rPr>
              <a:t>:</a:t>
            </a:r>
          </a:p>
          <a:p>
            <a:pPr algn="just"/>
            <a:endParaRPr lang="en-US" b="1" dirty="0">
              <a:solidFill>
                <a:srgbClr val="000000"/>
              </a:solidFill>
              <a:latin typeface="Arial" panose="020B0604020202020204" pitchFamily="34" charset="0"/>
            </a:endParaRPr>
          </a:p>
          <a:p>
            <a:pPr algn="just"/>
            <a:r>
              <a:rPr lang="ru-RU" b="1" dirty="0">
                <a:solidFill>
                  <a:srgbClr val="000000"/>
                </a:solidFill>
                <a:latin typeface="Arial" panose="020B0604020202020204" pitchFamily="34" charset="0"/>
              </a:rPr>
              <a:t>Неравномерный код может быть однозначно декодирован, если никакой из кодов не совпадает с началом какого-либо иного, более длинного кода .</a:t>
            </a:r>
            <a:endParaRPr lang="ru-RU"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ru-RU" dirty="0">
                <a:solidFill>
                  <a:srgbClr val="000000"/>
                </a:solidFill>
                <a:latin typeface="Arial" panose="020B0604020202020204" pitchFamily="34" charset="0"/>
              </a:rPr>
              <a:t>Например, если имеется код </a:t>
            </a:r>
            <a:r>
              <a:rPr lang="ru-RU" i="1" dirty="0">
                <a:solidFill>
                  <a:srgbClr val="000000"/>
                </a:solidFill>
                <a:latin typeface="Arial" panose="020B0604020202020204" pitchFamily="34" charset="0"/>
              </a:rPr>
              <a:t>110,</a:t>
            </a:r>
            <a:r>
              <a:rPr lang="ru-RU" dirty="0">
                <a:solidFill>
                  <a:srgbClr val="000000"/>
                </a:solidFill>
                <a:latin typeface="Arial" panose="020B0604020202020204" pitchFamily="34" charset="0"/>
              </a:rPr>
              <a:t> то уже не могут использоваться коды </a:t>
            </a:r>
            <a:r>
              <a:rPr lang="ru-RU" i="1" dirty="0">
                <a:solidFill>
                  <a:srgbClr val="000000"/>
                </a:solidFill>
                <a:latin typeface="Arial" panose="020B0604020202020204" pitchFamily="34" charset="0"/>
              </a:rPr>
              <a:t>1, 11, 1101, 110101</a:t>
            </a:r>
            <a:r>
              <a:rPr lang="ru-RU" dirty="0">
                <a:solidFill>
                  <a:srgbClr val="000000"/>
                </a:solidFill>
                <a:latin typeface="Arial" panose="020B0604020202020204" pitchFamily="34" charset="0"/>
              </a:rPr>
              <a:t> и пр. </a:t>
            </a:r>
            <a:r>
              <a:rPr lang="ru-RU" b="1" i="1" dirty="0">
                <a:solidFill>
                  <a:srgbClr val="000000"/>
                </a:solidFill>
                <a:latin typeface="Arial" panose="020B0604020202020204" pitchFamily="34" charset="0"/>
              </a:rPr>
              <a:t>При использовании префиксного кодирования не нужно передавать разделители знаков, что делает сообщение более коротким</a:t>
            </a:r>
            <a:r>
              <a:rPr lang="ru-RU" dirty="0">
                <a:solidFill>
                  <a:srgbClr val="000000"/>
                </a:solidFill>
                <a:latin typeface="Arial" panose="020B0604020202020204" pitchFamily="34" charset="0"/>
              </a:rPr>
              <a:t>.</a:t>
            </a:r>
            <a:endParaRPr lang="ru-RU" b="0" i="0" dirty="0">
              <a:solidFill>
                <a:srgbClr val="000000"/>
              </a:solidFill>
              <a:effectLst/>
              <a:latin typeface="Arial" panose="020B0604020202020204" pitchFamily="34" charset="0"/>
            </a:endParaRPr>
          </a:p>
        </p:txBody>
      </p:sp>
      <p:sp>
        <p:nvSpPr>
          <p:cNvPr id="4" name="Прямоугольник 3">
            <a:extLst>
              <a:ext uri="{FF2B5EF4-FFF2-40B4-BE49-F238E27FC236}">
                <a16:creationId xmlns:a16="http://schemas.microsoft.com/office/drawing/2014/main" id="{820C4AC6-1F9E-4CBC-990F-2429193D8821}"/>
              </a:ext>
            </a:extLst>
          </p:cNvPr>
          <p:cNvSpPr/>
          <p:nvPr/>
        </p:nvSpPr>
        <p:spPr>
          <a:xfrm>
            <a:off x="650680" y="393789"/>
            <a:ext cx="10997979" cy="1938992"/>
          </a:xfrm>
          <a:prstGeom prst="rect">
            <a:avLst/>
          </a:prstGeom>
        </p:spPr>
        <p:txBody>
          <a:bodyPr wrap="square">
            <a:spAutoFit/>
          </a:bodyPr>
          <a:lstStyle/>
          <a:p>
            <a:pPr algn="just"/>
            <a:r>
              <a:rPr lang="ru-RU" sz="2000" dirty="0">
                <a:solidFill>
                  <a:srgbClr val="000000"/>
                </a:solidFill>
                <a:latin typeface="Arial" panose="020B0604020202020204" pitchFamily="34" charset="0"/>
              </a:rPr>
              <a:t>Идея, лежащая в основе кода </a:t>
            </a:r>
            <a:r>
              <a:rPr lang="ru-RU" sz="2000" dirty="0" err="1">
                <a:solidFill>
                  <a:srgbClr val="000000"/>
                </a:solidFill>
                <a:latin typeface="Arial" panose="020B0604020202020204" pitchFamily="34" charset="0"/>
              </a:rPr>
              <a:t>Хаффмена</a:t>
            </a:r>
            <a:r>
              <a:rPr lang="ru-RU" sz="2000" dirty="0">
                <a:solidFill>
                  <a:srgbClr val="000000"/>
                </a:solidFill>
                <a:latin typeface="Arial" panose="020B0604020202020204" pitchFamily="34" charset="0"/>
              </a:rPr>
              <a:t>, достаточно проста. Вместо того чтобы кодировать все символы одинаковым числом бит (как это сделано, например, в ASCII кодировке, где на каждый символ отводится ровно по 8 бит), будем кодировать символы, которые встречаются чаще, меньшим числом бит, чем те, которые встречаются реже. Более того, потребуем, чтобы код был оптимален или, другими словами, минимально-избыточен.</a:t>
            </a:r>
            <a:endParaRPr lang="ru-RU" sz="2000" dirty="0"/>
          </a:p>
        </p:txBody>
      </p:sp>
      <p:sp>
        <p:nvSpPr>
          <p:cNvPr id="5" name="Прямоугольник 4">
            <a:extLst>
              <a:ext uri="{FF2B5EF4-FFF2-40B4-BE49-F238E27FC236}">
                <a16:creationId xmlns:a16="http://schemas.microsoft.com/office/drawing/2014/main" id="{26066A48-C79F-42DF-BCD7-36B16C02E197}"/>
              </a:ext>
            </a:extLst>
          </p:cNvPr>
          <p:cNvSpPr/>
          <p:nvPr/>
        </p:nvSpPr>
        <p:spPr>
          <a:xfrm>
            <a:off x="650681" y="2635585"/>
            <a:ext cx="10997978" cy="1200329"/>
          </a:xfrm>
          <a:prstGeom prst="rect">
            <a:avLst/>
          </a:prstGeom>
        </p:spPr>
        <p:txBody>
          <a:bodyPr wrap="square">
            <a:spAutoFit/>
          </a:bodyPr>
          <a:lstStyle/>
          <a:p>
            <a:r>
              <a:rPr lang="ru-RU" b="1" i="1" dirty="0">
                <a:solidFill>
                  <a:srgbClr val="000000"/>
                </a:solidFill>
                <a:latin typeface="Arial" panose="020B0604020202020204" pitchFamily="34" charset="0"/>
              </a:rPr>
              <a:t>Идея алгоритма</a:t>
            </a:r>
            <a:r>
              <a:rPr lang="ru-RU" dirty="0">
                <a:solidFill>
                  <a:srgbClr val="000000"/>
                </a:solidFill>
                <a:latin typeface="Arial" panose="020B0604020202020204" pitchFamily="34" charset="0"/>
              </a:rPr>
              <a:t>: зная вероятность вхождения символов в сообщение, можно описать процедуру построения кодов переменной длины, состоящих из целого количества битов. До начала кодирования должны быть известны вероятности появления каждой буквы, из которых будет состоять сообщение.</a:t>
            </a:r>
            <a:endParaRPr lang="ru-RU" dirty="0"/>
          </a:p>
        </p:txBody>
      </p:sp>
    </p:spTree>
    <p:extLst>
      <p:ext uri="{BB962C8B-B14F-4D97-AF65-F5344CB8AC3E}">
        <p14:creationId xmlns:p14="http://schemas.microsoft.com/office/powerpoint/2010/main" val="23330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FA3FE674-29C4-4F72-9890-C4DE29E782FD}"/>
              </a:ext>
            </a:extLst>
          </p:cNvPr>
          <p:cNvGraphicFramePr>
            <a:graphicFrameLocks noGrp="1"/>
          </p:cNvGraphicFramePr>
          <p:nvPr>
            <p:extLst>
              <p:ext uri="{D42A27DB-BD31-4B8C-83A1-F6EECF244321}">
                <p14:modId xmlns:p14="http://schemas.microsoft.com/office/powerpoint/2010/main" val="471450485"/>
              </p:ext>
            </p:extLst>
          </p:nvPr>
        </p:nvGraphicFramePr>
        <p:xfrm>
          <a:off x="3880237" y="221315"/>
          <a:ext cx="3816625" cy="6415370"/>
        </p:xfrm>
        <a:graphic>
          <a:graphicData uri="http://schemas.openxmlformats.org/drawingml/2006/table">
            <a:tbl>
              <a:tblPr firstRow="1" firstCol="1" bandRow="1">
                <a:tableStyleId>{5C22544A-7EE6-4342-B048-85BDC9FD1C3A}</a:tableStyleId>
              </a:tblPr>
              <a:tblGrid>
                <a:gridCol w="1944019">
                  <a:extLst>
                    <a:ext uri="{9D8B030D-6E8A-4147-A177-3AD203B41FA5}">
                      <a16:colId xmlns:a16="http://schemas.microsoft.com/office/drawing/2014/main" val="3267346022"/>
                    </a:ext>
                  </a:extLst>
                </a:gridCol>
                <a:gridCol w="1872606">
                  <a:extLst>
                    <a:ext uri="{9D8B030D-6E8A-4147-A177-3AD203B41FA5}">
                      <a16:colId xmlns:a16="http://schemas.microsoft.com/office/drawing/2014/main" val="2438141220"/>
                    </a:ext>
                  </a:extLst>
                </a:gridCol>
              </a:tblGrid>
              <a:tr h="6415370">
                <a:tc>
                  <a:txBody>
                    <a:bodyPr/>
                    <a:lstStyle/>
                    <a:p>
                      <a:pPr algn="r">
                        <a:spcAft>
                          <a:spcPts val="0"/>
                        </a:spcAft>
                        <a:tabLst>
                          <a:tab pos="457200" algn="l"/>
                        </a:tabLst>
                      </a:pPr>
                      <a:r>
                        <a:rPr lang="ru-RU" sz="1500">
                          <a:solidFill>
                            <a:schemeClr val="tx1"/>
                          </a:solidFill>
                          <a:effectLst/>
                        </a:rPr>
                        <a:t>Символ алфавита</a:t>
                      </a:r>
                    </a:p>
                    <a:p>
                      <a:pPr algn="r">
                        <a:spcAft>
                          <a:spcPts val="0"/>
                        </a:spcAft>
                        <a:tabLst>
                          <a:tab pos="457200" algn="l"/>
                        </a:tabLst>
                      </a:pPr>
                      <a:r>
                        <a:rPr lang="en-US" sz="1500">
                          <a:solidFill>
                            <a:schemeClr val="tx1"/>
                          </a:solidFill>
                          <a:effectLst/>
                        </a:rPr>
                        <a:t>E</a:t>
                      </a:r>
                      <a:endParaRPr lang="ru-RU" sz="1500">
                        <a:solidFill>
                          <a:schemeClr val="tx1"/>
                        </a:solidFill>
                        <a:effectLst/>
                      </a:endParaRPr>
                    </a:p>
                    <a:p>
                      <a:pPr algn="r">
                        <a:spcAft>
                          <a:spcPts val="0"/>
                        </a:spcAft>
                        <a:tabLst>
                          <a:tab pos="457200" algn="l"/>
                        </a:tabLst>
                      </a:pPr>
                      <a:r>
                        <a:rPr lang="en-US" sz="1500">
                          <a:solidFill>
                            <a:schemeClr val="tx1"/>
                          </a:solidFill>
                          <a:effectLst/>
                        </a:rPr>
                        <a:t>T</a:t>
                      </a:r>
                      <a:endParaRPr lang="ru-RU" sz="1500">
                        <a:solidFill>
                          <a:schemeClr val="tx1"/>
                        </a:solidFill>
                        <a:effectLst/>
                      </a:endParaRPr>
                    </a:p>
                    <a:p>
                      <a:pPr algn="r">
                        <a:spcAft>
                          <a:spcPts val="0"/>
                        </a:spcAft>
                        <a:tabLst>
                          <a:tab pos="457200" algn="l"/>
                        </a:tabLst>
                      </a:pPr>
                      <a:r>
                        <a:rPr lang="en-US" sz="1500">
                          <a:solidFill>
                            <a:schemeClr val="tx1"/>
                          </a:solidFill>
                          <a:effectLst/>
                        </a:rPr>
                        <a:t>A</a:t>
                      </a:r>
                      <a:endParaRPr lang="ru-RU" sz="1500">
                        <a:solidFill>
                          <a:schemeClr val="tx1"/>
                        </a:solidFill>
                        <a:effectLst/>
                      </a:endParaRPr>
                    </a:p>
                    <a:p>
                      <a:pPr algn="r">
                        <a:spcAft>
                          <a:spcPts val="0"/>
                        </a:spcAft>
                        <a:tabLst>
                          <a:tab pos="457200" algn="l"/>
                        </a:tabLst>
                      </a:pPr>
                      <a:r>
                        <a:rPr lang="en-US" sz="1500">
                          <a:solidFill>
                            <a:schemeClr val="tx1"/>
                          </a:solidFill>
                          <a:effectLst/>
                        </a:rPr>
                        <a:t>O</a:t>
                      </a:r>
                      <a:endParaRPr lang="ru-RU" sz="1500">
                        <a:solidFill>
                          <a:schemeClr val="tx1"/>
                        </a:solidFill>
                        <a:effectLst/>
                      </a:endParaRPr>
                    </a:p>
                    <a:p>
                      <a:pPr algn="r">
                        <a:spcAft>
                          <a:spcPts val="0"/>
                        </a:spcAft>
                        <a:tabLst>
                          <a:tab pos="457200" algn="l"/>
                        </a:tabLst>
                      </a:pPr>
                      <a:r>
                        <a:rPr lang="pl-PL" sz="1500">
                          <a:solidFill>
                            <a:schemeClr val="tx1"/>
                          </a:solidFill>
                          <a:effectLst/>
                        </a:rPr>
                        <a:t>N</a:t>
                      </a:r>
                      <a:endParaRPr lang="ru-RU" sz="1500">
                        <a:solidFill>
                          <a:schemeClr val="tx1"/>
                        </a:solidFill>
                        <a:effectLst/>
                      </a:endParaRPr>
                    </a:p>
                    <a:p>
                      <a:pPr algn="r">
                        <a:spcAft>
                          <a:spcPts val="0"/>
                        </a:spcAft>
                        <a:tabLst>
                          <a:tab pos="457200" algn="l"/>
                        </a:tabLst>
                      </a:pPr>
                      <a:r>
                        <a:rPr lang="pl-PL" sz="1500">
                          <a:solidFill>
                            <a:schemeClr val="tx1"/>
                          </a:solidFill>
                          <a:effectLst/>
                        </a:rPr>
                        <a:t>R</a:t>
                      </a:r>
                      <a:endParaRPr lang="ru-RU" sz="1500">
                        <a:solidFill>
                          <a:schemeClr val="tx1"/>
                        </a:solidFill>
                        <a:effectLst/>
                      </a:endParaRPr>
                    </a:p>
                    <a:p>
                      <a:pPr algn="r">
                        <a:spcAft>
                          <a:spcPts val="0"/>
                        </a:spcAft>
                        <a:tabLst>
                          <a:tab pos="457200" algn="l"/>
                        </a:tabLst>
                      </a:pPr>
                      <a:r>
                        <a:rPr lang="pl-PL" sz="1500">
                          <a:solidFill>
                            <a:schemeClr val="tx1"/>
                          </a:solidFill>
                          <a:effectLst/>
                        </a:rPr>
                        <a:t>I</a:t>
                      </a:r>
                      <a:endParaRPr lang="ru-RU" sz="1500">
                        <a:solidFill>
                          <a:schemeClr val="tx1"/>
                        </a:solidFill>
                        <a:effectLst/>
                      </a:endParaRPr>
                    </a:p>
                    <a:p>
                      <a:pPr algn="r">
                        <a:spcAft>
                          <a:spcPts val="0"/>
                        </a:spcAft>
                        <a:tabLst>
                          <a:tab pos="457200" algn="l"/>
                        </a:tabLst>
                      </a:pPr>
                      <a:r>
                        <a:rPr lang="pl-PL" sz="1500">
                          <a:solidFill>
                            <a:schemeClr val="tx1"/>
                          </a:solidFill>
                          <a:effectLst/>
                        </a:rPr>
                        <a:t>S</a:t>
                      </a:r>
                      <a:endParaRPr lang="ru-RU" sz="1500">
                        <a:solidFill>
                          <a:schemeClr val="tx1"/>
                        </a:solidFill>
                        <a:effectLst/>
                      </a:endParaRPr>
                    </a:p>
                    <a:p>
                      <a:pPr algn="r">
                        <a:spcAft>
                          <a:spcPts val="0"/>
                        </a:spcAft>
                        <a:tabLst>
                          <a:tab pos="457200" algn="l"/>
                        </a:tabLst>
                      </a:pPr>
                      <a:r>
                        <a:rPr lang="pl-PL" sz="1500">
                          <a:solidFill>
                            <a:schemeClr val="tx1"/>
                          </a:solidFill>
                          <a:effectLst/>
                        </a:rPr>
                        <a:t>H</a:t>
                      </a:r>
                      <a:endParaRPr lang="ru-RU" sz="1500">
                        <a:solidFill>
                          <a:schemeClr val="tx1"/>
                        </a:solidFill>
                        <a:effectLst/>
                      </a:endParaRPr>
                    </a:p>
                    <a:p>
                      <a:pPr algn="r">
                        <a:spcAft>
                          <a:spcPts val="0"/>
                        </a:spcAft>
                        <a:tabLst>
                          <a:tab pos="457200" algn="l"/>
                        </a:tabLst>
                      </a:pPr>
                      <a:r>
                        <a:rPr lang="pl-PL" sz="1500">
                          <a:solidFill>
                            <a:schemeClr val="tx1"/>
                          </a:solidFill>
                          <a:effectLst/>
                        </a:rPr>
                        <a:t>D</a:t>
                      </a:r>
                      <a:endParaRPr lang="ru-RU" sz="1500">
                        <a:solidFill>
                          <a:schemeClr val="tx1"/>
                        </a:solidFill>
                        <a:effectLst/>
                      </a:endParaRPr>
                    </a:p>
                    <a:p>
                      <a:pPr algn="r">
                        <a:spcAft>
                          <a:spcPts val="0"/>
                        </a:spcAft>
                        <a:tabLst>
                          <a:tab pos="457200" algn="l"/>
                        </a:tabLst>
                      </a:pPr>
                      <a:r>
                        <a:rPr lang="pl-PL" sz="1500">
                          <a:solidFill>
                            <a:schemeClr val="tx1"/>
                          </a:solidFill>
                          <a:effectLst/>
                        </a:rPr>
                        <a:t>L</a:t>
                      </a:r>
                      <a:endParaRPr lang="ru-RU" sz="1500">
                        <a:solidFill>
                          <a:schemeClr val="tx1"/>
                        </a:solidFill>
                        <a:effectLst/>
                      </a:endParaRPr>
                    </a:p>
                    <a:p>
                      <a:pPr algn="r">
                        <a:spcAft>
                          <a:spcPts val="0"/>
                        </a:spcAft>
                        <a:tabLst>
                          <a:tab pos="457200" algn="l"/>
                        </a:tabLst>
                      </a:pPr>
                      <a:r>
                        <a:rPr lang="pl-PL" sz="1500">
                          <a:solidFill>
                            <a:schemeClr val="tx1"/>
                          </a:solidFill>
                          <a:effectLst/>
                        </a:rPr>
                        <a:t>F</a:t>
                      </a:r>
                      <a:endParaRPr lang="ru-RU" sz="1500">
                        <a:solidFill>
                          <a:schemeClr val="tx1"/>
                        </a:solidFill>
                        <a:effectLst/>
                      </a:endParaRPr>
                    </a:p>
                    <a:p>
                      <a:pPr algn="r">
                        <a:spcAft>
                          <a:spcPts val="0"/>
                        </a:spcAft>
                        <a:tabLst>
                          <a:tab pos="457200" algn="l"/>
                        </a:tabLst>
                      </a:pPr>
                      <a:r>
                        <a:rPr lang="pl-PL" sz="1500">
                          <a:solidFill>
                            <a:schemeClr val="tx1"/>
                          </a:solidFill>
                          <a:effectLst/>
                        </a:rPr>
                        <a:t>C</a:t>
                      </a:r>
                      <a:endParaRPr lang="ru-RU" sz="1500">
                        <a:solidFill>
                          <a:schemeClr val="tx1"/>
                        </a:solidFill>
                        <a:effectLst/>
                      </a:endParaRPr>
                    </a:p>
                    <a:p>
                      <a:pPr algn="r">
                        <a:spcAft>
                          <a:spcPts val="0"/>
                        </a:spcAft>
                        <a:tabLst>
                          <a:tab pos="457200" algn="l"/>
                        </a:tabLst>
                      </a:pPr>
                      <a:r>
                        <a:rPr lang="pl-PL" sz="1500">
                          <a:solidFill>
                            <a:schemeClr val="tx1"/>
                          </a:solidFill>
                          <a:effectLst/>
                        </a:rPr>
                        <a:t>M</a:t>
                      </a:r>
                      <a:endParaRPr lang="ru-RU" sz="1500">
                        <a:solidFill>
                          <a:schemeClr val="tx1"/>
                        </a:solidFill>
                        <a:effectLst/>
                      </a:endParaRPr>
                    </a:p>
                    <a:p>
                      <a:pPr algn="r">
                        <a:spcAft>
                          <a:spcPts val="0"/>
                        </a:spcAft>
                        <a:tabLst>
                          <a:tab pos="457200" algn="l"/>
                        </a:tabLst>
                      </a:pPr>
                      <a:r>
                        <a:rPr lang="pl-PL" sz="1500">
                          <a:solidFill>
                            <a:schemeClr val="tx1"/>
                          </a:solidFill>
                          <a:effectLst/>
                        </a:rPr>
                        <a:t>U</a:t>
                      </a:r>
                      <a:endParaRPr lang="ru-RU" sz="1500">
                        <a:solidFill>
                          <a:schemeClr val="tx1"/>
                        </a:solidFill>
                        <a:effectLst/>
                      </a:endParaRPr>
                    </a:p>
                    <a:p>
                      <a:pPr algn="r">
                        <a:spcAft>
                          <a:spcPts val="0"/>
                        </a:spcAft>
                        <a:tabLst>
                          <a:tab pos="457200" algn="l"/>
                        </a:tabLst>
                      </a:pPr>
                      <a:r>
                        <a:rPr lang="pl-PL" sz="1500">
                          <a:solidFill>
                            <a:schemeClr val="tx1"/>
                          </a:solidFill>
                          <a:effectLst/>
                        </a:rPr>
                        <a:t>G</a:t>
                      </a:r>
                      <a:endParaRPr lang="ru-RU" sz="1500">
                        <a:solidFill>
                          <a:schemeClr val="tx1"/>
                        </a:solidFill>
                        <a:effectLst/>
                      </a:endParaRPr>
                    </a:p>
                    <a:p>
                      <a:pPr algn="r">
                        <a:spcAft>
                          <a:spcPts val="0"/>
                        </a:spcAft>
                        <a:tabLst>
                          <a:tab pos="457200" algn="l"/>
                        </a:tabLst>
                      </a:pPr>
                      <a:r>
                        <a:rPr lang="pl-PL" sz="1500">
                          <a:solidFill>
                            <a:schemeClr val="tx1"/>
                          </a:solidFill>
                          <a:effectLst/>
                        </a:rPr>
                        <a:t>Y</a:t>
                      </a:r>
                      <a:endParaRPr lang="ru-RU" sz="1500">
                        <a:solidFill>
                          <a:schemeClr val="tx1"/>
                        </a:solidFill>
                        <a:effectLst/>
                      </a:endParaRPr>
                    </a:p>
                    <a:p>
                      <a:pPr algn="r">
                        <a:spcAft>
                          <a:spcPts val="0"/>
                        </a:spcAft>
                        <a:tabLst>
                          <a:tab pos="457200" algn="l"/>
                        </a:tabLst>
                      </a:pPr>
                      <a:r>
                        <a:rPr lang="pl-PL" sz="1500">
                          <a:solidFill>
                            <a:schemeClr val="tx1"/>
                          </a:solidFill>
                          <a:effectLst/>
                        </a:rPr>
                        <a:t>P</a:t>
                      </a:r>
                      <a:endParaRPr lang="ru-RU" sz="1500">
                        <a:solidFill>
                          <a:schemeClr val="tx1"/>
                        </a:solidFill>
                        <a:effectLst/>
                      </a:endParaRPr>
                    </a:p>
                    <a:p>
                      <a:pPr algn="r">
                        <a:spcAft>
                          <a:spcPts val="0"/>
                        </a:spcAft>
                        <a:tabLst>
                          <a:tab pos="457200" algn="l"/>
                        </a:tabLst>
                      </a:pPr>
                      <a:r>
                        <a:rPr lang="pl-PL" sz="1500">
                          <a:solidFill>
                            <a:schemeClr val="tx1"/>
                          </a:solidFill>
                          <a:effectLst/>
                        </a:rPr>
                        <a:t>W</a:t>
                      </a:r>
                      <a:endParaRPr lang="ru-RU" sz="1500">
                        <a:solidFill>
                          <a:schemeClr val="tx1"/>
                        </a:solidFill>
                        <a:effectLst/>
                      </a:endParaRPr>
                    </a:p>
                    <a:p>
                      <a:pPr algn="r">
                        <a:spcAft>
                          <a:spcPts val="0"/>
                        </a:spcAft>
                        <a:tabLst>
                          <a:tab pos="457200" algn="l"/>
                        </a:tabLst>
                      </a:pPr>
                      <a:r>
                        <a:rPr lang="pl-PL" sz="1500">
                          <a:solidFill>
                            <a:schemeClr val="tx1"/>
                          </a:solidFill>
                          <a:effectLst/>
                        </a:rPr>
                        <a:t>B</a:t>
                      </a:r>
                      <a:endParaRPr lang="ru-RU" sz="1500">
                        <a:solidFill>
                          <a:schemeClr val="tx1"/>
                        </a:solidFill>
                        <a:effectLst/>
                      </a:endParaRPr>
                    </a:p>
                    <a:p>
                      <a:pPr algn="r">
                        <a:spcAft>
                          <a:spcPts val="0"/>
                        </a:spcAft>
                        <a:tabLst>
                          <a:tab pos="457200" algn="l"/>
                        </a:tabLst>
                      </a:pPr>
                      <a:r>
                        <a:rPr lang="pl-PL" sz="1500">
                          <a:solidFill>
                            <a:schemeClr val="tx1"/>
                          </a:solidFill>
                          <a:effectLst/>
                        </a:rPr>
                        <a:t>V</a:t>
                      </a:r>
                      <a:endParaRPr lang="ru-RU" sz="1500">
                        <a:solidFill>
                          <a:schemeClr val="tx1"/>
                        </a:solidFill>
                        <a:effectLst/>
                      </a:endParaRPr>
                    </a:p>
                    <a:p>
                      <a:pPr algn="r">
                        <a:spcAft>
                          <a:spcPts val="0"/>
                        </a:spcAft>
                        <a:tabLst>
                          <a:tab pos="457200" algn="l"/>
                        </a:tabLst>
                      </a:pPr>
                      <a:r>
                        <a:rPr lang="pl-PL" sz="1500">
                          <a:solidFill>
                            <a:schemeClr val="tx1"/>
                          </a:solidFill>
                          <a:effectLst/>
                        </a:rPr>
                        <a:t>K</a:t>
                      </a:r>
                      <a:endParaRPr lang="ru-RU" sz="1500">
                        <a:solidFill>
                          <a:schemeClr val="tx1"/>
                        </a:solidFill>
                        <a:effectLst/>
                      </a:endParaRPr>
                    </a:p>
                    <a:p>
                      <a:pPr algn="r">
                        <a:spcAft>
                          <a:spcPts val="0"/>
                        </a:spcAft>
                        <a:tabLst>
                          <a:tab pos="457200" algn="l"/>
                        </a:tabLst>
                      </a:pPr>
                      <a:r>
                        <a:rPr lang="pl-PL" sz="1500">
                          <a:solidFill>
                            <a:schemeClr val="tx1"/>
                          </a:solidFill>
                          <a:effectLst/>
                        </a:rPr>
                        <a:t>X</a:t>
                      </a:r>
                      <a:endParaRPr lang="ru-RU" sz="1500">
                        <a:solidFill>
                          <a:schemeClr val="tx1"/>
                        </a:solidFill>
                        <a:effectLst/>
                      </a:endParaRPr>
                    </a:p>
                    <a:p>
                      <a:pPr algn="r">
                        <a:spcAft>
                          <a:spcPts val="0"/>
                        </a:spcAft>
                        <a:tabLst>
                          <a:tab pos="457200" algn="l"/>
                        </a:tabLst>
                      </a:pPr>
                      <a:r>
                        <a:rPr lang="pl-PL" sz="1500">
                          <a:solidFill>
                            <a:schemeClr val="tx1"/>
                          </a:solidFill>
                          <a:effectLst/>
                        </a:rPr>
                        <a:t>J</a:t>
                      </a:r>
                      <a:endParaRPr lang="ru-RU" sz="1500">
                        <a:solidFill>
                          <a:schemeClr val="tx1"/>
                        </a:solidFill>
                        <a:effectLst/>
                      </a:endParaRPr>
                    </a:p>
                    <a:p>
                      <a:pPr algn="r">
                        <a:spcAft>
                          <a:spcPts val="0"/>
                        </a:spcAft>
                        <a:tabLst>
                          <a:tab pos="457200" algn="l"/>
                        </a:tabLst>
                      </a:pPr>
                      <a:r>
                        <a:rPr lang="pl-PL" sz="1500">
                          <a:solidFill>
                            <a:schemeClr val="tx1"/>
                          </a:solidFill>
                          <a:effectLst/>
                        </a:rPr>
                        <a:t>Q</a:t>
                      </a:r>
                      <a:endParaRPr lang="ru-RU" sz="1500">
                        <a:solidFill>
                          <a:schemeClr val="tx1"/>
                        </a:solidFill>
                        <a:effectLst/>
                      </a:endParaRPr>
                    </a:p>
                    <a:p>
                      <a:pPr algn="r">
                        <a:spcAft>
                          <a:spcPts val="0"/>
                        </a:spcAft>
                        <a:tabLst>
                          <a:tab pos="457200" algn="l"/>
                        </a:tabLst>
                      </a:pPr>
                      <a:r>
                        <a:rPr lang="pl-PL" sz="1500">
                          <a:solidFill>
                            <a:schemeClr val="tx1"/>
                          </a:solidFill>
                          <a:effectLst/>
                        </a:rPr>
                        <a:t>Z</a:t>
                      </a:r>
                      <a:endParaRPr lang="ru-RU"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457200" algn="l"/>
                        </a:tabLst>
                      </a:pPr>
                      <a:r>
                        <a:rPr lang="ru-RU" sz="1500" dirty="0">
                          <a:solidFill>
                            <a:schemeClr val="tx1"/>
                          </a:solidFill>
                          <a:effectLst/>
                        </a:rPr>
                        <a:t>Бинарный код</a:t>
                      </a:r>
                    </a:p>
                    <a:p>
                      <a:pPr algn="just">
                        <a:spcAft>
                          <a:spcPts val="0"/>
                        </a:spcAft>
                        <a:tabLst>
                          <a:tab pos="457200" algn="l"/>
                        </a:tabLst>
                      </a:pPr>
                      <a:r>
                        <a:rPr lang="en-US" sz="1500" dirty="0">
                          <a:solidFill>
                            <a:schemeClr val="tx1"/>
                          </a:solidFill>
                          <a:effectLst/>
                        </a:rPr>
                        <a:t>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1101000101</a:t>
                      </a:r>
                    </a:p>
                    <a:p>
                      <a:pPr algn="just">
                        <a:spcAft>
                          <a:spcPts val="0"/>
                        </a:spcAft>
                        <a:tabLst>
                          <a:tab pos="457200" algn="l"/>
                        </a:tabLst>
                      </a:pPr>
                      <a:r>
                        <a:rPr lang="en-US" sz="1500" dirty="0">
                          <a:solidFill>
                            <a:schemeClr val="tx1"/>
                          </a:solidFill>
                          <a:effectLst/>
                        </a:rPr>
                        <a:t>1101000100</a:t>
                      </a:r>
                      <a:endParaRPr lang="ru-RU"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99110"/>
                  </a:ext>
                </a:extLst>
              </a:tr>
            </a:tbl>
          </a:graphicData>
        </a:graphic>
      </p:graphicFrame>
    </p:spTree>
    <p:extLst>
      <p:ext uri="{BB962C8B-B14F-4D97-AF65-F5344CB8AC3E}">
        <p14:creationId xmlns:p14="http://schemas.microsoft.com/office/powerpoint/2010/main" val="10442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ECE07D8-C8E6-441D-893A-0B1FBED65A1F}"/>
              </a:ext>
            </a:extLst>
          </p:cNvPr>
          <p:cNvPicPr>
            <a:picLocks noChangeAspect="1"/>
          </p:cNvPicPr>
          <p:nvPr/>
        </p:nvPicPr>
        <p:blipFill>
          <a:blip r:embed="rId2"/>
          <a:stretch>
            <a:fillRect/>
          </a:stretch>
        </p:blipFill>
        <p:spPr>
          <a:xfrm>
            <a:off x="2690812" y="2505075"/>
            <a:ext cx="6810375" cy="923925"/>
          </a:xfrm>
          <a:prstGeom prst="rect">
            <a:avLst/>
          </a:prstGeom>
        </p:spPr>
      </p:pic>
    </p:spTree>
    <p:extLst>
      <p:ext uri="{BB962C8B-B14F-4D97-AF65-F5344CB8AC3E}">
        <p14:creationId xmlns:p14="http://schemas.microsoft.com/office/powerpoint/2010/main" val="294951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ерево кодирования Хаффмана после первого шага">
            <a:extLst>
              <a:ext uri="{FF2B5EF4-FFF2-40B4-BE49-F238E27FC236}">
                <a16:creationId xmlns:a16="http://schemas.microsoft.com/office/drawing/2014/main" id="{0C334347-9BCB-4A96-B8E2-D1687D1D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371725"/>
            <a:ext cx="68199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0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3594839-6DE2-4B0D-B1A5-A38098D0A8A0}"/>
              </a:ext>
            </a:extLst>
          </p:cNvPr>
          <p:cNvPicPr>
            <a:picLocks noChangeAspect="1"/>
          </p:cNvPicPr>
          <p:nvPr/>
        </p:nvPicPr>
        <p:blipFill>
          <a:blip r:embed="rId2"/>
          <a:stretch>
            <a:fillRect/>
          </a:stretch>
        </p:blipFill>
        <p:spPr>
          <a:xfrm>
            <a:off x="2709862" y="2719387"/>
            <a:ext cx="6772275" cy="1419225"/>
          </a:xfrm>
          <a:prstGeom prst="rect">
            <a:avLst/>
          </a:prstGeom>
        </p:spPr>
      </p:pic>
    </p:spTree>
    <p:extLst>
      <p:ext uri="{BB962C8B-B14F-4D97-AF65-F5344CB8AC3E}">
        <p14:creationId xmlns:p14="http://schemas.microsoft.com/office/powerpoint/2010/main" val="428162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D80AAC7-FBFC-4290-B4CC-821967B7A684}"/>
              </a:ext>
            </a:extLst>
          </p:cNvPr>
          <p:cNvPicPr>
            <a:picLocks noChangeAspect="1"/>
          </p:cNvPicPr>
          <p:nvPr/>
        </p:nvPicPr>
        <p:blipFill>
          <a:blip r:embed="rId2"/>
          <a:stretch>
            <a:fillRect/>
          </a:stretch>
        </p:blipFill>
        <p:spPr>
          <a:xfrm>
            <a:off x="2576512" y="2500312"/>
            <a:ext cx="7038975" cy="1857375"/>
          </a:xfrm>
          <a:prstGeom prst="rect">
            <a:avLst/>
          </a:prstGeom>
        </p:spPr>
      </p:pic>
    </p:spTree>
    <p:extLst>
      <p:ext uri="{BB962C8B-B14F-4D97-AF65-F5344CB8AC3E}">
        <p14:creationId xmlns:p14="http://schemas.microsoft.com/office/powerpoint/2010/main" val="71608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33E62F-3041-4B54-B875-2345DA02A620}"/>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314514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19DF1B4-4EAE-40D9-8919-B12354824969}"/>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52699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350BAEF-9532-4061-AB7D-05D15417845A}"/>
              </a:ext>
            </a:extLst>
          </p:cNvPr>
          <p:cNvPicPr>
            <a:picLocks noChangeAspect="1"/>
          </p:cNvPicPr>
          <p:nvPr/>
        </p:nvPicPr>
        <p:blipFill>
          <a:blip r:embed="rId2"/>
          <a:stretch>
            <a:fillRect/>
          </a:stretch>
        </p:blipFill>
        <p:spPr>
          <a:xfrm>
            <a:off x="2924175" y="2428875"/>
            <a:ext cx="6343650" cy="2000250"/>
          </a:xfrm>
          <a:prstGeom prst="rect">
            <a:avLst/>
          </a:prstGeom>
        </p:spPr>
      </p:pic>
    </p:spTree>
    <p:extLst>
      <p:ext uri="{BB962C8B-B14F-4D97-AF65-F5344CB8AC3E}">
        <p14:creationId xmlns:p14="http://schemas.microsoft.com/office/powerpoint/2010/main" val="4398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DF45C4-79A6-4FE6-9F73-978160092739}"/>
              </a:ext>
            </a:extLst>
          </p:cNvPr>
          <p:cNvSpPr/>
          <p:nvPr/>
        </p:nvSpPr>
        <p:spPr>
          <a:xfrm>
            <a:off x="694414" y="774071"/>
            <a:ext cx="10803172" cy="923330"/>
          </a:xfrm>
          <a:prstGeom prst="rect">
            <a:avLst/>
          </a:prstGeom>
        </p:spPr>
        <p:txBody>
          <a:bodyPr wrap="square">
            <a:spAutoFit/>
          </a:bodyPr>
          <a:lstStyle/>
          <a:p>
            <a:pPr algn="just"/>
            <a:r>
              <a:rPr lang="ru-RU" b="1" u="sng" dirty="0"/>
              <a:t>Жадные алгоритмы </a:t>
            </a:r>
            <a:r>
              <a:rPr lang="ru-RU" dirty="0"/>
              <a:t>– это алгоритмы, склонные добиваться сиюминутного вознаграждения. Они делают выбор, который является </a:t>
            </a:r>
            <a:r>
              <a:rPr lang="ru-RU" i="1" dirty="0"/>
              <a:t>локально оптимальным</a:t>
            </a:r>
            <a:r>
              <a:rPr lang="ru-RU" dirty="0"/>
              <a:t>, надеясь, что в конце они придут к </a:t>
            </a:r>
            <a:r>
              <a:rPr lang="ru-RU" i="1" dirty="0"/>
              <a:t>глобальному оптимуму</a:t>
            </a:r>
            <a:r>
              <a:rPr lang="ru-RU" dirty="0"/>
              <a:t>. </a:t>
            </a:r>
          </a:p>
        </p:txBody>
      </p:sp>
      <p:sp>
        <p:nvSpPr>
          <p:cNvPr id="3" name="Прямоугольник 2">
            <a:extLst>
              <a:ext uri="{FF2B5EF4-FFF2-40B4-BE49-F238E27FC236}">
                <a16:creationId xmlns:a16="http://schemas.microsoft.com/office/drawing/2014/main" id="{FC73FF0E-2B80-4005-A378-34F3776E8453}"/>
              </a:ext>
            </a:extLst>
          </p:cNvPr>
          <p:cNvSpPr/>
          <p:nvPr/>
        </p:nvSpPr>
        <p:spPr>
          <a:xfrm>
            <a:off x="694412" y="2898216"/>
            <a:ext cx="11025809" cy="1200329"/>
          </a:xfrm>
          <a:prstGeom prst="rect">
            <a:avLst/>
          </a:prstGeom>
        </p:spPr>
        <p:txBody>
          <a:bodyPr wrap="square">
            <a:spAutoFit/>
          </a:bodyPr>
          <a:lstStyle/>
          <a:p>
            <a:pPr algn="just"/>
            <a:r>
              <a:rPr lang="ru-RU" b="1" u="sng" dirty="0"/>
              <a:t>Примером</a:t>
            </a:r>
            <a:r>
              <a:rPr lang="ru-RU" dirty="0"/>
              <a:t> жадной процедуры является  отсчитывание  сдачи  продавщицей  в  круглосуточном  мини-маркете. Для того чтобы использовать как можно меньше монет, продавщица как можно дольше выдает монеты самого высокого номинала, переходя к следующему более низкому номиналу, когда это уже невозможно, и повторяет все сначала.</a:t>
            </a:r>
          </a:p>
        </p:txBody>
      </p:sp>
      <p:sp>
        <p:nvSpPr>
          <p:cNvPr id="4" name="Прямоугольник 3">
            <a:extLst>
              <a:ext uri="{FF2B5EF4-FFF2-40B4-BE49-F238E27FC236}">
                <a16:creationId xmlns:a16="http://schemas.microsoft.com/office/drawing/2014/main" id="{2136C893-BC08-402B-8DC6-4CD3285BB744}"/>
              </a:ext>
            </a:extLst>
          </p:cNvPr>
          <p:cNvSpPr/>
          <p:nvPr/>
        </p:nvSpPr>
        <p:spPr>
          <a:xfrm>
            <a:off x="694412" y="1974643"/>
            <a:ext cx="11025809" cy="646331"/>
          </a:xfrm>
          <a:prstGeom prst="rect">
            <a:avLst/>
          </a:prstGeom>
        </p:spPr>
        <p:txBody>
          <a:bodyPr wrap="square">
            <a:spAutoFit/>
          </a:bodyPr>
          <a:lstStyle/>
          <a:p>
            <a:r>
              <a:rPr lang="ru-RU" b="1" u="sng" dirty="0"/>
              <a:t>Жадность</a:t>
            </a:r>
            <a:r>
              <a:rPr lang="ru-RU" dirty="0"/>
              <a:t> – это простая стратегия, которая хорошо работает с некоторыми вычислительными задачами, но оказывается безуспешной с другими. </a:t>
            </a:r>
          </a:p>
        </p:txBody>
      </p:sp>
      <p:sp>
        <p:nvSpPr>
          <p:cNvPr id="5" name="Прямоугольник 4">
            <a:extLst>
              <a:ext uri="{FF2B5EF4-FFF2-40B4-BE49-F238E27FC236}">
                <a16:creationId xmlns:a16="http://schemas.microsoft.com/office/drawing/2014/main" id="{CD468924-A2AF-4560-B49C-212E4AC61270}"/>
              </a:ext>
            </a:extLst>
          </p:cNvPr>
          <p:cNvSpPr/>
          <p:nvPr/>
        </p:nvSpPr>
        <p:spPr>
          <a:xfrm>
            <a:off x="694412" y="4375787"/>
            <a:ext cx="11113275" cy="923330"/>
          </a:xfrm>
          <a:prstGeom prst="rect">
            <a:avLst/>
          </a:prstGeom>
        </p:spPr>
        <p:txBody>
          <a:bodyPr wrap="square">
            <a:spAutoFit/>
          </a:bodyPr>
          <a:lstStyle/>
          <a:p>
            <a:pPr algn="just"/>
            <a:r>
              <a:rPr lang="ru-RU" dirty="0"/>
              <a:t>В случае отсчитывания наличных, если у нас есть монеты номиналом 1, 5, 25, жадная процедура всегда производит наименьшее возможное число монет, но то же самое не верно для 1, 10, 25. Попробуйте выдать 30, которые жадно составят 25, 1, 1, 1, 1, 1, тогда как оптимальным будет 10, 10, 10.</a:t>
            </a:r>
          </a:p>
        </p:txBody>
      </p:sp>
    </p:spTree>
    <p:extLst>
      <p:ext uri="{BB962C8B-B14F-4D97-AF65-F5344CB8AC3E}">
        <p14:creationId xmlns:p14="http://schemas.microsoft.com/office/powerpoint/2010/main" val="41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EE18B3D-154C-47A5-B66F-FD3AFD9EFB2E}"/>
              </a:ext>
            </a:extLst>
          </p:cNvPr>
          <p:cNvPicPr>
            <a:picLocks noChangeAspect="1"/>
          </p:cNvPicPr>
          <p:nvPr/>
        </p:nvPicPr>
        <p:blipFill>
          <a:blip r:embed="rId2"/>
          <a:stretch>
            <a:fillRect/>
          </a:stretch>
        </p:blipFill>
        <p:spPr>
          <a:xfrm>
            <a:off x="2924175" y="2247900"/>
            <a:ext cx="6343650" cy="2362200"/>
          </a:xfrm>
          <a:prstGeom prst="rect">
            <a:avLst/>
          </a:prstGeom>
        </p:spPr>
      </p:pic>
    </p:spTree>
    <p:extLst>
      <p:ext uri="{BB962C8B-B14F-4D97-AF65-F5344CB8AC3E}">
        <p14:creationId xmlns:p14="http://schemas.microsoft.com/office/powerpoint/2010/main" val="324922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1180FD-C9AC-469D-84AB-A9085572EE80}"/>
              </a:ext>
            </a:extLst>
          </p:cNvPr>
          <p:cNvPicPr>
            <a:picLocks noChangeAspect="1"/>
          </p:cNvPicPr>
          <p:nvPr/>
        </p:nvPicPr>
        <p:blipFill rotWithShape="1">
          <a:blip r:embed="rId2"/>
          <a:srcRect t="25400"/>
          <a:stretch/>
        </p:blipFill>
        <p:spPr>
          <a:xfrm>
            <a:off x="2532579" y="3516465"/>
            <a:ext cx="7126842" cy="2537806"/>
          </a:xfrm>
          <a:prstGeom prst="rect">
            <a:avLst/>
          </a:prstGeom>
        </p:spPr>
      </p:pic>
      <p:pic>
        <p:nvPicPr>
          <p:cNvPr id="4" name="Рисунок 3">
            <a:extLst>
              <a:ext uri="{FF2B5EF4-FFF2-40B4-BE49-F238E27FC236}">
                <a16:creationId xmlns:a16="http://schemas.microsoft.com/office/drawing/2014/main" id="{5132166C-3F78-4ED3-BA27-6EAADC132527}"/>
              </a:ext>
            </a:extLst>
          </p:cNvPr>
          <p:cNvPicPr>
            <a:picLocks noChangeAspect="1"/>
          </p:cNvPicPr>
          <p:nvPr/>
        </p:nvPicPr>
        <p:blipFill>
          <a:blip r:embed="rId3"/>
          <a:stretch>
            <a:fillRect/>
          </a:stretch>
        </p:blipFill>
        <p:spPr>
          <a:xfrm>
            <a:off x="2820808" y="212366"/>
            <a:ext cx="6343650" cy="2362200"/>
          </a:xfrm>
          <a:prstGeom prst="rect">
            <a:avLst/>
          </a:prstGeom>
        </p:spPr>
      </p:pic>
    </p:spTree>
    <p:extLst>
      <p:ext uri="{BB962C8B-B14F-4D97-AF65-F5344CB8AC3E}">
        <p14:creationId xmlns:p14="http://schemas.microsoft.com/office/powerpoint/2010/main" val="149204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89C5C2-B34C-4A47-8BC9-7071E80D3493}"/>
              </a:ext>
            </a:extLst>
          </p:cNvPr>
          <p:cNvPicPr>
            <a:picLocks noChangeAspect="1"/>
          </p:cNvPicPr>
          <p:nvPr/>
        </p:nvPicPr>
        <p:blipFill>
          <a:blip r:embed="rId2"/>
          <a:stretch>
            <a:fillRect/>
          </a:stretch>
        </p:blipFill>
        <p:spPr>
          <a:xfrm>
            <a:off x="2924175" y="2247900"/>
            <a:ext cx="6343650" cy="2362200"/>
          </a:xfrm>
          <a:prstGeom prst="rect">
            <a:avLst/>
          </a:prstGeom>
        </p:spPr>
      </p:pic>
      <p:pic>
        <p:nvPicPr>
          <p:cNvPr id="4" name="Рисунок 3">
            <a:extLst>
              <a:ext uri="{FF2B5EF4-FFF2-40B4-BE49-F238E27FC236}">
                <a16:creationId xmlns:a16="http://schemas.microsoft.com/office/drawing/2014/main" id="{9449C464-F58C-4F2E-9809-C3C765926013}"/>
              </a:ext>
            </a:extLst>
          </p:cNvPr>
          <p:cNvPicPr>
            <a:picLocks noChangeAspect="1"/>
          </p:cNvPicPr>
          <p:nvPr/>
        </p:nvPicPr>
        <p:blipFill rotWithShape="1">
          <a:blip r:embed="rId3"/>
          <a:srcRect b="76470"/>
          <a:stretch/>
        </p:blipFill>
        <p:spPr>
          <a:xfrm>
            <a:off x="1133148" y="4980152"/>
            <a:ext cx="8217585" cy="800447"/>
          </a:xfrm>
          <a:prstGeom prst="rect">
            <a:avLst/>
          </a:prstGeom>
        </p:spPr>
      </p:pic>
    </p:spTree>
    <p:extLst>
      <p:ext uri="{BB962C8B-B14F-4D97-AF65-F5344CB8AC3E}">
        <p14:creationId xmlns:p14="http://schemas.microsoft.com/office/powerpoint/2010/main" val="52029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6F0F6D6-4759-492D-A5E5-834F4E4CBB9D}"/>
              </a:ext>
            </a:extLst>
          </p:cNvPr>
          <p:cNvPicPr>
            <a:picLocks noChangeAspect="1"/>
          </p:cNvPicPr>
          <p:nvPr/>
        </p:nvPicPr>
        <p:blipFill rotWithShape="1">
          <a:blip r:embed="rId2"/>
          <a:srcRect b="76470"/>
          <a:stretch/>
        </p:blipFill>
        <p:spPr>
          <a:xfrm>
            <a:off x="1483006" y="312737"/>
            <a:ext cx="8217585" cy="800447"/>
          </a:xfrm>
          <a:prstGeom prst="rect">
            <a:avLst/>
          </a:prstGeom>
        </p:spPr>
      </p:pic>
      <p:sp>
        <p:nvSpPr>
          <p:cNvPr id="3" name="TextBox 2">
            <a:extLst>
              <a:ext uri="{FF2B5EF4-FFF2-40B4-BE49-F238E27FC236}">
                <a16:creationId xmlns:a16="http://schemas.microsoft.com/office/drawing/2014/main" id="{BF00FF45-7C94-4861-95D5-652E5CAC7DD6}"/>
              </a:ext>
            </a:extLst>
          </p:cNvPr>
          <p:cNvSpPr txBox="1"/>
          <p:nvPr/>
        </p:nvSpPr>
        <p:spPr>
          <a:xfrm>
            <a:off x="659958" y="1563878"/>
            <a:ext cx="3278462" cy="523220"/>
          </a:xfrm>
          <a:prstGeom prst="rect">
            <a:avLst/>
          </a:prstGeom>
          <a:noFill/>
        </p:spPr>
        <p:txBody>
          <a:bodyPr wrap="none" rtlCol="0">
            <a:spAutoFit/>
          </a:bodyPr>
          <a:lstStyle/>
          <a:p>
            <a:r>
              <a:rPr lang="en-US" sz="2800" dirty="0"/>
              <a:t>S= “z</a:t>
            </a:r>
            <a:r>
              <a:rPr lang="en-US" sz="2800" baseline="-25000" dirty="0"/>
              <a:t>1</a:t>
            </a:r>
            <a:r>
              <a:rPr lang="en-US" sz="2800" dirty="0"/>
              <a:t>z</a:t>
            </a:r>
            <a:r>
              <a:rPr lang="en-US" sz="2800" baseline="-25000" dirty="0"/>
              <a:t>2</a:t>
            </a:r>
            <a:r>
              <a:rPr lang="en-US" sz="2800" dirty="0"/>
              <a:t>z</a:t>
            </a:r>
            <a:r>
              <a:rPr lang="en-US" sz="2800" baseline="-25000" dirty="0"/>
              <a:t>1</a:t>
            </a:r>
            <a:r>
              <a:rPr lang="en-US" sz="2800" dirty="0"/>
              <a:t>z</a:t>
            </a:r>
            <a:r>
              <a:rPr lang="en-US" sz="2800" baseline="-25000" dirty="0"/>
              <a:t>3</a:t>
            </a:r>
            <a:r>
              <a:rPr lang="en-US" sz="2800" dirty="0"/>
              <a:t>z</a:t>
            </a:r>
            <a:r>
              <a:rPr lang="en-US" sz="2800" baseline="-25000" dirty="0"/>
              <a:t>4</a:t>
            </a:r>
            <a:r>
              <a:rPr lang="en-US" sz="2800" dirty="0"/>
              <a:t>z</a:t>
            </a:r>
            <a:r>
              <a:rPr lang="en-US" sz="2800" baseline="-25000" dirty="0"/>
              <a:t>6</a:t>
            </a:r>
            <a:r>
              <a:rPr lang="en-US" sz="2800" dirty="0"/>
              <a:t>z</a:t>
            </a:r>
            <a:r>
              <a:rPr lang="en-US" sz="2800" baseline="-25000" dirty="0"/>
              <a:t>8</a:t>
            </a:r>
            <a:r>
              <a:rPr lang="en-US" sz="2800" dirty="0"/>
              <a:t>z</a:t>
            </a:r>
            <a:r>
              <a:rPr lang="en-US" sz="2800" baseline="-25000" dirty="0"/>
              <a:t>7</a:t>
            </a:r>
            <a:r>
              <a:rPr lang="en-US" sz="2800" dirty="0"/>
              <a:t>z</a:t>
            </a:r>
            <a:r>
              <a:rPr lang="en-US" sz="2800" baseline="-25000" dirty="0"/>
              <a:t>5</a:t>
            </a:r>
            <a:r>
              <a:rPr lang="en-US" sz="2800" dirty="0"/>
              <a:t>”</a:t>
            </a:r>
            <a:endParaRPr lang="ru-RU" sz="2800" baseline="-25000" dirty="0"/>
          </a:p>
        </p:txBody>
      </p:sp>
      <p:sp>
        <p:nvSpPr>
          <p:cNvPr id="4" name="TextBox 3">
            <a:extLst>
              <a:ext uri="{FF2B5EF4-FFF2-40B4-BE49-F238E27FC236}">
                <a16:creationId xmlns:a16="http://schemas.microsoft.com/office/drawing/2014/main" id="{41C8EAF3-8447-4B78-B9EB-FB52DBD9F1BA}"/>
              </a:ext>
            </a:extLst>
          </p:cNvPr>
          <p:cNvSpPr txBox="1"/>
          <p:nvPr/>
        </p:nvSpPr>
        <p:spPr>
          <a:xfrm>
            <a:off x="659958" y="2537792"/>
            <a:ext cx="6397905" cy="523220"/>
          </a:xfrm>
          <a:prstGeom prst="rect">
            <a:avLst/>
          </a:prstGeom>
          <a:noFill/>
        </p:spPr>
        <p:txBody>
          <a:bodyPr wrap="none" rtlCol="0">
            <a:spAutoFit/>
          </a:bodyPr>
          <a:lstStyle/>
          <a:p>
            <a:r>
              <a:rPr lang="en-US" sz="2800" dirty="0"/>
              <a:t>SP= “10111000000101000101101010011”</a:t>
            </a:r>
            <a:endParaRPr lang="ru-RU" sz="2800" baseline="-25000" dirty="0"/>
          </a:p>
        </p:txBody>
      </p:sp>
    </p:spTree>
    <p:extLst>
      <p:ext uri="{BB962C8B-B14F-4D97-AF65-F5344CB8AC3E}">
        <p14:creationId xmlns:p14="http://schemas.microsoft.com/office/powerpoint/2010/main" val="353434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6798D-D620-40A1-92B6-5C39C15EA216}"/>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
        <p:nvSpPr>
          <p:cNvPr id="3" name="TextBox 2">
            <a:extLst>
              <a:ext uri="{FF2B5EF4-FFF2-40B4-BE49-F238E27FC236}">
                <a16:creationId xmlns:a16="http://schemas.microsoft.com/office/drawing/2014/main" id="{112A0E55-C695-46C8-BAA6-03F783CB935C}"/>
              </a:ext>
            </a:extLst>
          </p:cNvPr>
          <p:cNvSpPr txBox="1"/>
          <p:nvPr/>
        </p:nvSpPr>
        <p:spPr>
          <a:xfrm>
            <a:off x="421419" y="984757"/>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4" name="TextBox 3">
            <a:extLst>
              <a:ext uri="{FF2B5EF4-FFF2-40B4-BE49-F238E27FC236}">
                <a16:creationId xmlns:a16="http://schemas.microsoft.com/office/drawing/2014/main" id="{DD68D703-4FF7-4A86-BD6F-089D12CD859F}"/>
              </a:ext>
            </a:extLst>
          </p:cNvPr>
          <p:cNvSpPr txBox="1"/>
          <p:nvPr/>
        </p:nvSpPr>
        <p:spPr>
          <a:xfrm>
            <a:off x="421419" y="1500145"/>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5" name="TextBox 4">
            <a:extLst>
              <a:ext uri="{FF2B5EF4-FFF2-40B4-BE49-F238E27FC236}">
                <a16:creationId xmlns:a16="http://schemas.microsoft.com/office/drawing/2014/main" id="{13960694-BDD1-4D17-9E00-F043E9E3FB32}"/>
              </a:ext>
            </a:extLst>
          </p:cNvPr>
          <p:cNvSpPr txBox="1"/>
          <p:nvPr/>
        </p:nvSpPr>
        <p:spPr>
          <a:xfrm>
            <a:off x="421327" y="192288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6" name="TextBox 5">
            <a:extLst>
              <a:ext uri="{FF2B5EF4-FFF2-40B4-BE49-F238E27FC236}">
                <a16:creationId xmlns:a16="http://schemas.microsoft.com/office/drawing/2014/main" id="{0004C572-685E-48C3-9BE4-273352D581C1}"/>
              </a:ext>
            </a:extLst>
          </p:cNvPr>
          <p:cNvSpPr txBox="1"/>
          <p:nvPr/>
        </p:nvSpPr>
        <p:spPr>
          <a:xfrm>
            <a:off x="421327" y="234563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7" name="TextBox 6">
            <a:extLst>
              <a:ext uri="{FF2B5EF4-FFF2-40B4-BE49-F238E27FC236}">
                <a16:creationId xmlns:a16="http://schemas.microsoft.com/office/drawing/2014/main" id="{BF5584A6-F416-403D-B2A9-A37BD2B60FE1}"/>
              </a:ext>
            </a:extLst>
          </p:cNvPr>
          <p:cNvSpPr txBox="1"/>
          <p:nvPr/>
        </p:nvSpPr>
        <p:spPr>
          <a:xfrm>
            <a:off x="449379" y="276837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8" name="TextBox 7">
            <a:extLst>
              <a:ext uri="{FF2B5EF4-FFF2-40B4-BE49-F238E27FC236}">
                <a16:creationId xmlns:a16="http://schemas.microsoft.com/office/drawing/2014/main" id="{1C797AEC-AB55-4D42-888E-67608E27D477}"/>
              </a:ext>
            </a:extLst>
          </p:cNvPr>
          <p:cNvSpPr txBox="1"/>
          <p:nvPr/>
        </p:nvSpPr>
        <p:spPr>
          <a:xfrm>
            <a:off x="459799" y="319112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9" name="TextBox 8">
            <a:extLst>
              <a:ext uri="{FF2B5EF4-FFF2-40B4-BE49-F238E27FC236}">
                <a16:creationId xmlns:a16="http://schemas.microsoft.com/office/drawing/2014/main" id="{3A787A80-C66E-4B98-B44A-BC9D035979DE}"/>
              </a:ext>
            </a:extLst>
          </p:cNvPr>
          <p:cNvSpPr txBox="1"/>
          <p:nvPr/>
        </p:nvSpPr>
        <p:spPr>
          <a:xfrm>
            <a:off x="476631" y="3714341"/>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10" name="TextBox 9">
            <a:extLst>
              <a:ext uri="{FF2B5EF4-FFF2-40B4-BE49-F238E27FC236}">
                <a16:creationId xmlns:a16="http://schemas.microsoft.com/office/drawing/2014/main" id="{C599AB03-55A6-4960-91D4-02842CB82575}"/>
              </a:ext>
            </a:extLst>
          </p:cNvPr>
          <p:cNvSpPr txBox="1"/>
          <p:nvPr/>
        </p:nvSpPr>
        <p:spPr>
          <a:xfrm>
            <a:off x="2808136" y="1334492"/>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11" name="TextBox 10">
            <a:extLst>
              <a:ext uri="{FF2B5EF4-FFF2-40B4-BE49-F238E27FC236}">
                <a16:creationId xmlns:a16="http://schemas.microsoft.com/office/drawing/2014/main" id="{B706CE00-4A48-4BEF-A8D9-A8ABAF8D7D87}"/>
              </a:ext>
            </a:extLst>
          </p:cNvPr>
          <p:cNvSpPr txBox="1"/>
          <p:nvPr/>
        </p:nvSpPr>
        <p:spPr>
          <a:xfrm>
            <a:off x="2808136" y="218449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12" name="TextBox 11">
            <a:extLst>
              <a:ext uri="{FF2B5EF4-FFF2-40B4-BE49-F238E27FC236}">
                <a16:creationId xmlns:a16="http://schemas.microsoft.com/office/drawing/2014/main" id="{9B1148AA-7FF4-49BB-9F71-9986F858E12C}"/>
              </a:ext>
            </a:extLst>
          </p:cNvPr>
          <p:cNvSpPr txBox="1"/>
          <p:nvPr/>
        </p:nvSpPr>
        <p:spPr>
          <a:xfrm>
            <a:off x="2808136" y="260724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13" name="TextBox 12">
            <a:extLst>
              <a:ext uri="{FF2B5EF4-FFF2-40B4-BE49-F238E27FC236}">
                <a16:creationId xmlns:a16="http://schemas.microsoft.com/office/drawing/2014/main" id="{616C3304-0DBF-48D9-A5D3-BC10BF618979}"/>
              </a:ext>
            </a:extLst>
          </p:cNvPr>
          <p:cNvSpPr txBox="1"/>
          <p:nvPr/>
        </p:nvSpPr>
        <p:spPr>
          <a:xfrm>
            <a:off x="2836188" y="302998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14" name="TextBox 13">
            <a:extLst>
              <a:ext uri="{FF2B5EF4-FFF2-40B4-BE49-F238E27FC236}">
                <a16:creationId xmlns:a16="http://schemas.microsoft.com/office/drawing/2014/main" id="{BDF634D0-94F0-481C-99E1-BBC129EBD7DD}"/>
              </a:ext>
            </a:extLst>
          </p:cNvPr>
          <p:cNvSpPr txBox="1"/>
          <p:nvPr/>
        </p:nvSpPr>
        <p:spPr>
          <a:xfrm>
            <a:off x="2846608" y="345273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15" name="TextBox 14">
            <a:extLst>
              <a:ext uri="{FF2B5EF4-FFF2-40B4-BE49-F238E27FC236}">
                <a16:creationId xmlns:a16="http://schemas.microsoft.com/office/drawing/2014/main" id="{B694E3F9-2CE3-4CE5-9C32-0A2FC3C64A59}"/>
              </a:ext>
            </a:extLst>
          </p:cNvPr>
          <p:cNvSpPr txBox="1"/>
          <p:nvPr/>
        </p:nvSpPr>
        <p:spPr>
          <a:xfrm>
            <a:off x="2812079" y="1711517"/>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16" name="TextBox 15">
            <a:extLst>
              <a:ext uri="{FF2B5EF4-FFF2-40B4-BE49-F238E27FC236}">
                <a16:creationId xmlns:a16="http://schemas.microsoft.com/office/drawing/2014/main" id="{4D84AEC5-6E45-44F7-B493-490AE67B6B4A}"/>
              </a:ext>
            </a:extLst>
          </p:cNvPr>
          <p:cNvSpPr txBox="1"/>
          <p:nvPr/>
        </p:nvSpPr>
        <p:spPr>
          <a:xfrm>
            <a:off x="2766366" y="972406"/>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17" name="TextBox 16">
            <a:extLst>
              <a:ext uri="{FF2B5EF4-FFF2-40B4-BE49-F238E27FC236}">
                <a16:creationId xmlns:a16="http://schemas.microsoft.com/office/drawing/2014/main" id="{B06D909A-98D7-45B0-84FE-A1A0E22F4D2E}"/>
              </a:ext>
            </a:extLst>
          </p:cNvPr>
          <p:cNvSpPr txBox="1"/>
          <p:nvPr/>
        </p:nvSpPr>
        <p:spPr>
          <a:xfrm>
            <a:off x="4964265" y="1221790"/>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18" name="TextBox 17">
            <a:extLst>
              <a:ext uri="{FF2B5EF4-FFF2-40B4-BE49-F238E27FC236}">
                <a16:creationId xmlns:a16="http://schemas.microsoft.com/office/drawing/2014/main" id="{F173BC8F-0238-4319-AA38-75F684E98881}"/>
              </a:ext>
            </a:extLst>
          </p:cNvPr>
          <p:cNvSpPr txBox="1"/>
          <p:nvPr/>
        </p:nvSpPr>
        <p:spPr>
          <a:xfrm>
            <a:off x="4964265" y="2071797"/>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19" name="TextBox 18">
            <a:extLst>
              <a:ext uri="{FF2B5EF4-FFF2-40B4-BE49-F238E27FC236}">
                <a16:creationId xmlns:a16="http://schemas.microsoft.com/office/drawing/2014/main" id="{88A571F9-BBB4-4E78-B89C-4BAE20537A1A}"/>
              </a:ext>
            </a:extLst>
          </p:cNvPr>
          <p:cNvSpPr txBox="1"/>
          <p:nvPr/>
        </p:nvSpPr>
        <p:spPr>
          <a:xfrm>
            <a:off x="4964265" y="2494541"/>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20" name="TextBox 19">
            <a:extLst>
              <a:ext uri="{FF2B5EF4-FFF2-40B4-BE49-F238E27FC236}">
                <a16:creationId xmlns:a16="http://schemas.microsoft.com/office/drawing/2014/main" id="{621B8893-13B7-4EDA-8F98-B19A1279D3DE}"/>
              </a:ext>
            </a:extLst>
          </p:cNvPr>
          <p:cNvSpPr txBox="1"/>
          <p:nvPr/>
        </p:nvSpPr>
        <p:spPr>
          <a:xfrm>
            <a:off x="4992317" y="2917285"/>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21" name="TextBox 20">
            <a:extLst>
              <a:ext uri="{FF2B5EF4-FFF2-40B4-BE49-F238E27FC236}">
                <a16:creationId xmlns:a16="http://schemas.microsoft.com/office/drawing/2014/main" id="{09D74E2B-0916-4C02-88F2-6C2A4D269176}"/>
              </a:ext>
            </a:extLst>
          </p:cNvPr>
          <p:cNvSpPr txBox="1"/>
          <p:nvPr/>
        </p:nvSpPr>
        <p:spPr>
          <a:xfrm>
            <a:off x="5002737" y="3340029"/>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22" name="TextBox 21">
            <a:extLst>
              <a:ext uri="{FF2B5EF4-FFF2-40B4-BE49-F238E27FC236}">
                <a16:creationId xmlns:a16="http://schemas.microsoft.com/office/drawing/2014/main" id="{287BAEC8-AB97-431A-AB92-6678A370ED7F}"/>
              </a:ext>
            </a:extLst>
          </p:cNvPr>
          <p:cNvSpPr txBox="1"/>
          <p:nvPr/>
        </p:nvSpPr>
        <p:spPr>
          <a:xfrm>
            <a:off x="4968208" y="1598815"/>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23" name="TextBox 22">
            <a:extLst>
              <a:ext uri="{FF2B5EF4-FFF2-40B4-BE49-F238E27FC236}">
                <a16:creationId xmlns:a16="http://schemas.microsoft.com/office/drawing/2014/main" id="{05C1F6BD-25BB-4B27-A965-43F74BBFB2A7}"/>
              </a:ext>
            </a:extLst>
          </p:cNvPr>
          <p:cNvSpPr txBox="1"/>
          <p:nvPr/>
        </p:nvSpPr>
        <p:spPr>
          <a:xfrm>
            <a:off x="4922495" y="859704"/>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25" name="Прямая соединительная линия 24">
            <a:extLst>
              <a:ext uri="{FF2B5EF4-FFF2-40B4-BE49-F238E27FC236}">
                <a16:creationId xmlns:a16="http://schemas.microsoft.com/office/drawing/2014/main" id="{846EDAA6-BB61-4B00-B40C-D948BF248322}"/>
              </a:ext>
            </a:extLst>
          </p:cNvPr>
          <p:cNvCxnSpPr/>
          <p:nvPr/>
        </p:nvCxnSpPr>
        <p:spPr>
          <a:xfrm>
            <a:off x="6096000" y="319112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9F9B4E5-99CA-4D4D-AE06-4897133E234C}"/>
              </a:ext>
            </a:extLst>
          </p:cNvPr>
          <p:cNvCxnSpPr/>
          <p:nvPr/>
        </p:nvCxnSpPr>
        <p:spPr>
          <a:xfrm flipV="1">
            <a:off x="6096000" y="334002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339BECD-8F4A-43F1-AB87-FF3AF9DA744C}"/>
              </a:ext>
            </a:extLst>
          </p:cNvPr>
          <p:cNvSpPr txBox="1"/>
          <p:nvPr/>
        </p:nvSpPr>
        <p:spPr>
          <a:xfrm>
            <a:off x="6885830" y="3060764"/>
            <a:ext cx="999954" cy="461665"/>
          </a:xfrm>
          <a:prstGeom prst="rect">
            <a:avLst/>
          </a:prstGeom>
          <a:noFill/>
        </p:spPr>
        <p:txBody>
          <a:bodyPr wrap="none" rtlCol="0">
            <a:spAutoFit/>
          </a:bodyPr>
          <a:lstStyle/>
          <a:p>
            <a:r>
              <a:rPr lang="ru-RU" sz="2400" dirty="0" err="1"/>
              <a:t>ру</a:t>
            </a:r>
            <a:r>
              <a:rPr lang="ru-RU" sz="2400" dirty="0"/>
              <a:t> – 2 </a:t>
            </a:r>
          </a:p>
        </p:txBody>
      </p:sp>
      <p:sp>
        <p:nvSpPr>
          <p:cNvPr id="29" name="TextBox 28">
            <a:extLst>
              <a:ext uri="{FF2B5EF4-FFF2-40B4-BE49-F238E27FC236}">
                <a16:creationId xmlns:a16="http://schemas.microsoft.com/office/drawing/2014/main" id="{95CE141E-9583-40C1-9A68-893067ACE9CC}"/>
              </a:ext>
            </a:extLst>
          </p:cNvPr>
          <p:cNvSpPr txBox="1"/>
          <p:nvPr/>
        </p:nvSpPr>
        <p:spPr>
          <a:xfrm>
            <a:off x="6323962" y="2959447"/>
            <a:ext cx="288862" cy="338554"/>
          </a:xfrm>
          <a:prstGeom prst="rect">
            <a:avLst/>
          </a:prstGeom>
          <a:noFill/>
        </p:spPr>
        <p:txBody>
          <a:bodyPr wrap="none" rtlCol="0">
            <a:spAutoFit/>
          </a:bodyPr>
          <a:lstStyle/>
          <a:p>
            <a:r>
              <a:rPr lang="ru-RU" sz="1600" dirty="0"/>
              <a:t>1</a:t>
            </a:r>
          </a:p>
        </p:txBody>
      </p:sp>
      <p:sp>
        <p:nvSpPr>
          <p:cNvPr id="30" name="TextBox 29">
            <a:extLst>
              <a:ext uri="{FF2B5EF4-FFF2-40B4-BE49-F238E27FC236}">
                <a16:creationId xmlns:a16="http://schemas.microsoft.com/office/drawing/2014/main" id="{CCA7E156-681A-4421-BDAC-C2369C4D8359}"/>
              </a:ext>
            </a:extLst>
          </p:cNvPr>
          <p:cNvSpPr txBox="1"/>
          <p:nvPr/>
        </p:nvSpPr>
        <p:spPr>
          <a:xfrm>
            <a:off x="6316034" y="3467028"/>
            <a:ext cx="288862" cy="338554"/>
          </a:xfrm>
          <a:prstGeom prst="rect">
            <a:avLst/>
          </a:prstGeom>
          <a:noFill/>
        </p:spPr>
        <p:txBody>
          <a:bodyPr wrap="none" rtlCol="0">
            <a:spAutoFit/>
          </a:bodyPr>
          <a:lstStyle/>
          <a:p>
            <a:r>
              <a:rPr lang="ru-RU" sz="1600" dirty="0"/>
              <a:t>0</a:t>
            </a:r>
          </a:p>
        </p:txBody>
      </p:sp>
      <p:sp>
        <p:nvSpPr>
          <p:cNvPr id="31" name="TextBox 30">
            <a:extLst>
              <a:ext uri="{FF2B5EF4-FFF2-40B4-BE49-F238E27FC236}">
                <a16:creationId xmlns:a16="http://schemas.microsoft.com/office/drawing/2014/main" id="{CD40A7C9-7C9B-49DB-BA32-6D06935ABBAE}"/>
              </a:ext>
            </a:extLst>
          </p:cNvPr>
          <p:cNvSpPr txBox="1"/>
          <p:nvPr/>
        </p:nvSpPr>
        <p:spPr>
          <a:xfrm>
            <a:off x="8290282" y="1147016"/>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32" name="TextBox 31">
            <a:extLst>
              <a:ext uri="{FF2B5EF4-FFF2-40B4-BE49-F238E27FC236}">
                <a16:creationId xmlns:a16="http://schemas.microsoft.com/office/drawing/2014/main" id="{27D7F0C7-B563-4132-9689-27BA7EF31AA0}"/>
              </a:ext>
            </a:extLst>
          </p:cNvPr>
          <p:cNvSpPr txBox="1"/>
          <p:nvPr/>
        </p:nvSpPr>
        <p:spPr>
          <a:xfrm>
            <a:off x="8336567" y="2421292"/>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33" name="TextBox 32">
            <a:extLst>
              <a:ext uri="{FF2B5EF4-FFF2-40B4-BE49-F238E27FC236}">
                <a16:creationId xmlns:a16="http://schemas.microsoft.com/office/drawing/2014/main" id="{FC2C298A-E133-4A48-A228-DC3CA9ACF269}"/>
              </a:ext>
            </a:extLst>
          </p:cNvPr>
          <p:cNvSpPr txBox="1"/>
          <p:nvPr/>
        </p:nvSpPr>
        <p:spPr>
          <a:xfrm>
            <a:off x="8336567" y="2844036"/>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36" name="TextBox 35">
            <a:extLst>
              <a:ext uri="{FF2B5EF4-FFF2-40B4-BE49-F238E27FC236}">
                <a16:creationId xmlns:a16="http://schemas.microsoft.com/office/drawing/2014/main" id="{626CE8A5-07D4-44BD-8AB8-F5584FC63977}"/>
              </a:ext>
            </a:extLst>
          </p:cNvPr>
          <p:cNvSpPr txBox="1"/>
          <p:nvPr/>
        </p:nvSpPr>
        <p:spPr>
          <a:xfrm>
            <a:off x="8294225" y="1524041"/>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37" name="TextBox 36">
            <a:extLst>
              <a:ext uri="{FF2B5EF4-FFF2-40B4-BE49-F238E27FC236}">
                <a16:creationId xmlns:a16="http://schemas.microsoft.com/office/drawing/2014/main" id="{E8AB28CA-EB17-4E09-9261-F6DCE9B35A2F}"/>
              </a:ext>
            </a:extLst>
          </p:cNvPr>
          <p:cNvSpPr txBox="1"/>
          <p:nvPr/>
        </p:nvSpPr>
        <p:spPr>
          <a:xfrm>
            <a:off x="8248512" y="784930"/>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40" name="TextBox 39">
            <a:extLst>
              <a:ext uri="{FF2B5EF4-FFF2-40B4-BE49-F238E27FC236}">
                <a16:creationId xmlns:a16="http://schemas.microsoft.com/office/drawing/2014/main" id="{0C2EB7DE-B778-4201-98A9-B4EDF2929950}"/>
              </a:ext>
            </a:extLst>
          </p:cNvPr>
          <p:cNvSpPr txBox="1"/>
          <p:nvPr/>
        </p:nvSpPr>
        <p:spPr>
          <a:xfrm>
            <a:off x="8321583" y="2023365"/>
            <a:ext cx="999954" cy="461665"/>
          </a:xfrm>
          <a:prstGeom prst="rect">
            <a:avLst/>
          </a:prstGeom>
          <a:noFill/>
        </p:spPr>
        <p:txBody>
          <a:bodyPr wrap="none" rtlCol="0">
            <a:spAutoFit/>
          </a:bodyPr>
          <a:lstStyle/>
          <a:p>
            <a:r>
              <a:rPr lang="ru-RU" sz="2400" dirty="0" err="1"/>
              <a:t>ру</a:t>
            </a:r>
            <a:r>
              <a:rPr lang="ru-RU" sz="2400" dirty="0"/>
              <a:t> – 2 </a:t>
            </a:r>
          </a:p>
        </p:txBody>
      </p:sp>
      <p:cxnSp>
        <p:nvCxnSpPr>
          <p:cNvPr id="43" name="Прямая соединительная линия 42">
            <a:extLst>
              <a:ext uri="{FF2B5EF4-FFF2-40B4-BE49-F238E27FC236}">
                <a16:creationId xmlns:a16="http://schemas.microsoft.com/office/drawing/2014/main" id="{8B0D8A80-B3EA-4BCA-938C-F2CE54CDDE38}"/>
              </a:ext>
            </a:extLst>
          </p:cNvPr>
          <p:cNvCxnSpPr/>
          <p:nvPr/>
        </p:nvCxnSpPr>
        <p:spPr>
          <a:xfrm>
            <a:off x="9160832" y="2676942"/>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a:extLst>
              <a:ext uri="{FF2B5EF4-FFF2-40B4-BE49-F238E27FC236}">
                <a16:creationId xmlns:a16="http://schemas.microsoft.com/office/drawing/2014/main" id="{810611EB-D561-491B-B7EC-E9A2560BA8A4}"/>
              </a:ext>
            </a:extLst>
          </p:cNvPr>
          <p:cNvCxnSpPr/>
          <p:nvPr/>
        </p:nvCxnSpPr>
        <p:spPr>
          <a:xfrm flipV="1">
            <a:off x="9160832" y="2825850"/>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E018DA1-63EA-46B5-9D60-DA0FC9F7839A}"/>
              </a:ext>
            </a:extLst>
          </p:cNvPr>
          <p:cNvSpPr txBox="1"/>
          <p:nvPr/>
        </p:nvSpPr>
        <p:spPr>
          <a:xfrm>
            <a:off x="9950662" y="2546585"/>
            <a:ext cx="1063112" cy="461665"/>
          </a:xfrm>
          <a:prstGeom prst="rect">
            <a:avLst/>
          </a:prstGeom>
          <a:noFill/>
        </p:spPr>
        <p:txBody>
          <a:bodyPr wrap="none" rtlCol="0">
            <a:spAutoFit/>
          </a:bodyPr>
          <a:lstStyle/>
          <a:p>
            <a:r>
              <a:rPr lang="ru-RU" sz="2400" dirty="0" err="1"/>
              <a:t>ыл</a:t>
            </a:r>
            <a:r>
              <a:rPr lang="ru-RU" sz="2400" dirty="0"/>
              <a:t> – 2 </a:t>
            </a:r>
          </a:p>
        </p:txBody>
      </p:sp>
      <p:sp>
        <p:nvSpPr>
          <p:cNvPr id="46" name="TextBox 45">
            <a:extLst>
              <a:ext uri="{FF2B5EF4-FFF2-40B4-BE49-F238E27FC236}">
                <a16:creationId xmlns:a16="http://schemas.microsoft.com/office/drawing/2014/main" id="{A9540BA2-37ED-4F13-B706-B9EE5AF56B38}"/>
              </a:ext>
            </a:extLst>
          </p:cNvPr>
          <p:cNvSpPr txBox="1"/>
          <p:nvPr/>
        </p:nvSpPr>
        <p:spPr>
          <a:xfrm>
            <a:off x="9388794" y="2445268"/>
            <a:ext cx="288862" cy="338554"/>
          </a:xfrm>
          <a:prstGeom prst="rect">
            <a:avLst/>
          </a:prstGeom>
          <a:noFill/>
        </p:spPr>
        <p:txBody>
          <a:bodyPr wrap="none" rtlCol="0">
            <a:spAutoFit/>
          </a:bodyPr>
          <a:lstStyle/>
          <a:p>
            <a:r>
              <a:rPr lang="ru-RU" sz="1600" dirty="0"/>
              <a:t>1</a:t>
            </a:r>
          </a:p>
        </p:txBody>
      </p:sp>
      <p:sp>
        <p:nvSpPr>
          <p:cNvPr id="47" name="TextBox 46">
            <a:extLst>
              <a:ext uri="{FF2B5EF4-FFF2-40B4-BE49-F238E27FC236}">
                <a16:creationId xmlns:a16="http://schemas.microsoft.com/office/drawing/2014/main" id="{4EDFBFBE-57D7-49A1-9E51-35351D6FB9C4}"/>
              </a:ext>
            </a:extLst>
          </p:cNvPr>
          <p:cNvSpPr txBox="1"/>
          <p:nvPr/>
        </p:nvSpPr>
        <p:spPr>
          <a:xfrm>
            <a:off x="9380866" y="2952849"/>
            <a:ext cx="288862" cy="338554"/>
          </a:xfrm>
          <a:prstGeom prst="rect">
            <a:avLst/>
          </a:prstGeom>
          <a:noFill/>
        </p:spPr>
        <p:txBody>
          <a:bodyPr wrap="none" rtlCol="0">
            <a:spAutoFit/>
          </a:bodyPr>
          <a:lstStyle/>
          <a:p>
            <a:r>
              <a:rPr lang="ru-RU" sz="1600" dirty="0"/>
              <a:t>0</a:t>
            </a:r>
          </a:p>
        </p:txBody>
      </p:sp>
      <p:sp>
        <p:nvSpPr>
          <p:cNvPr id="48" name="TextBox 47">
            <a:extLst>
              <a:ext uri="{FF2B5EF4-FFF2-40B4-BE49-F238E27FC236}">
                <a16:creationId xmlns:a16="http://schemas.microsoft.com/office/drawing/2014/main" id="{1945683E-D57D-4CD3-BCFC-B00E16D1D414}"/>
              </a:ext>
            </a:extLst>
          </p:cNvPr>
          <p:cNvSpPr txBox="1"/>
          <p:nvPr/>
        </p:nvSpPr>
        <p:spPr>
          <a:xfrm>
            <a:off x="364448" y="4906914"/>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51" name="TextBox 50">
            <a:extLst>
              <a:ext uri="{FF2B5EF4-FFF2-40B4-BE49-F238E27FC236}">
                <a16:creationId xmlns:a16="http://schemas.microsoft.com/office/drawing/2014/main" id="{53665BB7-4167-40AC-92F9-EE6EF367F45F}"/>
              </a:ext>
            </a:extLst>
          </p:cNvPr>
          <p:cNvSpPr txBox="1"/>
          <p:nvPr/>
        </p:nvSpPr>
        <p:spPr>
          <a:xfrm>
            <a:off x="368391" y="5283939"/>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52" name="TextBox 51">
            <a:extLst>
              <a:ext uri="{FF2B5EF4-FFF2-40B4-BE49-F238E27FC236}">
                <a16:creationId xmlns:a16="http://schemas.microsoft.com/office/drawing/2014/main" id="{6BB28C47-F2BC-4A15-B8FF-FBF5D70FEA35}"/>
              </a:ext>
            </a:extLst>
          </p:cNvPr>
          <p:cNvSpPr txBox="1"/>
          <p:nvPr/>
        </p:nvSpPr>
        <p:spPr>
          <a:xfrm>
            <a:off x="322678" y="4544828"/>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sp>
        <p:nvSpPr>
          <p:cNvPr id="53" name="TextBox 52">
            <a:extLst>
              <a:ext uri="{FF2B5EF4-FFF2-40B4-BE49-F238E27FC236}">
                <a16:creationId xmlns:a16="http://schemas.microsoft.com/office/drawing/2014/main" id="{7C5758EB-B8F1-46B9-AAAE-B2FE6927786F}"/>
              </a:ext>
            </a:extLst>
          </p:cNvPr>
          <p:cNvSpPr txBox="1"/>
          <p:nvPr/>
        </p:nvSpPr>
        <p:spPr>
          <a:xfrm>
            <a:off x="395749" y="5783263"/>
            <a:ext cx="999954" cy="461665"/>
          </a:xfrm>
          <a:prstGeom prst="rect">
            <a:avLst/>
          </a:prstGeom>
          <a:noFill/>
        </p:spPr>
        <p:txBody>
          <a:bodyPr wrap="none" rtlCol="0">
            <a:spAutoFit/>
          </a:bodyPr>
          <a:lstStyle/>
          <a:p>
            <a:r>
              <a:rPr lang="ru-RU" sz="2400" dirty="0" err="1"/>
              <a:t>ру</a:t>
            </a:r>
            <a:r>
              <a:rPr lang="ru-RU" sz="2400" dirty="0"/>
              <a:t> – 2 </a:t>
            </a:r>
          </a:p>
        </p:txBody>
      </p:sp>
      <p:cxnSp>
        <p:nvCxnSpPr>
          <p:cNvPr id="54" name="Прямая соединительная линия 53">
            <a:extLst>
              <a:ext uri="{FF2B5EF4-FFF2-40B4-BE49-F238E27FC236}">
                <a16:creationId xmlns:a16="http://schemas.microsoft.com/office/drawing/2014/main" id="{939DD089-822C-4F28-B054-2DACD68AD956}"/>
              </a:ext>
            </a:extLst>
          </p:cNvPr>
          <p:cNvCxnSpPr/>
          <p:nvPr/>
        </p:nvCxnSpPr>
        <p:spPr>
          <a:xfrm>
            <a:off x="1349921" y="601237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3D2EE098-EFAE-4527-B204-B569EDB922F3}"/>
              </a:ext>
            </a:extLst>
          </p:cNvPr>
          <p:cNvCxnSpPr/>
          <p:nvPr/>
        </p:nvCxnSpPr>
        <p:spPr>
          <a:xfrm flipV="1">
            <a:off x="1349921" y="616127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0382985-A680-44E9-990F-C78848600C06}"/>
              </a:ext>
            </a:extLst>
          </p:cNvPr>
          <p:cNvSpPr txBox="1"/>
          <p:nvPr/>
        </p:nvSpPr>
        <p:spPr>
          <a:xfrm>
            <a:off x="366406" y="6149986"/>
            <a:ext cx="1063112" cy="461665"/>
          </a:xfrm>
          <a:prstGeom prst="rect">
            <a:avLst/>
          </a:prstGeom>
          <a:noFill/>
        </p:spPr>
        <p:txBody>
          <a:bodyPr wrap="none" rtlCol="0">
            <a:spAutoFit/>
          </a:bodyPr>
          <a:lstStyle/>
          <a:p>
            <a:r>
              <a:rPr lang="ru-RU" sz="2400" dirty="0" err="1"/>
              <a:t>ыл</a:t>
            </a:r>
            <a:r>
              <a:rPr lang="ru-RU" sz="2400" dirty="0"/>
              <a:t> – 2 </a:t>
            </a:r>
          </a:p>
        </p:txBody>
      </p:sp>
      <p:sp>
        <p:nvSpPr>
          <p:cNvPr id="57" name="TextBox 56">
            <a:extLst>
              <a:ext uri="{FF2B5EF4-FFF2-40B4-BE49-F238E27FC236}">
                <a16:creationId xmlns:a16="http://schemas.microsoft.com/office/drawing/2014/main" id="{63B2575A-A452-49FC-B9B0-8786D95E35F1}"/>
              </a:ext>
            </a:extLst>
          </p:cNvPr>
          <p:cNvSpPr txBox="1"/>
          <p:nvPr/>
        </p:nvSpPr>
        <p:spPr>
          <a:xfrm>
            <a:off x="1577883" y="5780697"/>
            <a:ext cx="288862" cy="338554"/>
          </a:xfrm>
          <a:prstGeom prst="rect">
            <a:avLst/>
          </a:prstGeom>
          <a:noFill/>
        </p:spPr>
        <p:txBody>
          <a:bodyPr wrap="none" rtlCol="0">
            <a:spAutoFit/>
          </a:bodyPr>
          <a:lstStyle/>
          <a:p>
            <a:r>
              <a:rPr lang="ru-RU" sz="1600" dirty="0"/>
              <a:t>1</a:t>
            </a:r>
          </a:p>
        </p:txBody>
      </p:sp>
      <p:sp>
        <p:nvSpPr>
          <p:cNvPr id="58" name="TextBox 57">
            <a:extLst>
              <a:ext uri="{FF2B5EF4-FFF2-40B4-BE49-F238E27FC236}">
                <a16:creationId xmlns:a16="http://schemas.microsoft.com/office/drawing/2014/main" id="{2C46B046-EC48-4E85-8A22-CBEDBAF85E0F}"/>
              </a:ext>
            </a:extLst>
          </p:cNvPr>
          <p:cNvSpPr txBox="1"/>
          <p:nvPr/>
        </p:nvSpPr>
        <p:spPr>
          <a:xfrm>
            <a:off x="1569955" y="6288278"/>
            <a:ext cx="288862" cy="338554"/>
          </a:xfrm>
          <a:prstGeom prst="rect">
            <a:avLst/>
          </a:prstGeom>
          <a:noFill/>
        </p:spPr>
        <p:txBody>
          <a:bodyPr wrap="none" rtlCol="0">
            <a:spAutoFit/>
          </a:bodyPr>
          <a:lstStyle/>
          <a:p>
            <a:r>
              <a:rPr lang="ru-RU" sz="1600" dirty="0"/>
              <a:t>0</a:t>
            </a:r>
          </a:p>
        </p:txBody>
      </p:sp>
      <p:sp>
        <p:nvSpPr>
          <p:cNvPr id="59" name="TextBox 58">
            <a:extLst>
              <a:ext uri="{FF2B5EF4-FFF2-40B4-BE49-F238E27FC236}">
                <a16:creationId xmlns:a16="http://schemas.microsoft.com/office/drawing/2014/main" id="{0BCB905B-B543-44C7-8C04-F2DA1150A354}"/>
              </a:ext>
            </a:extLst>
          </p:cNvPr>
          <p:cNvSpPr txBox="1"/>
          <p:nvPr/>
        </p:nvSpPr>
        <p:spPr>
          <a:xfrm>
            <a:off x="2139751" y="5909433"/>
            <a:ext cx="1362232" cy="461665"/>
          </a:xfrm>
          <a:prstGeom prst="rect">
            <a:avLst/>
          </a:prstGeom>
          <a:noFill/>
        </p:spPr>
        <p:txBody>
          <a:bodyPr wrap="none" rtlCol="0">
            <a:spAutoFit/>
          </a:bodyPr>
          <a:lstStyle/>
          <a:p>
            <a:r>
              <a:rPr lang="ru-RU" sz="2400" dirty="0" err="1"/>
              <a:t>руыл</a:t>
            </a:r>
            <a:r>
              <a:rPr lang="ru-RU" sz="2400" dirty="0"/>
              <a:t> – 4 </a:t>
            </a:r>
          </a:p>
        </p:txBody>
      </p:sp>
      <p:sp>
        <p:nvSpPr>
          <p:cNvPr id="60" name="TextBox 59">
            <a:extLst>
              <a:ext uri="{FF2B5EF4-FFF2-40B4-BE49-F238E27FC236}">
                <a16:creationId xmlns:a16="http://schemas.microsoft.com/office/drawing/2014/main" id="{55331B3D-F4B6-420C-A097-E8B3CABA53FD}"/>
              </a:ext>
            </a:extLst>
          </p:cNvPr>
          <p:cNvSpPr txBox="1"/>
          <p:nvPr/>
        </p:nvSpPr>
        <p:spPr>
          <a:xfrm>
            <a:off x="3852342" y="4824094"/>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61" name="TextBox 60">
            <a:extLst>
              <a:ext uri="{FF2B5EF4-FFF2-40B4-BE49-F238E27FC236}">
                <a16:creationId xmlns:a16="http://schemas.microsoft.com/office/drawing/2014/main" id="{D7D102C2-1649-4FA4-8A44-693A5BD77FAB}"/>
              </a:ext>
            </a:extLst>
          </p:cNvPr>
          <p:cNvSpPr txBox="1"/>
          <p:nvPr/>
        </p:nvSpPr>
        <p:spPr>
          <a:xfrm>
            <a:off x="3874793" y="5563605"/>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sp>
        <p:nvSpPr>
          <p:cNvPr id="62" name="TextBox 61">
            <a:extLst>
              <a:ext uri="{FF2B5EF4-FFF2-40B4-BE49-F238E27FC236}">
                <a16:creationId xmlns:a16="http://schemas.microsoft.com/office/drawing/2014/main" id="{759E4FD4-893A-4A68-ADA2-86DC00FCEC5B}"/>
              </a:ext>
            </a:extLst>
          </p:cNvPr>
          <p:cNvSpPr txBox="1"/>
          <p:nvPr/>
        </p:nvSpPr>
        <p:spPr>
          <a:xfrm>
            <a:off x="3810572" y="4462008"/>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64" name="Прямая соединительная линия 63">
            <a:extLst>
              <a:ext uri="{FF2B5EF4-FFF2-40B4-BE49-F238E27FC236}">
                <a16:creationId xmlns:a16="http://schemas.microsoft.com/office/drawing/2014/main" id="{CDEE8855-9B99-4E51-AF0C-5A19D5AFC10A}"/>
              </a:ext>
            </a:extLst>
          </p:cNvPr>
          <p:cNvCxnSpPr/>
          <p:nvPr/>
        </p:nvCxnSpPr>
        <p:spPr>
          <a:xfrm>
            <a:off x="5573666" y="544213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a:extLst>
              <a:ext uri="{FF2B5EF4-FFF2-40B4-BE49-F238E27FC236}">
                <a16:creationId xmlns:a16="http://schemas.microsoft.com/office/drawing/2014/main" id="{55FF4A71-FD96-496C-890A-82CCFABAA1F3}"/>
              </a:ext>
            </a:extLst>
          </p:cNvPr>
          <p:cNvCxnSpPr/>
          <p:nvPr/>
        </p:nvCxnSpPr>
        <p:spPr>
          <a:xfrm flipV="1">
            <a:off x="5573666" y="559103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F201D58-E545-4B50-9ADA-2F424D2DA085}"/>
              </a:ext>
            </a:extLst>
          </p:cNvPr>
          <p:cNvSpPr txBox="1"/>
          <p:nvPr/>
        </p:nvSpPr>
        <p:spPr>
          <a:xfrm>
            <a:off x="5801628" y="5210457"/>
            <a:ext cx="288862" cy="338554"/>
          </a:xfrm>
          <a:prstGeom prst="rect">
            <a:avLst/>
          </a:prstGeom>
          <a:noFill/>
        </p:spPr>
        <p:txBody>
          <a:bodyPr wrap="none" rtlCol="0">
            <a:spAutoFit/>
          </a:bodyPr>
          <a:lstStyle/>
          <a:p>
            <a:r>
              <a:rPr lang="ru-RU" sz="1600" dirty="0"/>
              <a:t>1</a:t>
            </a:r>
          </a:p>
        </p:txBody>
      </p:sp>
      <p:sp>
        <p:nvSpPr>
          <p:cNvPr id="68" name="TextBox 67">
            <a:extLst>
              <a:ext uri="{FF2B5EF4-FFF2-40B4-BE49-F238E27FC236}">
                <a16:creationId xmlns:a16="http://schemas.microsoft.com/office/drawing/2014/main" id="{0EE5FB2D-EC7C-482A-A2B8-E250FE57F2B1}"/>
              </a:ext>
            </a:extLst>
          </p:cNvPr>
          <p:cNvSpPr txBox="1"/>
          <p:nvPr/>
        </p:nvSpPr>
        <p:spPr>
          <a:xfrm>
            <a:off x="5793700" y="5718038"/>
            <a:ext cx="288862" cy="338554"/>
          </a:xfrm>
          <a:prstGeom prst="rect">
            <a:avLst/>
          </a:prstGeom>
          <a:noFill/>
        </p:spPr>
        <p:txBody>
          <a:bodyPr wrap="none" rtlCol="0">
            <a:spAutoFit/>
          </a:bodyPr>
          <a:lstStyle/>
          <a:p>
            <a:r>
              <a:rPr lang="ru-RU" sz="1600" dirty="0"/>
              <a:t>0</a:t>
            </a:r>
          </a:p>
        </p:txBody>
      </p:sp>
      <p:sp>
        <p:nvSpPr>
          <p:cNvPr id="69" name="TextBox 68">
            <a:extLst>
              <a:ext uri="{FF2B5EF4-FFF2-40B4-BE49-F238E27FC236}">
                <a16:creationId xmlns:a16="http://schemas.microsoft.com/office/drawing/2014/main" id="{2B6569E7-48C4-4389-98D2-0963AE354438}"/>
              </a:ext>
            </a:extLst>
          </p:cNvPr>
          <p:cNvSpPr txBox="1"/>
          <p:nvPr/>
        </p:nvSpPr>
        <p:spPr>
          <a:xfrm>
            <a:off x="3883815" y="5214642"/>
            <a:ext cx="1362232" cy="461665"/>
          </a:xfrm>
          <a:prstGeom prst="rect">
            <a:avLst/>
          </a:prstGeom>
          <a:noFill/>
        </p:spPr>
        <p:txBody>
          <a:bodyPr wrap="none" rtlCol="0">
            <a:spAutoFit/>
          </a:bodyPr>
          <a:lstStyle/>
          <a:p>
            <a:r>
              <a:rPr lang="ru-RU" sz="2400" dirty="0" err="1"/>
              <a:t>руыл</a:t>
            </a:r>
            <a:r>
              <a:rPr lang="ru-RU" sz="2400" dirty="0"/>
              <a:t> – 4 </a:t>
            </a:r>
          </a:p>
        </p:txBody>
      </p:sp>
      <p:sp>
        <p:nvSpPr>
          <p:cNvPr id="76" name="TextBox 75">
            <a:extLst>
              <a:ext uri="{FF2B5EF4-FFF2-40B4-BE49-F238E27FC236}">
                <a16:creationId xmlns:a16="http://schemas.microsoft.com/office/drawing/2014/main" id="{1440608F-E0FE-41D0-AAA0-35A07E7C3218}"/>
              </a:ext>
            </a:extLst>
          </p:cNvPr>
          <p:cNvSpPr txBox="1"/>
          <p:nvPr/>
        </p:nvSpPr>
        <p:spPr>
          <a:xfrm>
            <a:off x="6348800" y="5287312"/>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Tree>
    <p:extLst>
      <p:ext uri="{BB962C8B-B14F-4D97-AF65-F5344CB8AC3E}">
        <p14:creationId xmlns:p14="http://schemas.microsoft.com/office/powerpoint/2010/main" val="1285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8" grpId="0"/>
      <p:bldP spid="29" grpId="0"/>
      <p:bldP spid="30" grpId="0"/>
      <p:bldP spid="31" grpId="0"/>
      <p:bldP spid="32" grpId="0"/>
      <p:bldP spid="33" grpId="0"/>
      <p:bldP spid="36" grpId="0"/>
      <p:bldP spid="37" grpId="0"/>
      <p:bldP spid="40" grpId="0"/>
      <p:bldP spid="45" grpId="0"/>
      <p:bldP spid="46" grpId="0"/>
      <p:bldP spid="47" grpId="0"/>
      <p:bldP spid="48" grpId="0"/>
      <p:bldP spid="51" grpId="0"/>
      <p:bldP spid="52" grpId="0"/>
      <p:bldP spid="53" grpId="0"/>
      <p:bldP spid="56" grpId="0"/>
      <p:bldP spid="57" grpId="0"/>
      <p:bldP spid="58" grpId="0"/>
      <p:bldP spid="59" grpId="0"/>
      <p:bldP spid="60" grpId="0"/>
      <p:bldP spid="61" grpId="0"/>
      <p:bldP spid="62" grpId="0"/>
      <p:bldP spid="67" grpId="0"/>
      <p:bldP spid="68" grpId="0"/>
      <p:bldP spid="69" grpId="0"/>
      <p:bldP spid="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F6CC8-551A-4C96-B487-BFF402B9EE1D}"/>
              </a:ext>
            </a:extLst>
          </p:cNvPr>
          <p:cNvSpPr txBox="1"/>
          <p:nvPr/>
        </p:nvSpPr>
        <p:spPr>
          <a:xfrm>
            <a:off x="626805" y="1842355"/>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4" name="TextBox 3">
            <a:extLst>
              <a:ext uri="{FF2B5EF4-FFF2-40B4-BE49-F238E27FC236}">
                <a16:creationId xmlns:a16="http://schemas.microsoft.com/office/drawing/2014/main" id="{ECA9187A-0278-409A-AAD7-EED5A158C260}"/>
              </a:ext>
            </a:extLst>
          </p:cNvPr>
          <p:cNvSpPr txBox="1"/>
          <p:nvPr/>
        </p:nvSpPr>
        <p:spPr>
          <a:xfrm>
            <a:off x="585035" y="1480269"/>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5" name="Прямая соединительная линия 4">
            <a:extLst>
              <a:ext uri="{FF2B5EF4-FFF2-40B4-BE49-F238E27FC236}">
                <a16:creationId xmlns:a16="http://schemas.microsoft.com/office/drawing/2014/main" id="{1C2D2CEE-E7C4-4539-BEA8-0CD1CF374412}"/>
              </a:ext>
            </a:extLst>
          </p:cNvPr>
          <p:cNvCxnSpPr/>
          <p:nvPr/>
        </p:nvCxnSpPr>
        <p:spPr>
          <a:xfrm>
            <a:off x="1600706" y="1711943"/>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500352AE-D542-4C3B-9A93-4D2D7B4F1CDF}"/>
              </a:ext>
            </a:extLst>
          </p:cNvPr>
          <p:cNvCxnSpPr/>
          <p:nvPr/>
        </p:nvCxnSpPr>
        <p:spPr>
          <a:xfrm flipV="1">
            <a:off x="1600706" y="1860851"/>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248FE22-75E2-437F-B623-467739BB15D1}"/>
              </a:ext>
            </a:extLst>
          </p:cNvPr>
          <p:cNvSpPr txBox="1"/>
          <p:nvPr/>
        </p:nvSpPr>
        <p:spPr>
          <a:xfrm>
            <a:off x="1828668" y="1480269"/>
            <a:ext cx="288862" cy="338554"/>
          </a:xfrm>
          <a:prstGeom prst="rect">
            <a:avLst/>
          </a:prstGeom>
          <a:noFill/>
        </p:spPr>
        <p:txBody>
          <a:bodyPr wrap="none" rtlCol="0">
            <a:spAutoFit/>
          </a:bodyPr>
          <a:lstStyle/>
          <a:p>
            <a:r>
              <a:rPr lang="ru-RU" sz="1600" dirty="0"/>
              <a:t>1</a:t>
            </a:r>
          </a:p>
        </p:txBody>
      </p:sp>
      <p:sp>
        <p:nvSpPr>
          <p:cNvPr id="8" name="TextBox 7">
            <a:extLst>
              <a:ext uri="{FF2B5EF4-FFF2-40B4-BE49-F238E27FC236}">
                <a16:creationId xmlns:a16="http://schemas.microsoft.com/office/drawing/2014/main" id="{0EBDE2DB-93A1-40BB-BB6B-2963BBB7C2AD}"/>
              </a:ext>
            </a:extLst>
          </p:cNvPr>
          <p:cNvSpPr txBox="1"/>
          <p:nvPr/>
        </p:nvSpPr>
        <p:spPr>
          <a:xfrm>
            <a:off x="1820740" y="1987850"/>
            <a:ext cx="288862" cy="338554"/>
          </a:xfrm>
          <a:prstGeom prst="rect">
            <a:avLst/>
          </a:prstGeom>
          <a:noFill/>
        </p:spPr>
        <p:txBody>
          <a:bodyPr wrap="none" rtlCol="0">
            <a:spAutoFit/>
          </a:bodyPr>
          <a:lstStyle/>
          <a:p>
            <a:r>
              <a:rPr lang="ru-RU" sz="1600" dirty="0"/>
              <a:t>0</a:t>
            </a:r>
          </a:p>
        </p:txBody>
      </p:sp>
      <p:sp>
        <p:nvSpPr>
          <p:cNvPr id="10" name="TextBox 9">
            <a:extLst>
              <a:ext uri="{FF2B5EF4-FFF2-40B4-BE49-F238E27FC236}">
                <a16:creationId xmlns:a16="http://schemas.microsoft.com/office/drawing/2014/main" id="{5C6E113A-BEEF-4685-ACCA-C78795696E60}"/>
              </a:ext>
            </a:extLst>
          </p:cNvPr>
          <p:cNvSpPr txBox="1"/>
          <p:nvPr/>
        </p:nvSpPr>
        <p:spPr>
          <a:xfrm>
            <a:off x="585035" y="1069751"/>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
        <p:nvSpPr>
          <p:cNvPr id="11" name="TextBox 10">
            <a:extLst>
              <a:ext uri="{FF2B5EF4-FFF2-40B4-BE49-F238E27FC236}">
                <a16:creationId xmlns:a16="http://schemas.microsoft.com/office/drawing/2014/main" id="{F6F73195-2A70-4D4A-BDF9-6F1AC10D3C57}"/>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
        <p:nvSpPr>
          <p:cNvPr id="12" name="TextBox 11">
            <a:extLst>
              <a:ext uri="{FF2B5EF4-FFF2-40B4-BE49-F238E27FC236}">
                <a16:creationId xmlns:a16="http://schemas.microsoft.com/office/drawing/2014/main" id="{51451306-FDDD-4D76-9095-C5C1D111BA09}"/>
              </a:ext>
            </a:extLst>
          </p:cNvPr>
          <p:cNvSpPr txBox="1"/>
          <p:nvPr/>
        </p:nvSpPr>
        <p:spPr>
          <a:xfrm>
            <a:off x="2499107" y="1557213"/>
            <a:ext cx="1055097" cy="523220"/>
          </a:xfrm>
          <a:prstGeom prst="rect">
            <a:avLst/>
          </a:prstGeom>
          <a:noFill/>
        </p:spPr>
        <p:txBody>
          <a:bodyPr wrap="none" rtlCol="0">
            <a:spAutoFit/>
          </a:bodyPr>
          <a:lstStyle/>
          <a:p>
            <a:r>
              <a:rPr lang="ru-RU" sz="2800" dirty="0" err="1"/>
              <a:t>ма</a:t>
            </a:r>
            <a:r>
              <a:rPr lang="en-US" sz="2800" dirty="0"/>
              <a:t> </a:t>
            </a:r>
            <a:r>
              <a:rPr lang="ru-RU" sz="2800" dirty="0"/>
              <a:t>- 8</a:t>
            </a:r>
            <a:endParaRPr lang="ru-RU" sz="2800" baseline="-25000" dirty="0"/>
          </a:p>
        </p:txBody>
      </p:sp>
      <p:sp>
        <p:nvSpPr>
          <p:cNvPr id="14" name="TextBox 13">
            <a:extLst>
              <a:ext uri="{FF2B5EF4-FFF2-40B4-BE49-F238E27FC236}">
                <a16:creationId xmlns:a16="http://schemas.microsoft.com/office/drawing/2014/main" id="{C2217111-D14F-4EB2-9DC0-F64A86FDC9A1}"/>
              </a:ext>
            </a:extLst>
          </p:cNvPr>
          <p:cNvSpPr txBox="1"/>
          <p:nvPr/>
        </p:nvSpPr>
        <p:spPr>
          <a:xfrm>
            <a:off x="4228058" y="1069751"/>
            <a:ext cx="1055097" cy="523220"/>
          </a:xfrm>
          <a:prstGeom prst="rect">
            <a:avLst/>
          </a:prstGeom>
          <a:noFill/>
        </p:spPr>
        <p:txBody>
          <a:bodyPr wrap="none" rtlCol="0">
            <a:spAutoFit/>
          </a:bodyPr>
          <a:lstStyle/>
          <a:p>
            <a:r>
              <a:rPr lang="ru-RU" sz="2800" dirty="0" err="1"/>
              <a:t>ма</a:t>
            </a:r>
            <a:r>
              <a:rPr lang="en-US" sz="2800" dirty="0"/>
              <a:t> </a:t>
            </a:r>
            <a:r>
              <a:rPr lang="ru-RU" sz="2800" dirty="0"/>
              <a:t>- 8</a:t>
            </a:r>
            <a:endParaRPr lang="ru-RU" sz="2800" baseline="-25000" dirty="0"/>
          </a:p>
        </p:txBody>
      </p:sp>
      <p:cxnSp>
        <p:nvCxnSpPr>
          <p:cNvPr id="15" name="Прямая соединительная линия 14">
            <a:extLst>
              <a:ext uri="{FF2B5EF4-FFF2-40B4-BE49-F238E27FC236}">
                <a16:creationId xmlns:a16="http://schemas.microsoft.com/office/drawing/2014/main" id="{69E2969C-CD34-4178-8188-DFA43331C074}"/>
              </a:ext>
            </a:extLst>
          </p:cNvPr>
          <p:cNvCxnSpPr/>
          <p:nvPr/>
        </p:nvCxnSpPr>
        <p:spPr>
          <a:xfrm>
            <a:off x="7200795" y="123382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CDD447AA-FC5B-4143-A68E-8090A86ED930}"/>
              </a:ext>
            </a:extLst>
          </p:cNvPr>
          <p:cNvCxnSpPr/>
          <p:nvPr/>
        </p:nvCxnSpPr>
        <p:spPr>
          <a:xfrm flipV="1">
            <a:off x="7200795" y="138272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2A5A68C-91B9-410E-9075-A97A5FDAF793}"/>
              </a:ext>
            </a:extLst>
          </p:cNvPr>
          <p:cNvSpPr txBox="1"/>
          <p:nvPr/>
        </p:nvSpPr>
        <p:spPr>
          <a:xfrm>
            <a:off x="7428757" y="1002146"/>
            <a:ext cx="288862" cy="338554"/>
          </a:xfrm>
          <a:prstGeom prst="rect">
            <a:avLst/>
          </a:prstGeom>
          <a:noFill/>
        </p:spPr>
        <p:txBody>
          <a:bodyPr wrap="none" rtlCol="0">
            <a:spAutoFit/>
          </a:bodyPr>
          <a:lstStyle/>
          <a:p>
            <a:r>
              <a:rPr lang="ru-RU" sz="1600" dirty="0"/>
              <a:t>1</a:t>
            </a:r>
          </a:p>
        </p:txBody>
      </p:sp>
      <p:sp>
        <p:nvSpPr>
          <p:cNvPr id="18" name="TextBox 17">
            <a:extLst>
              <a:ext uri="{FF2B5EF4-FFF2-40B4-BE49-F238E27FC236}">
                <a16:creationId xmlns:a16="http://schemas.microsoft.com/office/drawing/2014/main" id="{6B2720CD-2824-4CCE-8237-6419ECF5AD7A}"/>
              </a:ext>
            </a:extLst>
          </p:cNvPr>
          <p:cNvSpPr txBox="1"/>
          <p:nvPr/>
        </p:nvSpPr>
        <p:spPr>
          <a:xfrm>
            <a:off x="7420829" y="1509727"/>
            <a:ext cx="288862" cy="338554"/>
          </a:xfrm>
          <a:prstGeom prst="rect">
            <a:avLst/>
          </a:prstGeom>
          <a:noFill/>
        </p:spPr>
        <p:txBody>
          <a:bodyPr wrap="none" rtlCol="0">
            <a:spAutoFit/>
          </a:bodyPr>
          <a:lstStyle/>
          <a:p>
            <a:r>
              <a:rPr lang="ru-RU" sz="1600" dirty="0"/>
              <a:t>0</a:t>
            </a:r>
          </a:p>
        </p:txBody>
      </p:sp>
      <p:sp>
        <p:nvSpPr>
          <p:cNvPr id="19" name="TextBox 18">
            <a:extLst>
              <a:ext uri="{FF2B5EF4-FFF2-40B4-BE49-F238E27FC236}">
                <a16:creationId xmlns:a16="http://schemas.microsoft.com/office/drawing/2014/main" id="{EE9C65EA-70A0-4AD3-9CB6-156D29F62667}"/>
              </a:ext>
            </a:extLst>
          </p:cNvPr>
          <p:cNvSpPr txBox="1"/>
          <p:nvPr/>
        </p:nvSpPr>
        <p:spPr>
          <a:xfrm>
            <a:off x="4228058" y="1423694"/>
            <a:ext cx="2972737" cy="523220"/>
          </a:xfrm>
          <a:prstGeom prst="rect">
            <a:avLst/>
          </a:prstGeom>
          <a:noFill/>
        </p:spPr>
        <p:txBody>
          <a:bodyPr wrap="none" rtlCol="0">
            <a:spAutoFit/>
          </a:bodyPr>
          <a:lstStyle/>
          <a:p>
            <a:r>
              <a:rPr lang="ru-RU" sz="2800" dirty="0" err="1"/>
              <a:t>руыл</a:t>
            </a:r>
            <a:r>
              <a:rPr lang="ru-RU" sz="2800" dirty="0"/>
              <a:t> «пробел»</a:t>
            </a:r>
            <a:r>
              <a:rPr lang="en-US" sz="2800" dirty="0"/>
              <a:t> </a:t>
            </a:r>
            <a:r>
              <a:rPr lang="ru-RU" sz="2800" dirty="0"/>
              <a:t>- 6</a:t>
            </a:r>
            <a:endParaRPr lang="ru-RU" sz="2800" baseline="-25000" dirty="0"/>
          </a:p>
        </p:txBody>
      </p:sp>
      <p:sp>
        <p:nvSpPr>
          <p:cNvPr id="21" name="TextBox 20">
            <a:extLst>
              <a:ext uri="{FF2B5EF4-FFF2-40B4-BE49-F238E27FC236}">
                <a16:creationId xmlns:a16="http://schemas.microsoft.com/office/drawing/2014/main" id="{20EF009B-B927-4956-9608-22844C5F0969}"/>
              </a:ext>
            </a:extLst>
          </p:cNvPr>
          <p:cNvSpPr txBox="1"/>
          <p:nvPr/>
        </p:nvSpPr>
        <p:spPr>
          <a:xfrm>
            <a:off x="8052222" y="1093369"/>
            <a:ext cx="3569632" cy="523220"/>
          </a:xfrm>
          <a:prstGeom prst="rect">
            <a:avLst/>
          </a:prstGeom>
          <a:noFill/>
        </p:spPr>
        <p:txBody>
          <a:bodyPr wrap="none" rtlCol="0">
            <a:spAutoFit/>
          </a:bodyPr>
          <a:lstStyle/>
          <a:p>
            <a:r>
              <a:rPr lang="ru-RU" sz="2800" dirty="0" err="1"/>
              <a:t>маруыл</a:t>
            </a:r>
            <a:r>
              <a:rPr lang="ru-RU" sz="2800" dirty="0"/>
              <a:t> «пробел»</a:t>
            </a:r>
            <a:r>
              <a:rPr lang="en-US" sz="2800" dirty="0"/>
              <a:t> </a:t>
            </a:r>
            <a:r>
              <a:rPr lang="ru-RU" sz="2800" dirty="0"/>
              <a:t>- 14</a:t>
            </a:r>
            <a:endParaRPr lang="ru-RU" sz="2800" baseline="-25000" dirty="0"/>
          </a:p>
        </p:txBody>
      </p:sp>
      <p:sp>
        <p:nvSpPr>
          <p:cNvPr id="22" name="TextBox 21">
            <a:extLst>
              <a:ext uri="{FF2B5EF4-FFF2-40B4-BE49-F238E27FC236}">
                <a16:creationId xmlns:a16="http://schemas.microsoft.com/office/drawing/2014/main" id="{58BF3F59-3325-4FB7-81BC-E397650A6047}"/>
              </a:ext>
            </a:extLst>
          </p:cNvPr>
          <p:cNvSpPr txBox="1"/>
          <p:nvPr/>
        </p:nvSpPr>
        <p:spPr>
          <a:xfrm>
            <a:off x="421419" y="3188952"/>
            <a:ext cx="813043" cy="523220"/>
          </a:xfrm>
          <a:prstGeom prst="rect">
            <a:avLst/>
          </a:prstGeom>
          <a:noFill/>
        </p:spPr>
        <p:txBody>
          <a:bodyPr wrap="none" rtlCol="0">
            <a:spAutoFit/>
          </a:bodyPr>
          <a:lstStyle/>
          <a:p>
            <a:r>
              <a:rPr lang="ru-RU" sz="2800" dirty="0"/>
              <a:t>а</a:t>
            </a:r>
            <a:r>
              <a:rPr lang="en-US" sz="2800" dirty="0"/>
              <a:t> </a:t>
            </a:r>
            <a:r>
              <a:rPr lang="ru-RU" sz="2800" dirty="0"/>
              <a:t>- 4</a:t>
            </a:r>
            <a:endParaRPr lang="ru-RU" sz="2800" baseline="-25000" dirty="0"/>
          </a:p>
        </p:txBody>
      </p:sp>
      <p:sp>
        <p:nvSpPr>
          <p:cNvPr id="23" name="TextBox 22">
            <a:extLst>
              <a:ext uri="{FF2B5EF4-FFF2-40B4-BE49-F238E27FC236}">
                <a16:creationId xmlns:a16="http://schemas.microsoft.com/office/drawing/2014/main" id="{475B81A4-34AB-4FC1-8532-E310E3BEFA96}"/>
              </a:ext>
            </a:extLst>
          </p:cNvPr>
          <p:cNvSpPr txBox="1"/>
          <p:nvPr/>
        </p:nvSpPr>
        <p:spPr>
          <a:xfrm>
            <a:off x="421419" y="4038959"/>
            <a:ext cx="880369" cy="523220"/>
          </a:xfrm>
          <a:prstGeom prst="rect">
            <a:avLst/>
          </a:prstGeom>
          <a:noFill/>
        </p:spPr>
        <p:txBody>
          <a:bodyPr wrap="none" rtlCol="0">
            <a:spAutoFit/>
          </a:bodyPr>
          <a:lstStyle/>
          <a:p>
            <a:r>
              <a:rPr lang="ru-RU" sz="2800" dirty="0"/>
              <a:t>ы</a:t>
            </a:r>
            <a:r>
              <a:rPr lang="en-US" sz="2800" dirty="0"/>
              <a:t> </a:t>
            </a:r>
            <a:r>
              <a:rPr lang="ru-RU" sz="2800" dirty="0"/>
              <a:t>- 1</a:t>
            </a:r>
            <a:endParaRPr lang="ru-RU" sz="2800" baseline="-25000" dirty="0"/>
          </a:p>
        </p:txBody>
      </p:sp>
      <p:sp>
        <p:nvSpPr>
          <p:cNvPr id="24" name="TextBox 23">
            <a:extLst>
              <a:ext uri="{FF2B5EF4-FFF2-40B4-BE49-F238E27FC236}">
                <a16:creationId xmlns:a16="http://schemas.microsoft.com/office/drawing/2014/main" id="{D466BF7E-22A2-4213-9EE6-B15013F4A71B}"/>
              </a:ext>
            </a:extLst>
          </p:cNvPr>
          <p:cNvSpPr txBox="1"/>
          <p:nvPr/>
        </p:nvSpPr>
        <p:spPr>
          <a:xfrm>
            <a:off x="421419" y="4461703"/>
            <a:ext cx="824265" cy="523220"/>
          </a:xfrm>
          <a:prstGeom prst="rect">
            <a:avLst/>
          </a:prstGeom>
          <a:noFill/>
        </p:spPr>
        <p:txBody>
          <a:bodyPr wrap="none" rtlCol="0">
            <a:spAutoFit/>
          </a:bodyPr>
          <a:lstStyle/>
          <a:p>
            <a:r>
              <a:rPr lang="ru-RU" sz="2800" dirty="0"/>
              <a:t>л</a:t>
            </a:r>
            <a:r>
              <a:rPr lang="en-US" sz="2800" dirty="0"/>
              <a:t> </a:t>
            </a:r>
            <a:r>
              <a:rPr lang="ru-RU" sz="2800" dirty="0"/>
              <a:t>- 1</a:t>
            </a:r>
            <a:endParaRPr lang="ru-RU" sz="2800" baseline="-25000" dirty="0"/>
          </a:p>
        </p:txBody>
      </p:sp>
      <p:sp>
        <p:nvSpPr>
          <p:cNvPr id="25" name="TextBox 24">
            <a:extLst>
              <a:ext uri="{FF2B5EF4-FFF2-40B4-BE49-F238E27FC236}">
                <a16:creationId xmlns:a16="http://schemas.microsoft.com/office/drawing/2014/main" id="{5FDFE05D-2EAB-4724-9228-D49EF0CE0226}"/>
              </a:ext>
            </a:extLst>
          </p:cNvPr>
          <p:cNvSpPr txBox="1"/>
          <p:nvPr/>
        </p:nvSpPr>
        <p:spPr>
          <a:xfrm>
            <a:off x="449471" y="4884447"/>
            <a:ext cx="830677" cy="523220"/>
          </a:xfrm>
          <a:prstGeom prst="rect">
            <a:avLst/>
          </a:prstGeom>
          <a:noFill/>
        </p:spPr>
        <p:txBody>
          <a:bodyPr wrap="none" rtlCol="0">
            <a:spAutoFit/>
          </a:bodyPr>
          <a:lstStyle/>
          <a:p>
            <a:r>
              <a:rPr lang="ru-RU" sz="2800" dirty="0"/>
              <a:t>р</a:t>
            </a:r>
            <a:r>
              <a:rPr lang="en-US" sz="2800" dirty="0"/>
              <a:t> </a:t>
            </a:r>
            <a:r>
              <a:rPr lang="ru-RU" sz="2800" dirty="0"/>
              <a:t>- 1</a:t>
            </a:r>
            <a:endParaRPr lang="ru-RU" sz="2800" baseline="-25000" dirty="0"/>
          </a:p>
        </p:txBody>
      </p:sp>
      <p:sp>
        <p:nvSpPr>
          <p:cNvPr id="26" name="TextBox 25">
            <a:extLst>
              <a:ext uri="{FF2B5EF4-FFF2-40B4-BE49-F238E27FC236}">
                <a16:creationId xmlns:a16="http://schemas.microsoft.com/office/drawing/2014/main" id="{C9643435-1071-46E6-AA89-6B2A5E63BF6C}"/>
              </a:ext>
            </a:extLst>
          </p:cNvPr>
          <p:cNvSpPr txBox="1"/>
          <p:nvPr/>
        </p:nvSpPr>
        <p:spPr>
          <a:xfrm>
            <a:off x="459891" y="5307191"/>
            <a:ext cx="803425" cy="523220"/>
          </a:xfrm>
          <a:prstGeom prst="rect">
            <a:avLst/>
          </a:prstGeom>
          <a:noFill/>
        </p:spPr>
        <p:txBody>
          <a:bodyPr wrap="none" rtlCol="0">
            <a:spAutoFit/>
          </a:bodyPr>
          <a:lstStyle/>
          <a:p>
            <a:r>
              <a:rPr lang="ru-RU" sz="2800" dirty="0"/>
              <a:t>у</a:t>
            </a:r>
            <a:r>
              <a:rPr lang="en-US" sz="2800" dirty="0"/>
              <a:t> </a:t>
            </a:r>
            <a:r>
              <a:rPr lang="ru-RU" sz="2800" dirty="0"/>
              <a:t>- 1</a:t>
            </a:r>
            <a:endParaRPr lang="ru-RU" sz="2800" baseline="-25000" dirty="0"/>
          </a:p>
        </p:txBody>
      </p:sp>
      <p:sp>
        <p:nvSpPr>
          <p:cNvPr id="27" name="TextBox 26">
            <a:extLst>
              <a:ext uri="{FF2B5EF4-FFF2-40B4-BE49-F238E27FC236}">
                <a16:creationId xmlns:a16="http://schemas.microsoft.com/office/drawing/2014/main" id="{755E0137-4E1A-4C98-8C6E-67F14437F908}"/>
              </a:ext>
            </a:extLst>
          </p:cNvPr>
          <p:cNvSpPr txBox="1"/>
          <p:nvPr/>
        </p:nvSpPr>
        <p:spPr>
          <a:xfrm>
            <a:off x="425362" y="3565977"/>
            <a:ext cx="1752852" cy="523220"/>
          </a:xfrm>
          <a:prstGeom prst="rect">
            <a:avLst/>
          </a:prstGeom>
          <a:noFill/>
        </p:spPr>
        <p:txBody>
          <a:bodyPr wrap="none" rtlCol="0">
            <a:spAutoFit/>
          </a:bodyPr>
          <a:lstStyle/>
          <a:p>
            <a:r>
              <a:rPr lang="ru-RU" sz="2800" dirty="0"/>
              <a:t>пробел</a:t>
            </a:r>
            <a:r>
              <a:rPr lang="en-US" sz="2800" dirty="0"/>
              <a:t> </a:t>
            </a:r>
            <a:r>
              <a:rPr lang="ru-RU" sz="2800" dirty="0"/>
              <a:t>- 2</a:t>
            </a:r>
            <a:endParaRPr lang="ru-RU" sz="2800" baseline="-25000" dirty="0"/>
          </a:p>
        </p:txBody>
      </p:sp>
      <p:cxnSp>
        <p:nvCxnSpPr>
          <p:cNvPr id="28" name="Прямая соединительная линия 27">
            <a:extLst>
              <a:ext uri="{FF2B5EF4-FFF2-40B4-BE49-F238E27FC236}">
                <a16:creationId xmlns:a16="http://schemas.microsoft.com/office/drawing/2014/main" id="{EF6DD5EC-93FC-4837-8140-903B168257FF}"/>
              </a:ext>
            </a:extLst>
          </p:cNvPr>
          <p:cNvCxnSpPr/>
          <p:nvPr/>
        </p:nvCxnSpPr>
        <p:spPr>
          <a:xfrm>
            <a:off x="1391338" y="513770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E4B363AA-0E30-4502-BFF3-930D0D49FA79}"/>
              </a:ext>
            </a:extLst>
          </p:cNvPr>
          <p:cNvCxnSpPr/>
          <p:nvPr/>
        </p:nvCxnSpPr>
        <p:spPr>
          <a:xfrm flipV="1">
            <a:off x="1391338" y="528660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E97173-60FB-48FA-A5D3-01C1D075723D}"/>
              </a:ext>
            </a:extLst>
          </p:cNvPr>
          <p:cNvSpPr txBox="1"/>
          <p:nvPr/>
        </p:nvSpPr>
        <p:spPr>
          <a:xfrm>
            <a:off x="1619300" y="4906026"/>
            <a:ext cx="288862" cy="338554"/>
          </a:xfrm>
          <a:prstGeom prst="rect">
            <a:avLst/>
          </a:prstGeom>
          <a:noFill/>
        </p:spPr>
        <p:txBody>
          <a:bodyPr wrap="none" rtlCol="0">
            <a:spAutoFit/>
          </a:bodyPr>
          <a:lstStyle/>
          <a:p>
            <a:r>
              <a:rPr lang="ru-RU" sz="1600" dirty="0"/>
              <a:t>1</a:t>
            </a:r>
          </a:p>
        </p:txBody>
      </p:sp>
      <p:sp>
        <p:nvSpPr>
          <p:cNvPr id="31" name="TextBox 30">
            <a:extLst>
              <a:ext uri="{FF2B5EF4-FFF2-40B4-BE49-F238E27FC236}">
                <a16:creationId xmlns:a16="http://schemas.microsoft.com/office/drawing/2014/main" id="{76D08C83-0141-41E8-A621-2843D6EC858B}"/>
              </a:ext>
            </a:extLst>
          </p:cNvPr>
          <p:cNvSpPr txBox="1"/>
          <p:nvPr/>
        </p:nvSpPr>
        <p:spPr>
          <a:xfrm>
            <a:off x="1611372" y="5413607"/>
            <a:ext cx="288862" cy="338554"/>
          </a:xfrm>
          <a:prstGeom prst="rect">
            <a:avLst/>
          </a:prstGeom>
          <a:noFill/>
        </p:spPr>
        <p:txBody>
          <a:bodyPr wrap="none" rtlCol="0">
            <a:spAutoFit/>
          </a:bodyPr>
          <a:lstStyle/>
          <a:p>
            <a:r>
              <a:rPr lang="ru-RU" sz="1600" dirty="0"/>
              <a:t>0</a:t>
            </a:r>
          </a:p>
        </p:txBody>
      </p:sp>
      <p:cxnSp>
        <p:nvCxnSpPr>
          <p:cNvPr id="32" name="Прямая соединительная линия 31">
            <a:extLst>
              <a:ext uri="{FF2B5EF4-FFF2-40B4-BE49-F238E27FC236}">
                <a16:creationId xmlns:a16="http://schemas.microsoft.com/office/drawing/2014/main" id="{29627F4A-603E-4EDF-B460-D0D268533C70}"/>
              </a:ext>
            </a:extLst>
          </p:cNvPr>
          <p:cNvCxnSpPr/>
          <p:nvPr/>
        </p:nvCxnSpPr>
        <p:spPr>
          <a:xfrm>
            <a:off x="1416436" y="4322209"/>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E93D8186-2BB9-4989-998F-5292049B9CD6}"/>
              </a:ext>
            </a:extLst>
          </p:cNvPr>
          <p:cNvCxnSpPr/>
          <p:nvPr/>
        </p:nvCxnSpPr>
        <p:spPr>
          <a:xfrm flipV="1">
            <a:off x="1416436" y="4471117"/>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D0F98B1-C125-4560-87FC-D9E59B46FF2F}"/>
              </a:ext>
            </a:extLst>
          </p:cNvPr>
          <p:cNvSpPr txBox="1"/>
          <p:nvPr/>
        </p:nvSpPr>
        <p:spPr>
          <a:xfrm>
            <a:off x="1644398" y="4090535"/>
            <a:ext cx="288862" cy="338554"/>
          </a:xfrm>
          <a:prstGeom prst="rect">
            <a:avLst/>
          </a:prstGeom>
          <a:noFill/>
        </p:spPr>
        <p:txBody>
          <a:bodyPr wrap="none" rtlCol="0">
            <a:spAutoFit/>
          </a:bodyPr>
          <a:lstStyle/>
          <a:p>
            <a:r>
              <a:rPr lang="ru-RU" sz="1600" dirty="0"/>
              <a:t>1</a:t>
            </a:r>
          </a:p>
        </p:txBody>
      </p:sp>
      <p:sp>
        <p:nvSpPr>
          <p:cNvPr id="35" name="TextBox 34">
            <a:extLst>
              <a:ext uri="{FF2B5EF4-FFF2-40B4-BE49-F238E27FC236}">
                <a16:creationId xmlns:a16="http://schemas.microsoft.com/office/drawing/2014/main" id="{73AC3BE0-5C40-47FB-BB70-EE1B42557FBC}"/>
              </a:ext>
            </a:extLst>
          </p:cNvPr>
          <p:cNvSpPr txBox="1"/>
          <p:nvPr/>
        </p:nvSpPr>
        <p:spPr>
          <a:xfrm>
            <a:off x="1636470" y="4598116"/>
            <a:ext cx="288862" cy="338554"/>
          </a:xfrm>
          <a:prstGeom prst="rect">
            <a:avLst/>
          </a:prstGeom>
          <a:noFill/>
        </p:spPr>
        <p:txBody>
          <a:bodyPr wrap="none" rtlCol="0">
            <a:spAutoFit/>
          </a:bodyPr>
          <a:lstStyle/>
          <a:p>
            <a:r>
              <a:rPr lang="ru-RU" sz="1600" dirty="0"/>
              <a:t>0</a:t>
            </a:r>
          </a:p>
        </p:txBody>
      </p:sp>
      <p:sp>
        <p:nvSpPr>
          <p:cNvPr id="36" name="TextBox 35">
            <a:extLst>
              <a:ext uri="{FF2B5EF4-FFF2-40B4-BE49-F238E27FC236}">
                <a16:creationId xmlns:a16="http://schemas.microsoft.com/office/drawing/2014/main" id="{5CC9DFB9-2AC3-490B-9FE5-0A667CFB838B}"/>
              </a:ext>
            </a:extLst>
          </p:cNvPr>
          <p:cNvSpPr txBox="1"/>
          <p:nvPr/>
        </p:nvSpPr>
        <p:spPr>
          <a:xfrm>
            <a:off x="425796" y="2778434"/>
            <a:ext cx="883575" cy="523220"/>
          </a:xfrm>
          <a:prstGeom prst="rect">
            <a:avLst/>
          </a:prstGeom>
          <a:noFill/>
        </p:spPr>
        <p:txBody>
          <a:bodyPr wrap="none" rtlCol="0">
            <a:spAutoFit/>
          </a:bodyPr>
          <a:lstStyle/>
          <a:p>
            <a:r>
              <a:rPr lang="ru-RU" sz="2800" dirty="0"/>
              <a:t>м</a:t>
            </a:r>
            <a:r>
              <a:rPr lang="en-US" sz="2800" dirty="0"/>
              <a:t> </a:t>
            </a:r>
            <a:r>
              <a:rPr lang="ru-RU" sz="2800" dirty="0"/>
              <a:t>- 4</a:t>
            </a:r>
            <a:endParaRPr lang="ru-RU" sz="2800" baseline="-25000" dirty="0"/>
          </a:p>
        </p:txBody>
      </p:sp>
      <p:cxnSp>
        <p:nvCxnSpPr>
          <p:cNvPr id="37" name="Прямая соединительная линия 36">
            <a:extLst>
              <a:ext uri="{FF2B5EF4-FFF2-40B4-BE49-F238E27FC236}">
                <a16:creationId xmlns:a16="http://schemas.microsoft.com/office/drawing/2014/main" id="{F5D7BD1B-0630-4746-9E5F-4D47B6010FFA}"/>
              </a:ext>
            </a:extLst>
          </p:cNvPr>
          <p:cNvCxnSpPr/>
          <p:nvPr/>
        </p:nvCxnSpPr>
        <p:spPr>
          <a:xfrm>
            <a:off x="2488514" y="462866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a:extLst>
              <a:ext uri="{FF2B5EF4-FFF2-40B4-BE49-F238E27FC236}">
                <a16:creationId xmlns:a16="http://schemas.microsoft.com/office/drawing/2014/main" id="{85E87D8F-C8A1-4D71-803F-2F572A728390}"/>
              </a:ext>
            </a:extLst>
          </p:cNvPr>
          <p:cNvCxnSpPr/>
          <p:nvPr/>
        </p:nvCxnSpPr>
        <p:spPr>
          <a:xfrm flipV="1">
            <a:off x="2488514" y="477756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C8F1BD-BDF3-4903-8AE2-74D1BD500FC1}"/>
              </a:ext>
            </a:extLst>
          </p:cNvPr>
          <p:cNvSpPr txBox="1"/>
          <p:nvPr/>
        </p:nvSpPr>
        <p:spPr>
          <a:xfrm>
            <a:off x="2716476" y="4396986"/>
            <a:ext cx="288862" cy="338554"/>
          </a:xfrm>
          <a:prstGeom prst="rect">
            <a:avLst/>
          </a:prstGeom>
          <a:noFill/>
        </p:spPr>
        <p:txBody>
          <a:bodyPr wrap="none" rtlCol="0">
            <a:spAutoFit/>
          </a:bodyPr>
          <a:lstStyle/>
          <a:p>
            <a:r>
              <a:rPr lang="ru-RU" sz="1600" dirty="0"/>
              <a:t>1</a:t>
            </a:r>
          </a:p>
        </p:txBody>
      </p:sp>
      <p:sp>
        <p:nvSpPr>
          <p:cNvPr id="40" name="TextBox 39">
            <a:extLst>
              <a:ext uri="{FF2B5EF4-FFF2-40B4-BE49-F238E27FC236}">
                <a16:creationId xmlns:a16="http://schemas.microsoft.com/office/drawing/2014/main" id="{3178DB8D-D9BA-4BF6-A3C0-E87048AE68B7}"/>
              </a:ext>
            </a:extLst>
          </p:cNvPr>
          <p:cNvSpPr txBox="1"/>
          <p:nvPr/>
        </p:nvSpPr>
        <p:spPr>
          <a:xfrm>
            <a:off x="2708548" y="4904567"/>
            <a:ext cx="288862" cy="338554"/>
          </a:xfrm>
          <a:prstGeom prst="rect">
            <a:avLst/>
          </a:prstGeom>
          <a:noFill/>
        </p:spPr>
        <p:txBody>
          <a:bodyPr wrap="none" rtlCol="0">
            <a:spAutoFit/>
          </a:bodyPr>
          <a:lstStyle/>
          <a:p>
            <a:r>
              <a:rPr lang="ru-RU" sz="1600" dirty="0"/>
              <a:t>0</a:t>
            </a:r>
          </a:p>
        </p:txBody>
      </p:sp>
      <p:cxnSp>
        <p:nvCxnSpPr>
          <p:cNvPr id="41" name="Прямая соединительная линия 40">
            <a:extLst>
              <a:ext uri="{FF2B5EF4-FFF2-40B4-BE49-F238E27FC236}">
                <a16:creationId xmlns:a16="http://schemas.microsoft.com/office/drawing/2014/main" id="{FEAE5644-C069-431A-8E6E-315A7A4B5DA4}"/>
              </a:ext>
            </a:extLst>
          </p:cNvPr>
          <p:cNvCxnSpPr/>
          <p:nvPr/>
        </p:nvCxnSpPr>
        <p:spPr>
          <a:xfrm>
            <a:off x="3756748" y="4038959"/>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40ED4D2D-4ABB-48AC-ADDA-7BE6471545F2}"/>
              </a:ext>
            </a:extLst>
          </p:cNvPr>
          <p:cNvCxnSpPr/>
          <p:nvPr/>
        </p:nvCxnSpPr>
        <p:spPr>
          <a:xfrm flipV="1">
            <a:off x="3756748" y="4187867"/>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A52E78-DC4C-402C-8735-225774786D51}"/>
              </a:ext>
            </a:extLst>
          </p:cNvPr>
          <p:cNvSpPr txBox="1"/>
          <p:nvPr/>
        </p:nvSpPr>
        <p:spPr>
          <a:xfrm>
            <a:off x="3984710" y="3807285"/>
            <a:ext cx="288862" cy="338554"/>
          </a:xfrm>
          <a:prstGeom prst="rect">
            <a:avLst/>
          </a:prstGeom>
          <a:noFill/>
        </p:spPr>
        <p:txBody>
          <a:bodyPr wrap="none" rtlCol="0">
            <a:spAutoFit/>
          </a:bodyPr>
          <a:lstStyle/>
          <a:p>
            <a:r>
              <a:rPr lang="ru-RU" sz="1600" dirty="0"/>
              <a:t>1</a:t>
            </a:r>
          </a:p>
        </p:txBody>
      </p:sp>
      <p:sp>
        <p:nvSpPr>
          <p:cNvPr id="44" name="TextBox 43">
            <a:extLst>
              <a:ext uri="{FF2B5EF4-FFF2-40B4-BE49-F238E27FC236}">
                <a16:creationId xmlns:a16="http://schemas.microsoft.com/office/drawing/2014/main" id="{DFB3AFDC-2362-427F-8604-63D4F417D98A}"/>
              </a:ext>
            </a:extLst>
          </p:cNvPr>
          <p:cNvSpPr txBox="1"/>
          <p:nvPr/>
        </p:nvSpPr>
        <p:spPr>
          <a:xfrm>
            <a:off x="3976782" y="4314866"/>
            <a:ext cx="288862" cy="338554"/>
          </a:xfrm>
          <a:prstGeom prst="rect">
            <a:avLst/>
          </a:prstGeom>
          <a:noFill/>
        </p:spPr>
        <p:txBody>
          <a:bodyPr wrap="none" rtlCol="0">
            <a:spAutoFit/>
          </a:bodyPr>
          <a:lstStyle/>
          <a:p>
            <a:r>
              <a:rPr lang="ru-RU" sz="1600" dirty="0"/>
              <a:t>0</a:t>
            </a:r>
          </a:p>
        </p:txBody>
      </p:sp>
      <p:cxnSp>
        <p:nvCxnSpPr>
          <p:cNvPr id="45" name="Прямая соединительная линия 44">
            <a:extLst>
              <a:ext uri="{FF2B5EF4-FFF2-40B4-BE49-F238E27FC236}">
                <a16:creationId xmlns:a16="http://schemas.microsoft.com/office/drawing/2014/main" id="{D7533871-D499-4772-AD99-9FEBEA4D145D}"/>
              </a:ext>
            </a:extLst>
          </p:cNvPr>
          <p:cNvCxnSpPr/>
          <p:nvPr/>
        </p:nvCxnSpPr>
        <p:spPr>
          <a:xfrm>
            <a:off x="3719162" y="2937931"/>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a:extLst>
              <a:ext uri="{FF2B5EF4-FFF2-40B4-BE49-F238E27FC236}">
                <a16:creationId xmlns:a16="http://schemas.microsoft.com/office/drawing/2014/main" id="{B494A4BD-2F1B-499A-A2CA-3AB30FF15665}"/>
              </a:ext>
            </a:extLst>
          </p:cNvPr>
          <p:cNvCxnSpPr/>
          <p:nvPr/>
        </p:nvCxnSpPr>
        <p:spPr>
          <a:xfrm flipV="1">
            <a:off x="3719162" y="3086839"/>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8B4A773-DDB1-4CDF-B9BF-8033928A6415}"/>
              </a:ext>
            </a:extLst>
          </p:cNvPr>
          <p:cNvSpPr txBox="1"/>
          <p:nvPr/>
        </p:nvSpPr>
        <p:spPr>
          <a:xfrm>
            <a:off x="3947124" y="2706257"/>
            <a:ext cx="288862" cy="338554"/>
          </a:xfrm>
          <a:prstGeom prst="rect">
            <a:avLst/>
          </a:prstGeom>
          <a:noFill/>
        </p:spPr>
        <p:txBody>
          <a:bodyPr wrap="none" rtlCol="0">
            <a:spAutoFit/>
          </a:bodyPr>
          <a:lstStyle/>
          <a:p>
            <a:r>
              <a:rPr lang="ru-RU" sz="1600" dirty="0"/>
              <a:t>1</a:t>
            </a:r>
          </a:p>
        </p:txBody>
      </p:sp>
      <p:sp>
        <p:nvSpPr>
          <p:cNvPr id="48" name="TextBox 47">
            <a:extLst>
              <a:ext uri="{FF2B5EF4-FFF2-40B4-BE49-F238E27FC236}">
                <a16:creationId xmlns:a16="http://schemas.microsoft.com/office/drawing/2014/main" id="{365FC013-4B78-46C3-8F4F-070BB9AC03CA}"/>
              </a:ext>
            </a:extLst>
          </p:cNvPr>
          <p:cNvSpPr txBox="1"/>
          <p:nvPr/>
        </p:nvSpPr>
        <p:spPr>
          <a:xfrm>
            <a:off x="3939196" y="3213838"/>
            <a:ext cx="288862" cy="338554"/>
          </a:xfrm>
          <a:prstGeom prst="rect">
            <a:avLst/>
          </a:prstGeom>
          <a:noFill/>
        </p:spPr>
        <p:txBody>
          <a:bodyPr wrap="none" rtlCol="0">
            <a:spAutoFit/>
          </a:bodyPr>
          <a:lstStyle/>
          <a:p>
            <a:r>
              <a:rPr lang="ru-RU" sz="1600" dirty="0"/>
              <a:t>0</a:t>
            </a:r>
          </a:p>
        </p:txBody>
      </p:sp>
      <p:cxnSp>
        <p:nvCxnSpPr>
          <p:cNvPr id="49" name="Прямая соединительная линия 48">
            <a:extLst>
              <a:ext uri="{FF2B5EF4-FFF2-40B4-BE49-F238E27FC236}">
                <a16:creationId xmlns:a16="http://schemas.microsoft.com/office/drawing/2014/main" id="{7128B638-9131-4958-A5FF-9FD8667C8104}"/>
              </a:ext>
            </a:extLst>
          </p:cNvPr>
          <p:cNvCxnSpPr/>
          <p:nvPr/>
        </p:nvCxnSpPr>
        <p:spPr>
          <a:xfrm>
            <a:off x="4921828" y="3322120"/>
            <a:ext cx="758024" cy="148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a:extLst>
              <a:ext uri="{FF2B5EF4-FFF2-40B4-BE49-F238E27FC236}">
                <a16:creationId xmlns:a16="http://schemas.microsoft.com/office/drawing/2014/main" id="{302C62B5-949F-4F50-9411-B8631C1276D4}"/>
              </a:ext>
            </a:extLst>
          </p:cNvPr>
          <p:cNvCxnSpPr/>
          <p:nvPr/>
        </p:nvCxnSpPr>
        <p:spPr>
          <a:xfrm flipV="1">
            <a:off x="4921828" y="3471028"/>
            <a:ext cx="789830" cy="27781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F8855FB-FD2C-4FD0-88C1-D4F2642FE2F9}"/>
              </a:ext>
            </a:extLst>
          </p:cNvPr>
          <p:cNvSpPr txBox="1"/>
          <p:nvPr/>
        </p:nvSpPr>
        <p:spPr>
          <a:xfrm>
            <a:off x="5149790" y="3090446"/>
            <a:ext cx="288862" cy="338554"/>
          </a:xfrm>
          <a:prstGeom prst="rect">
            <a:avLst/>
          </a:prstGeom>
          <a:noFill/>
        </p:spPr>
        <p:txBody>
          <a:bodyPr wrap="none" rtlCol="0">
            <a:spAutoFit/>
          </a:bodyPr>
          <a:lstStyle/>
          <a:p>
            <a:r>
              <a:rPr lang="ru-RU" sz="1600" dirty="0"/>
              <a:t>1</a:t>
            </a:r>
          </a:p>
        </p:txBody>
      </p:sp>
      <p:sp>
        <p:nvSpPr>
          <p:cNvPr id="52" name="TextBox 51">
            <a:extLst>
              <a:ext uri="{FF2B5EF4-FFF2-40B4-BE49-F238E27FC236}">
                <a16:creationId xmlns:a16="http://schemas.microsoft.com/office/drawing/2014/main" id="{967FB4AE-7F0A-48A9-A4AC-074D46FE9C24}"/>
              </a:ext>
            </a:extLst>
          </p:cNvPr>
          <p:cNvSpPr txBox="1"/>
          <p:nvPr/>
        </p:nvSpPr>
        <p:spPr>
          <a:xfrm>
            <a:off x="5141862" y="3598027"/>
            <a:ext cx="288862" cy="338554"/>
          </a:xfrm>
          <a:prstGeom prst="rect">
            <a:avLst/>
          </a:prstGeom>
          <a:noFill/>
        </p:spPr>
        <p:txBody>
          <a:bodyPr wrap="none" rtlCol="0">
            <a:spAutoFit/>
          </a:bodyPr>
          <a:lstStyle/>
          <a:p>
            <a:r>
              <a:rPr lang="ru-RU" sz="1600" dirty="0"/>
              <a:t>0</a:t>
            </a:r>
          </a:p>
        </p:txBody>
      </p:sp>
      <p:cxnSp>
        <p:nvCxnSpPr>
          <p:cNvPr id="54" name="Прямая соединительная линия 53">
            <a:extLst>
              <a:ext uri="{FF2B5EF4-FFF2-40B4-BE49-F238E27FC236}">
                <a16:creationId xmlns:a16="http://schemas.microsoft.com/office/drawing/2014/main" id="{79384424-3279-412A-8B71-C6C2701A3243}"/>
              </a:ext>
            </a:extLst>
          </p:cNvPr>
          <p:cNvCxnSpPr/>
          <p:nvPr/>
        </p:nvCxnSpPr>
        <p:spPr>
          <a:xfrm>
            <a:off x="1611372" y="2937931"/>
            <a:ext cx="1942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B7946A72-A9AA-4E19-A454-1714E3062A0C}"/>
              </a:ext>
            </a:extLst>
          </p:cNvPr>
          <p:cNvCxnSpPr/>
          <p:nvPr/>
        </p:nvCxnSpPr>
        <p:spPr>
          <a:xfrm>
            <a:off x="1439848" y="3402420"/>
            <a:ext cx="1942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91034E99-B30B-45ED-898E-AECB8B74E0B5}"/>
              </a:ext>
            </a:extLst>
          </p:cNvPr>
          <p:cNvCxnSpPr>
            <a:cxnSpLocks/>
          </p:cNvCxnSpPr>
          <p:nvPr/>
        </p:nvCxnSpPr>
        <p:spPr>
          <a:xfrm>
            <a:off x="2181168" y="3820461"/>
            <a:ext cx="1436675" cy="11612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0F76375-C3A6-4D42-9AC7-96AE8247914D}"/>
              </a:ext>
            </a:extLst>
          </p:cNvPr>
          <p:cNvSpPr txBox="1"/>
          <p:nvPr/>
        </p:nvSpPr>
        <p:spPr>
          <a:xfrm>
            <a:off x="6139763" y="2968424"/>
            <a:ext cx="995785" cy="523220"/>
          </a:xfrm>
          <a:prstGeom prst="rect">
            <a:avLst/>
          </a:prstGeom>
          <a:noFill/>
        </p:spPr>
        <p:txBody>
          <a:bodyPr wrap="none" rtlCol="0">
            <a:spAutoFit/>
          </a:bodyPr>
          <a:lstStyle/>
          <a:p>
            <a:r>
              <a:rPr lang="ru-RU" sz="2800" dirty="0"/>
              <a:t>а</a:t>
            </a:r>
            <a:r>
              <a:rPr lang="en-US" sz="2800" dirty="0"/>
              <a:t> </a:t>
            </a:r>
            <a:r>
              <a:rPr lang="ru-RU" sz="2800" dirty="0"/>
              <a:t>- 10</a:t>
            </a:r>
            <a:endParaRPr lang="ru-RU" sz="2800" baseline="-25000" dirty="0"/>
          </a:p>
        </p:txBody>
      </p:sp>
      <p:sp>
        <p:nvSpPr>
          <p:cNvPr id="59" name="TextBox 58">
            <a:extLst>
              <a:ext uri="{FF2B5EF4-FFF2-40B4-BE49-F238E27FC236}">
                <a16:creationId xmlns:a16="http://schemas.microsoft.com/office/drawing/2014/main" id="{C5A22B5E-F602-4AB8-9D2E-B8FB99E9C0FB}"/>
              </a:ext>
            </a:extLst>
          </p:cNvPr>
          <p:cNvSpPr txBox="1"/>
          <p:nvPr/>
        </p:nvSpPr>
        <p:spPr>
          <a:xfrm>
            <a:off x="6139763" y="3818431"/>
            <a:ext cx="1428596" cy="523220"/>
          </a:xfrm>
          <a:prstGeom prst="rect">
            <a:avLst/>
          </a:prstGeom>
          <a:noFill/>
        </p:spPr>
        <p:txBody>
          <a:bodyPr wrap="none" rtlCol="0">
            <a:spAutoFit/>
          </a:bodyPr>
          <a:lstStyle/>
          <a:p>
            <a:r>
              <a:rPr lang="ru-RU" sz="2800" dirty="0"/>
              <a:t>ы</a:t>
            </a:r>
            <a:r>
              <a:rPr lang="en-US" sz="2800" dirty="0"/>
              <a:t> </a:t>
            </a:r>
            <a:r>
              <a:rPr lang="ru-RU" sz="2800" dirty="0"/>
              <a:t>- 0011</a:t>
            </a:r>
            <a:endParaRPr lang="ru-RU" sz="2800" baseline="-25000" dirty="0"/>
          </a:p>
        </p:txBody>
      </p:sp>
      <p:sp>
        <p:nvSpPr>
          <p:cNvPr id="60" name="TextBox 59">
            <a:extLst>
              <a:ext uri="{FF2B5EF4-FFF2-40B4-BE49-F238E27FC236}">
                <a16:creationId xmlns:a16="http://schemas.microsoft.com/office/drawing/2014/main" id="{B5C6E3CC-BBCA-4BD2-97F4-18D9CC1A02DD}"/>
              </a:ext>
            </a:extLst>
          </p:cNvPr>
          <p:cNvSpPr txBox="1"/>
          <p:nvPr/>
        </p:nvSpPr>
        <p:spPr>
          <a:xfrm>
            <a:off x="6139763" y="4241175"/>
            <a:ext cx="1372492" cy="523220"/>
          </a:xfrm>
          <a:prstGeom prst="rect">
            <a:avLst/>
          </a:prstGeom>
          <a:noFill/>
        </p:spPr>
        <p:txBody>
          <a:bodyPr wrap="none" rtlCol="0">
            <a:spAutoFit/>
          </a:bodyPr>
          <a:lstStyle/>
          <a:p>
            <a:r>
              <a:rPr lang="ru-RU" sz="2800" dirty="0"/>
              <a:t>л</a:t>
            </a:r>
            <a:r>
              <a:rPr lang="en-US" sz="2800" dirty="0"/>
              <a:t> </a:t>
            </a:r>
            <a:r>
              <a:rPr lang="ru-RU" sz="2800" dirty="0"/>
              <a:t>- 0010</a:t>
            </a:r>
            <a:endParaRPr lang="ru-RU" sz="2800" baseline="-25000" dirty="0"/>
          </a:p>
        </p:txBody>
      </p:sp>
      <p:sp>
        <p:nvSpPr>
          <p:cNvPr id="61" name="TextBox 60">
            <a:extLst>
              <a:ext uri="{FF2B5EF4-FFF2-40B4-BE49-F238E27FC236}">
                <a16:creationId xmlns:a16="http://schemas.microsoft.com/office/drawing/2014/main" id="{9649FBF4-DE05-45FA-9124-003BC6993438}"/>
              </a:ext>
            </a:extLst>
          </p:cNvPr>
          <p:cNvSpPr txBox="1"/>
          <p:nvPr/>
        </p:nvSpPr>
        <p:spPr>
          <a:xfrm>
            <a:off x="6167815" y="4663919"/>
            <a:ext cx="1378904" cy="523220"/>
          </a:xfrm>
          <a:prstGeom prst="rect">
            <a:avLst/>
          </a:prstGeom>
          <a:noFill/>
        </p:spPr>
        <p:txBody>
          <a:bodyPr wrap="none" rtlCol="0">
            <a:spAutoFit/>
          </a:bodyPr>
          <a:lstStyle/>
          <a:p>
            <a:r>
              <a:rPr lang="ru-RU" sz="2800" dirty="0"/>
              <a:t>р</a:t>
            </a:r>
            <a:r>
              <a:rPr lang="en-US" sz="2800" dirty="0"/>
              <a:t> </a:t>
            </a:r>
            <a:r>
              <a:rPr lang="ru-RU" sz="2800" dirty="0"/>
              <a:t>- 0001</a:t>
            </a:r>
            <a:endParaRPr lang="ru-RU" sz="2800" baseline="-25000" dirty="0"/>
          </a:p>
        </p:txBody>
      </p:sp>
      <p:sp>
        <p:nvSpPr>
          <p:cNvPr id="62" name="TextBox 61">
            <a:extLst>
              <a:ext uri="{FF2B5EF4-FFF2-40B4-BE49-F238E27FC236}">
                <a16:creationId xmlns:a16="http://schemas.microsoft.com/office/drawing/2014/main" id="{48DBBEA3-C157-41FB-8451-7C76B3A707C7}"/>
              </a:ext>
            </a:extLst>
          </p:cNvPr>
          <p:cNvSpPr txBox="1"/>
          <p:nvPr/>
        </p:nvSpPr>
        <p:spPr>
          <a:xfrm>
            <a:off x="6178235" y="5086663"/>
            <a:ext cx="1351652" cy="523220"/>
          </a:xfrm>
          <a:prstGeom prst="rect">
            <a:avLst/>
          </a:prstGeom>
          <a:noFill/>
        </p:spPr>
        <p:txBody>
          <a:bodyPr wrap="none" rtlCol="0">
            <a:spAutoFit/>
          </a:bodyPr>
          <a:lstStyle/>
          <a:p>
            <a:r>
              <a:rPr lang="ru-RU" sz="2800" dirty="0"/>
              <a:t>у</a:t>
            </a:r>
            <a:r>
              <a:rPr lang="en-US" sz="2800" dirty="0"/>
              <a:t> </a:t>
            </a:r>
            <a:r>
              <a:rPr lang="ru-RU" sz="2800" dirty="0"/>
              <a:t>- 0000</a:t>
            </a:r>
            <a:endParaRPr lang="ru-RU" sz="2800" baseline="-25000" dirty="0"/>
          </a:p>
        </p:txBody>
      </p:sp>
      <p:sp>
        <p:nvSpPr>
          <p:cNvPr id="63" name="TextBox 62">
            <a:extLst>
              <a:ext uri="{FF2B5EF4-FFF2-40B4-BE49-F238E27FC236}">
                <a16:creationId xmlns:a16="http://schemas.microsoft.com/office/drawing/2014/main" id="{AFA9978B-2FB9-4852-AD72-C41D22411960}"/>
              </a:ext>
            </a:extLst>
          </p:cNvPr>
          <p:cNvSpPr txBox="1"/>
          <p:nvPr/>
        </p:nvSpPr>
        <p:spPr>
          <a:xfrm>
            <a:off x="6143706" y="3345449"/>
            <a:ext cx="1935594" cy="523220"/>
          </a:xfrm>
          <a:prstGeom prst="rect">
            <a:avLst/>
          </a:prstGeom>
          <a:noFill/>
        </p:spPr>
        <p:txBody>
          <a:bodyPr wrap="none" rtlCol="0">
            <a:spAutoFit/>
          </a:bodyPr>
          <a:lstStyle/>
          <a:p>
            <a:r>
              <a:rPr lang="ru-RU" sz="2800" dirty="0"/>
              <a:t>пробел</a:t>
            </a:r>
            <a:r>
              <a:rPr lang="en-US" sz="2800" dirty="0"/>
              <a:t> </a:t>
            </a:r>
            <a:r>
              <a:rPr lang="ru-RU" sz="2800" dirty="0"/>
              <a:t>- 01</a:t>
            </a:r>
            <a:endParaRPr lang="ru-RU" sz="2800" baseline="-25000" dirty="0"/>
          </a:p>
        </p:txBody>
      </p:sp>
      <p:sp>
        <p:nvSpPr>
          <p:cNvPr id="72" name="TextBox 71">
            <a:extLst>
              <a:ext uri="{FF2B5EF4-FFF2-40B4-BE49-F238E27FC236}">
                <a16:creationId xmlns:a16="http://schemas.microsoft.com/office/drawing/2014/main" id="{EBC6FF6B-9A05-4E67-905D-C45C2F87D12A}"/>
              </a:ext>
            </a:extLst>
          </p:cNvPr>
          <p:cNvSpPr txBox="1"/>
          <p:nvPr/>
        </p:nvSpPr>
        <p:spPr>
          <a:xfrm>
            <a:off x="6144140" y="2557906"/>
            <a:ext cx="1066318" cy="523220"/>
          </a:xfrm>
          <a:prstGeom prst="rect">
            <a:avLst/>
          </a:prstGeom>
          <a:noFill/>
        </p:spPr>
        <p:txBody>
          <a:bodyPr wrap="none" rtlCol="0">
            <a:spAutoFit/>
          </a:bodyPr>
          <a:lstStyle/>
          <a:p>
            <a:r>
              <a:rPr lang="ru-RU" sz="2800" dirty="0"/>
              <a:t>м</a:t>
            </a:r>
            <a:r>
              <a:rPr lang="en-US" sz="2800" dirty="0"/>
              <a:t> </a:t>
            </a:r>
            <a:r>
              <a:rPr lang="ru-RU" sz="2800" dirty="0"/>
              <a:t>- 11</a:t>
            </a:r>
            <a:endParaRPr lang="ru-RU" sz="2800" baseline="-25000" dirty="0"/>
          </a:p>
        </p:txBody>
      </p:sp>
      <p:sp>
        <p:nvSpPr>
          <p:cNvPr id="73" name="TextBox 72">
            <a:extLst>
              <a:ext uri="{FF2B5EF4-FFF2-40B4-BE49-F238E27FC236}">
                <a16:creationId xmlns:a16="http://schemas.microsoft.com/office/drawing/2014/main" id="{322488C9-AC57-405B-93B0-9A9F824A3E6F}"/>
              </a:ext>
            </a:extLst>
          </p:cNvPr>
          <p:cNvSpPr txBox="1"/>
          <p:nvPr/>
        </p:nvSpPr>
        <p:spPr>
          <a:xfrm>
            <a:off x="3719162" y="5732597"/>
            <a:ext cx="7277120" cy="523220"/>
          </a:xfrm>
          <a:prstGeom prst="rect">
            <a:avLst/>
          </a:prstGeom>
          <a:noFill/>
        </p:spPr>
        <p:txBody>
          <a:bodyPr wrap="none" rtlCol="0">
            <a:spAutoFit/>
          </a:bodyPr>
          <a:lstStyle/>
          <a:p>
            <a:r>
              <a:rPr lang="en-US" sz="2800" dirty="0"/>
              <a:t>S’= </a:t>
            </a:r>
            <a:r>
              <a:rPr lang="ru-RU" sz="2800" dirty="0"/>
              <a:t>111011100111001100101001000110110000</a:t>
            </a:r>
            <a:endParaRPr lang="ru-RU" sz="2800" baseline="-25000" dirty="0"/>
          </a:p>
        </p:txBody>
      </p:sp>
      <p:sp>
        <p:nvSpPr>
          <p:cNvPr id="74" name="TextBox 73">
            <a:extLst>
              <a:ext uri="{FF2B5EF4-FFF2-40B4-BE49-F238E27FC236}">
                <a16:creationId xmlns:a16="http://schemas.microsoft.com/office/drawing/2014/main" id="{C67DA95A-BA7A-426F-A35D-4539C16D9B56}"/>
              </a:ext>
            </a:extLst>
          </p:cNvPr>
          <p:cNvSpPr txBox="1"/>
          <p:nvPr/>
        </p:nvSpPr>
        <p:spPr>
          <a:xfrm>
            <a:off x="7709691" y="6255817"/>
            <a:ext cx="1877437" cy="379591"/>
          </a:xfrm>
          <a:prstGeom prst="rect">
            <a:avLst/>
          </a:prstGeom>
          <a:noFill/>
        </p:spPr>
        <p:txBody>
          <a:bodyPr wrap="none" rtlCol="0">
            <a:spAutoFit/>
          </a:bodyPr>
          <a:lstStyle/>
          <a:p>
            <a:r>
              <a:rPr lang="ru-RU" sz="2800" baseline="-25000" dirty="0"/>
              <a:t>36 бит </a:t>
            </a:r>
            <a:r>
              <a:rPr lang="en-US" sz="2800" baseline="-25000" dirty="0"/>
              <a:t>&amp; 112 </a:t>
            </a:r>
            <a:r>
              <a:rPr lang="ru-RU" sz="2800" baseline="-25000" dirty="0"/>
              <a:t>бит</a:t>
            </a:r>
          </a:p>
        </p:txBody>
      </p:sp>
    </p:spTree>
    <p:extLst>
      <p:ext uri="{BB962C8B-B14F-4D97-AF65-F5344CB8AC3E}">
        <p14:creationId xmlns:p14="http://schemas.microsoft.com/office/powerpoint/2010/main" val="190862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10" grpId="0"/>
      <p:bldP spid="12" grpId="0"/>
      <p:bldP spid="14" grpId="0"/>
      <p:bldP spid="17" grpId="0"/>
      <p:bldP spid="18" grpId="0"/>
      <p:bldP spid="19" grpId="0"/>
      <p:bldP spid="21" grpId="0"/>
      <p:bldP spid="22" grpId="0"/>
      <p:bldP spid="23" grpId="0"/>
      <p:bldP spid="24" grpId="0"/>
      <p:bldP spid="25" grpId="0"/>
      <p:bldP spid="26" grpId="0"/>
      <p:bldP spid="27" grpId="0"/>
      <p:bldP spid="30" grpId="0"/>
      <p:bldP spid="31" grpId="0"/>
      <p:bldP spid="34" grpId="0"/>
      <p:bldP spid="35" grpId="0"/>
      <p:bldP spid="36" grpId="0"/>
      <p:bldP spid="39" grpId="0"/>
      <p:bldP spid="40" grpId="0"/>
      <p:bldP spid="43" grpId="0"/>
      <p:bldP spid="44" grpId="0"/>
      <p:bldP spid="47" grpId="0"/>
      <p:bldP spid="48" grpId="0"/>
      <p:bldP spid="51" grpId="0"/>
      <p:bldP spid="52" grpId="0"/>
      <p:bldP spid="58" grpId="0"/>
      <p:bldP spid="59" grpId="0"/>
      <p:bldP spid="60" grpId="0"/>
      <p:bldP spid="61" grpId="0"/>
      <p:bldP spid="62" grpId="0"/>
      <p:bldP spid="63" grpId="0"/>
      <p:bldP spid="72" grpId="0"/>
      <p:bldP spid="73" grpId="0"/>
      <p:bldP spid="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055003" y="3133534"/>
            <a:ext cx="8082021"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Динамическое программирование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94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0B6E91AE-EC54-4001-8298-162C13C9CF29}"/>
              </a:ext>
            </a:extLst>
          </p:cNvPr>
          <p:cNvSpPr/>
          <p:nvPr/>
        </p:nvSpPr>
        <p:spPr>
          <a:xfrm>
            <a:off x="550537" y="1199997"/>
            <a:ext cx="11264348" cy="645498"/>
          </a:xfrm>
          <a:prstGeom prst="rect">
            <a:avLst/>
          </a:prstGeom>
        </p:spPr>
        <p:txBody>
          <a:bodyPr wrap="square">
            <a:spAutoFit/>
          </a:bodyPr>
          <a:lstStyle/>
          <a:p>
            <a:pPr marR="304800">
              <a:lnSpc>
                <a:spcPts val="2160"/>
              </a:lnSpc>
              <a:spcBef>
                <a:spcPts val="3640"/>
              </a:spcBef>
              <a:spcAft>
                <a:spcPts val="0"/>
              </a:spcAft>
            </a:pPr>
            <a:r>
              <a:rPr lang="ru-RU" b="1" dirty="0">
                <a:solidFill>
                  <a:srgbClr val="000000"/>
                </a:solidFill>
                <a:latin typeface="Calibri" panose="020F0502020204030204" pitchFamily="34" charset="0"/>
                <a:ea typeface="Times New Roman" panose="02020603050405020304" pitchFamily="18" charset="0"/>
              </a:rPr>
              <a:t>Динамическое программирование</a:t>
            </a:r>
            <a:r>
              <a:rPr lang="ru-RU" dirty="0">
                <a:solidFill>
                  <a:srgbClr val="000000"/>
                </a:solidFill>
                <a:latin typeface="Calibri" panose="020F0502020204030204" pitchFamily="34" charset="0"/>
                <a:ea typeface="Times New Roman" panose="02020603050405020304" pitchFamily="18" charset="0"/>
              </a:rPr>
              <a:t> – способ решения сложных задач путём разбиения их на более простые подзадачи.</a:t>
            </a:r>
            <a:endParaRPr lang="ru-RU" sz="1200" dirty="0">
              <a:effectLst/>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6177E0CC-2CD6-4667-9698-B6C45643C320}"/>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0924CDDA-20A7-4951-94DF-5ED806A00F5B}"/>
              </a:ext>
            </a:extLst>
          </p:cNvPr>
          <p:cNvSpPr/>
          <p:nvPr/>
        </p:nvSpPr>
        <p:spPr>
          <a:xfrm>
            <a:off x="550536" y="2219245"/>
            <a:ext cx="11201491" cy="645498"/>
          </a:xfrm>
          <a:prstGeom prst="rect">
            <a:avLst/>
          </a:prstGeom>
        </p:spPr>
        <p:txBody>
          <a:bodyPr wrap="square">
            <a:spAutoFit/>
          </a:bodyPr>
          <a:lstStyle/>
          <a:p>
            <a:pPr marR="725805">
              <a:lnSpc>
                <a:spcPts val="2160"/>
              </a:lnSpc>
              <a:spcBef>
                <a:spcPts val="3640"/>
              </a:spcBef>
              <a:spcAft>
                <a:spcPts val="0"/>
              </a:spcAft>
            </a:pPr>
            <a:r>
              <a:rPr lang="ru-RU" dirty="0">
                <a:solidFill>
                  <a:srgbClr val="000000"/>
                </a:solidFill>
                <a:latin typeface="Calibri" panose="020F0502020204030204" pitchFamily="34" charset="0"/>
                <a:ea typeface="Times New Roman" panose="02020603050405020304" pitchFamily="18" charset="0"/>
              </a:rPr>
              <a:t>Этот способ применим к задачам с </a:t>
            </a:r>
            <a:r>
              <a:rPr lang="ru-RU" dirty="0">
                <a:solidFill>
                  <a:srgbClr val="FF0000"/>
                </a:solidFill>
                <a:latin typeface="Calibri" panose="020F0502020204030204" pitchFamily="34" charset="0"/>
                <a:ea typeface="Times New Roman" panose="02020603050405020304" pitchFamily="18" charset="0"/>
              </a:rPr>
              <a:t>оптимальной структурой</a:t>
            </a:r>
            <a:r>
              <a:rPr lang="ru-RU" dirty="0">
                <a:solidFill>
                  <a:srgbClr val="000000"/>
                </a:solidFill>
                <a:latin typeface="Calibri" panose="020F0502020204030204" pitchFamily="34" charset="0"/>
                <a:ea typeface="Times New Roman" panose="02020603050405020304" pitchFamily="18" charset="0"/>
              </a:rPr>
              <a:t>, выглядящим как </a:t>
            </a:r>
            <a:r>
              <a:rPr lang="ru-RU" dirty="0">
                <a:solidFill>
                  <a:srgbClr val="FF0000"/>
                </a:solidFill>
                <a:latin typeface="Calibri" panose="020F0502020204030204" pitchFamily="34" charset="0"/>
                <a:ea typeface="Times New Roman" panose="02020603050405020304" pitchFamily="18" charset="0"/>
              </a:rPr>
              <a:t>набор перекрывающихся подзадач</a:t>
            </a:r>
            <a:r>
              <a:rPr lang="ru-RU" dirty="0">
                <a:solidFill>
                  <a:srgbClr val="000000"/>
                </a:solidFill>
                <a:latin typeface="Calibri" panose="020F0502020204030204" pitchFamily="34" charset="0"/>
                <a:ea typeface="Times New Roman" panose="02020603050405020304" pitchFamily="18" charset="0"/>
              </a:rPr>
              <a:t>, сложность которой меньше исходной.</a:t>
            </a:r>
            <a:endParaRPr lang="ru-RU" sz="1200" dirty="0">
              <a:effectLst/>
              <a:latin typeface="Times New Roman" panose="02020603050405020304" pitchFamily="18" charset="0"/>
              <a:ea typeface="Times New Roman" panose="02020603050405020304" pitchFamily="18" charset="0"/>
            </a:endParaRPr>
          </a:p>
        </p:txBody>
      </p:sp>
      <p:sp>
        <p:nvSpPr>
          <p:cNvPr id="6" name="Прямоугольник 5">
            <a:extLst>
              <a:ext uri="{FF2B5EF4-FFF2-40B4-BE49-F238E27FC236}">
                <a16:creationId xmlns:a16="http://schemas.microsoft.com/office/drawing/2014/main" id="{9574FA00-2821-47A4-BA30-EC4F125F5173}"/>
              </a:ext>
            </a:extLst>
          </p:cNvPr>
          <p:cNvSpPr/>
          <p:nvPr/>
        </p:nvSpPr>
        <p:spPr>
          <a:xfrm>
            <a:off x="550535" y="3203747"/>
            <a:ext cx="11320761" cy="645498"/>
          </a:xfrm>
          <a:prstGeom prst="rect">
            <a:avLst/>
          </a:prstGeom>
        </p:spPr>
        <p:txBody>
          <a:bodyPr wrap="square">
            <a:spAutoFit/>
          </a:bodyPr>
          <a:lstStyle/>
          <a:p>
            <a:pPr marR="615315" algn="just">
              <a:lnSpc>
                <a:spcPts val="2160"/>
              </a:lnSpc>
              <a:spcBef>
                <a:spcPts val="2120"/>
              </a:spcBef>
              <a:spcAft>
                <a:spcPts val="0"/>
              </a:spcAft>
            </a:pPr>
            <a:r>
              <a:rPr lang="ru-RU" b="1" dirty="0">
                <a:solidFill>
                  <a:srgbClr val="000000"/>
                </a:solidFill>
                <a:latin typeface="Calibri" panose="020F0502020204030204" pitchFamily="34" charset="0"/>
                <a:ea typeface="Times New Roman" panose="02020603050405020304" pitchFamily="18" charset="0"/>
              </a:rPr>
              <a:t>Оптимальная подструктура</a:t>
            </a:r>
            <a:r>
              <a:rPr lang="ru-RU" dirty="0">
                <a:solidFill>
                  <a:srgbClr val="000000"/>
                </a:solidFill>
                <a:latin typeface="Calibri" panose="020F0502020204030204" pitchFamily="34" charset="0"/>
                <a:ea typeface="Times New Roman" panose="02020603050405020304" pitchFamily="18" charset="0"/>
              </a:rPr>
              <a:t> в динамическом программировании означает, что оптимальное решение подзадач меньшего размера может быть использовано для решения исходной задачи.</a:t>
            </a:r>
            <a:endParaRPr lang="ru-RU" sz="1200" dirty="0">
              <a:effectLst/>
              <a:latin typeface="Times New Roman" panose="02020603050405020304" pitchFamily="18" charset="0"/>
              <a:ea typeface="Times New Roman" panose="02020603050405020304" pitchFamily="18" charset="0"/>
            </a:endParaRPr>
          </a:p>
        </p:txBody>
      </p:sp>
      <p:sp>
        <p:nvSpPr>
          <p:cNvPr id="7" name="Прямоугольник 6">
            <a:extLst>
              <a:ext uri="{FF2B5EF4-FFF2-40B4-BE49-F238E27FC236}">
                <a16:creationId xmlns:a16="http://schemas.microsoft.com/office/drawing/2014/main" id="{F7B05251-764E-467F-91EE-93AF560767AB}"/>
              </a:ext>
            </a:extLst>
          </p:cNvPr>
          <p:cNvSpPr/>
          <p:nvPr/>
        </p:nvSpPr>
        <p:spPr>
          <a:xfrm>
            <a:off x="550535" y="4090336"/>
            <a:ext cx="11161735" cy="646331"/>
          </a:xfrm>
          <a:prstGeom prst="rect">
            <a:avLst/>
          </a:prstGeom>
        </p:spPr>
        <p:txBody>
          <a:bodyPr wrap="square">
            <a:spAutoFit/>
          </a:bodyPr>
          <a:lstStyle/>
          <a:p>
            <a:r>
              <a:rPr lang="ru-RU" u="sng">
                <a:solidFill>
                  <a:srgbClr val="000000"/>
                </a:solidFill>
                <a:latin typeface="Calibri" panose="020F0502020204030204" pitchFamily="34" charset="0"/>
                <a:ea typeface="Calibri" panose="020F0502020204030204" pitchFamily="34" charset="0"/>
              </a:rPr>
              <a:t>Идея проста</a:t>
            </a:r>
            <a:r>
              <a:rPr lang="ru-RU">
                <a:solidFill>
                  <a:srgbClr val="000000"/>
                </a:solidFill>
                <a:latin typeface="Calibri" panose="020F0502020204030204" pitchFamily="34" charset="0"/>
                <a:ea typeface="Calibri" panose="020F0502020204030204" pitchFamily="34" charset="0"/>
              </a:rPr>
              <a:t>: разбить сложную задачу на меньшие подзадачи, решить их и сконструировать ответ из этих подзадач для сложной задачи. Часто эти подзадачи дублируются.</a:t>
            </a:r>
            <a:endParaRPr lang="ru-RU" dirty="0"/>
          </a:p>
        </p:txBody>
      </p:sp>
      <p:sp>
        <p:nvSpPr>
          <p:cNvPr id="8" name="Прямоугольник 7">
            <a:extLst>
              <a:ext uri="{FF2B5EF4-FFF2-40B4-BE49-F238E27FC236}">
                <a16:creationId xmlns:a16="http://schemas.microsoft.com/office/drawing/2014/main" id="{B4806681-5F54-4C39-A279-7282CEDD31A7}"/>
              </a:ext>
            </a:extLst>
          </p:cNvPr>
          <p:cNvSpPr/>
          <p:nvPr/>
        </p:nvSpPr>
        <p:spPr>
          <a:xfrm>
            <a:off x="550535" y="5328470"/>
            <a:ext cx="10795976" cy="927626"/>
          </a:xfrm>
          <a:prstGeom prst="rect">
            <a:avLst/>
          </a:prstGeom>
          <a:ln w="6350">
            <a:solidFill>
              <a:schemeClr val="tx1"/>
            </a:solidFill>
          </a:ln>
        </p:spPr>
        <p:txBody>
          <a:bodyPr wrap="square">
            <a:spAutoFit/>
          </a:bodyPr>
          <a:lstStyle/>
          <a:p>
            <a:pPr marR="767715" algn="just">
              <a:lnSpc>
                <a:spcPts val="2160"/>
              </a:lnSpc>
              <a:spcBef>
                <a:spcPts val="3640"/>
              </a:spcBef>
              <a:spcAft>
                <a:spcPts val="0"/>
              </a:spcAft>
            </a:pPr>
            <a:r>
              <a:rPr lang="ru-RU" b="1" i="1" dirty="0">
                <a:solidFill>
                  <a:srgbClr val="000000"/>
                </a:solidFill>
                <a:latin typeface="Calibri" panose="020F0502020204030204" pitchFamily="34" charset="0"/>
                <a:ea typeface="Times New Roman" panose="02020603050405020304" pitchFamily="18" charset="0"/>
              </a:rPr>
              <a:t>Динамическое программирование</a:t>
            </a:r>
            <a:r>
              <a:rPr lang="ru-RU" i="1" dirty="0">
                <a:solidFill>
                  <a:srgbClr val="000000"/>
                </a:solidFill>
                <a:latin typeface="Calibri" panose="020F0502020204030204" pitchFamily="34" charset="0"/>
                <a:ea typeface="Times New Roman" panose="02020603050405020304" pitchFamily="18" charset="0"/>
              </a:rPr>
              <a:t> — это когда у нас есть задача, которую непонятно как решать, и мы разбиваем ее на меньшие задачи, которые тоже непонятно как решать. (с) </a:t>
            </a:r>
            <a:r>
              <a:rPr lang="ru-RU" i="1" spc="10" dirty="0">
                <a:solidFill>
                  <a:srgbClr val="000000"/>
                </a:solidFill>
                <a:latin typeface="Calibri" panose="020F0502020204030204" pitchFamily="34" charset="0"/>
                <a:ea typeface="Times New Roman" panose="02020603050405020304" pitchFamily="18" charset="0"/>
              </a:rPr>
              <a:t>А.</a:t>
            </a:r>
            <a:r>
              <a:rPr lang="ru-RU" i="1" dirty="0">
                <a:solidFill>
                  <a:srgbClr val="000000"/>
                </a:solidFill>
                <a:latin typeface="Calibri" panose="020F0502020204030204" pitchFamily="34" charset="0"/>
                <a:ea typeface="Times New Roman" panose="02020603050405020304" pitchFamily="18" charset="0"/>
              </a:rPr>
              <a:t> </a:t>
            </a:r>
            <a:r>
              <a:rPr lang="ru-RU" i="1" dirty="0" err="1">
                <a:solidFill>
                  <a:srgbClr val="000000"/>
                </a:solidFill>
                <a:latin typeface="Calibri" panose="020F0502020204030204" pitchFamily="34" charset="0"/>
                <a:ea typeface="Times New Roman" panose="02020603050405020304" pitchFamily="18" charset="0"/>
              </a:rPr>
              <a:t>Кумок</a:t>
            </a:r>
            <a:r>
              <a:rPr lang="ru-RU" i="1" dirty="0">
                <a:solidFill>
                  <a:srgbClr val="000000"/>
                </a:solidFill>
                <a:latin typeface="Calibri" panose="020F0502020204030204" pitchFamily="34" charset="0"/>
                <a:ea typeface="Times New Roman" panose="02020603050405020304" pitchFamily="18" charset="0"/>
              </a:rPr>
              <a:t>.</a:t>
            </a:r>
            <a:endParaRPr lang="ru-RU" sz="12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2996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CDD2FCA-1B52-4D5C-A275-46EDAC3E691C}"/>
              </a:ext>
            </a:extLst>
          </p:cNvPr>
          <p:cNvSpPr/>
          <p:nvPr/>
        </p:nvSpPr>
        <p:spPr>
          <a:xfrm>
            <a:off x="678511" y="973815"/>
            <a:ext cx="10986053" cy="3466783"/>
          </a:xfrm>
          <a:prstGeom prst="rect">
            <a:avLst/>
          </a:prstGeom>
        </p:spPr>
        <p:txBody>
          <a:bodyPr wrap="square">
            <a:spAutoFit/>
          </a:bodyPr>
          <a:lstStyle/>
          <a:p>
            <a:pPr algn="just">
              <a:lnSpc>
                <a:spcPts val="2195"/>
              </a:lnSpc>
              <a:spcBef>
                <a:spcPts val="3640"/>
              </a:spcBef>
              <a:spcAft>
                <a:spcPts val="0"/>
              </a:spcAft>
            </a:pPr>
            <a:r>
              <a:rPr lang="ru-RU" dirty="0">
                <a:solidFill>
                  <a:srgbClr val="000000"/>
                </a:solidFill>
                <a:latin typeface="Calibri" panose="020F0502020204030204" pitchFamily="34" charset="0"/>
                <a:ea typeface="Times New Roman" panose="02020603050405020304" pitchFamily="18" charset="0"/>
              </a:rPr>
              <a:t>Чтобы успешно решить задачу динамикой нужно:</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1) Состояние динамики: параметр(ы), однозначно задающие подзадачу.</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2) Значения начальных состояний.</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3) Переходы между состояниями: формула пересчёта.</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4)Порядок пересчёта.</a:t>
            </a:r>
            <a:endParaRPr lang="ru-RU" sz="1200" dirty="0">
              <a:latin typeface="Times New Roman" panose="02020603050405020304" pitchFamily="18"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endParaRPr lang="ru-RU" dirty="0">
              <a:solidFill>
                <a:srgbClr val="000000"/>
              </a:solidFill>
              <a:latin typeface="Calibri" panose="020F0502020204030204" pitchFamily="34" charset="0"/>
              <a:ea typeface="Times New Roman" panose="02020603050405020304" pitchFamily="18" charset="0"/>
            </a:endParaRPr>
          </a:p>
          <a:p>
            <a:pPr marL="342900" lvl="0" indent="-342900" algn="just">
              <a:lnSpc>
                <a:spcPts val="2195"/>
              </a:lnSpc>
              <a:spcAft>
                <a:spcPts val="0"/>
              </a:spcAft>
              <a:tabLst>
                <a:tab pos="457200" algn="l"/>
              </a:tabLst>
            </a:pPr>
            <a:r>
              <a:rPr lang="ru-RU" dirty="0">
                <a:solidFill>
                  <a:srgbClr val="000000"/>
                </a:solidFill>
                <a:latin typeface="Calibri" panose="020F0502020204030204" pitchFamily="34" charset="0"/>
                <a:ea typeface="Times New Roman" panose="02020603050405020304" pitchFamily="18" charset="0"/>
              </a:rPr>
              <a:t>Положение ответа на задачу: иногда это сумма или, например, максимум из значений нескольких состояний.</a:t>
            </a:r>
            <a:endParaRPr lang="ru-RU" sz="1200" dirty="0">
              <a:effectLst/>
              <a:latin typeface="Times New Roman" panose="02020603050405020304" pitchFamily="18" charset="0"/>
              <a:ea typeface="Times New Roman" panose="02020603050405020304" pitchFamily="18" charset="0"/>
            </a:endParaRPr>
          </a:p>
        </p:txBody>
      </p:sp>
      <p:sp>
        <p:nvSpPr>
          <p:cNvPr id="3" name="Прямоугольник 2">
            <a:extLst>
              <a:ext uri="{FF2B5EF4-FFF2-40B4-BE49-F238E27FC236}">
                <a16:creationId xmlns:a16="http://schemas.microsoft.com/office/drawing/2014/main" id="{2A83E227-F9C7-4764-9239-6E610327DB85}"/>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FEE02A8F-992C-4938-99C1-4636331A0EAD}"/>
              </a:ext>
            </a:extLst>
          </p:cNvPr>
          <p:cNvSpPr/>
          <p:nvPr/>
        </p:nvSpPr>
        <p:spPr>
          <a:xfrm>
            <a:off x="678510" y="4743927"/>
            <a:ext cx="11208689" cy="1491883"/>
          </a:xfrm>
          <a:prstGeom prst="rect">
            <a:avLst/>
          </a:prstGeom>
        </p:spPr>
        <p:txBody>
          <a:bodyPr wrap="square">
            <a:spAutoFit/>
          </a:bodyPr>
          <a:lstStyle/>
          <a:p>
            <a:pPr algn="just">
              <a:lnSpc>
                <a:spcPts val="2195"/>
              </a:lnSpc>
              <a:spcBef>
                <a:spcPts val="3640"/>
              </a:spcBef>
              <a:spcAft>
                <a:spcPts val="0"/>
              </a:spcAft>
            </a:pPr>
            <a:r>
              <a:rPr lang="ru-RU" b="1" dirty="0" err="1">
                <a:solidFill>
                  <a:srgbClr val="000000"/>
                </a:solidFill>
                <a:latin typeface="Calibri" panose="020F0502020204030204" pitchFamily="34" charset="0"/>
                <a:ea typeface="Times New Roman" panose="02020603050405020304" pitchFamily="18" charset="0"/>
              </a:rPr>
              <a:t>Мемоизация</a:t>
            </a:r>
            <a:r>
              <a:rPr lang="ru-RU" b="1" dirty="0">
                <a:solidFill>
                  <a:srgbClr val="000000"/>
                </a:solidFill>
                <a:latin typeface="Calibri" panose="020F0502020204030204" pitchFamily="34" charset="0"/>
                <a:ea typeface="Times New Roman" panose="02020603050405020304" pitchFamily="18" charset="0"/>
              </a:rPr>
              <a:t> (запоминание, от англ. </a:t>
            </a:r>
            <a:r>
              <a:rPr lang="ru-RU" b="1" dirty="0" err="1">
                <a:solidFill>
                  <a:srgbClr val="000000"/>
                </a:solidFill>
                <a:latin typeface="Calibri" panose="020F0502020204030204" pitchFamily="34" charset="0"/>
                <a:ea typeface="Times New Roman" panose="02020603050405020304" pitchFamily="18" charset="0"/>
              </a:rPr>
              <a:t>memoization</a:t>
            </a:r>
            <a:r>
              <a:rPr lang="ru-RU" b="1" dirty="0">
                <a:solidFill>
                  <a:srgbClr val="000000"/>
                </a:solidFill>
                <a:latin typeface="Calibri" panose="020F0502020204030204" pitchFamily="34" charset="0"/>
                <a:ea typeface="Times New Roman" panose="02020603050405020304" pitchFamily="18" charset="0"/>
              </a:rPr>
              <a:t> (англ.) в программировании)</a:t>
            </a:r>
            <a:endParaRPr lang="ru-RU" sz="1200" dirty="0">
              <a:latin typeface="Times New Roman" panose="02020603050405020304" pitchFamily="18" charset="0"/>
              <a:ea typeface="Times New Roman" panose="02020603050405020304" pitchFamily="18" charset="0"/>
            </a:endParaRPr>
          </a:p>
          <a:p>
            <a:pPr lvl="0">
              <a:lnSpc>
                <a:spcPts val="2150"/>
              </a:lnSpc>
              <a:spcAft>
                <a:spcPts val="0"/>
              </a:spcAft>
              <a:buSzPts val="1000"/>
              <a:tabLst>
                <a:tab pos="457200" algn="l"/>
              </a:tabLst>
            </a:pPr>
            <a:r>
              <a:rPr lang="ru-RU" dirty="0">
                <a:solidFill>
                  <a:srgbClr val="000000"/>
                </a:solidFill>
                <a:latin typeface="Calibri" panose="020F0502020204030204" pitchFamily="34" charset="0"/>
                <a:ea typeface="Times New Roman" panose="02020603050405020304" pitchFamily="18" charset="0"/>
              </a:rPr>
              <a:t>сохранение результатов выполнения функций для предотвращения повторных вычислений. Это один из способов оптимизации, применяемый для увеличения скорости выполнения компьютерных программ. Перед вызовом функции проверяется, вызывалась </a:t>
            </a:r>
            <a:r>
              <a:rPr lang="ru-RU" spc="5" dirty="0">
                <a:solidFill>
                  <a:srgbClr val="000000"/>
                </a:solidFill>
                <a:latin typeface="Calibri" panose="020F0502020204030204" pitchFamily="34" charset="0"/>
                <a:ea typeface="Times New Roman" panose="02020603050405020304" pitchFamily="18" charset="0"/>
              </a:rPr>
              <a:t>ли</a:t>
            </a:r>
            <a:r>
              <a:rPr lang="ru-RU" dirty="0">
                <a:solidFill>
                  <a:srgbClr val="000000"/>
                </a:solidFill>
                <a:latin typeface="Calibri" panose="020F0502020204030204" pitchFamily="34" charset="0"/>
                <a:ea typeface="Times New Roman" panose="02020603050405020304" pitchFamily="18" charset="0"/>
              </a:rPr>
              <a:t> функция ранее: если не вызывалась, функция вызывается и результат её выполнения сохраняется; если вызывалась, используется сохранённый результат.</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744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D438369-0862-45A4-805A-F52D4083BF70}"/>
              </a:ext>
            </a:extLst>
          </p:cNvPr>
          <p:cNvSpPr/>
          <p:nvPr/>
        </p:nvSpPr>
        <p:spPr>
          <a:xfrm>
            <a:off x="713737" y="1097482"/>
            <a:ext cx="4156907" cy="400110"/>
          </a:xfrm>
          <a:prstGeom prst="rect">
            <a:avLst/>
          </a:prstGeom>
        </p:spPr>
        <p:txBody>
          <a:bodyPr wrap="none">
            <a:spAutoFit/>
          </a:bodyPr>
          <a:lstStyle/>
          <a:p>
            <a:r>
              <a:rPr lang="ru-RU" sz="2000" dirty="0"/>
              <a:t>программирование == оптимизация</a:t>
            </a:r>
          </a:p>
        </p:txBody>
      </p:sp>
      <p:sp>
        <p:nvSpPr>
          <p:cNvPr id="3" name="Прямоугольник 2">
            <a:extLst>
              <a:ext uri="{FF2B5EF4-FFF2-40B4-BE49-F238E27FC236}">
                <a16:creationId xmlns:a16="http://schemas.microsoft.com/office/drawing/2014/main" id="{493A05BC-F1B5-41B3-9E7F-E4AC0EADC213}"/>
              </a:ext>
            </a:extLst>
          </p:cNvPr>
          <p:cNvSpPr/>
          <p:nvPr/>
        </p:nvSpPr>
        <p:spPr>
          <a:xfrm>
            <a:off x="713737" y="2072729"/>
            <a:ext cx="9241296" cy="2677656"/>
          </a:xfrm>
          <a:prstGeom prst="rect">
            <a:avLst/>
          </a:prstGeom>
        </p:spPr>
        <p:txBody>
          <a:bodyPr wrap="square">
            <a:spAutoFit/>
          </a:bodyPr>
          <a:lstStyle/>
          <a:p>
            <a:r>
              <a:rPr lang="ru-RU" sz="2800" dirty="0"/>
              <a:t>• Фибоначчи;</a:t>
            </a:r>
          </a:p>
          <a:p>
            <a:r>
              <a:rPr lang="ru-RU" sz="2800" dirty="0"/>
              <a:t>• две единицы подряд;</a:t>
            </a:r>
          </a:p>
          <a:p>
            <a:r>
              <a:rPr lang="ru-RU" sz="2800" dirty="0"/>
              <a:t>• самая длинная возрастающая подпоследовательность</a:t>
            </a:r>
          </a:p>
          <a:p>
            <a:r>
              <a:rPr lang="ru-RU" sz="2800" dirty="0"/>
              <a:t>• поиск пути в лабиринте;</a:t>
            </a:r>
          </a:p>
          <a:p>
            <a:r>
              <a:rPr lang="ru-RU" sz="2800" dirty="0"/>
              <a:t>• поиск наибольшей общей подпоследовательности;</a:t>
            </a:r>
          </a:p>
          <a:p>
            <a:r>
              <a:rPr lang="ru-RU" sz="2800" dirty="0"/>
              <a:t>• набрать точную сумму из набора чисел (2.5 способа).</a:t>
            </a:r>
          </a:p>
        </p:txBody>
      </p:sp>
      <p:sp>
        <p:nvSpPr>
          <p:cNvPr id="4" name="Прямоугольник 3">
            <a:extLst>
              <a:ext uri="{FF2B5EF4-FFF2-40B4-BE49-F238E27FC236}">
                <a16:creationId xmlns:a16="http://schemas.microsoft.com/office/drawing/2014/main" id="{1DACB5D6-F0B4-427F-8970-853A5884A96B}"/>
              </a:ext>
            </a:extLst>
          </p:cNvPr>
          <p:cNvSpPr/>
          <p:nvPr/>
        </p:nvSpPr>
        <p:spPr>
          <a:xfrm>
            <a:off x="550537" y="328854"/>
            <a:ext cx="4269695"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88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81D69A-3F82-42FD-8638-9C1B820C1A12}"/>
              </a:ext>
            </a:extLst>
          </p:cNvPr>
          <p:cNvSpPr/>
          <p:nvPr/>
        </p:nvSpPr>
        <p:spPr>
          <a:xfrm>
            <a:off x="675861" y="1305342"/>
            <a:ext cx="11100021" cy="3693319"/>
          </a:xfrm>
          <a:prstGeom prst="rect">
            <a:avLst/>
          </a:prstGeom>
        </p:spPr>
        <p:txBody>
          <a:bodyPr wrap="square">
            <a:spAutoFit/>
          </a:bodyPr>
          <a:lstStyle/>
          <a:p>
            <a:r>
              <a:rPr lang="ru-RU" b="1" dirty="0">
                <a:solidFill>
                  <a:srgbClr val="000000"/>
                </a:solidFill>
                <a:latin typeface="Arial" panose="020B0604020202020204" pitchFamily="34" charset="0"/>
              </a:rPr>
              <a:t>Принцип жадного выбора</a:t>
            </a:r>
          </a:p>
          <a:p>
            <a:endParaRPr lang="ru-RU" b="1" dirty="0">
              <a:solidFill>
                <a:srgbClr val="54595D"/>
              </a:solidFill>
              <a:latin typeface="Arial" panose="020B0604020202020204" pitchFamily="34" charset="0"/>
            </a:endParaRPr>
          </a:p>
          <a:p>
            <a:pPr algn="just"/>
            <a:r>
              <a:rPr lang="ru-RU" dirty="0">
                <a:solidFill>
                  <a:srgbClr val="202122"/>
                </a:solidFill>
                <a:latin typeface="Arial" panose="020B0604020202020204" pitchFamily="34" charset="0"/>
              </a:rPr>
              <a:t>Говорят, что к оптимизационной задаче применим </a:t>
            </a:r>
            <a:r>
              <a:rPr lang="ru-RU" b="1" dirty="0">
                <a:solidFill>
                  <a:srgbClr val="202122"/>
                </a:solidFill>
                <a:latin typeface="Arial" panose="020B0604020202020204" pitchFamily="34" charset="0"/>
              </a:rPr>
              <a:t>принцип жадного выбора</a:t>
            </a:r>
            <a:r>
              <a:rPr lang="ru-RU" dirty="0">
                <a:solidFill>
                  <a:srgbClr val="202122"/>
                </a:solidFill>
                <a:latin typeface="Arial" panose="020B0604020202020204" pitchFamily="34" charset="0"/>
              </a:rPr>
              <a:t>, если последовательность локально оптимальных выборов даёт глобально оптимальное решение. В типичном случае доказательство оптимальности следует такой схеме:</a:t>
            </a:r>
          </a:p>
          <a:p>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Доказывается, что жадный выбор на первом шаге не закрывает пути к оптимальному решению: для всякого решения есть другое, согласованное с жадным выбором и не хуже первого.</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Показывается, что подзадача, возникающая после жадного выбора на первом шаге, аналогична исходной.</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Рассуждение завершается </a:t>
            </a:r>
            <a:r>
              <a:rPr lang="ru-RU" dirty="0">
                <a:latin typeface="Arial" panose="020B0604020202020204" pitchFamily="34" charset="0"/>
              </a:rPr>
              <a:t>по индукции.</a:t>
            </a:r>
            <a:endParaRPr lang="ru-RU" i="0" dirty="0">
              <a:effectLst/>
              <a:latin typeface="Arial" panose="020B0604020202020204" pitchFamily="34" charset="0"/>
            </a:endParaRPr>
          </a:p>
        </p:txBody>
      </p:sp>
    </p:spTree>
    <p:extLst>
      <p:ext uri="{BB962C8B-B14F-4D97-AF65-F5344CB8AC3E}">
        <p14:creationId xmlns:p14="http://schemas.microsoft.com/office/powerpoint/2010/main" val="371460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37F06602-79B9-4B12-81D9-B8A54F92D83D}"/>
              </a:ext>
            </a:extLst>
          </p:cNvPr>
          <p:cNvPicPr>
            <a:picLocks noChangeAspect="1"/>
          </p:cNvPicPr>
          <p:nvPr/>
        </p:nvPicPr>
        <p:blipFill>
          <a:blip r:embed="rId2"/>
          <a:stretch>
            <a:fillRect/>
          </a:stretch>
        </p:blipFill>
        <p:spPr>
          <a:xfrm>
            <a:off x="658584" y="1047750"/>
            <a:ext cx="11077155" cy="492318"/>
          </a:xfrm>
          <a:prstGeom prst="rect">
            <a:avLst/>
          </a:prstGeom>
        </p:spPr>
      </p:pic>
      <p:sp>
        <p:nvSpPr>
          <p:cNvPr id="3" name="Прямоугольник 2">
            <a:extLst>
              <a:ext uri="{FF2B5EF4-FFF2-40B4-BE49-F238E27FC236}">
                <a16:creationId xmlns:a16="http://schemas.microsoft.com/office/drawing/2014/main" id="{E93B7842-7A2C-4FF3-827C-D942D64EA069}"/>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B649F9B4-4CEF-4EC9-9D83-644A4747A2C3}"/>
              </a:ext>
            </a:extLst>
          </p:cNvPr>
          <p:cNvSpPr/>
          <p:nvPr/>
        </p:nvSpPr>
        <p:spPr>
          <a:xfrm>
            <a:off x="550537" y="1987621"/>
            <a:ext cx="6096000" cy="523220"/>
          </a:xfrm>
          <a:prstGeom prst="rect">
            <a:avLst/>
          </a:prstGeom>
        </p:spPr>
        <p:txBody>
          <a:bodyPr>
            <a:spAutoFit/>
          </a:bodyPr>
          <a:lstStyle/>
          <a:p>
            <a:r>
              <a:rPr lang="ru-RU" sz="2800" dirty="0"/>
              <a:t>• рекурсия;</a:t>
            </a:r>
          </a:p>
        </p:txBody>
      </p:sp>
      <p:sp>
        <p:nvSpPr>
          <p:cNvPr id="5" name="Прямоугольник 4">
            <a:extLst>
              <a:ext uri="{FF2B5EF4-FFF2-40B4-BE49-F238E27FC236}">
                <a16:creationId xmlns:a16="http://schemas.microsoft.com/office/drawing/2014/main" id="{01F23111-77FD-4D55-B44A-B02BEDDAE86C}"/>
              </a:ext>
            </a:extLst>
          </p:cNvPr>
          <p:cNvSpPr/>
          <p:nvPr/>
        </p:nvSpPr>
        <p:spPr>
          <a:xfrm>
            <a:off x="550537" y="2619840"/>
            <a:ext cx="5016630" cy="523220"/>
          </a:xfrm>
          <a:prstGeom prst="rect">
            <a:avLst/>
          </a:prstGeom>
        </p:spPr>
        <p:txBody>
          <a:bodyPr wrap="none">
            <a:spAutoFit/>
          </a:bodyPr>
          <a:lstStyle/>
          <a:p>
            <a:r>
              <a:rPr lang="ru-RU" sz="2800" dirty="0"/>
              <a:t>• массив (полная </a:t>
            </a:r>
            <a:r>
              <a:rPr lang="ru-RU" sz="2800" dirty="0" err="1"/>
              <a:t>мемоизация</a:t>
            </a:r>
            <a:r>
              <a:rPr lang="ru-RU" sz="2800" dirty="0"/>
              <a:t>);</a:t>
            </a:r>
          </a:p>
        </p:txBody>
      </p:sp>
      <p:sp>
        <p:nvSpPr>
          <p:cNvPr id="6" name="Прямоугольник 5">
            <a:extLst>
              <a:ext uri="{FF2B5EF4-FFF2-40B4-BE49-F238E27FC236}">
                <a16:creationId xmlns:a16="http://schemas.microsoft.com/office/drawing/2014/main" id="{DD833320-8287-4761-9CC0-4C3E33A6F9B3}"/>
              </a:ext>
            </a:extLst>
          </p:cNvPr>
          <p:cNvSpPr/>
          <p:nvPr/>
        </p:nvSpPr>
        <p:spPr>
          <a:xfrm>
            <a:off x="550537" y="3252059"/>
            <a:ext cx="6927474" cy="523220"/>
          </a:xfrm>
          <a:prstGeom prst="rect">
            <a:avLst/>
          </a:prstGeom>
        </p:spPr>
        <p:txBody>
          <a:bodyPr wrap="none">
            <a:spAutoFit/>
          </a:bodyPr>
          <a:lstStyle/>
          <a:p>
            <a:r>
              <a:rPr lang="ru-RU" sz="2800" dirty="0"/>
              <a:t>• три переменные (частичная </a:t>
            </a:r>
            <a:r>
              <a:rPr lang="ru-RU" sz="2800" dirty="0" err="1"/>
              <a:t>мемоизация</a:t>
            </a:r>
            <a:r>
              <a:rPr lang="ru-RU" sz="2800" dirty="0"/>
              <a:t>).</a:t>
            </a:r>
          </a:p>
        </p:txBody>
      </p:sp>
    </p:spTree>
    <p:extLst>
      <p:ext uri="{BB962C8B-B14F-4D97-AF65-F5344CB8AC3E}">
        <p14:creationId xmlns:p14="http://schemas.microsoft.com/office/powerpoint/2010/main" val="42199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9694B33-ADAD-4265-B046-5687773A6F59}"/>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4145C5AC-BBB1-430F-B43D-E674AA7F20FB}"/>
              </a:ext>
            </a:extLst>
          </p:cNvPr>
          <p:cNvSpPr/>
          <p:nvPr/>
        </p:nvSpPr>
        <p:spPr>
          <a:xfrm>
            <a:off x="5383470" y="835870"/>
            <a:ext cx="1180131" cy="369332"/>
          </a:xfrm>
          <a:prstGeom prst="rect">
            <a:avLst/>
          </a:prstGeom>
        </p:spPr>
        <p:txBody>
          <a:bodyPr wrap="none">
            <a:spAutoFit/>
          </a:bodyPr>
          <a:lstStyle/>
          <a:p>
            <a:r>
              <a:rPr lang="ru-RU" dirty="0"/>
              <a:t>РЕКУРСИЯ</a:t>
            </a:r>
          </a:p>
        </p:txBody>
      </p:sp>
      <p:sp>
        <p:nvSpPr>
          <p:cNvPr id="4" name="Прямоугольник 3">
            <a:extLst>
              <a:ext uri="{FF2B5EF4-FFF2-40B4-BE49-F238E27FC236}">
                <a16:creationId xmlns:a16="http://schemas.microsoft.com/office/drawing/2014/main" id="{77629950-07F2-4F0A-9C3C-9087FD771F7B}"/>
              </a:ext>
            </a:extLst>
          </p:cNvPr>
          <p:cNvSpPr/>
          <p:nvPr/>
        </p:nvSpPr>
        <p:spPr>
          <a:xfrm>
            <a:off x="557422" y="3082515"/>
            <a:ext cx="6096000" cy="2308324"/>
          </a:xfrm>
          <a:prstGeom prst="rect">
            <a:avLst/>
          </a:prstGeom>
        </p:spPr>
        <p:txBody>
          <a:bodyPr>
            <a:spAutoFit/>
          </a:bodyPr>
          <a:lstStyle/>
          <a:p>
            <a:r>
              <a:rPr lang="ru-RU" sz="2400" dirty="0" err="1"/>
              <a:t>unsigned</a:t>
            </a:r>
            <a:r>
              <a:rPr lang="ru-RU" sz="2400" dirty="0"/>
              <a:t> </a:t>
            </a:r>
            <a:r>
              <a:rPr lang="ru-RU" sz="2400" dirty="0" err="1"/>
              <a:t>int</a:t>
            </a:r>
            <a:r>
              <a:rPr lang="ru-RU" sz="2400" dirty="0"/>
              <a:t> F(</a:t>
            </a:r>
            <a:r>
              <a:rPr lang="ru-RU" sz="2400" dirty="0" err="1"/>
              <a:t>unsigned</a:t>
            </a:r>
            <a:r>
              <a:rPr lang="ru-RU" sz="2400" dirty="0"/>
              <a:t> </a:t>
            </a:r>
            <a:r>
              <a:rPr lang="ru-RU" sz="2400" dirty="0" err="1"/>
              <a:t>int</a:t>
            </a:r>
            <a:r>
              <a:rPr lang="ru-RU" sz="2400" dirty="0"/>
              <a:t> n)</a:t>
            </a:r>
          </a:p>
          <a:p>
            <a:r>
              <a:rPr lang="ru-RU" sz="2400" dirty="0"/>
              <a:t>{</a:t>
            </a:r>
          </a:p>
          <a:p>
            <a:r>
              <a:rPr lang="ru-RU" sz="2400" dirty="0"/>
              <a:t>	</a:t>
            </a:r>
            <a:r>
              <a:rPr lang="ru-RU" sz="2400" dirty="0" err="1"/>
              <a:t>if</a:t>
            </a:r>
            <a:r>
              <a:rPr lang="ru-RU" sz="2400" dirty="0"/>
              <a:t> (n == 0) </a:t>
            </a:r>
            <a:r>
              <a:rPr lang="ru-RU" sz="2400" dirty="0" err="1"/>
              <a:t>return</a:t>
            </a:r>
            <a:r>
              <a:rPr lang="ru-RU" sz="2400" dirty="0"/>
              <a:t> 0;</a:t>
            </a:r>
          </a:p>
          <a:p>
            <a:r>
              <a:rPr lang="ru-RU" sz="2400" dirty="0"/>
              <a:t>	</a:t>
            </a:r>
            <a:r>
              <a:rPr lang="ru-RU" sz="2400" dirty="0" err="1"/>
              <a:t>if</a:t>
            </a:r>
            <a:r>
              <a:rPr lang="ru-RU" sz="2400" dirty="0"/>
              <a:t> (n == 1) </a:t>
            </a:r>
            <a:r>
              <a:rPr lang="ru-RU" sz="2400" dirty="0" err="1"/>
              <a:t>return</a:t>
            </a:r>
            <a:r>
              <a:rPr lang="ru-RU" sz="2400" dirty="0"/>
              <a:t> 1;</a:t>
            </a:r>
          </a:p>
          <a:p>
            <a:r>
              <a:rPr lang="ru-RU" sz="2400" dirty="0"/>
              <a:t>	</a:t>
            </a:r>
            <a:r>
              <a:rPr lang="ru-RU" sz="2400" dirty="0" err="1"/>
              <a:t>return</a:t>
            </a:r>
            <a:r>
              <a:rPr lang="ru-RU" sz="2400" dirty="0"/>
              <a:t> F(n - 1) + F(n - 2);</a:t>
            </a:r>
          </a:p>
          <a:p>
            <a:r>
              <a:rPr lang="ru-RU" sz="2400" dirty="0"/>
              <a:t>}</a:t>
            </a:r>
          </a:p>
        </p:txBody>
      </p:sp>
      <p:pic>
        <p:nvPicPr>
          <p:cNvPr id="5" name="Рисунок 4">
            <a:extLst>
              <a:ext uri="{FF2B5EF4-FFF2-40B4-BE49-F238E27FC236}">
                <a16:creationId xmlns:a16="http://schemas.microsoft.com/office/drawing/2014/main" id="{AAB21F3E-8F54-4B07-9AEF-90092E76BF20}"/>
              </a:ext>
            </a:extLst>
          </p:cNvPr>
          <p:cNvPicPr>
            <a:picLocks noChangeAspect="1"/>
          </p:cNvPicPr>
          <p:nvPr/>
        </p:nvPicPr>
        <p:blipFill>
          <a:blip r:embed="rId2"/>
          <a:stretch>
            <a:fillRect/>
          </a:stretch>
        </p:blipFill>
        <p:spPr>
          <a:xfrm>
            <a:off x="557422" y="1709057"/>
            <a:ext cx="11077155" cy="492318"/>
          </a:xfrm>
          <a:prstGeom prst="rect">
            <a:avLst/>
          </a:prstGeom>
        </p:spPr>
      </p:pic>
      <p:pic>
        <p:nvPicPr>
          <p:cNvPr id="6" name="Рисунок 5">
            <a:extLst>
              <a:ext uri="{FF2B5EF4-FFF2-40B4-BE49-F238E27FC236}">
                <a16:creationId xmlns:a16="http://schemas.microsoft.com/office/drawing/2014/main" id="{3415E88D-E129-4C07-9703-6A444F16611E}"/>
              </a:ext>
            </a:extLst>
          </p:cNvPr>
          <p:cNvPicPr>
            <a:picLocks noChangeAspect="1"/>
          </p:cNvPicPr>
          <p:nvPr/>
        </p:nvPicPr>
        <p:blipFill rotWithShape="1">
          <a:blip r:embed="rId3"/>
          <a:srcRect l="14204" r="15536"/>
          <a:stretch/>
        </p:blipFill>
        <p:spPr>
          <a:xfrm>
            <a:off x="5973535" y="2961124"/>
            <a:ext cx="5445016" cy="2812426"/>
          </a:xfrm>
          <a:prstGeom prst="rect">
            <a:avLst/>
          </a:prstGeom>
        </p:spPr>
      </p:pic>
      <p:sp>
        <p:nvSpPr>
          <p:cNvPr id="7" name="TextBox 6">
            <a:extLst>
              <a:ext uri="{FF2B5EF4-FFF2-40B4-BE49-F238E27FC236}">
                <a16:creationId xmlns:a16="http://schemas.microsoft.com/office/drawing/2014/main" id="{5E5F36F1-953A-4D84-B12C-886715A26FE9}"/>
              </a:ext>
            </a:extLst>
          </p:cNvPr>
          <p:cNvSpPr txBox="1"/>
          <p:nvPr/>
        </p:nvSpPr>
        <p:spPr>
          <a:xfrm>
            <a:off x="8405739" y="2621937"/>
            <a:ext cx="580608" cy="369332"/>
          </a:xfrm>
          <a:prstGeom prst="rect">
            <a:avLst/>
          </a:prstGeom>
          <a:noFill/>
        </p:spPr>
        <p:txBody>
          <a:bodyPr wrap="none" rtlCol="0">
            <a:spAutoFit/>
          </a:bodyPr>
          <a:lstStyle/>
          <a:p>
            <a:r>
              <a:rPr lang="en-US" dirty="0"/>
              <a:t>F(N)</a:t>
            </a:r>
            <a:endParaRPr lang="ru-RU" dirty="0"/>
          </a:p>
        </p:txBody>
      </p:sp>
      <p:sp>
        <p:nvSpPr>
          <p:cNvPr id="8" name="TextBox 7">
            <a:extLst>
              <a:ext uri="{FF2B5EF4-FFF2-40B4-BE49-F238E27FC236}">
                <a16:creationId xmlns:a16="http://schemas.microsoft.com/office/drawing/2014/main" id="{206C303B-58CE-4949-8225-79E2D261FF0B}"/>
              </a:ext>
            </a:extLst>
          </p:cNvPr>
          <p:cNvSpPr txBox="1"/>
          <p:nvPr/>
        </p:nvSpPr>
        <p:spPr>
          <a:xfrm>
            <a:off x="7080403" y="3166223"/>
            <a:ext cx="768159" cy="369332"/>
          </a:xfrm>
          <a:prstGeom prst="rect">
            <a:avLst/>
          </a:prstGeom>
          <a:noFill/>
        </p:spPr>
        <p:txBody>
          <a:bodyPr wrap="none" rtlCol="0">
            <a:spAutoFit/>
          </a:bodyPr>
          <a:lstStyle/>
          <a:p>
            <a:r>
              <a:rPr lang="en-US" dirty="0"/>
              <a:t>F(N-1)</a:t>
            </a:r>
            <a:endParaRPr lang="ru-RU" dirty="0"/>
          </a:p>
        </p:txBody>
      </p:sp>
      <p:sp>
        <p:nvSpPr>
          <p:cNvPr id="9" name="TextBox 8">
            <a:extLst>
              <a:ext uri="{FF2B5EF4-FFF2-40B4-BE49-F238E27FC236}">
                <a16:creationId xmlns:a16="http://schemas.microsoft.com/office/drawing/2014/main" id="{670715CE-D230-4373-94C7-F86DE925E651}"/>
              </a:ext>
            </a:extLst>
          </p:cNvPr>
          <p:cNvSpPr txBox="1"/>
          <p:nvPr/>
        </p:nvSpPr>
        <p:spPr>
          <a:xfrm>
            <a:off x="9959674" y="3239946"/>
            <a:ext cx="768159" cy="369332"/>
          </a:xfrm>
          <a:prstGeom prst="rect">
            <a:avLst/>
          </a:prstGeom>
          <a:noFill/>
        </p:spPr>
        <p:txBody>
          <a:bodyPr wrap="none" rtlCol="0">
            <a:spAutoFit/>
          </a:bodyPr>
          <a:lstStyle/>
          <a:p>
            <a:r>
              <a:rPr lang="en-US" dirty="0"/>
              <a:t>F(N-2)</a:t>
            </a:r>
            <a:endParaRPr lang="ru-RU" dirty="0"/>
          </a:p>
        </p:txBody>
      </p:sp>
      <p:sp>
        <p:nvSpPr>
          <p:cNvPr id="10" name="TextBox 9">
            <a:extLst>
              <a:ext uri="{FF2B5EF4-FFF2-40B4-BE49-F238E27FC236}">
                <a16:creationId xmlns:a16="http://schemas.microsoft.com/office/drawing/2014/main" id="{8E68D507-9890-4063-AE61-7C4ED0B1A70E}"/>
              </a:ext>
            </a:extLst>
          </p:cNvPr>
          <p:cNvSpPr txBox="1"/>
          <p:nvPr/>
        </p:nvSpPr>
        <p:spPr>
          <a:xfrm>
            <a:off x="6015053" y="5652798"/>
            <a:ext cx="548548" cy="369332"/>
          </a:xfrm>
          <a:prstGeom prst="rect">
            <a:avLst/>
          </a:prstGeom>
          <a:noFill/>
        </p:spPr>
        <p:txBody>
          <a:bodyPr wrap="none" rtlCol="0">
            <a:spAutoFit/>
          </a:bodyPr>
          <a:lstStyle/>
          <a:p>
            <a:r>
              <a:rPr lang="en-US" dirty="0"/>
              <a:t>F(1)</a:t>
            </a:r>
            <a:endParaRPr lang="ru-RU" dirty="0"/>
          </a:p>
        </p:txBody>
      </p:sp>
      <p:sp>
        <p:nvSpPr>
          <p:cNvPr id="11" name="TextBox 10">
            <a:extLst>
              <a:ext uri="{FF2B5EF4-FFF2-40B4-BE49-F238E27FC236}">
                <a16:creationId xmlns:a16="http://schemas.microsoft.com/office/drawing/2014/main" id="{EA4B1A7F-BD87-4C60-817C-198009F05FD0}"/>
              </a:ext>
            </a:extLst>
          </p:cNvPr>
          <p:cNvSpPr txBox="1"/>
          <p:nvPr/>
        </p:nvSpPr>
        <p:spPr>
          <a:xfrm>
            <a:off x="7464482" y="5652798"/>
            <a:ext cx="548548" cy="369332"/>
          </a:xfrm>
          <a:prstGeom prst="rect">
            <a:avLst/>
          </a:prstGeom>
          <a:noFill/>
        </p:spPr>
        <p:txBody>
          <a:bodyPr wrap="none" rtlCol="0">
            <a:spAutoFit/>
          </a:bodyPr>
          <a:lstStyle/>
          <a:p>
            <a:r>
              <a:rPr lang="en-US" dirty="0"/>
              <a:t>F(1)</a:t>
            </a:r>
            <a:endParaRPr lang="ru-RU" dirty="0"/>
          </a:p>
        </p:txBody>
      </p:sp>
      <p:sp>
        <p:nvSpPr>
          <p:cNvPr id="12" name="TextBox 11">
            <a:extLst>
              <a:ext uri="{FF2B5EF4-FFF2-40B4-BE49-F238E27FC236}">
                <a16:creationId xmlns:a16="http://schemas.microsoft.com/office/drawing/2014/main" id="{73FA0B44-88D9-421E-97BE-84746C9E5092}"/>
              </a:ext>
            </a:extLst>
          </p:cNvPr>
          <p:cNvSpPr txBox="1"/>
          <p:nvPr/>
        </p:nvSpPr>
        <p:spPr>
          <a:xfrm>
            <a:off x="8829010" y="5617828"/>
            <a:ext cx="548548" cy="369332"/>
          </a:xfrm>
          <a:prstGeom prst="rect">
            <a:avLst/>
          </a:prstGeom>
          <a:noFill/>
        </p:spPr>
        <p:txBody>
          <a:bodyPr wrap="none" rtlCol="0">
            <a:spAutoFit/>
          </a:bodyPr>
          <a:lstStyle/>
          <a:p>
            <a:r>
              <a:rPr lang="en-US" dirty="0"/>
              <a:t>F(1)</a:t>
            </a:r>
            <a:endParaRPr lang="ru-RU" dirty="0"/>
          </a:p>
        </p:txBody>
      </p:sp>
      <p:sp>
        <p:nvSpPr>
          <p:cNvPr id="13" name="TextBox 12">
            <a:extLst>
              <a:ext uri="{FF2B5EF4-FFF2-40B4-BE49-F238E27FC236}">
                <a16:creationId xmlns:a16="http://schemas.microsoft.com/office/drawing/2014/main" id="{B6806E51-D29B-4719-8C51-D569CC42B7FA}"/>
              </a:ext>
            </a:extLst>
          </p:cNvPr>
          <p:cNvSpPr txBox="1"/>
          <p:nvPr/>
        </p:nvSpPr>
        <p:spPr>
          <a:xfrm>
            <a:off x="10193538" y="5617828"/>
            <a:ext cx="548548" cy="369332"/>
          </a:xfrm>
          <a:prstGeom prst="rect">
            <a:avLst/>
          </a:prstGeom>
          <a:noFill/>
        </p:spPr>
        <p:txBody>
          <a:bodyPr wrap="none" rtlCol="0">
            <a:spAutoFit/>
          </a:bodyPr>
          <a:lstStyle/>
          <a:p>
            <a:r>
              <a:rPr lang="en-US" dirty="0"/>
              <a:t>F(1)</a:t>
            </a:r>
            <a:endParaRPr lang="ru-RU" dirty="0"/>
          </a:p>
        </p:txBody>
      </p:sp>
      <p:sp>
        <p:nvSpPr>
          <p:cNvPr id="14" name="TextBox 13">
            <a:extLst>
              <a:ext uri="{FF2B5EF4-FFF2-40B4-BE49-F238E27FC236}">
                <a16:creationId xmlns:a16="http://schemas.microsoft.com/office/drawing/2014/main" id="{72C4B61B-090D-41A8-8485-E68871B26B85}"/>
              </a:ext>
            </a:extLst>
          </p:cNvPr>
          <p:cNvSpPr txBox="1"/>
          <p:nvPr/>
        </p:nvSpPr>
        <p:spPr>
          <a:xfrm>
            <a:off x="6739767" y="5652798"/>
            <a:ext cx="548548" cy="369332"/>
          </a:xfrm>
          <a:prstGeom prst="rect">
            <a:avLst/>
          </a:prstGeom>
          <a:noFill/>
        </p:spPr>
        <p:txBody>
          <a:bodyPr wrap="none" rtlCol="0">
            <a:spAutoFit/>
          </a:bodyPr>
          <a:lstStyle/>
          <a:p>
            <a:r>
              <a:rPr lang="en-US" dirty="0"/>
              <a:t>F(0)</a:t>
            </a:r>
            <a:endParaRPr lang="ru-RU" dirty="0"/>
          </a:p>
        </p:txBody>
      </p:sp>
      <p:sp>
        <p:nvSpPr>
          <p:cNvPr id="15" name="TextBox 14">
            <a:extLst>
              <a:ext uri="{FF2B5EF4-FFF2-40B4-BE49-F238E27FC236}">
                <a16:creationId xmlns:a16="http://schemas.microsoft.com/office/drawing/2014/main" id="{896EB40F-7A9B-4862-93F9-5790EB834BDC}"/>
              </a:ext>
            </a:extLst>
          </p:cNvPr>
          <p:cNvSpPr txBox="1"/>
          <p:nvPr/>
        </p:nvSpPr>
        <p:spPr>
          <a:xfrm>
            <a:off x="8147495" y="5652798"/>
            <a:ext cx="548548" cy="369332"/>
          </a:xfrm>
          <a:prstGeom prst="rect">
            <a:avLst/>
          </a:prstGeom>
          <a:noFill/>
        </p:spPr>
        <p:txBody>
          <a:bodyPr wrap="none" rtlCol="0">
            <a:spAutoFit/>
          </a:bodyPr>
          <a:lstStyle/>
          <a:p>
            <a:r>
              <a:rPr lang="en-US" dirty="0"/>
              <a:t>F(0)</a:t>
            </a:r>
            <a:endParaRPr lang="ru-RU" dirty="0"/>
          </a:p>
        </p:txBody>
      </p:sp>
      <p:sp>
        <p:nvSpPr>
          <p:cNvPr id="16" name="TextBox 15">
            <a:extLst>
              <a:ext uri="{FF2B5EF4-FFF2-40B4-BE49-F238E27FC236}">
                <a16:creationId xmlns:a16="http://schemas.microsoft.com/office/drawing/2014/main" id="{F3F10EA1-3E12-49B6-8365-3EC8B161CB39}"/>
              </a:ext>
            </a:extLst>
          </p:cNvPr>
          <p:cNvSpPr txBox="1"/>
          <p:nvPr/>
        </p:nvSpPr>
        <p:spPr>
          <a:xfrm>
            <a:off x="9553724" y="5617828"/>
            <a:ext cx="548548" cy="369332"/>
          </a:xfrm>
          <a:prstGeom prst="rect">
            <a:avLst/>
          </a:prstGeom>
          <a:noFill/>
        </p:spPr>
        <p:txBody>
          <a:bodyPr wrap="none" rtlCol="0">
            <a:spAutoFit/>
          </a:bodyPr>
          <a:lstStyle/>
          <a:p>
            <a:r>
              <a:rPr lang="en-US" dirty="0"/>
              <a:t>F(0)</a:t>
            </a:r>
            <a:endParaRPr lang="ru-RU" dirty="0"/>
          </a:p>
        </p:txBody>
      </p:sp>
      <p:sp>
        <p:nvSpPr>
          <p:cNvPr id="17" name="TextBox 16">
            <a:extLst>
              <a:ext uri="{FF2B5EF4-FFF2-40B4-BE49-F238E27FC236}">
                <a16:creationId xmlns:a16="http://schemas.microsoft.com/office/drawing/2014/main" id="{637F325F-F703-47F8-84D5-D008EEE8023C}"/>
              </a:ext>
            </a:extLst>
          </p:cNvPr>
          <p:cNvSpPr txBox="1"/>
          <p:nvPr/>
        </p:nvSpPr>
        <p:spPr>
          <a:xfrm>
            <a:off x="10907697" y="5617828"/>
            <a:ext cx="548548" cy="369332"/>
          </a:xfrm>
          <a:prstGeom prst="rect">
            <a:avLst/>
          </a:prstGeom>
          <a:noFill/>
        </p:spPr>
        <p:txBody>
          <a:bodyPr wrap="none" rtlCol="0">
            <a:spAutoFit/>
          </a:bodyPr>
          <a:lstStyle/>
          <a:p>
            <a:r>
              <a:rPr lang="en-US" dirty="0"/>
              <a:t>F(0)</a:t>
            </a:r>
            <a:endParaRPr lang="ru-RU" dirty="0"/>
          </a:p>
        </p:txBody>
      </p:sp>
    </p:spTree>
    <p:extLst>
      <p:ext uri="{BB962C8B-B14F-4D97-AF65-F5344CB8AC3E}">
        <p14:creationId xmlns:p14="http://schemas.microsoft.com/office/powerpoint/2010/main" val="51524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DEECE4A-CE57-4CB2-8D60-EA65B379F671}"/>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D882796-E909-472A-BE30-7242EF90F9FC}"/>
              </a:ext>
            </a:extLst>
          </p:cNvPr>
          <p:cNvSpPr/>
          <p:nvPr/>
        </p:nvSpPr>
        <p:spPr>
          <a:xfrm>
            <a:off x="1660880" y="1503499"/>
            <a:ext cx="6096000" cy="830997"/>
          </a:xfrm>
          <a:prstGeom prst="rect">
            <a:avLst/>
          </a:prstGeom>
        </p:spPr>
        <p:txBody>
          <a:bodyPr>
            <a:spAutoFit/>
          </a:bodyPr>
          <a:lstStyle/>
          <a:p>
            <a:r>
              <a:rPr lang="ru-RU" sz="2400" dirty="0" err="1"/>
              <a:t>unsigned</a:t>
            </a:r>
            <a:r>
              <a:rPr lang="ru-RU" sz="2400" dirty="0"/>
              <a:t> </a:t>
            </a:r>
            <a:r>
              <a:rPr lang="ru-RU" sz="2400" dirty="0" err="1"/>
              <a:t>long</a:t>
            </a:r>
            <a:r>
              <a:rPr lang="ru-RU" sz="2400" dirty="0"/>
              <a:t> </a:t>
            </a:r>
            <a:r>
              <a:rPr lang="ru-RU" sz="2400" dirty="0" err="1"/>
              <a:t>int</a:t>
            </a:r>
            <a:r>
              <a:rPr lang="ru-RU" sz="2400" dirty="0"/>
              <a:t> F[1000]; // (!) пределы</a:t>
            </a:r>
          </a:p>
          <a:p>
            <a:r>
              <a:rPr lang="ru-RU" sz="2400" dirty="0"/>
              <a:t>F[0] = 0, F[1] = 0;</a:t>
            </a:r>
          </a:p>
        </p:txBody>
      </p:sp>
      <p:sp>
        <p:nvSpPr>
          <p:cNvPr id="6" name="Прямоугольник 5">
            <a:extLst>
              <a:ext uri="{FF2B5EF4-FFF2-40B4-BE49-F238E27FC236}">
                <a16:creationId xmlns:a16="http://schemas.microsoft.com/office/drawing/2014/main" id="{D4A6441E-2933-4FD8-AB08-B5EFA3623D0E}"/>
              </a:ext>
            </a:extLst>
          </p:cNvPr>
          <p:cNvSpPr/>
          <p:nvPr/>
        </p:nvSpPr>
        <p:spPr>
          <a:xfrm>
            <a:off x="4052152" y="795048"/>
            <a:ext cx="2977354" cy="369332"/>
          </a:xfrm>
          <a:prstGeom prst="rect">
            <a:avLst/>
          </a:prstGeom>
        </p:spPr>
        <p:txBody>
          <a:bodyPr wrap="none">
            <a:spAutoFit/>
          </a:bodyPr>
          <a:lstStyle/>
          <a:p>
            <a:r>
              <a:rPr lang="ru-RU" dirty="0"/>
              <a:t>МАССИВ – НИСХОДЯЩЕЕ ДП</a:t>
            </a:r>
          </a:p>
        </p:txBody>
      </p:sp>
      <p:pic>
        <p:nvPicPr>
          <p:cNvPr id="7" name="Рисунок 6">
            <a:extLst>
              <a:ext uri="{FF2B5EF4-FFF2-40B4-BE49-F238E27FC236}">
                <a16:creationId xmlns:a16="http://schemas.microsoft.com/office/drawing/2014/main" id="{833BB26D-3008-46D1-B683-4FADFD1EA6EB}"/>
              </a:ext>
            </a:extLst>
          </p:cNvPr>
          <p:cNvPicPr>
            <a:picLocks noChangeAspect="1"/>
          </p:cNvPicPr>
          <p:nvPr/>
        </p:nvPicPr>
        <p:blipFill>
          <a:blip r:embed="rId2"/>
          <a:stretch>
            <a:fillRect/>
          </a:stretch>
        </p:blipFill>
        <p:spPr>
          <a:xfrm>
            <a:off x="1786617" y="2673615"/>
            <a:ext cx="6867525" cy="3678005"/>
          </a:xfrm>
          <a:prstGeom prst="rect">
            <a:avLst/>
          </a:prstGeom>
        </p:spPr>
      </p:pic>
    </p:spTree>
    <p:extLst>
      <p:ext uri="{BB962C8B-B14F-4D97-AF65-F5344CB8AC3E}">
        <p14:creationId xmlns:p14="http://schemas.microsoft.com/office/powerpoint/2010/main" val="225344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DEECE4A-CE57-4CB2-8D60-EA65B379F671}"/>
              </a:ext>
            </a:extLst>
          </p:cNvPr>
          <p:cNvSpPr/>
          <p:nvPr/>
        </p:nvSpPr>
        <p:spPr>
          <a:xfrm>
            <a:off x="550537" y="328854"/>
            <a:ext cx="6338210"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Числа Фибоначчи</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D882796-E909-472A-BE30-7242EF90F9FC}"/>
              </a:ext>
            </a:extLst>
          </p:cNvPr>
          <p:cNvSpPr/>
          <p:nvPr/>
        </p:nvSpPr>
        <p:spPr>
          <a:xfrm>
            <a:off x="1660880" y="1503499"/>
            <a:ext cx="6096000" cy="830997"/>
          </a:xfrm>
          <a:prstGeom prst="rect">
            <a:avLst/>
          </a:prstGeom>
        </p:spPr>
        <p:txBody>
          <a:bodyPr>
            <a:spAutoFit/>
          </a:bodyPr>
          <a:lstStyle/>
          <a:p>
            <a:r>
              <a:rPr lang="ru-RU" sz="2400" dirty="0" err="1"/>
              <a:t>unsigned</a:t>
            </a:r>
            <a:r>
              <a:rPr lang="ru-RU" sz="2400" dirty="0"/>
              <a:t> </a:t>
            </a:r>
            <a:r>
              <a:rPr lang="ru-RU" sz="2400" dirty="0" err="1"/>
              <a:t>long</a:t>
            </a:r>
            <a:r>
              <a:rPr lang="ru-RU" sz="2400" dirty="0"/>
              <a:t> </a:t>
            </a:r>
            <a:r>
              <a:rPr lang="ru-RU" sz="2400" dirty="0" err="1"/>
              <a:t>int</a:t>
            </a:r>
            <a:r>
              <a:rPr lang="ru-RU" sz="2400" dirty="0"/>
              <a:t> F[1000]; // (!) пределы</a:t>
            </a:r>
          </a:p>
          <a:p>
            <a:r>
              <a:rPr lang="ru-RU" sz="2400" dirty="0"/>
              <a:t>F[0] = 0, F[1] = 0;</a:t>
            </a:r>
          </a:p>
        </p:txBody>
      </p:sp>
      <p:sp>
        <p:nvSpPr>
          <p:cNvPr id="6" name="Прямоугольник 5">
            <a:extLst>
              <a:ext uri="{FF2B5EF4-FFF2-40B4-BE49-F238E27FC236}">
                <a16:creationId xmlns:a16="http://schemas.microsoft.com/office/drawing/2014/main" id="{D4A6441E-2933-4FD8-AB08-B5EFA3623D0E}"/>
              </a:ext>
            </a:extLst>
          </p:cNvPr>
          <p:cNvSpPr/>
          <p:nvPr/>
        </p:nvSpPr>
        <p:spPr>
          <a:xfrm>
            <a:off x="4052152" y="795048"/>
            <a:ext cx="2998193" cy="369332"/>
          </a:xfrm>
          <a:prstGeom prst="rect">
            <a:avLst/>
          </a:prstGeom>
        </p:spPr>
        <p:txBody>
          <a:bodyPr wrap="none">
            <a:spAutoFit/>
          </a:bodyPr>
          <a:lstStyle/>
          <a:p>
            <a:r>
              <a:rPr lang="ru-RU" dirty="0"/>
              <a:t>МАССИВ – ВОСХОДЯЩЕЕ ДП</a:t>
            </a:r>
          </a:p>
        </p:txBody>
      </p:sp>
      <p:pic>
        <p:nvPicPr>
          <p:cNvPr id="2" name="Рисунок 1">
            <a:extLst>
              <a:ext uri="{FF2B5EF4-FFF2-40B4-BE49-F238E27FC236}">
                <a16:creationId xmlns:a16="http://schemas.microsoft.com/office/drawing/2014/main" id="{0E62E9BB-230A-418A-9875-4B0DA28C5569}"/>
              </a:ext>
            </a:extLst>
          </p:cNvPr>
          <p:cNvPicPr>
            <a:picLocks noChangeAspect="1"/>
          </p:cNvPicPr>
          <p:nvPr/>
        </p:nvPicPr>
        <p:blipFill>
          <a:blip r:embed="rId2"/>
          <a:stretch>
            <a:fillRect/>
          </a:stretch>
        </p:blipFill>
        <p:spPr>
          <a:xfrm>
            <a:off x="1780803" y="2441299"/>
            <a:ext cx="7267782" cy="3900529"/>
          </a:xfrm>
          <a:prstGeom prst="rect">
            <a:avLst/>
          </a:prstGeom>
        </p:spPr>
      </p:pic>
    </p:spTree>
    <p:extLst>
      <p:ext uri="{BB962C8B-B14F-4D97-AF65-F5344CB8AC3E}">
        <p14:creationId xmlns:p14="http://schemas.microsoft.com/office/powerpoint/2010/main" val="553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73A6202-69C0-4179-92D4-3A71CFAEF170}"/>
              </a:ext>
            </a:extLst>
          </p:cNvPr>
          <p:cNvPicPr>
            <a:picLocks noChangeAspect="1"/>
          </p:cNvPicPr>
          <p:nvPr/>
        </p:nvPicPr>
        <p:blipFill>
          <a:blip r:embed="rId2"/>
          <a:stretch>
            <a:fillRect/>
          </a:stretch>
        </p:blipFill>
        <p:spPr>
          <a:xfrm>
            <a:off x="4368392" y="1275396"/>
            <a:ext cx="2803208" cy="5277548"/>
          </a:xfrm>
          <a:prstGeom prst="rect">
            <a:avLst/>
          </a:prstGeom>
        </p:spPr>
      </p:pic>
      <p:pic>
        <p:nvPicPr>
          <p:cNvPr id="3" name="Рисунок 2">
            <a:extLst>
              <a:ext uri="{FF2B5EF4-FFF2-40B4-BE49-F238E27FC236}">
                <a16:creationId xmlns:a16="http://schemas.microsoft.com/office/drawing/2014/main" id="{3EAA8B7F-1AB2-43F2-96F8-13ED57C1AD12}"/>
              </a:ext>
            </a:extLst>
          </p:cNvPr>
          <p:cNvPicPr>
            <a:picLocks noChangeAspect="1"/>
          </p:cNvPicPr>
          <p:nvPr/>
        </p:nvPicPr>
        <p:blipFill>
          <a:blip r:embed="rId3"/>
          <a:stretch>
            <a:fillRect/>
          </a:stretch>
        </p:blipFill>
        <p:spPr>
          <a:xfrm>
            <a:off x="341099" y="169883"/>
            <a:ext cx="6389162" cy="499915"/>
          </a:xfrm>
          <a:prstGeom prst="rect">
            <a:avLst/>
          </a:prstGeom>
        </p:spPr>
      </p:pic>
      <p:pic>
        <p:nvPicPr>
          <p:cNvPr id="4" name="Рисунок 3">
            <a:extLst>
              <a:ext uri="{FF2B5EF4-FFF2-40B4-BE49-F238E27FC236}">
                <a16:creationId xmlns:a16="http://schemas.microsoft.com/office/drawing/2014/main" id="{6530998C-BC0E-4441-8B00-A618E2553BE2}"/>
              </a:ext>
            </a:extLst>
          </p:cNvPr>
          <p:cNvPicPr>
            <a:picLocks noChangeAspect="1"/>
          </p:cNvPicPr>
          <p:nvPr/>
        </p:nvPicPr>
        <p:blipFill>
          <a:blip r:embed="rId4"/>
          <a:stretch>
            <a:fillRect/>
          </a:stretch>
        </p:blipFill>
        <p:spPr>
          <a:xfrm>
            <a:off x="4242816" y="669798"/>
            <a:ext cx="3054361" cy="493819"/>
          </a:xfrm>
          <a:prstGeom prst="rect">
            <a:avLst/>
          </a:prstGeom>
        </p:spPr>
      </p:pic>
    </p:spTree>
    <p:extLst>
      <p:ext uri="{BB962C8B-B14F-4D97-AF65-F5344CB8AC3E}">
        <p14:creationId xmlns:p14="http://schemas.microsoft.com/office/powerpoint/2010/main" val="1479533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E9887BD6-8652-4724-888D-CF345C636019}"/>
              </a:ext>
            </a:extLst>
          </p:cNvPr>
          <p:cNvSpPr/>
          <p:nvPr/>
        </p:nvSpPr>
        <p:spPr>
          <a:xfrm>
            <a:off x="510780" y="416319"/>
            <a:ext cx="5805564" cy="341632"/>
          </a:xfrm>
          <a:prstGeom prst="rect">
            <a:avLst/>
          </a:prstGeom>
        </p:spPr>
        <p:txBody>
          <a:bodyPr wrap="non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Две единицы</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2A453500-EEE8-4B9D-9A63-7CC80B1AB183}"/>
              </a:ext>
            </a:extLst>
          </p:cNvPr>
          <p:cNvSpPr/>
          <p:nvPr/>
        </p:nvSpPr>
        <p:spPr>
          <a:xfrm>
            <a:off x="606949" y="1198819"/>
            <a:ext cx="11105322" cy="830997"/>
          </a:xfrm>
          <a:prstGeom prst="rect">
            <a:avLst/>
          </a:prstGeom>
        </p:spPr>
        <p:txBody>
          <a:bodyPr wrap="square">
            <a:spAutoFit/>
          </a:bodyPr>
          <a:lstStyle/>
          <a:p>
            <a:r>
              <a:rPr lang="ru-RU" sz="2400" dirty="0"/>
              <a:t>Посчитать число последовательностей</a:t>
            </a:r>
            <a:r>
              <a:rPr lang="en-US" sz="2400" dirty="0"/>
              <a:t> </a:t>
            </a:r>
            <a:r>
              <a:rPr lang="ru-RU" sz="2400" dirty="0"/>
              <a:t>нулей и единиц длины </a:t>
            </a:r>
            <a:r>
              <a:rPr lang="en-US" sz="2400" b="1" dirty="0"/>
              <a:t>N</a:t>
            </a:r>
            <a:r>
              <a:rPr lang="ru-RU" sz="2400" dirty="0"/>
              <a:t>, в которых не встречаются две идущие подряд единицы.</a:t>
            </a:r>
          </a:p>
        </p:txBody>
      </p:sp>
      <p:sp>
        <p:nvSpPr>
          <p:cNvPr id="6" name="Прямоугольник 5">
            <a:extLst>
              <a:ext uri="{FF2B5EF4-FFF2-40B4-BE49-F238E27FC236}">
                <a16:creationId xmlns:a16="http://schemas.microsoft.com/office/drawing/2014/main" id="{E65B03D0-258F-4CA0-A087-1F9AACE21F5E}"/>
              </a:ext>
            </a:extLst>
          </p:cNvPr>
          <p:cNvSpPr/>
          <p:nvPr/>
        </p:nvSpPr>
        <p:spPr>
          <a:xfrm>
            <a:off x="1583330" y="2640035"/>
            <a:ext cx="7990393" cy="646331"/>
          </a:xfrm>
          <a:prstGeom prst="rect">
            <a:avLst/>
          </a:prstGeom>
        </p:spPr>
        <p:txBody>
          <a:bodyPr wrap="none">
            <a:spAutoFit/>
          </a:bodyPr>
          <a:lstStyle/>
          <a:p>
            <a:r>
              <a:rPr lang="ru-RU" sz="3600" dirty="0"/>
              <a:t>K</a:t>
            </a:r>
            <a:r>
              <a:rPr lang="ru-RU" sz="3600" baseline="-25000" dirty="0"/>
              <a:t>1</a:t>
            </a:r>
            <a:r>
              <a:rPr lang="ru-RU" sz="3600" dirty="0"/>
              <a:t> = 2, K</a:t>
            </a:r>
            <a:r>
              <a:rPr lang="ru-RU" sz="3600" baseline="-25000" dirty="0"/>
              <a:t>2</a:t>
            </a:r>
            <a:r>
              <a:rPr lang="ru-RU" sz="3600" dirty="0"/>
              <a:t> = 3, </a:t>
            </a:r>
            <a:r>
              <a:rPr lang="ru-RU" sz="3600" dirty="0" err="1"/>
              <a:t>K</a:t>
            </a:r>
            <a:r>
              <a:rPr lang="ru-RU" sz="3600" baseline="-25000" dirty="0" err="1"/>
              <a:t>n</a:t>
            </a:r>
            <a:r>
              <a:rPr lang="ru-RU" sz="3600" dirty="0"/>
              <a:t> = </a:t>
            </a:r>
            <a:r>
              <a:rPr lang="ru-RU" sz="3600" dirty="0" err="1"/>
              <a:t>K</a:t>
            </a:r>
            <a:r>
              <a:rPr lang="ru-RU" sz="3600" baseline="-25000" dirty="0" err="1"/>
              <a:t>n</a:t>
            </a:r>
            <a:r>
              <a:rPr lang="ru-RU" sz="3600" baseline="-25000" dirty="0"/>
              <a:t> – 1</a:t>
            </a:r>
            <a:r>
              <a:rPr lang="ru-RU" sz="3600" dirty="0"/>
              <a:t> + </a:t>
            </a:r>
            <a:r>
              <a:rPr lang="ru-RU" sz="3600" dirty="0" err="1"/>
              <a:t>K</a:t>
            </a:r>
            <a:r>
              <a:rPr lang="ru-RU" sz="3600" baseline="-25000" dirty="0" err="1"/>
              <a:t>n</a:t>
            </a:r>
            <a:r>
              <a:rPr lang="ru-RU" sz="3600" baseline="-25000" dirty="0"/>
              <a:t> – 2</a:t>
            </a:r>
            <a:r>
              <a:rPr lang="ru-RU" sz="3600" dirty="0"/>
              <a:t> при n &gt; 2.</a:t>
            </a:r>
          </a:p>
        </p:txBody>
      </p:sp>
      <p:pic>
        <p:nvPicPr>
          <p:cNvPr id="7" name="Рисунок 6">
            <a:extLst>
              <a:ext uri="{FF2B5EF4-FFF2-40B4-BE49-F238E27FC236}">
                <a16:creationId xmlns:a16="http://schemas.microsoft.com/office/drawing/2014/main" id="{1CF86850-2EB9-4B52-AE1A-DCFD12AD8397}"/>
              </a:ext>
            </a:extLst>
          </p:cNvPr>
          <p:cNvPicPr>
            <a:picLocks noChangeAspect="1"/>
          </p:cNvPicPr>
          <p:nvPr/>
        </p:nvPicPr>
        <p:blipFill>
          <a:blip r:embed="rId2"/>
          <a:stretch>
            <a:fillRect/>
          </a:stretch>
        </p:blipFill>
        <p:spPr>
          <a:xfrm>
            <a:off x="2644471" y="3995476"/>
            <a:ext cx="6706263" cy="2446205"/>
          </a:xfrm>
          <a:prstGeom prst="rect">
            <a:avLst/>
          </a:prstGeom>
        </p:spPr>
      </p:pic>
    </p:spTree>
    <p:extLst>
      <p:ext uri="{BB962C8B-B14F-4D97-AF65-F5344CB8AC3E}">
        <p14:creationId xmlns:p14="http://schemas.microsoft.com/office/powerpoint/2010/main" val="2708317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9324054-9F08-4A24-8A6C-8C29723211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Возрастающая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5B61C101-F7FB-481D-9DC8-8E5E4868071A}"/>
              </a:ext>
            </a:extLst>
          </p:cNvPr>
          <p:cNvSpPr/>
          <p:nvPr/>
        </p:nvSpPr>
        <p:spPr>
          <a:xfrm>
            <a:off x="492227" y="972853"/>
            <a:ext cx="9467354" cy="830997"/>
          </a:xfrm>
          <a:prstGeom prst="rect">
            <a:avLst/>
          </a:prstGeom>
        </p:spPr>
        <p:txBody>
          <a:bodyPr wrap="square">
            <a:spAutoFit/>
          </a:bodyPr>
          <a:lstStyle/>
          <a:p>
            <a:r>
              <a:rPr lang="ru-RU" sz="2400" dirty="0"/>
              <a:t>Дана последовательность целых чисел. Необходимо найти длину ее самой длинной строго возрастающей подпоследовательности.</a:t>
            </a:r>
          </a:p>
        </p:txBody>
      </p:sp>
      <p:sp>
        <p:nvSpPr>
          <p:cNvPr id="4" name="Прямоугольник 3">
            <a:extLst>
              <a:ext uri="{FF2B5EF4-FFF2-40B4-BE49-F238E27FC236}">
                <a16:creationId xmlns:a16="http://schemas.microsoft.com/office/drawing/2014/main" id="{2F09C980-7D08-444B-AB19-6F894E283604}"/>
              </a:ext>
            </a:extLst>
          </p:cNvPr>
          <p:cNvSpPr/>
          <p:nvPr/>
        </p:nvSpPr>
        <p:spPr>
          <a:xfrm>
            <a:off x="311998" y="1969415"/>
            <a:ext cx="3863558" cy="830997"/>
          </a:xfrm>
          <a:prstGeom prst="rect">
            <a:avLst/>
          </a:prstGeom>
        </p:spPr>
        <p:txBody>
          <a:bodyPr wrap="none">
            <a:spAutoFit/>
          </a:bodyPr>
          <a:lstStyle/>
          <a:p>
            <a:r>
              <a:rPr lang="ru-RU" sz="4800" b="1" dirty="0"/>
              <a:t>2, 8, 5, 9, 12, 6</a:t>
            </a:r>
          </a:p>
        </p:txBody>
      </p:sp>
      <p:pic>
        <p:nvPicPr>
          <p:cNvPr id="5" name="Рисунок 4">
            <a:extLst>
              <a:ext uri="{FF2B5EF4-FFF2-40B4-BE49-F238E27FC236}">
                <a16:creationId xmlns:a16="http://schemas.microsoft.com/office/drawing/2014/main" id="{054DE0B2-DA7D-475E-86DE-41DC17121ADE}"/>
              </a:ext>
            </a:extLst>
          </p:cNvPr>
          <p:cNvPicPr>
            <a:picLocks noChangeAspect="1"/>
          </p:cNvPicPr>
          <p:nvPr/>
        </p:nvPicPr>
        <p:blipFill>
          <a:blip r:embed="rId2"/>
          <a:stretch>
            <a:fillRect/>
          </a:stretch>
        </p:blipFill>
        <p:spPr>
          <a:xfrm>
            <a:off x="5713479" y="1803850"/>
            <a:ext cx="3788330" cy="803056"/>
          </a:xfrm>
          <a:prstGeom prst="rect">
            <a:avLst/>
          </a:prstGeom>
        </p:spPr>
      </p:pic>
      <p:pic>
        <p:nvPicPr>
          <p:cNvPr id="6" name="Рисунок 5">
            <a:extLst>
              <a:ext uri="{FF2B5EF4-FFF2-40B4-BE49-F238E27FC236}">
                <a16:creationId xmlns:a16="http://schemas.microsoft.com/office/drawing/2014/main" id="{D48CE72D-C400-42B1-B5DA-70E9348EEF15}"/>
              </a:ext>
            </a:extLst>
          </p:cNvPr>
          <p:cNvPicPr>
            <a:picLocks noChangeAspect="1"/>
          </p:cNvPicPr>
          <p:nvPr/>
        </p:nvPicPr>
        <p:blipFill>
          <a:blip r:embed="rId3"/>
          <a:stretch>
            <a:fillRect/>
          </a:stretch>
        </p:blipFill>
        <p:spPr>
          <a:xfrm>
            <a:off x="5713476" y="2633456"/>
            <a:ext cx="3788328" cy="771696"/>
          </a:xfrm>
          <a:prstGeom prst="rect">
            <a:avLst/>
          </a:prstGeom>
        </p:spPr>
      </p:pic>
      <p:pic>
        <p:nvPicPr>
          <p:cNvPr id="7" name="Рисунок 6">
            <a:extLst>
              <a:ext uri="{FF2B5EF4-FFF2-40B4-BE49-F238E27FC236}">
                <a16:creationId xmlns:a16="http://schemas.microsoft.com/office/drawing/2014/main" id="{EAC7534E-3625-48AB-8CA8-D15D597755FD}"/>
              </a:ext>
            </a:extLst>
          </p:cNvPr>
          <p:cNvPicPr>
            <a:picLocks noChangeAspect="1"/>
          </p:cNvPicPr>
          <p:nvPr/>
        </p:nvPicPr>
        <p:blipFill>
          <a:blip r:embed="rId4"/>
          <a:stretch>
            <a:fillRect/>
          </a:stretch>
        </p:blipFill>
        <p:spPr>
          <a:xfrm>
            <a:off x="5713475" y="3452849"/>
            <a:ext cx="3788329" cy="775287"/>
          </a:xfrm>
          <a:prstGeom prst="rect">
            <a:avLst/>
          </a:prstGeom>
        </p:spPr>
      </p:pic>
      <p:pic>
        <p:nvPicPr>
          <p:cNvPr id="8" name="Рисунок 7">
            <a:extLst>
              <a:ext uri="{FF2B5EF4-FFF2-40B4-BE49-F238E27FC236}">
                <a16:creationId xmlns:a16="http://schemas.microsoft.com/office/drawing/2014/main" id="{7BF3F577-D5EE-4A3C-A368-DAA7FAE9127D}"/>
              </a:ext>
            </a:extLst>
          </p:cNvPr>
          <p:cNvPicPr>
            <a:picLocks noChangeAspect="1"/>
          </p:cNvPicPr>
          <p:nvPr/>
        </p:nvPicPr>
        <p:blipFill>
          <a:blip r:embed="rId5"/>
          <a:stretch>
            <a:fillRect/>
          </a:stretch>
        </p:blipFill>
        <p:spPr>
          <a:xfrm>
            <a:off x="5713474" y="4298792"/>
            <a:ext cx="3788329" cy="775287"/>
          </a:xfrm>
          <a:prstGeom prst="rect">
            <a:avLst/>
          </a:prstGeom>
        </p:spPr>
      </p:pic>
      <p:pic>
        <p:nvPicPr>
          <p:cNvPr id="9" name="Рисунок 8">
            <a:extLst>
              <a:ext uri="{FF2B5EF4-FFF2-40B4-BE49-F238E27FC236}">
                <a16:creationId xmlns:a16="http://schemas.microsoft.com/office/drawing/2014/main" id="{C2E919C4-9DF6-4C7D-9E91-30E188ED1657}"/>
              </a:ext>
            </a:extLst>
          </p:cNvPr>
          <p:cNvPicPr>
            <a:picLocks noChangeAspect="1"/>
          </p:cNvPicPr>
          <p:nvPr/>
        </p:nvPicPr>
        <p:blipFill>
          <a:blip r:embed="rId6"/>
          <a:stretch>
            <a:fillRect/>
          </a:stretch>
        </p:blipFill>
        <p:spPr>
          <a:xfrm>
            <a:off x="5731009" y="5121776"/>
            <a:ext cx="3788328" cy="806773"/>
          </a:xfrm>
          <a:prstGeom prst="rect">
            <a:avLst/>
          </a:prstGeom>
        </p:spPr>
      </p:pic>
      <p:pic>
        <p:nvPicPr>
          <p:cNvPr id="10" name="Рисунок 9">
            <a:extLst>
              <a:ext uri="{FF2B5EF4-FFF2-40B4-BE49-F238E27FC236}">
                <a16:creationId xmlns:a16="http://schemas.microsoft.com/office/drawing/2014/main" id="{D807DC09-4B9B-4A73-BFC7-37AFAB633747}"/>
              </a:ext>
            </a:extLst>
          </p:cNvPr>
          <p:cNvPicPr>
            <a:picLocks noChangeAspect="1"/>
          </p:cNvPicPr>
          <p:nvPr/>
        </p:nvPicPr>
        <p:blipFill>
          <a:blip r:embed="rId7"/>
          <a:stretch>
            <a:fillRect/>
          </a:stretch>
        </p:blipFill>
        <p:spPr>
          <a:xfrm>
            <a:off x="5731009" y="5983931"/>
            <a:ext cx="3805861" cy="806772"/>
          </a:xfrm>
          <a:prstGeom prst="rect">
            <a:avLst/>
          </a:prstGeom>
        </p:spPr>
      </p:pic>
    </p:spTree>
    <p:extLst>
      <p:ext uri="{BB962C8B-B14F-4D97-AF65-F5344CB8AC3E}">
        <p14:creationId xmlns:p14="http://schemas.microsoft.com/office/powerpoint/2010/main" val="277681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9324054-9F08-4A24-8A6C-8C29723211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Возрастающая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5B61C101-F7FB-481D-9DC8-8E5E4868071A}"/>
              </a:ext>
            </a:extLst>
          </p:cNvPr>
          <p:cNvSpPr/>
          <p:nvPr/>
        </p:nvSpPr>
        <p:spPr>
          <a:xfrm>
            <a:off x="492227" y="972853"/>
            <a:ext cx="4381923" cy="2308324"/>
          </a:xfrm>
          <a:prstGeom prst="rect">
            <a:avLst/>
          </a:prstGeom>
        </p:spPr>
        <p:txBody>
          <a:bodyPr wrap="square">
            <a:spAutoFit/>
          </a:bodyPr>
          <a:lstStyle/>
          <a:p>
            <a:r>
              <a:rPr lang="ru-RU" sz="2400" dirty="0"/>
              <a:t>Дана последовательность целых чисел. Необходимо найти </a:t>
            </a:r>
            <a:r>
              <a:rPr lang="ru-RU" sz="2400" b="1" dirty="0">
                <a:solidFill>
                  <a:srgbClr val="00B050"/>
                </a:solidFill>
              </a:rPr>
              <a:t>одну из </a:t>
            </a:r>
            <a:r>
              <a:rPr lang="ru-RU" sz="2400" dirty="0"/>
              <a:t>ее самых длинных строго возрастающих </a:t>
            </a:r>
            <a:r>
              <a:rPr lang="ru-RU" sz="2400" dirty="0" err="1"/>
              <a:t>подпоследовательностей</a:t>
            </a:r>
            <a:r>
              <a:rPr lang="ru-RU" sz="2400" dirty="0"/>
              <a:t>.</a:t>
            </a:r>
          </a:p>
          <a:p>
            <a:endParaRPr lang="ru-RU" sz="2400" dirty="0"/>
          </a:p>
        </p:txBody>
      </p:sp>
      <p:sp>
        <p:nvSpPr>
          <p:cNvPr id="4" name="Прямоугольник 3">
            <a:extLst>
              <a:ext uri="{FF2B5EF4-FFF2-40B4-BE49-F238E27FC236}">
                <a16:creationId xmlns:a16="http://schemas.microsoft.com/office/drawing/2014/main" id="{2F09C980-7D08-444B-AB19-6F894E283604}"/>
              </a:ext>
            </a:extLst>
          </p:cNvPr>
          <p:cNvSpPr/>
          <p:nvPr/>
        </p:nvSpPr>
        <p:spPr>
          <a:xfrm>
            <a:off x="738718" y="3429000"/>
            <a:ext cx="3863558" cy="830997"/>
          </a:xfrm>
          <a:prstGeom prst="rect">
            <a:avLst/>
          </a:prstGeom>
        </p:spPr>
        <p:txBody>
          <a:bodyPr wrap="none">
            <a:spAutoFit/>
          </a:bodyPr>
          <a:lstStyle/>
          <a:p>
            <a:r>
              <a:rPr lang="ru-RU" sz="4800" b="1" dirty="0"/>
              <a:t>2, 8, 5, 9, 12, 6</a:t>
            </a:r>
          </a:p>
        </p:txBody>
      </p:sp>
      <p:pic>
        <p:nvPicPr>
          <p:cNvPr id="11" name="Рисунок 10">
            <a:extLst>
              <a:ext uri="{FF2B5EF4-FFF2-40B4-BE49-F238E27FC236}">
                <a16:creationId xmlns:a16="http://schemas.microsoft.com/office/drawing/2014/main" id="{7AC35BC9-818E-428D-84FA-2DB7B03DCBF3}"/>
              </a:ext>
            </a:extLst>
          </p:cNvPr>
          <p:cNvPicPr>
            <a:picLocks noChangeAspect="1"/>
          </p:cNvPicPr>
          <p:nvPr/>
        </p:nvPicPr>
        <p:blipFill>
          <a:blip r:embed="rId2"/>
          <a:stretch>
            <a:fillRect/>
          </a:stretch>
        </p:blipFill>
        <p:spPr>
          <a:xfrm>
            <a:off x="6398233" y="887376"/>
            <a:ext cx="2896841" cy="5808023"/>
          </a:xfrm>
          <a:prstGeom prst="rect">
            <a:avLst/>
          </a:prstGeom>
        </p:spPr>
      </p:pic>
    </p:spTree>
    <p:extLst>
      <p:ext uri="{BB962C8B-B14F-4D97-AF65-F5344CB8AC3E}">
        <p14:creationId xmlns:p14="http://schemas.microsoft.com/office/powerpoint/2010/main" val="290130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7459EAA-DA75-4EEF-B2AB-540DCFD5EFBA}"/>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7658E3DA-F49C-49D6-B16A-4B93B7016B04}"/>
              </a:ext>
            </a:extLst>
          </p:cNvPr>
          <p:cNvSpPr/>
          <p:nvPr/>
        </p:nvSpPr>
        <p:spPr>
          <a:xfrm>
            <a:off x="510779" y="1099342"/>
            <a:ext cx="11408225" cy="1631216"/>
          </a:xfrm>
          <a:prstGeom prst="rect">
            <a:avLst/>
          </a:prstGeom>
        </p:spPr>
        <p:txBody>
          <a:bodyPr wrap="square">
            <a:spAutoFit/>
          </a:bodyPr>
          <a:lstStyle/>
          <a:p>
            <a:r>
              <a:rPr lang="ru-RU" sz="2000" dirty="0"/>
              <a:t>Дано прямоугольное поле размером </a:t>
            </a:r>
            <a:r>
              <a:rPr lang="ru-RU" sz="2000" b="1" dirty="0"/>
              <a:t>n</a:t>
            </a:r>
            <a:r>
              <a:rPr lang="ru-RU" sz="2000" dirty="0"/>
              <a:t>*</a:t>
            </a:r>
            <a:r>
              <a:rPr lang="ru-RU" sz="2000" b="1" dirty="0"/>
              <a:t>m</a:t>
            </a:r>
            <a:r>
              <a:rPr lang="ru-RU" sz="2000" dirty="0"/>
              <a:t> клеток.  Можно совершать шаги длиной в одну клетку вправо или вниз. В каждой клетке записано некоторое натуральное число.  Необходимо попасть из верхней левой клетки в правую нижнюю.  Вес маршрута вычисляется как сумма чисел со всех посещенных клеток. </a:t>
            </a:r>
          </a:p>
          <a:p>
            <a:r>
              <a:rPr lang="ru-RU" sz="2000" dirty="0"/>
              <a:t>Необходимо найти маршрут с минимальным весом.</a:t>
            </a:r>
          </a:p>
        </p:txBody>
      </p:sp>
      <p:pic>
        <p:nvPicPr>
          <p:cNvPr id="6" name="Рисунок 5">
            <a:extLst>
              <a:ext uri="{FF2B5EF4-FFF2-40B4-BE49-F238E27FC236}">
                <a16:creationId xmlns:a16="http://schemas.microsoft.com/office/drawing/2014/main" id="{9AF756CA-9D69-4A5E-8B82-3B01E5FE9968}"/>
              </a:ext>
            </a:extLst>
          </p:cNvPr>
          <p:cNvPicPr>
            <a:picLocks noChangeAspect="1"/>
          </p:cNvPicPr>
          <p:nvPr/>
        </p:nvPicPr>
        <p:blipFill>
          <a:blip r:embed="rId2"/>
          <a:stretch>
            <a:fillRect/>
          </a:stretch>
        </p:blipFill>
        <p:spPr>
          <a:xfrm>
            <a:off x="3786187" y="3101349"/>
            <a:ext cx="4619625" cy="2714625"/>
          </a:xfrm>
          <a:prstGeom prst="rect">
            <a:avLst/>
          </a:prstGeom>
        </p:spPr>
      </p:pic>
    </p:spTree>
    <p:extLst>
      <p:ext uri="{BB962C8B-B14F-4D97-AF65-F5344CB8AC3E}">
        <p14:creationId xmlns:p14="http://schemas.microsoft.com/office/powerpoint/2010/main" val="9690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34CDB98D-D4F3-40F2-840F-8825B7105BCE}"/>
              </a:ext>
            </a:extLst>
          </p:cNvPr>
          <p:cNvPicPr>
            <a:picLocks noChangeAspect="1"/>
          </p:cNvPicPr>
          <p:nvPr/>
        </p:nvPicPr>
        <p:blipFill>
          <a:blip r:embed="rId2"/>
          <a:stretch>
            <a:fillRect/>
          </a:stretch>
        </p:blipFill>
        <p:spPr>
          <a:xfrm>
            <a:off x="1971595" y="1343563"/>
            <a:ext cx="3723778" cy="2193711"/>
          </a:xfrm>
          <a:prstGeom prst="rect">
            <a:avLst/>
          </a:prstGeom>
        </p:spPr>
      </p:pic>
      <p:pic>
        <p:nvPicPr>
          <p:cNvPr id="4" name="Рисунок 3">
            <a:extLst>
              <a:ext uri="{FF2B5EF4-FFF2-40B4-BE49-F238E27FC236}">
                <a16:creationId xmlns:a16="http://schemas.microsoft.com/office/drawing/2014/main" id="{3B834760-8CAB-45E0-B7B7-08E31892000D}"/>
              </a:ext>
            </a:extLst>
          </p:cNvPr>
          <p:cNvPicPr>
            <a:picLocks noChangeAspect="1"/>
          </p:cNvPicPr>
          <p:nvPr/>
        </p:nvPicPr>
        <p:blipFill>
          <a:blip r:embed="rId3"/>
          <a:stretch>
            <a:fillRect/>
          </a:stretch>
        </p:blipFill>
        <p:spPr>
          <a:xfrm>
            <a:off x="6096000" y="1343562"/>
            <a:ext cx="3773927" cy="2193711"/>
          </a:xfrm>
          <a:prstGeom prst="rect">
            <a:avLst/>
          </a:prstGeom>
        </p:spPr>
      </p:pic>
      <p:pic>
        <p:nvPicPr>
          <p:cNvPr id="5" name="Рисунок 4">
            <a:extLst>
              <a:ext uri="{FF2B5EF4-FFF2-40B4-BE49-F238E27FC236}">
                <a16:creationId xmlns:a16="http://schemas.microsoft.com/office/drawing/2014/main" id="{6C9A94FA-2238-4031-8226-27D05B1ADE2E}"/>
              </a:ext>
            </a:extLst>
          </p:cNvPr>
          <p:cNvPicPr>
            <a:picLocks noChangeAspect="1"/>
          </p:cNvPicPr>
          <p:nvPr/>
        </p:nvPicPr>
        <p:blipFill>
          <a:blip r:embed="rId4"/>
          <a:stretch>
            <a:fillRect/>
          </a:stretch>
        </p:blipFill>
        <p:spPr>
          <a:xfrm>
            <a:off x="2033145" y="4062908"/>
            <a:ext cx="3662228" cy="2193711"/>
          </a:xfrm>
          <a:prstGeom prst="rect">
            <a:avLst/>
          </a:prstGeom>
        </p:spPr>
      </p:pic>
      <p:pic>
        <p:nvPicPr>
          <p:cNvPr id="6" name="Рисунок 5">
            <a:extLst>
              <a:ext uri="{FF2B5EF4-FFF2-40B4-BE49-F238E27FC236}">
                <a16:creationId xmlns:a16="http://schemas.microsoft.com/office/drawing/2014/main" id="{371D24BB-851B-4599-AC20-0D73654C7321}"/>
              </a:ext>
            </a:extLst>
          </p:cNvPr>
          <p:cNvPicPr>
            <a:picLocks noChangeAspect="1"/>
          </p:cNvPicPr>
          <p:nvPr/>
        </p:nvPicPr>
        <p:blipFill>
          <a:blip r:embed="rId5"/>
          <a:stretch>
            <a:fillRect/>
          </a:stretch>
        </p:blipFill>
        <p:spPr>
          <a:xfrm>
            <a:off x="6096000" y="4055673"/>
            <a:ext cx="3662228" cy="2200945"/>
          </a:xfrm>
          <a:prstGeom prst="rect">
            <a:avLst/>
          </a:prstGeom>
        </p:spPr>
      </p:pic>
    </p:spTree>
    <p:extLst>
      <p:ext uri="{BB962C8B-B14F-4D97-AF65-F5344CB8AC3E}">
        <p14:creationId xmlns:p14="http://schemas.microsoft.com/office/powerpoint/2010/main" val="67105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247863" y="2845763"/>
            <a:ext cx="7696273"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составления расписания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077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7" name="Рисунок 6">
            <a:extLst>
              <a:ext uri="{FF2B5EF4-FFF2-40B4-BE49-F238E27FC236}">
                <a16:creationId xmlns:a16="http://schemas.microsoft.com/office/drawing/2014/main" id="{8D67614E-A24B-497D-BE74-B584BFAEB971}"/>
              </a:ext>
            </a:extLst>
          </p:cNvPr>
          <p:cNvPicPr>
            <a:picLocks noChangeAspect="1"/>
          </p:cNvPicPr>
          <p:nvPr/>
        </p:nvPicPr>
        <p:blipFill>
          <a:blip r:embed="rId2"/>
          <a:stretch>
            <a:fillRect/>
          </a:stretch>
        </p:blipFill>
        <p:spPr>
          <a:xfrm>
            <a:off x="1285544" y="1087822"/>
            <a:ext cx="4057732" cy="2430622"/>
          </a:xfrm>
          <a:prstGeom prst="rect">
            <a:avLst/>
          </a:prstGeom>
        </p:spPr>
      </p:pic>
      <p:pic>
        <p:nvPicPr>
          <p:cNvPr id="8" name="Рисунок 7">
            <a:extLst>
              <a:ext uri="{FF2B5EF4-FFF2-40B4-BE49-F238E27FC236}">
                <a16:creationId xmlns:a16="http://schemas.microsoft.com/office/drawing/2014/main" id="{DDB92C23-DF27-453D-B722-68A51D828334}"/>
              </a:ext>
            </a:extLst>
          </p:cNvPr>
          <p:cNvPicPr>
            <a:picLocks noChangeAspect="1"/>
          </p:cNvPicPr>
          <p:nvPr/>
        </p:nvPicPr>
        <p:blipFill>
          <a:blip r:embed="rId3"/>
          <a:stretch>
            <a:fillRect/>
          </a:stretch>
        </p:blipFill>
        <p:spPr>
          <a:xfrm>
            <a:off x="5585625" y="1087822"/>
            <a:ext cx="4132057" cy="2430622"/>
          </a:xfrm>
          <a:prstGeom prst="rect">
            <a:avLst/>
          </a:prstGeom>
        </p:spPr>
      </p:pic>
      <p:pic>
        <p:nvPicPr>
          <p:cNvPr id="9" name="Рисунок 8">
            <a:extLst>
              <a:ext uri="{FF2B5EF4-FFF2-40B4-BE49-F238E27FC236}">
                <a16:creationId xmlns:a16="http://schemas.microsoft.com/office/drawing/2014/main" id="{4FB05BFE-51FD-4F24-AC94-1F8539158D16}"/>
              </a:ext>
            </a:extLst>
          </p:cNvPr>
          <p:cNvPicPr>
            <a:picLocks noChangeAspect="1"/>
          </p:cNvPicPr>
          <p:nvPr/>
        </p:nvPicPr>
        <p:blipFill>
          <a:blip r:embed="rId4"/>
          <a:stretch>
            <a:fillRect/>
          </a:stretch>
        </p:blipFill>
        <p:spPr>
          <a:xfrm>
            <a:off x="1285544" y="3716240"/>
            <a:ext cx="4057732" cy="2398659"/>
          </a:xfrm>
          <a:prstGeom prst="rect">
            <a:avLst/>
          </a:prstGeom>
        </p:spPr>
      </p:pic>
      <p:pic>
        <p:nvPicPr>
          <p:cNvPr id="10" name="Рисунок 9">
            <a:extLst>
              <a:ext uri="{FF2B5EF4-FFF2-40B4-BE49-F238E27FC236}">
                <a16:creationId xmlns:a16="http://schemas.microsoft.com/office/drawing/2014/main" id="{E5704CA8-C5BE-4D12-B006-84948FCF1E73}"/>
              </a:ext>
            </a:extLst>
          </p:cNvPr>
          <p:cNvPicPr>
            <a:picLocks noChangeAspect="1"/>
          </p:cNvPicPr>
          <p:nvPr/>
        </p:nvPicPr>
        <p:blipFill>
          <a:blip r:embed="rId5"/>
          <a:stretch>
            <a:fillRect/>
          </a:stretch>
        </p:blipFill>
        <p:spPr>
          <a:xfrm>
            <a:off x="5585625" y="3687415"/>
            <a:ext cx="4132057" cy="2442595"/>
          </a:xfrm>
          <a:prstGeom prst="rect">
            <a:avLst/>
          </a:prstGeom>
        </p:spPr>
      </p:pic>
    </p:spTree>
    <p:extLst>
      <p:ext uri="{BB962C8B-B14F-4D97-AF65-F5344CB8AC3E}">
        <p14:creationId xmlns:p14="http://schemas.microsoft.com/office/powerpoint/2010/main" val="91101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76AA275C-A07E-4E97-898F-3CE03897DD5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411852" y="1620673"/>
            <a:ext cx="11077299" cy="4374336"/>
          </a:xfrm>
          <a:prstGeom prst="rect">
            <a:avLst/>
          </a:prstGeom>
        </p:spPr>
      </p:pic>
    </p:spTree>
    <p:extLst>
      <p:ext uri="{BB962C8B-B14F-4D97-AF65-F5344CB8AC3E}">
        <p14:creationId xmlns:p14="http://schemas.microsoft.com/office/powerpoint/2010/main" val="3733580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9C2980D8-ADCA-4AFB-9DED-5CDD5F7E5AE4}"/>
              </a:ext>
            </a:extLst>
          </p:cNvPr>
          <p:cNvPicPr>
            <a:picLocks noChangeAspect="1"/>
          </p:cNvPicPr>
          <p:nvPr/>
        </p:nvPicPr>
        <p:blipFill>
          <a:blip r:embed="rId2"/>
          <a:stretch>
            <a:fillRect/>
          </a:stretch>
        </p:blipFill>
        <p:spPr>
          <a:xfrm>
            <a:off x="2580819" y="1785482"/>
            <a:ext cx="6737221" cy="3979214"/>
          </a:xfrm>
          <a:prstGeom prst="rect">
            <a:avLst/>
          </a:prstGeom>
        </p:spPr>
      </p:pic>
    </p:spTree>
    <p:extLst>
      <p:ext uri="{BB962C8B-B14F-4D97-AF65-F5344CB8AC3E}">
        <p14:creationId xmlns:p14="http://schemas.microsoft.com/office/powerpoint/2010/main" val="69181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04EAD655-17FA-44A5-AFC2-819F4E5CEA22}"/>
              </a:ext>
            </a:extLst>
          </p:cNvPr>
          <p:cNvPicPr>
            <a:picLocks noChangeAspect="1"/>
          </p:cNvPicPr>
          <p:nvPr/>
        </p:nvPicPr>
        <p:blipFill>
          <a:blip r:embed="rId2"/>
          <a:stretch>
            <a:fillRect/>
          </a:stretch>
        </p:blipFill>
        <p:spPr>
          <a:xfrm>
            <a:off x="1105852" y="1211854"/>
            <a:ext cx="4258910" cy="2517582"/>
          </a:xfrm>
          <a:prstGeom prst="rect">
            <a:avLst/>
          </a:prstGeom>
        </p:spPr>
      </p:pic>
      <p:pic>
        <p:nvPicPr>
          <p:cNvPr id="5" name="Рисунок 4">
            <a:extLst>
              <a:ext uri="{FF2B5EF4-FFF2-40B4-BE49-F238E27FC236}">
                <a16:creationId xmlns:a16="http://schemas.microsoft.com/office/drawing/2014/main" id="{EB167BD0-CB47-442E-80D7-C7239C935E55}"/>
              </a:ext>
            </a:extLst>
          </p:cNvPr>
          <p:cNvPicPr>
            <a:picLocks noChangeAspect="1"/>
          </p:cNvPicPr>
          <p:nvPr/>
        </p:nvPicPr>
        <p:blipFill>
          <a:blip r:embed="rId3"/>
          <a:stretch>
            <a:fillRect/>
          </a:stretch>
        </p:blipFill>
        <p:spPr>
          <a:xfrm>
            <a:off x="5673089" y="1211854"/>
            <a:ext cx="4315855" cy="2517582"/>
          </a:xfrm>
          <a:prstGeom prst="rect">
            <a:avLst/>
          </a:prstGeom>
        </p:spPr>
      </p:pic>
      <p:pic>
        <p:nvPicPr>
          <p:cNvPr id="6" name="Рисунок 5">
            <a:extLst>
              <a:ext uri="{FF2B5EF4-FFF2-40B4-BE49-F238E27FC236}">
                <a16:creationId xmlns:a16="http://schemas.microsoft.com/office/drawing/2014/main" id="{11299C9B-11AE-47E9-8140-D44DDBDB1B08}"/>
              </a:ext>
            </a:extLst>
          </p:cNvPr>
          <p:cNvPicPr>
            <a:picLocks noChangeAspect="1"/>
          </p:cNvPicPr>
          <p:nvPr/>
        </p:nvPicPr>
        <p:blipFill>
          <a:blip r:embed="rId4"/>
          <a:stretch>
            <a:fillRect/>
          </a:stretch>
        </p:blipFill>
        <p:spPr>
          <a:xfrm>
            <a:off x="1105851" y="3919786"/>
            <a:ext cx="4258909" cy="2484364"/>
          </a:xfrm>
          <a:prstGeom prst="rect">
            <a:avLst/>
          </a:prstGeom>
        </p:spPr>
      </p:pic>
      <p:pic>
        <p:nvPicPr>
          <p:cNvPr id="7" name="Рисунок 6">
            <a:extLst>
              <a:ext uri="{FF2B5EF4-FFF2-40B4-BE49-F238E27FC236}">
                <a16:creationId xmlns:a16="http://schemas.microsoft.com/office/drawing/2014/main" id="{510A4FC5-5C1C-4693-82A9-7893FABDF978}"/>
              </a:ext>
            </a:extLst>
          </p:cNvPr>
          <p:cNvPicPr>
            <a:picLocks noChangeAspect="1"/>
          </p:cNvPicPr>
          <p:nvPr/>
        </p:nvPicPr>
        <p:blipFill>
          <a:blip r:embed="rId5"/>
          <a:stretch>
            <a:fillRect/>
          </a:stretch>
        </p:blipFill>
        <p:spPr>
          <a:xfrm>
            <a:off x="5673089" y="3919786"/>
            <a:ext cx="4196279" cy="2484364"/>
          </a:xfrm>
          <a:prstGeom prst="rect">
            <a:avLst/>
          </a:prstGeom>
        </p:spPr>
      </p:pic>
    </p:spTree>
    <p:extLst>
      <p:ext uri="{BB962C8B-B14F-4D97-AF65-F5344CB8AC3E}">
        <p14:creationId xmlns:p14="http://schemas.microsoft.com/office/powerpoint/2010/main" val="121594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FCD7633-B8CE-4B8D-B462-5833D9B00A0B}"/>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Путь в лабиринте </a:t>
            </a:r>
            <a:endParaRPr lang="ru-RU" dirty="0">
              <a:latin typeface="Arial" panose="020B0604020202020204" pitchFamily="34" charset="0"/>
              <a:cs typeface="Arial" panose="020B0604020202020204" pitchFamily="34" charset="0"/>
            </a:endParaRPr>
          </a:p>
        </p:txBody>
      </p:sp>
      <p:pic>
        <p:nvPicPr>
          <p:cNvPr id="8" name="Рисунок 7">
            <a:extLst>
              <a:ext uri="{FF2B5EF4-FFF2-40B4-BE49-F238E27FC236}">
                <a16:creationId xmlns:a16="http://schemas.microsoft.com/office/drawing/2014/main" id="{7B60EE7F-A9DB-4A1F-A9C7-C97811122EBD}"/>
              </a:ext>
            </a:extLst>
          </p:cNvPr>
          <p:cNvPicPr>
            <a:picLocks noChangeAspect="1"/>
          </p:cNvPicPr>
          <p:nvPr/>
        </p:nvPicPr>
        <p:blipFill>
          <a:blip r:embed="rId2"/>
          <a:stretch>
            <a:fillRect/>
          </a:stretch>
        </p:blipFill>
        <p:spPr>
          <a:xfrm>
            <a:off x="6096000" y="1899769"/>
            <a:ext cx="5199384" cy="3058461"/>
          </a:xfrm>
          <a:prstGeom prst="rect">
            <a:avLst/>
          </a:prstGeom>
        </p:spPr>
      </p:pic>
      <p:pic>
        <p:nvPicPr>
          <p:cNvPr id="4" name="Рисунок 3">
            <a:extLst>
              <a:ext uri="{FF2B5EF4-FFF2-40B4-BE49-F238E27FC236}">
                <a16:creationId xmlns:a16="http://schemas.microsoft.com/office/drawing/2014/main" id="{4C3D7739-5D0E-4AA1-AD94-12BF99AAD53E}"/>
              </a:ext>
            </a:extLst>
          </p:cNvPr>
          <p:cNvPicPr>
            <a:picLocks noChangeAspect="1"/>
          </p:cNvPicPr>
          <p:nvPr/>
        </p:nvPicPr>
        <p:blipFill>
          <a:blip r:embed="rId3"/>
          <a:stretch>
            <a:fillRect/>
          </a:stretch>
        </p:blipFill>
        <p:spPr>
          <a:xfrm>
            <a:off x="510780" y="1899769"/>
            <a:ext cx="5231138" cy="3058461"/>
          </a:xfrm>
          <a:prstGeom prst="rect">
            <a:avLst/>
          </a:prstGeom>
        </p:spPr>
      </p:pic>
    </p:spTree>
    <p:extLst>
      <p:ext uri="{BB962C8B-B14F-4D97-AF65-F5344CB8AC3E}">
        <p14:creationId xmlns:p14="http://schemas.microsoft.com/office/powerpoint/2010/main" val="242043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sp>
        <p:nvSpPr>
          <p:cNvPr id="3" name="Прямоугольник 2">
            <a:extLst>
              <a:ext uri="{FF2B5EF4-FFF2-40B4-BE49-F238E27FC236}">
                <a16:creationId xmlns:a16="http://schemas.microsoft.com/office/drawing/2014/main" id="{97700D77-7024-4262-82C1-8A55B44C96F2}"/>
              </a:ext>
            </a:extLst>
          </p:cNvPr>
          <p:cNvSpPr/>
          <p:nvPr/>
        </p:nvSpPr>
        <p:spPr>
          <a:xfrm>
            <a:off x="519485" y="1114681"/>
            <a:ext cx="11153029" cy="2246769"/>
          </a:xfrm>
          <a:prstGeom prst="rect">
            <a:avLst/>
          </a:prstGeom>
        </p:spPr>
        <p:txBody>
          <a:bodyPr wrap="square">
            <a:spAutoFit/>
          </a:bodyPr>
          <a:lstStyle/>
          <a:p>
            <a:r>
              <a:rPr lang="ru-RU" sz="2800" dirty="0"/>
              <a:t>Задача поиска последовательности, которая является подпоследовательностью нескольких последовательностей.</a:t>
            </a:r>
          </a:p>
          <a:p>
            <a:endParaRPr lang="ru-RU" sz="2800" dirty="0"/>
          </a:p>
          <a:p>
            <a:endParaRPr lang="ru-RU" sz="2800" dirty="0"/>
          </a:p>
          <a:p>
            <a:r>
              <a:rPr lang="ru-RU" sz="2800" dirty="0"/>
              <a:t>подпоследовательность != подстрока</a:t>
            </a:r>
          </a:p>
        </p:txBody>
      </p:sp>
      <p:pic>
        <p:nvPicPr>
          <p:cNvPr id="4" name="Рисунок 3">
            <a:extLst>
              <a:ext uri="{FF2B5EF4-FFF2-40B4-BE49-F238E27FC236}">
                <a16:creationId xmlns:a16="http://schemas.microsoft.com/office/drawing/2014/main" id="{D0C2388B-5131-453D-8F98-40A63E9FA705}"/>
              </a:ext>
            </a:extLst>
          </p:cNvPr>
          <p:cNvPicPr>
            <a:picLocks noChangeAspect="1"/>
          </p:cNvPicPr>
          <p:nvPr/>
        </p:nvPicPr>
        <p:blipFill>
          <a:blip r:embed="rId2"/>
          <a:stretch>
            <a:fillRect/>
          </a:stretch>
        </p:blipFill>
        <p:spPr>
          <a:xfrm>
            <a:off x="4518121" y="3441306"/>
            <a:ext cx="3267075" cy="3000375"/>
          </a:xfrm>
          <a:prstGeom prst="rect">
            <a:avLst/>
          </a:prstGeom>
        </p:spPr>
      </p:pic>
    </p:spTree>
    <p:extLst>
      <p:ext uri="{BB962C8B-B14F-4D97-AF65-F5344CB8AC3E}">
        <p14:creationId xmlns:p14="http://schemas.microsoft.com/office/powerpoint/2010/main" val="221581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803A6BCC-9836-418A-8B67-C750A41C4577}"/>
              </a:ext>
            </a:extLst>
          </p:cNvPr>
          <p:cNvPicPr>
            <a:picLocks noChangeAspect="1"/>
          </p:cNvPicPr>
          <p:nvPr/>
        </p:nvPicPr>
        <p:blipFill>
          <a:blip r:embed="rId2"/>
          <a:stretch>
            <a:fillRect/>
          </a:stretch>
        </p:blipFill>
        <p:spPr>
          <a:xfrm>
            <a:off x="836783" y="1071935"/>
            <a:ext cx="2650085" cy="2431843"/>
          </a:xfrm>
          <a:prstGeom prst="rect">
            <a:avLst/>
          </a:prstGeom>
        </p:spPr>
      </p:pic>
      <p:pic>
        <p:nvPicPr>
          <p:cNvPr id="6" name="Рисунок 5">
            <a:extLst>
              <a:ext uri="{FF2B5EF4-FFF2-40B4-BE49-F238E27FC236}">
                <a16:creationId xmlns:a16="http://schemas.microsoft.com/office/drawing/2014/main" id="{FA5D26F3-F81A-480D-A239-87E5F583CAD7}"/>
              </a:ext>
            </a:extLst>
          </p:cNvPr>
          <p:cNvPicPr>
            <a:picLocks noChangeAspect="1"/>
          </p:cNvPicPr>
          <p:nvPr/>
        </p:nvPicPr>
        <p:blipFill>
          <a:blip r:embed="rId3"/>
          <a:stretch>
            <a:fillRect/>
          </a:stretch>
        </p:blipFill>
        <p:spPr>
          <a:xfrm>
            <a:off x="3719858" y="1079729"/>
            <a:ext cx="2650085" cy="2431843"/>
          </a:xfrm>
          <a:prstGeom prst="rect">
            <a:avLst/>
          </a:prstGeom>
        </p:spPr>
      </p:pic>
      <p:pic>
        <p:nvPicPr>
          <p:cNvPr id="7" name="Рисунок 6">
            <a:extLst>
              <a:ext uri="{FF2B5EF4-FFF2-40B4-BE49-F238E27FC236}">
                <a16:creationId xmlns:a16="http://schemas.microsoft.com/office/drawing/2014/main" id="{287683B4-8DAE-4313-A059-47CAC175D925}"/>
              </a:ext>
            </a:extLst>
          </p:cNvPr>
          <p:cNvPicPr>
            <a:picLocks noChangeAspect="1"/>
          </p:cNvPicPr>
          <p:nvPr/>
        </p:nvPicPr>
        <p:blipFill>
          <a:blip r:embed="rId4"/>
          <a:stretch>
            <a:fillRect/>
          </a:stretch>
        </p:blipFill>
        <p:spPr>
          <a:xfrm>
            <a:off x="6792604" y="1135547"/>
            <a:ext cx="2665673" cy="2447431"/>
          </a:xfrm>
          <a:prstGeom prst="rect">
            <a:avLst/>
          </a:prstGeom>
        </p:spPr>
      </p:pic>
      <p:pic>
        <p:nvPicPr>
          <p:cNvPr id="8" name="Рисунок 7">
            <a:extLst>
              <a:ext uri="{FF2B5EF4-FFF2-40B4-BE49-F238E27FC236}">
                <a16:creationId xmlns:a16="http://schemas.microsoft.com/office/drawing/2014/main" id="{BFAD0250-14FA-4AF5-82C1-35CFACC24E4F}"/>
              </a:ext>
            </a:extLst>
          </p:cNvPr>
          <p:cNvPicPr>
            <a:picLocks noChangeAspect="1"/>
          </p:cNvPicPr>
          <p:nvPr/>
        </p:nvPicPr>
        <p:blipFill>
          <a:blip r:embed="rId5"/>
          <a:stretch>
            <a:fillRect/>
          </a:stretch>
        </p:blipFill>
        <p:spPr>
          <a:xfrm>
            <a:off x="836783" y="3770054"/>
            <a:ext cx="2665673" cy="2463019"/>
          </a:xfrm>
          <a:prstGeom prst="rect">
            <a:avLst/>
          </a:prstGeom>
        </p:spPr>
      </p:pic>
      <p:pic>
        <p:nvPicPr>
          <p:cNvPr id="9" name="Рисунок 8">
            <a:extLst>
              <a:ext uri="{FF2B5EF4-FFF2-40B4-BE49-F238E27FC236}">
                <a16:creationId xmlns:a16="http://schemas.microsoft.com/office/drawing/2014/main" id="{30B767DC-3B58-47C7-8C5C-7AE93FB1F5A7}"/>
              </a:ext>
            </a:extLst>
          </p:cNvPr>
          <p:cNvPicPr>
            <a:picLocks noChangeAspect="1"/>
          </p:cNvPicPr>
          <p:nvPr/>
        </p:nvPicPr>
        <p:blipFill>
          <a:blip r:embed="rId6"/>
          <a:stretch>
            <a:fillRect/>
          </a:stretch>
        </p:blipFill>
        <p:spPr>
          <a:xfrm>
            <a:off x="3848763" y="3816819"/>
            <a:ext cx="2634496" cy="2416254"/>
          </a:xfrm>
          <a:prstGeom prst="rect">
            <a:avLst/>
          </a:prstGeom>
        </p:spPr>
      </p:pic>
      <p:pic>
        <p:nvPicPr>
          <p:cNvPr id="10" name="Рисунок 9">
            <a:extLst>
              <a:ext uri="{FF2B5EF4-FFF2-40B4-BE49-F238E27FC236}">
                <a16:creationId xmlns:a16="http://schemas.microsoft.com/office/drawing/2014/main" id="{A52E09E5-8EAE-434C-BACE-7C445BD21D6B}"/>
              </a:ext>
            </a:extLst>
          </p:cNvPr>
          <p:cNvPicPr>
            <a:picLocks noChangeAspect="1"/>
          </p:cNvPicPr>
          <p:nvPr/>
        </p:nvPicPr>
        <p:blipFill>
          <a:blip r:embed="rId7"/>
          <a:stretch>
            <a:fillRect/>
          </a:stretch>
        </p:blipFill>
        <p:spPr>
          <a:xfrm>
            <a:off x="6823781" y="3824613"/>
            <a:ext cx="2634496" cy="2400665"/>
          </a:xfrm>
          <a:prstGeom prst="rect">
            <a:avLst/>
          </a:prstGeom>
        </p:spPr>
      </p:pic>
    </p:spTree>
    <p:extLst>
      <p:ext uri="{BB962C8B-B14F-4D97-AF65-F5344CB8AC3E}">
        <p14:creationId xmlns:p14="http://schemas.microsoft.com/office/powerpoint/2010/main" val="430750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67E2D4A-21E9-4B10-B3BC-D9BE2356AACE}"/>
              </a:ext>
            </a:extLst>
          </p:cNvPr>
          <p:cNvPicPr>
            <a:picLocks noChangeAspect="1"/>
          </p:cNvPicPr>
          <p:nvPr/>
        </p:nvPicPr>
        <p:blipFill>
          <a:blip r:embed="rId2"/>
          <a:stretch>
            <a:fillRect/>
          </a:stretch>
        </p:blipFill>
        <p:spPr>
          <a:xfrm>
            <a:off x="1234399" y="1210296"/>
            <a:ext cx="2685595" cy="2465722"/>
          </a:xfrm>
          <a:prstGeom prst="rect">
            <a:avLst/>
          </a:prstGeom>
        </p:spPr>
      </p:pic>
      <p:pic>
        <p:nvPicPr>
          <p:cNvPr id="11" name="Рисунок 10">
            <a:extLst>
              <a:ext uri="{FF2B5EF4-FFF2-40B4-BE49-F238E27FC236}">
                <a16:creationId xmlns:a16="http://schemas.microsoft.com/office/drawing/2014/main" id="{709F66A1-55E6-47A3-B61B-FDC0CDCFF7FF}"/>
              </a:ext>
            </a:extLst>
          </p:cNvPr>
          <p:cNvPicPr>
            <a:picLocks noChangeAspect="1"/>
          </p:cNvPicPr>
          <p:nvPr/>
        </p:nvPicPr>
        <p:blipFill>
          <a:blip r:embed="rId3"/>
          <a:stretch>
            <a:fillRect/>
          </a:stretch>
        </p:blipFill>
        <p:spPr>
          <a:xfrm>
            <a:off x="7157034" y="1228108"/>
            <a:ext cx="2654185" cy="2450017"/>
          </a:xfrm>
          <a:prstGeom prst="rect">
            <a:avLst/>
          </a:prstGeom>
        </p:spPr>
      </p:pic>
      <p:pic>
        <p:nvPicPr>
          <p:cNvPr id="12" name="Рисунок 11">
            <a:extLst>
              <a:ext uri="{FF2B5EF4-FFF2-40B4-BE49-F238E27FC236}">
                <a16:creationId xmlns:a16="http://schemas.microsoft.com/office/drawing/2014/main" id="{5C74B1EB-94E1-4387-BCFB-70D5AAA55318}"/>
              </a:ext>
            </a:extLst>
          </p:cNvPr>
          <p:cNvPicPr>
            <a:picLocks noChangeAspect="1"/>
          </p:cNvPicPr>
          <p:nvPr/>
        </p:nvPicPr>
        <p:blipFill>
          <a:blip r:embed="rId4"/>
          <a:stretch>
            <a:fillRect/>
          </a:stretch>
        </p:blipFill>
        <p:spPr>
          <a:xfrm>
            <a:off x="1234399" y="3975959"/>
            <a:ext cx="2669890" cy="2465722"/>
          </a:xfrm>
          <a:prstGeom prst="rect">
            <a:avLst/>
          </a:prstGeom>
        </p:spPr>
      </p:pic>
      <p:pic>
        <p:nvPicPr>
          <p:cNvPr id="13" name="Рисунок 12">
            <a:extLst>
              <a:ext uri="{FF2B5EF4-FFF2-40B4-BE49-F238E27FC236}">
                <a16:creationId xmlns:a16="http://schemas.microsoft.com/office/drawing/2014/main" id="{72A683E1-F19E-4DB8-8F5E-9BB1EBDADC0F}"/>
              </a:ext>
            </a:extLst>
          </p:cNvPr>
          <p:cNvPicPr>
            <a:picLocks noChangeAspect="1"/>
          </p:cNvPicPr>
          <p:nvPr/>
        </p:nvPicPr>
        <p:blipFill>
          <a:blip r:embed="rId5"/>
          <a:stretch>
            <a:fillRect/>
          </a:stretch>
        </p:blipFill>
        <p:spPr>
          <a:xfrm>
            <a:off x="4181931" y="1204113"/>
            <a:ext cx="2669890" cy="2450017"/>
          </a:xfrm>
          <a:prstGeom prst="rect">
            <a:avLst/>
          </a:prstGeom>
        </p:spPr>
      </p:pic>
      <p:pic>
        <p:nvPicPr>
          <p:cNvPr id="14" name="Рисунок 13">
            <a:extLst>
              <a:ext uri="{FF2B5EF4-FFF2-40B4-BE49-F238E27FC236}">
                <a16:creationId xmlns:a16="http://schemas.microsoft.com/office/drawing/2014/main" id="{75A97EBD-20BF-4B04-A73F-EE26F5C04343}"/>
              </a:ext>
            </a:extLst>
          </p:cNvPr>
          <p:cNvPicPr>
            <a:picLocks noChangeAspect="1"/>
          </p:cNvPicPr>
          <p:nvPr/>
        </p:nvPicPr>
        <p:blipFill>
          <a:blip r:embed="rId6"/>
          <a:stretch>
            <a:fillRect/>
          </a:stretch>
        </p:blipFill>
        <p:spPr>
          <a:xfrm>
            <a:off x="4181931" y="3975959"/>
            <a:ext cx="2685595" cy="2450016"/>
          </a:xfrm>
          <a:prstGeom prst="rect">
            <a:avLst/>
          </a:prstGeom>
        </p:spPr>
      </p:pic>
      <p:pic>
        <p:nvPicPr>
          <p:cNvPr id="15" name="Рисунок 14">
            <a:extLst>
              <a:ext uri="{FF2B5EF4-FFF2-40B4-BE49-F238E27FC236}">
                <a16:creationId xmlns:a16="http://schemas.microsoft.com/office/drawing/2014/main" id="{272DD2CA-C33B-4202-B9BE-433FB9F5B253}"/>
              </a:ext>
            </a:extLst>
          </p:cNvPr>
          <p:cNvPicPr>
            <a:picLocks noChangeAspect="1"/>
          </p:cNvPicPr>
          <p:nvPr/>
        </p:nvPicPr>
        <p:blipFill>
          <a:blip r:embed="rId7"/>
          <a:stretch>
            <a:fillRect/>
          </a:stretch>
        </p:blipFill>
        <p:spPr>
          <a:xfrm>
            <a:off x="7157034" y="3975959"/>
            <a:ext cx="2685595" cy="2450016"/>
          </a:xfrm>
          <a:prstGeom prst="rect">
            <a:avLst/>
          </a:prstGeom>
        </p:spPr>
      </p:pic>
    </p:spTree>
    <p:extLst>
      <p:ext uri="{BB962C8B-B14F-4D97-AF65-F5344CB8AC3E}">
        <p14:creationId xmlns:p14="http://schemas.microsoft.com/office/powerpoint/2010/main" val="3495522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EBAFB4B8-C9F3-4A92-87F7-8AD8B20E794D}"/>
              </a:ext>
            </a:extLst>
          </p:cNvPr>
          <p:cNvPicPr>
            <a:picLocks noChangeAspect="1"/>
          </p:cNvPicPr>
          <p:nvPr/>
        </p:nvPicPr>
        <p:blipFill>
          <a:blip r:embed="rId2"/>
          <a:stretch>
            <a:fillRect/>
          </a:stretch>
        </p:blipFill>
        <p:spPr>
          <a:xfrm>
            <a:off x="3611838" y="1476888"/>
            <a:ext cx="4968324" cy="4573781"/>
          </a:xfrm>
          <a:prstGeom prst="rect">
            <a:avLst/>
          </a:prstGeom>
        </p:spPr>
      </p:pic>
    </p:spTree>
    <p:extLst>
      <p:ext uri="{BB962C8B-B14F-4D97-AF65-F5344CB8AC3E}">
        <p14:creationId xmlns:p14="http://schemas.microsoft.com/office/powerpoint/2010/main" val="293365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A916B9F-B127-4A68-BC47-39BC72701641}"/>
              </a:ext>
            </a:extLst>
          </p:cNvPr>
          <p:cNvSpPr/>
          <p:nvPr/>
        </p:nvSpPr>
        <p:spPr>
          <a:xfrm>
            <a:off x="510780" y="416319"/>
            <a:ext cx="11066319" cy="341632"/>
          </a:xfrm>
          <a:prstGeom prst="rect">
            <a:avLst/>
          </a:prstGeom>
        </p:spPr>
        <p:txBody>
          <a:bodyPr wrap="square">
            <a:spAutoFit/>
          </a:bodyPr>
          <a:lstStyle/>
          <a:p>
            <a:pPr marL="609600" lvl="0" indent="-609600">
              <a:lnSpc>
                <a:spcPct val="90000"/>
              </a:lnSpc>
              <a:spcBef>
                <a:spcPts val="560"/>
              </a:spcBef>
              <a:buClr>
                <a:srgbClr val="006600"/>
              </a:buClr>
              <a:buSzPts val="2800"/>
            </a:pPr>
            <a:r>
              <a:rPr lang="ru-RU" b="1" dirty="0">
                <a:latin typeface="Arial" panose="020B0604020202020204" pitchFamily="34" charset="0"/>
                <a:cs typeface="Arial" panose="020B0604020202020204" pitchFamily="34" charset="0"/>
                <a:sym typeface="Comic Sans MS"/>
              </a:rPr>
              <a:t>Динамическое программирование. Общая подпоследовательность </a:t>
            </a:r>
            <a:endParaRPr lang="ru-RU" dirty="0">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DF00B08D-2D21-4859-B02D-0052680DFBA9}"/>
              </a:ext>
            </a:extLst>
          </p:cNvPr>
          <p:cNvPicPr>
            <a:picLocks noChangeAspect="1"/>
          </p:cNvPicPr>
          <p:nvPr/>
        </p:nvPicPr>
        <p:blipFill>
          <a:blip r:embed="rId2"/>
          <a:stretch>
            <a:fillRect/>
          </a:stretch>
        </p:blipFill>
        <p:spPr>
          <a:xfrm>
            <a:off x="2520729" y="1468761"/>
            <a:ext cx="5367596" cy="4972920"/>
          </a:xfrm>
          <a:prstGeom prst="rect">
            <a:avLst/>
          </a:prstGeom>
        </p:spPr>
      </p:pic>
      <p:sp>
        <p:nvSpPr>
          <p:cNvPr id="5" name="Прямоугольник 4">
            <a:extLst>
              <a:ext uri="{FF2B5EF4-FFF2-40B4-BE49-F238E27FC236}">
                <a16:creationId xmlns:a16="http://schemas.microsoft.com/office/drawing/2014/main" id="{F29D54BA-AEC7-4A68-97B9-7AB709DADE53}"/>
              </a:ext>
            </a:extLst>
          </p:cNvPr>
          <p:cNvSpPr/>
          <p:nvPr/>
        </p:nvSpPr>
        <p:spPr>
          <a:xfrm>
            <a:off x="9462406" y="1468761"/>
            <a:ext cx="2472502" cy="2123658"/>
          </a:xfrm>
          <a:prstGeom prst="rect">
            <a:avLst/>
          </a:prstGeom>
        </p:spPr>
        <p:txBody>
          <a:bodyPr wrap="square">
            <a:spAutoFit/>
          </a:bodyPr>
          <a:lstStyle/>
          <a:p>
            <a:r>
              <a:rPr lang="ru-RU" sz="4400" dirty="0" err="1">
                <a:solidFill>
                  <a:srgbClr val="FF0000"/>
                </a:solidFill>
              </a:rPr>
              <a:t>xjxuu</a:t>
            </a:r>
            <a:endParaRPr lang="ru-RU" sz="4400" dirty="0">
              <a:solidFill>
                <a:srgbClr val="FF0000"/>
              </a:solidFill>
            </a:endParaRPr>
          </a:p>
          <a:p>
            <a:r>
              <a:rPr lang="ru-RU" sz="4400" dirty="0" err="1">
                <a:solidFill>
                  <a:srgbClr val="FF0000"/>
                </a:solidFill>
              </a:rPr>
              <a:t>uxxju</a:t>
            </a:r>
            <a:endParaRPr lang="ru-RU" sz="4400" dirty="0">
              <a:solidFill>
                <a:srgbClr val="FF0000"/>
              </a:solidFill>
            </a:endParaRPr>
          </a:p>
          <a:p>
            <a:r>
              <a:rPr lang="ru-RU" sz="4400" dirty="0" err="1">
                <a:solidFill>
                  <a:srgbClr val="FF0000"/>
                </a:solidFill>
              </a:rPr>
              <a:t>xju</a:t>
            </a:r>
            <a:endParaRPr lang="ru-RU" sz="4400" dirty="0">
              <a:solidFill>
                <a:srgbClr val="FF0000"/>
              </a:solidFill>
            </a:endParaRPr>
          </a:p>
        </p:txBody>
      </p:sp>
    </p:spTree>
    <p:extLst>
      <p:ext uri="{BB962C8B-B14F-4D97-AF65-F5344CB8AC3E}">
        <p14:creationId xmlns:p14="http://schemas.microsoft.com/office/powerpoint/2010/main" val="165984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8AFBDF-7C9C-481D-834E-AA5ABD32A1A7}"/>
              </a:ext>
            </a:extLst>
          </p:cNvPr>
          <p:cNvPicPr>
            <a:picLocks noChangeAspect="1"/>
          </p:cNvPicPr>
          <p:nvPr/>
        </p:nvPicPr>
        <p:blipFill>
          <a:blip r:embed="rId2"/>
          <a:stretch>
            <a:fillRect/>
          </a:stretch>
        </p:blipFill>
        <p:spPr>
          <a:xfrm>
            <a:off x="885991" y="1871662"/>
            <a:ext cx="3295650" cy="3114675"/>
          </a:xfrm>
          <a:prstGeom prst="rect">
            <a:avLst/>
          </a:prstGeom>
        </p:spPr>
      </p:pic>
      <p:pic>
        <p:nvPicPr>
          <p:cNvPr id="4" name="Рисунок 3">
            <a:extLst>
              <a:ext uri="{FF2B5EF4-FFF2-40B4-BE49-F238E27FC236}">
                <a16:creationId xmlns:a16="http://schemas.microsoft.com/office/drawing/2014/main" id="{A9C32CF8-CE20-425B-A39F-8A0CF6822E7F}"/>
              </a:ext>
            </a:extLst>
          </p:cNvPr>
          <p:cNvPicPr>
            <a:picLocks noChangeAspect="1"/>
          </p:cNvPicPr>
          <p:nvPr/>
        </p:nvPicPr>
        <p:blipFill>
          <a:blip r:embed="rId3"/>
          <a:stretch>
            <a:fillRect/>
          </a:stretch>
        </p:blipFill>
        <p:spPr>
          <a:xfrm>
            <a:off x="4424198" y="1871662"/>
            <a:ext cx="7172325" cy="3352800"/>
          </a:xfrm>
          <a:prstGeom prst="rect">
            <a:avLst/>
          </a:prstGeom>
        </p:spPr>
      </p:pic>
    </p:spTree>
    <p:extLst>
      <p:ext uri="{BB962C8B-B14F-4D97-AF65-F5344CB8AC3E}">
        <p14:creationId xmlns:p14="http://schemas.microsoft.com/office/powerpoint/2010/main" val="17970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68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EBD375-E7ED-4995-8CBA-02B9D8055065}"/>
              </a:ext>
            </a:extLst>
          </p:cNvPr>
          <p:cNvPicPr>
            <a:picLocks noChangeAspect="1"/>
          </p:cNvPicPr>
          <p:nvPr/>
        </p:nvPicPr>
        <p:blipFill>
          <a:blip r:embed="rId2"/>
          <a:stretch>
            <a:fillRect/>
          </a:stretch>
        </p:blipFill>
        <p:spPr>
          <a:xfrm>
            <a:off x="0" y="904750"/>
            <a:ext cx="3524250" cy="3076575"/>
          </a:xfrm>
          <a:prstGeom prst="rect">
            <a:avLst/>
          </a:prstGeom>
        </p:spPr>
      </p:pic>
      <p:pic>
        <p:nvPicPr>
          <p:cNvPr id="3" name="Рисунок 2">
            <a:extLst>
              <a:ext uri="{FF2B5EF4-FFF2-40B4-BE49-F238E27FC236}">
                <a16:creationId xmlns:a16="http://schemas.microsoft.com/office/drawing/2014/main" id="{D988BD00-DA11-44D2-AF24-3466B2475E4F}"/>
              </a:ext>
            </a:extLst>
          </p:cNvPr>
          <p:cNvPicPr>
            <a:picLocks noChangeAspect="1"/>
          </p:cNvPicPr>
          <p:nvPr/>
        </p:nvPicPr>
        <p:blipFill>
          <a:blip r:embed="rId3"/>
          <a:stretch>
            <a:fillRect/>
          </a:stretch>
        </p:blipFill>
        <p:spPr>
          <a:xfrm>
            <a:off x="3509879" y="904750"/>
            <a:ext cx="3990975" cy="3276600"/>
          </a:xfrm>
          <a:prstGeom prst="rect">
            <a:avLst/>
          </a:prstGeom>
        </p:spPr>
      </p:pic>
      <p:pic>
        <p:nvPicPr>
          <p:cNvPr id="4" name="Рисунок 3">
            <a:extLst>
              <a:ext uri="{FF2B5EF4-FFF2-40B4-BE49-F238E27FC236}">
                <a16:creationId xmlns:a16="http://schemas.microsoft.com/office/drawing/2014/main" id="{1AB44B20-386A-415F-A7BC-30D063769750}"/>
              </a:ext>
            </a:extLst>
          </p:cNvPr>
          <p:cNvPicPr>
            <a:picLocks noChangeAspect="1"/>
          </p:cNvPicPr>
          <p:nvPr/>
        </p:nvPicPr>
        <p:blipFill>
          <a:blip r:embed="rId4"/>
          <a:stretch>
            <a:fillRect/>
          </a:stretch>
        </p:blipFill>
        <p:spPr>
          <a:xfrm>
            <a:off x="7364150" y="930592"/>
            <a:ext cx="4229100" cy="3267075"/>
          </a:xfrm>
          <a:prstGeom prst="rect">
            <a:avLst/>
          </a:prstGeom>
        </p:spPr>
      </p:pic>
      <p:pic>
        <p:nvPicPr>
          <p:cNvPr id="5" name="Рисунок 4">
            <a:extLst>
              <a:ext uri="{FF2B5EF4-FFF2-40B4-BE49-F238E27FC236}">
                <a16:creationId xmlns:a16="http://schemas.microsoft.com/office/drawing/2014/main" id="{DAB5F29C-99C8-4B62-BB00-30DB55E40A5A}"/>
              </a:ext>
            </a:extLst>
          </p:cNvPr>
          <p:cNvPicPr>
            <a:picLocks noChangeAspect="1"/>
          </p:cNvPicPr>
          <p:nvPr/>
        </p:nvPicPr>
        <p:blipFill>
          <a:blip r:embed="rId5"/>
          <a:stretch>
            <a:fillRect/>
          </a:stretch>
        </p:blipFill>
        <p:spPr>
          <a:xfrm>
            <a:off x="2331554" y="4530835"/>
            <a:ext cx="6972300" cy="1581150"/>
          </a:xfrm>
          <a:prstGeom prst="rect">
            <a:avLst/>
          </a:prstGeom>
        </p:spPr>
      </p:pic>
    </p:spTree>
    <p:extLst>
      <p:ext uri="{BB962C8B-B14F-4D97-AF65-F5344CB8AC3E}">
        <p14:creationId xmlns:p14="http://schemas.microsoft.com/office/powerpoint/2010/main" val="1280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395003" y="2845763"/>
            <a:ext cx="5401992"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о рюкзаке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66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8AB727C-4946-4BC1-9899-6FF98674C051}"/>
              </a:ext>
            </a:extLst>
          </p:cNvPr>
          <p:cNvPicPr>
            <a:picLocks noChangeAspect="1"/>
          </p:cNvPicPr>
          <p:nvPr/>
        </p:nvPicPr>
        <p:blipFill>
          <a:blip r:embed="rId2"/>
          <a:stretch>
            <a:fillRect/>
          </a:stretch>
        </p:blipFill>
        <p:spPr>
          <a:xfrm>
            <a:off x="390607" y="1581150"/>
            <a:ext cx="2352675" cy="2238375"/>
          </a:xfrm>
          <a:prstGeom prst="rect">
            <a:avLst/>
          </a:prstGeom>
        </p:spPr>
      </p:pic>
      <p:pic>
        <p:nvPicPr>
          <p:cNvPr id="3" name="Рисунок 2">
            <a:extLst>
              <a:ext uri="{FF2B5EF4-FFF2-40B4-BE49-F238E27FC236}">
                <a16:creationId xmlns:a16="http://schemas.microsoft.com/office/drawing/2014/main" id="{459DC209-8617-4955-BE21-63B31C326251}"/>
              </a:ext>
            </a:extLst>
          </p:cNvPr>
          <p:cNvPicPr>
            <a:picLocks noChangeAspect="1"/>
          </p:cNvPicPr>
          <p:nvPr/>
        </p:nvPicPr>
        <p:blipFill>
          <a:blip r:embed="rId3"/>
          <a:stretch>
            <a:fillRect/>
          </a:stretch>
        </p:blipFill>
        <p:spPr>
          <a:xfrm>
            <a:off x="3860855" y="0"/>
            <a:ext cx="2705100" cy="3276600"/>
          </a:xfrm>
          <a:prstGeom prst="rect">
            <a:avLst/>
          </a:prstGeom>
        </p:spPr>
      </p:pic>
      <p:pic>
        <p:nvPicPr>
          <p:cNvPr id="4" name="Рисунок 3">
            <a:extLst>
              <a:ext uri="{FF2B5EF4-FFF2-40B4-BE49-F238E27FC236}">
                <a16:creationId xmlns:a16="http://schemas.microsoft.com/office/drawing/2014/main" id="{3C1FB6B7-209D-40FF-AF80-7C4C47366D17}"/>
              </a:ext>
            </a:extLst>
          </p:cNvPr>
          <p:cNvPicPr>
            <a:picLocks noChangeAspect="1"/>
          </p:cNvPicPr>
          <p:nvPr/>
        </p:nvPicPr>
        <p:blipFill>
          <a:blip r:embed="rId4"/>
          <a:stretch>
            <a:fillRect/>
          </a:stretch>
        </p:blipFill>
        <p:spPr>
          <a:xfrm>
            <a:off x="6096000" y="0"/>
            <a:ext cx="2066925" cy="3057525"/>
          </a:xfrm>
          <a:prstGeom prst="rect">
            <a:avLst/>
          </a:prstGeom>
        </p:spPr>
      </p:pic>
      <p:pic>
        <p:nvPicPr>
          <p:cNvPr id="5" name="Рисунок 4">
            <a:extLst>
              <a:ext uri="{FF2B5EF4-FFF2-40B4-BE49-F238E27FC236}">
                <a16:creationId xmlns:a16="http://schemas.microsoft.com/office/drawing/2014/main" id="{1018DD20-DAE1-472B-A385-75EB5ADF178E}"/>
              </a:ext>
            </a:extLst>
          </p:cNvPr>
          <p:cNvPicPr>
            <a:picLocks noChangeAspect="1"/>
          </p:cNvPicPr>
          <p:nvPr/>
        </p:nvPicPr>
        <p:blipFill>
          <a:blip r:embed="rId5"/>
          <a:stretch>
            <a:fillRect/>
          </a:stretch>
        </p:blipFill>
        <p:spPr>
          <a:xfrm>
            <a:off x="8317064" y="-114300"/>
            <a:ext cx="3048000" cy="3390900"/>
          </a:xfrm>
          <a:prstGeom prst="rect">
            <a:avLst/>
          </a:prstGeom>
        </p:spPr>
      </p:pic>
      <p:pic>
        <p:nvPicPr>
          <p:cNvPr id="6" name="Рисунок 5">
            <a:extLst>
              <a:ext uri="{FF2B5EF4-FFF2-40B4-BE49-F238E27FC236}">
                <a16:creationId xmlns:a16="http://schemas.microsoft.com/office/drawing/2014/main" id="{FF9E6C25-8F45-4F43-957D-AF6B9FB47106}"/>
              </a:ext>
            </a:extLst>
          </p:cNvPr>
          <p:cNvPicPr>
            <a:picLocks noChangeAspect="1"/>
          </p:cNvPicPr>
          <p:nvPr/>
        </p:nvPicPr>
        <p:blipFill>
          <a:blip r:embed="rId6"/>
          <a:stretch>
            <a:fillRect/>
          </a:stretch>
        </p:blipFill>
        <p:spPr>
          <a:xfrm>
            <a:off x="0" y="3838575"/>
            <a:ext cx="6067425" cy="2876550"/>
          </a:xfrm>
          <a:prstGeom prst="rect">
            <a:avLst/>
          </a:prstGeom>
        </p:spPr>
      </p:pic>
      <p:pic>
        <p:nvPicPr>
          <p:cNvPr id="7" name="Рисунок 6">
            <a:extLst>
              <a:ext uri="{FF2B5EF4-FFF2-40B4-BE49-F238E27FC236}">
                <a16:creationId xmlns:a16="http://schemas.microsoft.com/office/drawing/2014/main" id="{6D07689A-44A0-4F6D-AF8C-3D307D155570}"/>
              </a:ext>
            </a:extLst>
          </p:cNvPr>
          <p:cNvPicPr>
            <a:picLocks noChangeAspect="1"/>
          </p:cNvPicPr>
          <p:nvPr/>
        </p:nvPicPr>
        <p:blipFill>
          <a:blip r:embed="rId7"/>
          <a:stretch>
            <a:fillRect/>
          </a:stretch>
        </p:blipFill>
        <p:spPr>
          <a:xfrm>
            <a:off x="7435421" y="3794513"/>
            <a:ext cx="4143375" cy="2781300"/>
          </a:xfrm>
          <a:prstGeom prst="rect">
            <a:avLst/>
          </a:prstGeom>
        </p:spPr>
      </p:pic>
    </p:spTree>
    <p:extLst>
      <p:ext uri="{BB962C8B-B14F-4D97-AF65-F5344CB8AC3E}">
        <p14:creationId xmlns:p14="http://schemas.microsoft.com/office/powerpoint/2010/main" val="10955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578650" y="3133534"/>
            <a:ext cx="503471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Алгоритм Хаффмана</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42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1354</TotalTime>
  <Words>1507</Words>
  <Application>Microsoft Office PowerPoint</Application>
  <PresentationFormat>Широкоэкранный</PresentationFormat>
  <Paragraphs>264</Paragraphs>
  <Slides>50</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50</vt:i4>
      </vt:variant>
    </vt:vector>
  </HeadingPairs>
  <TitlesOfParts>
    <vt:vector size="56" baseType="lpstr">
      <vt:lpstr>Arial</vt:lpstr>
      <vt:lpstr>Calibri</vt:lpstr>
      <vt:lpstr>Calibri Light</vt:lpstr>
      <vt:lpstr>Times New Roman</vt:lpstr>
      <vt:lpstr>Тема Office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graph?</dc:title>
  <dc:creator>Levonog</dc:creator>
  <cp:lastModifiedBy>admin</cp:lastModifiedBy>
  <cp:revision>78</cp:revision>
  <dcterms:created xsi:type="dcterms:W3CDTF">2021-07-10T19:33:53Z</dcterms:created>
  <dcterms:modified xsi:type="dcterms:W3CDTF">2023-10-24T11:30:38Z</dcterms:modified>
</cp:coreProperties>
</file>