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7"/>
  </p:notesMasterIdLst>
  <p:handoutMasterIdLst>
    <p:handoutMasterId r:id="rId18"/>
  </p:handoutMasterIdLst>
  <p:sldIdLst>
    <p:sldId id="673" r:id="rId5"/>
    <p:sldId id="791" r:id="rId6"/>
    <p:sldId id="2088197041" r:id="rId7"/>
    <p:sldId id="2088197042" r:id="rId8"/>
    <p:sldId id="765" r:id="rId9"/>
    <p:sldId id="2088197038" r:id="rId10"/>
    <p:sldId id="792" r:id="rId11"/>
    <p:sldId id="2088197039" r:id="rId12"/>
    <p:sldId id="2088197040" r:id="rId13"/>
    <p:sldId id="766" r:id="rId14"/>
    <p:sldId id="797" r:id="rId15"/>
    <p:sldId id="798" r:id="rId16"/>
  </p:sldIdLst>
  <p:sldSz cx="12192000" cy="6858000"/>
  <p:notesSz cx="7315200" cy="9601200"/>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6941" autoAdjust="0"/>
  </p:normalViewPr>
  <p:slideViewPr>
    <p:cSldViewPr snapToGrid="0">
      <p:cViewPr varScale="1">
        <p:scale>
          <a:sx n="63" d="100"/>
          <a:sy n="63" d="100"/>
        </p:scale>
        <p:origin x="780" y="48"/>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6/19/2020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6/19/2020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09281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37099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ltLang="zh-C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6EB334-FCD2-4B56-BDE4-E29DD0D4E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82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5"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9"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1" y="1020131"/>
            <a:ext cx="11252200" cy="392111"/>
          </a:xfrm>
        </p:spPr>
        <p:txBody>
          <a:bodyPr vert="horz" lIns="0" tIns="0" rIns="0" bIns="0" rtlCol="0">
            <a:noAutofit/>
          </a:bodyPr>
          <a:lstStyle>
            <a:lvl1pPr marL="0" indent="0">
              <a:buNone/>
              <a:defRPr lang="en-US" sz="1200"/>
            </a:lvl1pPr>
          </a:lstStyle>
          <a:p>
            <a:pPr marL="228531" lvl="0" indent="-228531">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1"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90348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CND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7"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CND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2020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 id="2147483800" r:id="rId42"/>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hyperlink" Target="https://cloudacademy.com/amazon-web-services/products/elastic-load-balancing/" TargetMode="External"/><Relationship Id="rId26" Type="http://schemas.openxmlformats.org/officeDocument/2006/relationships/image" Target="../media/image26.png"/><Relationship Id="rId39" Type="http://schemas.openxmlformats.org/officeDocument/2006/relationships/image" Target="../media/image39.jpeg"/><Relationship Id="rId21" Type="http://schemas.openxmlformats.org/officeDocument/2006/relationships/image" Target="../media/image21.emf"/><Relationship Id="rId34" Type="http://schemas.openxmlformats.org/officeDocument/2006/relationships/image" Target="../media/image34.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42.xml"/><Relationship Id="rId6" Type="http://schemas.openxmlformats.org/officeDocument/2006/relationships/hyperlink" Target="https://pngtree.com/free-icon/kubernetes-ui_614933" TargetMode="External"/><Relationship Id="rId11" Type="http://schemas.openxmlformats.org/officeDocument/2006/relationships/image" Target="../media/image12.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emf"/><Relationship Id="rId5" Type="http://schemas.openxmlformats.org/officeDocument/2006/relationships/image" Target="../media/image8.png"/><Relationship Id="rId15" Type="http://schemas.openxmlformats.org/officeDocument/2006/relationships/image" Target="../media/image16.emf"/><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1.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7.emf"/><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8" Type="http://schemas.openxmlformats.org/officeDocument/2006/relationships/hyperlink" Target="https://www.edureka.co/blog/amazon-aws-tutorial/" TargetMode="Externa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199" y="5744380"/>
            <a:ext cx="10618899" cy="505645"/>
          </a:xfrm>
        </p:spPr>
        <p:txBody>
          <a:bodyPr/>
          <a:lstStyle/>
          <a:p>
            <a:pPr>
              <a:spcAft>
                <a:spcPts val="600"/>
              </a:spcAft>
            </a:pPr>
            <a:r>
              <a:rPr lang="en-US" sz="2000" dirty="0"/>
              <a:t>Brijesh Prajapati Capstone</a:t>
            </a:r>
          </a:p>
          <a:p>
            <a:pPr>
              <a:spcAft>
                <a:spcPts val="600"/>
              </a:spcAft>
            </a:pPr>
            <a:r>
              <a:rPr lang="en-US" sz="2000" b="0" dirty="0"/>
              <a:t>Cloud Native Development Guild Apprentice Capstone Presentation</a:t>
            </a:r>
            <a:endParaRPr lang="en-US" sz="2000" b="0" noProof="0" dirty="0"/>
          </a:p>
        </p:txBody>
      </p:sp>
      <p:sp>
        <p:nvSpPr>
          <p:cNvPr id="5" name="Text Placeholder 4"/>
          <p:cNvSpPr>
            <a:spLocks noGrp="1"/>
          </p:cNvSpPr>
          <p:nvPr>
            <p:ph type="body" sz="quarter" idx="10"/>
          </p:nvPr>
        </p:nvSpPr>
        <p:spPr/>
        <p:txBody>
          <a:bodyPr/>
          <a:lstStyle/>
          <a:p>
            <a:r>
              <a:rPr lang="en-US" dirty="0"/>
              <a:t>Emerging Tech and Tech Leadership </a:t>
            </a:r>
            <a:r>
              <a:rPr lang="en-US"/>
              <a:t>| June </a:t>
            </a:r>
            <a:r>
              <a:rPr lang="en-US" dirty="0"/>
              <a:t>2020</a:t>
            </a:r>
            <a:endParaRPr lang="en-US"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7" name="Picture 6">
            <a:extLst>
              <a:ext uri="{FF2B5EF4-FFF2-40B4-BE49-F238E27FC236}">
                <a16:creationId xmlns:a16="http://schemas.microsoft.com/office/drawing/2014/main" id="{299DEAED-F17B-4AC0-9B1A-23C9FB9F46C8}"/>
              </a:ext>
            </a:extLst>
          </p:cNvPr>
          <p:cNvPicPr>
            <a:picLocks noChangeAspect="1"/>
          </p:cNvPicPr>
          <p:nvPr/>
        </p:nvPicPr>
        <p:blipFill>
          <a:blip r:embed="rId4"/>
          <a:stretch>
            <a:fillRect/>
          </a:stretch>
        </p:blipFill>
        <p:spPr>
          <a:xfrm>
            <a:off x="4084145" y="1417145"/>
            <a:ext cx="4023709" cy="4023709"/>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r>
              <a:rPr lang="en-US" i="1" dirty="0"/>
              <a:t>This section should answer the question: what the did you learn from this program? Give 3-5 illustrative examples. Use icons; they’re cool. </a:t>
            </a:r>
          </a:p>
          <a:p>
            <a:endParaRPr lang="en-US" b="1"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r>
              <a:rPr lang="en-US" i="1" dirty="0"/>
              <a:t>This section should answer the question: how will you continue to grow your CND skills over the next 6 months? External courses, Guild practicums, hackathons. Do you have an area of focus you want to pursue?</a:t>
            </a:r>
          </a:p>
          <a:p>
            <a:endParaRPr lang="en-US" b="1" dirty="0"/>
          </a:p>
          <a:p>
            <a:endParaRPr lang="en-US" b="1" dirty="0"/>
          </a:p>
          <a:p>
            <a:endParaRPr lang="en-US" b="1" dirty="0"/>
          </a:p>
          <a:p>
            <a:endParaRPr lang="en-US" b="1" dirty="0"/>
          </a:p>
          <a:p>
            <a:r>
              <a:rPr lang="en-US" b="1" dirty="0"/>
              <a:t>       Giving Back</a:t>
            </a:r>
          </a:p>
          <a:p>
            <a:r>
              <a:rPr lang="en-US" i="1" dirty="0"/>
              <a:t>This section should answer the question: how will you (or how do you plan) to contribute to Deloitte with this new skills? Is there a new on your client? Will you seek a new project opportunities?</a:t>
            </a:r>
          </a:p>
          <a:p>
            <a:endParaRPr lang="en-US" b="1" dirty="0"/>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309140" y="4150764"/>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5" name="Picture 4">
            <a:extLst>
              <a:ext uri="{FF2B5EF4-FFF2-40B4-BE49-F238E27FC236}">
                <a16:creationId xmlns:a16="http://schemas.microsoft.com/office/drawing/2014/main" id="{C719B689-C235-4710-B7EF-62A9F0C1465C}"/>
              </a:ext>
            </a:extLst>
          </p:cNvPr>
          <p:cNvPicPr>
            <a:picLocks noChangeAspect="1"/>
          </p:cNvPicPr>
          <p:nvPr/>
        </p:nvPicPr>
        <p:blipFill>
          <a:blip r:embed="rId2"/>
          <a:stretch>
            <a:fillRect/>
          </a:stretch>
        </p:blipFill>
        <p:spPr>
          <a:xfrm>
            <a:off x="4084145" y="1417145"/>
            <a:ext cx="4023709" cy="4023709"/>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7455117" y="4816560"/>
            <a:ext cx="4266983" cy="4673101"/>
          </a:xfrm>
        </p:spPr>
        <p:txBody>
          <a:bodyPr/>
          <a:lstStyle/>
          <a:p>
            <a:r>
              <a:rPr lang="en-US" sz="1400" b="1" noProof="0" dirty="0"/>
              <a:t>Biographical Details</a:t>
            </a:r>
          </a:p>
          <a:p>
            <a:r>
              <a:rPr lang="en-US" sz="1200" b="1" noProof="0" dirty="0"/>
              <a:t>Level</a:t>
            </a:r>
            <a:r>
              <a:rPr lang="en-US" sz="1200" i="1" noProof="0" dirty="0"/>
              <a: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a:t>
            </a:r>
            <a:endParaRPr lang="en-US" sz="1200" dirty="0">
              <a:solidFill>
                <a:schemeClr val="tx1"/>
              </a:solidFill>
            </a:endParaRPr>
          </a:p>
          <a:p>
            <a:r>
              <a:rPr lang="en-US" sz="1200" b="1" dirty="0"/>
              <a:t>Offering</a:t>
            </a:r>
            <a:r>
              <a:rPr lang="en-US" sz="1200" b="1" i="1" dirty="0"/>
              <a:t>:</a:t>
            </a:r>
            <a:endParaRPr lang="en-US" sz="1200" i="1" dirty="0"/>
          </a:p>
          <a:p>
            <a:r>
              <a:rPr lang="en-US" sz="1200" b="1" dirty="0"/>
              <a:t>Industry / Sector</a:t>
            </a:r>
            <a:r>
              <a:rPr lang="en-US" sz="1200" i="1" dirty="0"/>
              <a:t>:</a:t>
            </a:r>
            <a:endParaRPr lang="en-US" sz="1200" i="1" noProof="0" dirty="0"/>
          </a:p>
          <a:p>
            <a:endParaRPr lang="en-US" noProof="0" dirty="0"/>
          </a:p>
        </p:txBody>
      </p:sp>
      <p:sp>
        <p:nvSpPr>
          <p:cNvPr id="5" name="Content Placeholder 4"/>
          <p:cNvSpPr>
            <a:spLocks noGrp="1"/>
          </p:cNvSpPr>
          <p:nvPr>
            <p:ph sz="quarter" idx="16"/>
          </p:nvPr>
        </p:nvSpPr>
        <p:spPr>
          <a:xfrm>
            <a:off x="469900" y="1493943"/>
            <a:ext cx="6660866" cy="4633913"/>
          </a:xfrm>
        </p:spPr>
        <p:txBody>
          <a:bodyPr/>
          <a:lstStyle/>
          <a:p>
            <a:r>
              <a:rPr lang="en-US" sz="1600" b="1" noProof="0" dirty="0"/>
              <a:t>Frame your interest</a:t>
            </a:r>
            <a:r>
              <a:rPr lang="en-US" sz="1600" b="1" dirty="0"/>
              <a:t> in CND in 3 -5 bullets. Feel free to use visuals</a:t>
            </a:r>
            <a:endParaRPr lang="en-US" sz="1600" b="1" noProof="0" dirty="0"/>
          </a:p>
          <a:p>
            <a:r>
              <a:rPr lang="en-US" noProof="0" dirty="0"/>
              <a:t>Level one is the standard text style</a:t>
            </a:r>
          </a:p>
          <a:p>
            <a:pPr lvl="1"/>
            <a:r>
              <a:rPr lang="en-US" noProof="0" dirty="0"/>
              <a:t>Level two is the first level of bullets</a:t>
            </a:r>
          </a:p>
          <a:p>
            <a:pPr lvl="2"/>
            <a:r>
              <a:rPr lang="en-US" noProof="0" dirty="0"/>
              <a:t>Level three is the second level of bullets</a:t>
            </a:r>
          </a:p>
          <a:p>
            <a:pPr lvl="3"/>
            <a:r>
              <a:rPr lang="en-US" noProof="0" dirty="0"/>
              <a:t>Level four is the third level of bullets</a:t>
            </a:r>
          </a:p>
          <a:p>
            <a:pPr lvl="4"/>
            <a:r>
              <a:rPr lang="en-US" noProof="0" dirty="0"/>
              <a:t>Level five is the fourth level of bullets</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Cloud Native Development?</a:t>
            </a:r>
          </a:p>
        </p:txBody>
      </p:sp>
      <p:sp>
        <p:nvSpPr>
          <p:cNvPr id="3" name="Title 2"/>
          <p:cNvSpPr>
            <a:spLocks noGrp="1"/>
          </p:cNvSpPr>
          <p:nvPr>
            <p:ph type="title"/>
          </p:nvPr>
        </p:nvSpPr>
        <p:spPr/>
        <p:txBody>
          <a:bodyPr/>
          <a:lstStyle/>
          <a:p>
            <a:r>
              <a:rPr lang="en-US" noProof="0" dirty="0"/>
              <a:t>Introduction – Team member #1 </a:t>
            </a:r>
            <a:r>
              <a:rPr lang="en-US" noProof="0" dirty="0" err="1"/>
              <a:t>Firstname</a:t>
            </a:r>
            <a:r>
              <a:rPr lang="en-US" noProof="0" dirty="0"/>
              <a:t> </a:t>
            </a:r>
            <a:r>
              <a:rPr lang="en-US" noProof="0" dirty="0" err="1"/>
              <a:t>Lastname</a:t>
            </a:r>
            <a:endParaRPr lang="en-US" noProof="0" dirty="0"/>
          </a:p>
        </p:txBody>
      </p:sp>
      <p:sp>
        <p:nvSpPr>
          <p:cNvPr id="2" name="TextBox 1">
            <a:extLst>
              <a:ext uri="{FF2B5EF4-FFF2-40B4-BE49-F238E27FC236}">
                <a16:creationId xmlns:a16="http://schemas.microsoft.com/office/drawing/2014/main" id="{6778E5BA-464C-4DB2-B902-11FDF119F8F9}"/>
              </a:ext>
            </a:extLst>
          </p:cNvPr>
          <p:cNvSpPr txBox="1">
            <a:spLocks noChangeAspect="1"/>
          </p:cNvSpPr>
          <p:nvPr/>
        </p:nvSpPr>
        <p:spPr>
          <a:xfrm>
            <a:off x="7455117" y="736687"/>
            <a:ext cx="3657600" cy="3657600"/>
          </a:xfrm>
          <a:prstGeom prst="rect">
            <a:avLst/>
          </a:prstGeom>
          <a:noFill/>
          <a:ln>
            <a:solidFill>
              <a:schemeClr val="tx1"/>
            </a:solidFill>
          </a:ln>
        </p:spPr>
        <p:txBody>
          <a:bodyPr vert="horz" wrap="square" lIns="0" tIns="0" rIns="0" bIns="0" rtlCol="0">
            <a:spAutoFit/>
          </a:bodyPr>
          <a:lstStyle/>
          <a:p>
            <a:pPr algn="ctr">
              <a:spcBef>
                <a:spcPts val="200"/>
              </a:spcBef>
              <a:buSzPct val="100000"/>
            </a:pPr>
            <a:r>
              <a:rPr lang="en-US" sz="1200" dirty="0"/>
              <a:t>Picture</a:t>
            </a:r>
          </a:p>
        </p:txBody>
      </p:sp>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7455117" y="4816560"/>
            <a:ext cx="4266983" cy="4673101"/>
          </a:xfrm>
        </p:spPr>
        <p:txBody>
          <a:bodyPr/>
          <a:lstStyle/>
          <a:p>
            <a:r>
              <a:rPr lang="en-US" sz="1400" b="1" noProof="0" dirty="0"/>
              <a:t>Biographical Details</a:t>
            </a:r>
          </a:p>
          <a:p>
            <a:r>
              <a:rPr lang="en-US" sz="1200" b="1" noProof="0" dirty="0"/>
              <a:t>Level</a:t>
            </a:r>
            <a:r>
              <a:rPr lang="en-US" sz="1200" i="1" noProof="0" dirty="0"/>
              <a: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a:t>
            </a:r>
            <a:endParaRPr lang="en-US" sz="1200" dirty="0">
              <a:solidFill>
                <a:schemeClr val="tx1"/>
              </a:solidFill>
            </a:endParaRPr>
          </a:p>
          <a:p>
            <a:r>
              <a:rPr lang="en-US" sz="1200" b="1" dirty="0"/>
              <a:t>Offering</a:t>
            </a:r>
            <a:r>
              <a:rPr lang="en-US" sz="1200" b="1" i="1" dirty="0"/>
              <a:t>:</a:t>
            </a:r>
            <a:endParaRPr lang="en-US" sz="1200" i="1" dirty="0"/>
          </a:p>
          <a:p>
            <a:r>
              <a:rPr lang="en-US" sz="1200" b="1" dirty="0"/>
              <a:t>Industry / Sector</a:t>
            </a:r>
            <a:r>
              <a:rPr lang="en-US" sz="1200" i="1" dirty="0"/>
              <a:t>:</a:t>
            </a:r>
            <a:endParaRPr lang="en-US" sz="1200" i="1" noProof="0" dirty="0"/>
          </a:p>
          <a:p>
            <a:endParaRPr lang="en-US" noProof="0" dirty="0"/>
          </a:p>
        </p:txBody>
      </p:sp>
      <p:sp>
        <p:nvSpPr>
          <p:cNvPr id="5" name="Content Placeholder 4"/>
          <p:cNvSpPr>
            <a:spLocks noGrp="1"/>
          </p:cNvSpPr>
          <p:nvPr>
            <p:ph sz="quarter" idx="16"/>
          </p:nvPr>
        </p:nvSpPr>
        <p:spPr>
          <a:xfrm>
            <a:off x="469900" y="1493943"/>
            <a:ext cx="6660866" cy="4633913"/>
          </a:xfrm>
        </p:spPr>
        <p:txBody>
          <a:bodyPr/>
          <a:lstStyle/>
          <a:p>
            <a:r>
              <a:rPr lang="en-US" sz="1600" b="1" noProof="0" dirty="0"/>
              <a:t>Frame your interest</a:t>
            </a:r>
            <a:r>
              <a:rPr lang="en-US" sz="1600" b="1" dirty="0"/>
              <a:t> in CND in 3 -5 bullets. Feel free to use visuals</a:t>
            </a:r>
            <a:endParaRPr lang="en-US" sz="1600" b="1" noProof="0" dirty="0"/>
          </a:p>
          <a:p>
            <a:r>
              <a:rPr lang="en-US" noProof="0" dirty="0"/>
              <a:t>Level one is the standard text style</a:t>
            </a:r>
          </a:p>
          <a:p>
            <a:pPr lvl="1"/>
            <a:r>
              <a:rPr lang="en-US" noProof="0" dirty="0"/>
              <a:t>Level two is the first level of bullets</a:t>
            </a:r>
          </a:p>
          <a:p>
            <a:pPr lvl="2"/>
            <a:r>
              <a:rPr lang="en-US" noProof="0" dirty="0"/>
              <a:t>Level three is the second level of bullets</a:t>
            </a:r>
          </a:p>
          <a:p>
            <a:pPr lvl="3"/>
            <a:r>
              <a:rPr lang="en-US" noProof="0" dirty="0"/>
              <a:t>Level four is the third level of bullets</a:t>
            </a:r>
          </a:p>
          <a:p>
            <a:pPr lvl="4"/>
            <a:r>
              <a:rPr lang="en-US" noProof="0" dirty="0"/>
              <a:t>Level five is the fourth level of bullets</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Cloud Native Development?</a:t>
            </a:r>
          </a:p>
        </p:txBody>
      </p:sp>
      <p:sp>
        <p:nvSpPr>
          <p:cNvPr id="3" name="Title 2"/>
          <p:cNvSpPr>
            <a:spLocks noGrp="1"/>
          </p:cNvSpPr>
          <p:nvPr>
            <p:ph type="title"/>
          </p:nvPr>
        </p:nvSpPr>
        <p:spPr/>
        <p:txBody>
          <a:bodyPr/>
          <a:lstStyle/>
          <a:p>
            <a:r>
              <a:rPr lang="en-US" noProof="0" dirty="0"/>
              <a:t>Introduction – Team </a:t>
            </a:r>
            <a:r>
              <a:rPr lang="en-US" dirty="0"/>
              <a:t>member #2 </a:t>
            </a:r>
            <a:r>
              <a:rPr lang="en-US" noProof="0" dirty="0" err="1"/>
              <a:t>Firstname</a:t>
            </a:r>
            <a:r>
              <a:rPr lang="en-US" noProof="0" dirty="0"/>
              <a:t> </a:t>
            </a:r>
            <a:r>
              <a:rPr lang="en-US" noProof="0" dirty="0" err="1"/>
              <a:t>Lastname</a:t>
            </a:r>
            <a:endParaRPr lang="en-US" noProof="0" dirty="0"/>
          </a:p>
        </p:txBody>
      </p:sp>
      <p:sp>
        <p:nvSpPr>
          <p:cNvPr id="2" name="TextBox 1">
            <a:extLst>
              <a:ext uri="{FF2B5EF4-FFF2-40B4-BE49-F238E27FC236}">
                <a16:creationId xmlns:a16="http://schemas.microsoft.com/office/drawing/2014/main" id="{6778E5BA-464C-4DB2-B902-11FDF119F8F9}"/>
              </a:ext>
            </a:extLst>
          </p:cNvPr>
          <p:cNvSpPr txBox="1">
            <a:spLocks noChangeAspect="1"/>
          </p:cNvSpPr>
          <p:nvPr/>
        </p:nvSpPr>
        <p:spPr>
          <a:xfrm>
            <a:off x="7455117" y="736687"/>
            <a:ext cx="3657600" cy="3657600"/>
          </a:xfrm>
          <a:prstGeom prst="rect">
            <a:avLst/>
          </a:prstGeom>
          <a:noFill/>
          <a:ln>
            <a:solidFill>
              <a:schemeClr val="tx1"/>
            </a:solidFill>
          </a:ln>
        </p:spPr>
        <p:txBody>
          <a:bodyPr vert="horz" wrap="square" lIns="0" tIns="0" rIns="0" bIns="0" rtlCol="0">
            <a:spAutoFit/>
          </a:bodyPr>
          <a:lstStyle/>
          <a:p>
            <a:pPr algn="ctr">
              <a:spcBef>
                <a:spcPts val="200"/>
              </a:spcBef>
              <a:buSzPct val="100000"/>
            </a:pPr>
            <a:r>
              <a:rPr lang="en-US" sz="1200" dirty="0"/>
              <a:t>Picture</a:t>
            </a:r>
          </a:p>
        </p:txBody>
      </p:sp>
    </p:spTree>
    <p:extLst>
      <p:ext uri="{BB962C8B-B14F-4D97-AF65-F5344CB8AC3E}">
        <p14:creationId xmlns:p14="http://schemas.microsoft.com/office/powerpoint/2010/main" val="37317494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7455117" y="4816560"/>
            <a:ext cx="4266983" cy="4673101"/>
          </a:xfrm>
        </p:spPr>
        <p:txBody>
          <a:bodyPr/>
          <a:lstStyle/>
          <a:p>
            <a:r>
              <a:rPr lang="en-US" sz="1400" b="1" noProof="0" dirty="0"/>
              <a:t>Biographical Details</a:t>
            </a:r>
          </a:p>
          <a:p>
            <a:r>
              <a:rPr lang="en-US" sz="1200" b="1" noProof="0" dirty="0"/>
              <a:t>Level</a:t>
            </a:r>
            <a:r>
              <a:rPr lang="en-US" sz="1200" i="1" noProof="0" dirty="0"/>
              <a: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a:t>
            </a:r>
            <a:endParaRPr lang="en-US" sz="1200" dirty="0">
              <a:solidFill>
                <a:schemeClr val="tx1"/>
              </a:solidFill>
            </a:endParaRPr>
          </a:p>
          <a:p>
            <a:r>
              <a:rPr lang="en-US" sz="1200" b="1" dirty="0"/>
              <a:t>Offering</a:t>
            </a:r>
            <a:r>
              <a:rPr lang="en-US" sz="1200" b="1" i="1" dirty="0"/>
              <a:t>:</a:t>
            </a:r>
            <a:endParaRPr lang="en-US" sz="1200" i="1" dirty="0"/>
          </a:p>
          <a:p>
            <a:r>
              <a:rPr lang="en-US" sz="1200" b="1" dirty="0"/>
              <a:t>Industry / Sector</a:t>
            </a:r>
            <a:r>
              <a:rPr lang="en-US" sz="1200" i="1" dirty="0"/>
              <a:t>:</a:t>
            </a:r>
            <a:endParaRPr lang="en-US" sz="1200" i="1" noProof="0" dirty="0"/>
          </a:p>
          <a:p>
            <a:endParaRPr lang="en-US" noProof="0" dirty="0"/>
          </a:p>
        </p:txBody>
      </p:sp>
      <p:sp>
        <p:nvSpPr>
          <p:cNvPr id="5" name="Content Placeholder 4"/>
          <p:cNvSpPr>
            <a:spLocks noGrp="1"/>
          </p:cNvSpPr>
          <p:nvPr>
            <p:ph sz="quarter" idx="16"/>
          </p:nvPr>
        </p:nvSpPr>
        <p:spPr>
          <a:xfrm>
            <a:off x="469900" y="1493943"/>
            <a:ext cx="6660866" cy="4633913"/>
          </a:xfrm>
        </p:spPr>
        <p:txBody>
          <a:bodyPr/>
          <a:lstStyle/>
          <a:p>
            <a:r>
              <a:rPr lang="en-US" sz="1600" b="1" noProof="0" dirty="0"/>
              <a:t>Frame your interest</a:t>
            </a:r>
            <a:r>
              <a:rPr lang="en-US" sz="1600" b="1" dirty="0"/>
              <a:t> in CND in 3 -5 bullets. Feel free to use visuals</a:t>
            </a:r>
            <a:endParaRPr lang="en-US" sz="1600" b="1" noProof="0" dirty="0"/>
          </a:p>
          <a:p>
            <a:r>
              <a:rPr lang="en-US" noProof="0" dirty="0"/>
              <a:t>Level one is the standard text style</a:t>
            </a:r>
          </a:p>
          <a:p>
            <a:pPr lvl="1"/>
            <a:r>
              <a:rPr lang="en-US" noProof="0" dirty="0"/>
              <a:t>Level two is the first level of bullets</a:t>
            </a:r>
          </a:p>
          <a:p>
            <a:pPr lvl="2"/>
            <a:r>
              <a:rPr lang="en-US" noProof="0" dirty="0"/>
              <a:t>Level three is the second level of bullets</a:t>
            </a:r>
          </a:p>
          <a:p>
            <a:pPr lvl="3"/>
            <a:r>
              <a:rPr lang="en-US" noProof="0" dirty="0"/>
              <a:t>Level four is the third level of bullets</a:t>
            </a:r>
          </a:p>
          <a:p>
            <a:pPr lvl="4"/>
            <a:r>
              <a:rPr lang="en-US" noProof="0" dirty="0"/>
              <a:t>Level five is the fourth level of bullets</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Cloud Native Development?</a:t>
            </a:r>
          </a:p>
        </p:txBody>
      </p:sp>
      <p:sp>
        <p:nvSpPr>
          <p:cNvPr id="3" name="Title 2"/>
          <p:cNvSpPr>
            <a:spLocks noGrp="1"/>
          </p:cNvSpPr>
          <p:nvPr>
            <p:ph type="title"/>
          </p:nvPr>
        </p:nvSpPr>
        <p:spPr/>
        <p:txBody>
          <a:bodyPr/>
          <a:lstStyle/>
          <a:p>
            <a:r>
              <a:rPr lang="en-US" noProof="0" dirty="0"/>
              <a:t>Introduction – Team </a:t>
            </a:r>
            <a:r>
              <a:rPr lang="en-US" dirty="0"/>
              <a:t>member #3 </a:t>
            </a:r>
            <a:r>
              <a:rPr lang="en-US" noProof="0" dirty="0" err="1"/>
              <a:t>Firstname</a:t>
            </a:r>
            <a:r>
              <a:rPr lang="en-US" noProof="0" dirty="0"/>
              <a:t> </a:t>
            </a:r>
            <a:r>
              <a:rPr lang="en-US" noProof="0" dirty="0" err="1"/>
              <a:t>Lastname</a:t>
            </a:r>
            <a:endParaRPr lang="en-US" noProof="0" dirty="0"/>
          </a:p>
        </p:txBody>
      </p:sp>
      <p:sp>
        <p:nvSpPr>
          <p:cNvPr id="2" name="TextBox 1">
            <a:extLst>
              <a:ext uri="{FF2B5EF4-FFF2-40B4-BE49-F238E27FC236}">
                <a16:creationId xmlns:a16="http://schemas.microsoft.com/office/drawing/2014/main" id="{6778E5BA-464C-4DB2-B902-11FDF119F8F9}"/>
              </a:ext>
            </a:extLst>
          </p:cNvPr>
          <p:cNvSpPr txBox="1">
            <a:spLocks noChangeAspect="1"/>
          </p:cNvSpPr>
          <p:nvPr/>
        </p:nvSpPr>
        <p:spPr>
          <a:xfrm>
            <a:off x="7455117" y="736687"/>
            <a:ext cx="3657600" cy="3657600"/>
          </a:xfrm>
          <a:prstGeom prst="rect">
            <a:avLst/>
          </a:prstGeom>
          <a:noFill/>
          <a:ln>
            <a:solidFill>
              <a:schemeClr val="tx1"/>
            </a:solidFill>
          </a:ln>
        </p:spPr>
        <p:txBody>
          <a:bodyPr vert="horz" wrap="square" lIns="0" tIns="0" rIns="0" bIns="0" rtlCol="0">
            <a:spAutoFit/>
          </a:bodyPr>
          <a:lstStyle/>
          <a:p>
            <a:pPr algn="ctr">
              <a:spcBef>
                <a:spcPts val="200"/>
              </a:spcBef>
              <a:buSzPct val="100000"/>
            </a:pPr>
            <a:r>
              <a:rPr lang="en-US" sz="1200" dirty="0"/>
              <a:t>Picture</a:t>
            </a:r>
          </a:p>
        </p:txBody>
      </p:sp>
    </p:spTree>
    <p:extLst>
      <p:ext uri="{BB962C8B-B14F-4D97-AF65-F5344CB8AC3E}">
        <p14:creationId xmlns:p14="http://schemas.microsoft.com/office/powerpoint/2010/main" val="24648053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471366" y="692479"/>
            <a:ext cx="11249270" cy="719763"/>
          </a:xfrm>
        </p:spPr>
        <p:txBody>
          <a:bodyPr/>
          <a:lstStyle/>
          <a:p>
            <a:pPr>
              <a:lnSpc>
                <a:spcPct val="100000"/>
              </a:lnSpc>
            </a:pPr>
            <a:r>
              <a:rPr lang="en-US" sz="1400" dirty="0">
                <a:solidFill>
                  <a:srgbClr val="333333"/>
                </a:solidFill>
                <a:latin typeface="Arial" panose="020B0604020202020204" pitchFamily="34" charset="0"/>
                <a:cs typeface="Arial" panose="020B0604020202020204" pitchFamily="34" charset="0"/>
              </a:rPr>
              <a:t>RAPID’s solution architecture is based on an n-tier, browser-based design which supports cross browser platform. The authentication mechanism supports SSO and Federation which integrates with existing identity providers. The design is layered and service oriented which enable modular structure for the entire solution. Our architecture and components support data to object mapping and connectivity to the leading RDBMS systems with high performance. RAPID is highly available and portable to on-premise or private/public cloud infrastructure. </a:t>
            </a:r>
          </a:p>
          <a:p>
            <a:endParaRPr lang="en-US" dirty="0"/>
          </a:p>
        </p:txBody>
      </p:sp>
      <p:sp>
        <p:nvSpPr>
          <p:cNvPr id="35" name="Title 2"/>
          <p:cNvSpPr>
            <a:spLocks noGrp="1"/>
          </p:cNvSpPr>
          <p:nvPr>
            <p:ph type="title"/>
          </p:nvPr>
        </p:nvSpPr>
        <p:spPr>
          <a:xfrm>
            <a:off x="401523" y="199058"/>
            <a:ext cx="11249270" cy="451866"/>
          </a:xfrm>
        </p:spPr>
        <p:txBody>
          <a:bodyPr anchor="t">
            <a:normAutofit/>
          </a:bodyPr>
          <a:lstStyle/>
          <a:p>
            <a:r>
              <a:rPr lang="en-US" dirty="0"/>
              <a:t>RAPID Architecture</a:t>
            </a:r>
            <a:endParaRPr lang="en-US" altLang="zh-CN" sz="2799" dirty="0"/>
          </a:p>
        </p:txBody>
      </p:sp>
      <p:sp>
        <p:nvSpPr>
          <p:cNvPr id="114" name="Rectangle 7">
            <a:extLst>
              <a:ext uri="{FF2B5EF4-FFF2-40B4-BE49-F238E27FC236}">
                <a16:creationId xmlns:a16="http://schemas.microsoft.com/office/drawing/2014/main" id="{0967AD72-D50F-4D58-8904-13BFFE08D7AF}"/>
              </a:ext>
            </a:extLst>
          </p:cNvPr>
          <p:cNvSpPr/>
          <p:nvPr/>
        </p:nvSpPr>
        <p:spPr>
          <a:xfrm>
            <a:off x="2330183" y="1700666"/>
            <a:ext cx="9390453" cy="4597789"/>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081" tIns="91416" rIns="91416" bIns="45708" numCol="1" spcCol="0" rtlCol="0" fromWordArt="0" anchor="t" anchorCtr="0" forceAA="0" compatLnSpc="1">
            <a:prstTxWarp prst="textNoShape">
              <a:avLst/>
            </a:prstTxWarp>
            <a:noAutofit/>
          </a:bodyPr>
          <a:lstStyle/>
          <a:p>
            <a:pPr algn="r" defTabSz="914126">
              <a:defRPr/>
            </a:pPr>
            <a:r>
              <a:rPr lang="en-US" sz="800">
                <a:ln w="0"/>
                <a:solidFill>
                  <a:sysClr val="windowText" lastClr="000000"/>
                </a:solidFill>
                <a:latin typeface="Open Sans"/>
              </a:rPr>
              <a:t> </a:t>
            </a:r>
          </a:p>
        </p:txBody>
      </p:sp>
      <p:sp>
        <p:nvSpPr>
          <p:cNvPr id="115" name="Rectangle 8">
            <a:extLst>
              <a:ext uri="{FF2B5EF4-FFF2-40B4-BE49-F238E27FC236}">
                <a16:creationId xmlns:a16="http://schemas.microsoft.com/office/drawing/2014/main" id="{A61EC532-2FCD-4866-961B-E3B640EDDFC2}"/>
              </a:ext>
            </a:extLst>
          </p:cNvPr>
          <p:cNvSpPr/>
          <p:nvPr/>
        </p:nvSpPr>
        <p:spPr bwMode="gray">
          <a:xfrm>
            <a:off x="471367" y="1700663"/>
            <a:ext cx="1212599" cy="4596900"/>
          </a:xfrm>
          <a:prstGeom prst="rect">
            <a:avLst/>
          </a:prstGeom>
          <a:solidFill>
            <a:schemeClr val="bg1"/>
          </a:solidFill>
          <a:ln w="3175" algn="ctr">
            <a:solidFill>
              <a:schemeClr val="accent5"/>
            </a:solidFill>
            <a:prstDash val="lgDash"/>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spcBef>
                <a:spcPts val="200"/>
              </a:spcBef>
              <a:buSzPct val="100000"/>
              <a:defRPr/>
            </a:pPr>
            <a:endParaRPr lang="en-US" sz="1600" b="1">
              <a:solidFill>
                <a:prstClr val="white"/>
              </a:solidFill>
              <a:latin typeface="Open Sans"/>
            </a:endParaRPr>
          </a:p>
        </p:txBody>
      </p:sp>
      <p:sp>
        <p:nvSpPr>
          <p:cNvPr id="116" name="Rectangle 9">
            <a:extLst>
              <a:ext uri="{FF2B5EF4-FFF2-40B4-BE49-F238E27FC236}">
                <a16:creationId xmlns:a16="http://schemas.microsoft.com/office/drawing/2014/main" id="{18890AA8-FE62-4D1A-ADD1-5CFA5F0AEAF1}"/>
              </a:ext>
            </a:extLst>
          </p:cNvPr>
          <p:cNvSpPr/>
          <p:nvPr/>
        </p:nvSpPr>
        <p:spPr bwMode="gray">
          <a:xfrm>
            <a:off x="2787897" y="1896030"/>
            <a:ext cx="760453" cy="3431471"/>
          </a:xfrm>
          <a:prstGeom prst="rect">
            <a:avLst/>
          </a:prstGeom>
          <a:noFill/>
          <a:ln w="12700" algn="ctr">
            <a:solidFill>
              <a:schemeClr val="accent5"/>
            </a:solidFill>
            <a:prstDash val="dash"/>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117" name="Rectangle 10">
            <a:extLst>
              <a:ext uri="{FF2B5EF4-FFF2-40B4-BE49-F238E27FC236}">
                <a16:creationId xmlns:a16="http://schemas.microsoft.com/office/drawing/2014/main" id="{4AC033FB-1100-4902-ADC2-A6DCC9CABAC0}"/>
              </a:ext>
            </a:extLst>
          </p:cNvPr>
          <p:cNvSpPr/>
          <p:nvPr/>
        </p:nvSpPr>
        <p:spPr bwMode="gray">
          <a:xfrm>
            <a:off x="9534924" y="1883521"/>
            <a:ext cx="2029944" cy="4332264"/>
          </a:xfrm>
          <a:prstGeom prst="rect">
            <a:avLst/>
          </a:prstGeom>
          <a:solidFill>
            <a:schemeClr val="bg1"/>
          </a:solidFill>
          <a:ln w="6350" algn="ctr">
            <a:solidFill>
              <a:schemeClr val="accent5"/>
            </a:solidFill>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defRPr/>
            </a:pPr>
            <a:endParaRPr lang="en-US" sz="1600">
              <a:solidFill>
                <a:prstClr val="black"/>
              </a:solidFill>
              <a:latin typeface="Open Sans"/>
            </a:endParaRPr>
          </a:p>
        </p:txBody>
      </p:sp>
      <p:pic>
        <p:nvPicPr>
          <p:cNvPr id="118" name="Graphic 266">
            <a:extLst>
              <a:ext uri="{FF2B5EF4-FFF2-40B4-BE49-F238E27FC236}">
                <a16:creationId xmlns:a16="http://schemas.microsoft.com/office/drawing/2014/main" id="{AE52410D-5816-440D-A126-EBC5578BCE38}"/>
              </a:ext>
            </a:extLst>
          </p:cNvPr>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2936267" y="2860693"/>
            <a:ext cx="494538" cy="369697"/>
          </a:xfrm>
          <a:prstGeom prst="rect">
            <a:avLst/>
          </a:prstGeom>
        </p:spPr>
      </p:pic>
      <p:sp>
        <p:nvSpPr>
          <p:cNvPr id="119" name="TextBox 12">
            <a:extLst>
              <a:ext uri="{FF2B5EF4-FFF2-40B4-BE49-F238E27FC236}">
                <a16:creationId xmlns:a16="http://schemas.microsoft.com/office/drawing/2014/main" id="{CEBE4145-40F9-46F4-A707-D94AA1D44462}"/>
              </a:ext>
            </a:extLst>
          </p:cNvPr>
          <p:cNvSpPr txBox="1"/>
          <p:nvPr/>
        </p:nvSpPr>
        <p:spPr>
          <a:xfrm>
            <a:off x="2625349" y="2416446"/>
            <a:ext cx="1026219" cy="461545"/>
          </a:xfrm>
          <a:prstGeom prst="rect">
            <a:avLst/>
          </a:prstGeom>
          <a:noFill/>
        </p:spPr>
        <p:txBody>
          <a:bodyPr wrap="square" rtlCol="0">
            <a:spAutoFit/>
          </a:bodyPr>
          <a:lstStyle>
            <a:defPPr>
              <a:defRPr lang="en-US"/>
            </a:defPPr>
            <a:lvl1pPr algn="ctr">
              <a:defRPr sz="300"/>
            </a:lvl1pPr>
          </a:lstStyle>
          <a:p>
            <a:pPr defTabSz="914126">
              <a:defRPr/>
            </a:pPr>
            <a:r>
              <a:rPr lang="en-US" sz="800">
                <a:solidFill>
                  <a:prstClr val="black"/>
                </a:solidFill>
                <a:latin typeface="Open Sans"/>
              </a:rPr>
              <a:t> Identity and Access Management</a:t>
            </a:r>
          </a:p>
        </p:txBody>
      </p:sp>
      <p:sp>
        <p:nvSpPr>
          <p:cNvPr id="120" name="TextBox 13">
            <a:extLst>
              <a:ext uri="{FF2B5EF4-FFF2-40B4-BE49-F238E27FC236}">
                <a16:creationId xmlns:a16="http://schemas.microsoft.com/office/drawing/2014/main" id="{A242D22D-6751-41B9-98FF-4C7F959A0611}"/>
              </a:ext>
            </a:extLst>
          </p:cNvPr>
          <p:cNvSpPr txBox="1"/>
          <p:nvPr/>
        </p:nvSpPr>
        <p:spPr>
          <a:xfrm>
            <a:off x="2732147" y="4040607"/>
            <a:ext cx="873652" cy="338466"/>
          </a:xfrm>
          <a:prstGeom prst="rect">
            <a:avLst/>
          </a:prstGeom>
          <a:noFill/>
        </p:spPr>
        <p:txBody>
          <a:bodyPr wrap="square" rtlCol="0">
            <a:spAutoFit/>
          </a:bodyPr>
          <a:lstStyle/>
          <a:p>
            <a:pPr algn="ctr" defTabSz="914126">
              <a:defRPr/>
            </a:pPr>
            <a:r>
              <a:rPr lang="en-US" sz="800">
                <a:solidFill>
                  <a:prstClr val="black"/>
                </a:solidFill>
                <a:latin typeface="Open Sans"/>
              </a:rPr>
              <a:t>AWS Directory Service</a:t>
            </a:r>
          </a:p>
        </p:txBody>
      </p:sp>
      <p:sp>
        <p:nvSpPr>
          <p:cNvPr id="121" name="TextBox 14">
            <a:extLst>
              <a:ext uri="{FF2B5EF4-FFF2-40B4-BE49-F238E27FC236}">
                <a16:creationId xmlns:a16="http://schemas.microsoft.com/office/drawing/2014/main" id="{2F42C4A4-DA77-4292-ABC7-223560AA1F9C}"/>
              </a:ext>
            </a:extLst>
          </p:cNvPr>
          <p:cNvSpPr txBox="1"/>
          <p:nvPr/>
        </p:nvSpPr>
        <p:spPr>
          <a:xfrm>
            <a:off x="2701281" y="4920287"/>
            <a:ext cx="966713" cy="338466"/>
          </a:xfrm>
          <a:prstGeom prst="rect">
            <a:avLst/>
          </a:prstGeom>
          <a:noFill/>
        </p:spPr>
        <p:txBody>
          <a:bodyPr wrap="square" rtlCol="0">
            <a:spAutoFit/>
          </a:bodyPr>
          <a:lstStyle>
            <a:defPPr>
              <a:defRPr lang="en-US"/>
            </a:defPPr>
            <a:lvl1pPr algn="ctr">
              <a:defRPr sz="1050"/>
            </a:lvl1pPr>
          </a:lstStyle>
          <a:p>
            <a:pPr defTabSz="914126">
              <a:defRPr/>
            </a:pPr>
            <a:r>
              <a:rPr lang="en-US" sz="800">
                <a:solidFill>
                  <a:prstClr val="black"/>
                </a:solidFill>
                <a:latin typeface="Open Sans"/>
              </a:rPr>
              <a:t>Amazon </a:t>
            </a:r>
          </a:p>
          <a:p>
            <a:pPr defTabSz="914126">
              <a:defRPr/>
            </a:pPr>
            <a:r>
              <a:rPr lang="en-US" sz="800" err="1">
                <a:solidFill>
                  <a:prstClr val="black"/>
                </a:solidFill>
                <a:latin typeface="Open Sans"/>
              </a:rPr>
              <a:t>Cognito</a:t>
            </a:r>
            <a:endParaRPr lang="en-US" sz="800">
              <a:solidFill>
                <a:prstClr val="black"/>
              </a:solidFill>
              <a:latin typeface="Open Sans"/>
            </a:endParaRPr>
          </a:p>
        </p:txBody>
      </p:sp>
      <p:sp>
        <p:nvSpPr>
          <p:cNvPr id="122" name="TextBox 15">
            <a:extLst>
              <a:ext uri="{FF2B5EF4-FFF2-40B4-BE49-F238E27FC236}">
                <a16:creationId xmlns:a16="http://schemas.microsoft.com/office/drawing/2014/main" id="{FC84CF58-85A9-40C1-A713-442DE5E34D0F}"/>
              </a:ext>
            </a:extLst>
          </p:cNvPr>
          <p:cNvSpPr txBox="1"/>
          <p:nvPr/>
        </p:nvSpPr>
        <p:spPr>
          <a:xfrm>
            <a:off x="2776318" y="3230390"/>
            <a:ext cx="780207" cy="338466"/>
          </a:xfrm>
          <a:prstGeom prst="rect">
            <a:avLst/>
          </a:prstGeom>
          <a:noFill/>
        </p:spPr>
        <p:txBody>
          <a:bodyPr wrap="square" rtlCol="0">
            <a:spAutoFit/>
          </a:bodyPr>
          <a:lstStyle/>
          <a:p>
            <a:pPr algn="ctr" defTabSz="914126">
              <a:defRPr/>
            </a:pPr>
            <a:r>
              <a:rPr lang="en-US" sz="800">
                <a:solidFill>
                  <a:prstClr val="black"/>
                </a:solidFill>
                <a:latin typeface="Open Sans"/>
              </a:rPr>
              <a:t>AWS Single Sign-On</a:t>
            </a:r>
          </a:p>
        </p:txBody>
      </p:sp>
      <p:sp>
        <p:nvSpPr>
          <p:cNvPr id="123" name="Rectangle 16">
            <a:extLst>
              <a:ext uri="{FF2B5EF4-FFF2-40B4-BE49-F238E27FC236}">
                <a16:creationId xmlns:a16="http://schemas.microsoft.com/office/drawing/2014/main" id="{AE003127-9CEE-408B-9881-7BE2B0A9503E}"/>
              </a:ext>
            </a:extLst>
          </p:cNvPr>
          <p:cNvSpPr/>
          <p:nvPr/>
        </p:nvSpPr>
        <p:spPr bwMode="gray">
          <a:xfrm>
            <a:off x="9531405" y="1852050"/>
            <a:ext cx="2033769" cy="419509"/>
          </a:xfrm>
          <a:prstGeom prst="rect">
            <a:avLst/>
          </a:prstGeom>
          <a:solidFill>
            <a:schemeClr val="accent5"/>
          </a:solidFill>
          <a:ln w="0" cmpd="sng"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1000" b="1">
                <a:solidFill>
                  <a:prstClr val="white"/>
                </a:solidFill>
                <a:latin typeface="Open Sans"/>
              </a:rPr>
              <a:t>Monitoring logging &amp; Security</a:t>
            </a:r>
          </a:p>
        </p:txBody>
      </p:sp>
      <p:sp>
        <p:nvSpPr>
          <p:cNvPr id="124" name="Rectangle 17">
            <a:extLst>
              <a:ext uri="{FF2B5EF4-FFF2-40B4-BE49-F238E27FC236}">
                <a16:creationId xmlns:a16="http://schemas.microsoft.com/office/drawing/2014/main" id="{C6200750-8B1E-44AF-8932-68AF123849EC}"/>
              </a:ext>
            </a:extLst>
          </p:cNvPr>
          <p:cNvSpPr/>
          <p:nvPr/>
        </p:nvSpPr>
        <p:spPr bwMode="gray">
          <a:xfrm>
            <a:off x="9534925" y="4312715"/>
            <a:ext cx="2026729" cy="386817"/>
          </a:xfrm>
          <a:prstGeom prst="rect">
            <a:avLst/>
          </a:prstGeom>
          <a:solidFill>
            <a:schemeClr val="accent5"/>
          </a:solidFill>
          <a:ln w="0" cmpd="sng" algn="ctr">
            <a:solidFill>
              <a:schemeClr val="tx1"/>
            </a:solidFill>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lnSpc>
                <a:spcPct val="106000"/>
              </a:lnSpc>
              <a:defRPr/>
            </a:pPr>
            <a:r>
              <a:rPr lang="en-US" sz="1000" b="1">
                <a:solidFill>
                  <a:prstClr val="white"/>
                </a:solidFill>
                <a:latin typeface="Open Sans"/>
                <a:cs typeface="Helvetica Neue"/>
              </a:rPr>
              <a:t>Deployment &amp; Management </a:t>
            </a:r>
            <a:endParaRPr lang="en-US" sz="1000" b="1">
              <a:solidFill>
                <a:prstClr val="white"/>
              </a:solidFill>
              <a:latin typeface="Open Sans"/>
            </a:endParaRPr>
          </a:p>
        </p:txBody>
      </p:sp>
      <p:pic>
        <p:nvPicPr>
          <p:cNvPr id="125" name="Picture 18" descr="VPC-Router.png">
            <a:extLst>
              <a:ext uri="{FF2B5EF4-FFF2-40B4-BE49-F238E27FC236}">
                <a16:creationId xmlns:a16="http://schemas.microsoft.com/office/drawing/2014/main" id="{CDE1A489-6F1B-4E17-85DE-9F9C0FB22A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3013" y="3714972"/>
            <a:ext cx="362854" cy="330998"/>
          </a:xfrm>
          <a:prstGeom prst="rect">
            <a:avLst/>
          </a:prstGeom>
        </p:spPr>
      </p:pic>
      <p:pic>
        <p:nvPicPr>
          <p:cNvPr id="126" name="Graphic 131">
            <a:extLst>
              <a:ext uri="{FF2B5EF4-FFF2-40B4-BE49-F238E27FC236}">
                <a16:creationId xmlns:a16="http://schemas.microsoft.com/office/drawing/2014/main" id="{D7897CFB-01C7-4E1A-86B5-5F5B23863DBC}"/>
              </a:ext>
            </a:extLst>
          </p:cNvPr>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783909" y="5212132"/>
            <a:ext cx="684590" cy="429800"/>
          </a:xfrm>
          <a:prstGeom prst="rect">
            <a:avLst/>
          </a:prstGeom>
        </p:spPr>
      </p:pic>
      <p:sp>
        <p:nvSpPr>
          <p:cNvPr id="127" name="Rectangle 20">
            <a:extLst>
              <a:ext uri="{FF2B5EF4-FFF2-40B4-BE49-F238E27FC236}">
                <a16:creationId xmlns:a16="http://schemas.microsoft.com/office/drawing/2014/main" id="{44713FC0-6631-46A1-A45D-9F9730AA546D}"/>
              </a:ext>
            </a:extLst>
          </p:cNvPr>
          <p:cNvSpPr/>
          <p:nvPr/>
        </p:nvSpPr>
        <p:spPr bwMode="gray">
          <a:xfrm>
            <a:off x="2765577" y="5398764"/>
            <a:ext cx="3413007" cy="305156"/>
          </a:xfrm>
          <a:prstGeom prst="rect">
            <a:avLst/>
          </a:prstGeom>
          <a:solidFill>
            <a:schemeClr val="accent5"/>
          </a:solidFill>
          <a:ln w="0" cmpd="sng" algn="ctr">
            <a:noFill/>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lnSpc>
                <a:spcPct val="106000"/>
              </a:lnSpc>
              <a:defRPr/>
            </a:pPr>
            <a:r>
              <a:rPr lang="en-US" sz="1000" b="1">
                <a:solidFill>
                  <a:prstClr val="white"/>
                </a:solidFill>
                <a:latin typeface="Open Sans"/>
              </a:rPr>
              <a:t>Services</a:t>
            </a:r>
          </a:p>
        </p:txBody>
      </p:sp>
      <p:sp>
        <p:nvSpPr>
          <p:cNvPr id="128" name="Rectangle 21">
            <a:extLst>
              <a:ext uri="{FF2B5EF4-FFF2-40B4-BE49-F238E27FC236}">
                <a16:creationId xmlns:a16="http://schemas.microsoft.com/office/drawing/2014/main" id="{E67E7D6E-C5D9-40E3-B1DA-2867A23BD46D}"/>
              </a:ext>
            </a:extLst>
          </p:cNvPr>
          <p:cNvSpPr/>
          <p:nvPr/>
        </p:nvSpPr>
        <p:spPr bwMode="gray">
          <a:xfrm>
            <a:off x="5823786" y="2232928"/>
            <a:ext cx="1772920" cy="1246560"/>
          </a:xfrm>
          <a:prstGeom prst="rect">
            <a:avLst/>
          </a:prstGeom>
          <a:solidFill>
            <a:schemeClr val="bg1">
              <a:lumMod val="95000"/>
            </a:schemeClr>
          </a:solidFill>
          <a:ln w="3175" algn="ctr">
            <a:solidFill>
              <a:schemeClr val="tx1"/>
            </a:solidFill>
            <a:miter lim="800000"/>
            <a:headEnd/>
            <a:tailEnd/>
          </a:ln>
          <a:effectLst>
            <a:reflection endPos="0" dist="50800" dir="5400000" sy="-100000" algn="bl" rotWithShape="0"/>
            <a:softEdge rad="0"/>
          </a:effectLst>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129" name="Rectangle 22">
            <a:extLst>
              <a:ext uri="{FF2B5EF4-FFF2-40B4-BE49-F238E27FC236}">
                <a16:creationId xmlns:a16="http://schemas.microsoft.com/office/drawing/2014/main" id="{830DD7FA-45DC-4B41-81DC-8E3E4E42EDAA}"/>
              </a:ext>
            </a:extLst>
          </p:cNvPr>
          <p:cNvSpPr/>
          <p:nvPr/>
        </p:nvSpPr>
        <p:spPr bwMode="gray">
          <a:xfrm>
            <a:off x="6185739" y="2342118"/>
            <a:ext cx="1286784" cy="854554"/>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pic>
        <p:nvPicPr>
          <p:cNvPr id="130" name="Picture 23">
            <a:extLst>
              <a:ext uri="{FF2B5EF4-FFF2-40B4-BE49-F238E27FC236}">
                <a16:creationId xmlns:a16="http://schemas.microsoft.com/office/drawing/2014/main" id="{8174BAAE-D994-4AD1-AEF9-337CBFBFE2B5}"/>
              </a:ext>
            </a:extLst>
          </p:cNvPr>
          <p:cNvPicPr>
            <a:picLocks noChangeAspect="1"/>
          </p:cNvPicPr>
          <p:nvPr/>
        </p:nvPicPr>
        <p:blipFill>
          <a:blip r:embed="rId4"/>
          <a:stretch>
            <a:fillRect/>
          </a:stretch>
        </p:blipFill>
        <p:spPr>
          <a:xfrm>
            <a:off x="6188041" y="2496227"/>
            <a:ext cx="498961" cy="488014"/>
          </a:xfrm>
          <a:prstGeom prst="rect">
            <a:avLst/>
          </a:prstGeom>
        </p:spPr>
      </p:pic>
      <p:pic>
        <p:nvPicPr>
          <p:cNvPr id="131" name="Picture 24">
            <a:extLst>
              <a:ext uri="{FF2B5EF4-FFF2-40B4-BE49-F238E27FC236}">
                <a16:creationId xmlns:a16="http://schemas.microsoft.com/office/drawing/2014/main" id="{937B2FE1-176F-4030-929E-35E017E3E8B6}"/>
              </a:ext>
            </a:extLst>
          </p:cNvPr>
          <p:cNvPicPr>
            <a:picLocks noChangeAspect="1"/>
          </p:cNvPicPr>
          <p:nvPr/>
        </p:nvPicPr>
        <p:blipFill>
          <a:blip r:embed="rId5" cstate="screen">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5866331" y="2257988"/>
            <a:ext cx="251389" cy="251926"/>
          </a:xfrm>
          <a:prstGeom prst="rect">
            <a:avLst/>
          </a:prstGeom>
        </p:spPr>
      </p:pic>
      <p:sp>
        <p:nvSpPr>
          <p:cNvPr id="132" name="TextBox 25">
            <a:extLst>
              <a:ext uri="{FF2B5EF4-FFF2-40B4-BE49-F238E27FC236}">
                <a16:creationId xmlns:a16="http://schemas.microsoft.com/office/drawing/2014/main" id="{93A9D75A-7624-4A4C-96D8-A97D8BA9168C}"/>
              </a:ext>
            </a:extLst>
          </p:cNvPr>
          <p:cNvSpPr txBox="1"/>
          <p:nvPr/>
        </p:nvSpPr>
        <p:spPr>
          <a:xfrm>
            <a:off x="5928751" y="2459721"/>
            <a:ext cx="129971" cy="822305"/>
          </a:xfrm>
          <a:prstGeom prst="rect">
            <a:avLst/>
          </a:prstGeom>
          <a:noFill/>
        </p:spPr>
        <p:txBody>
          <a:bodyPr vert="vert270" wrap="square" lIns="0" tIns="0" rIns="0" bIns="0" rtlCol="0">
            <a:normAutofit fontScale="92500"/>
          </a:bodyPr>
          <a:lstStyle/>
          <a:p>
            <a:pPr defTabSz="914126">
              <a:spcBef>
                <a:spcPts val="200"/>
              </a:spcBef>
              <a:buSzPct val="100000"/>
              <a:defRPr/>
            </a:pPr>
            <a:r>
              <a:rPr lang="en-US" sz="800">
                <a:solidFill>
                  <a:prstClr val="black"/>
                </a:solidFill>
                <a:latin typeface="Open Sans"/>
              </a:rPr>
              <a:t>Kubernaties Master</a:t>
            </a:r>
          </a:p>
        </p:txBody>
      </p:sp>
      <p:sp>
        <p:nvSpPr>
          <p:cNvPr id="133" name="Rectangle 26">
            <a:extLst>
              <a:ext uri="{FF2B5EF4-FFF2-40B4-BE49-F238E27FC236}">
                <a16:creationId xmlns:a16="http://schemas.microsoft.com/office/drawing/2014/main" id="{7E02AF28-F207-4E8E-B73F-8675F909A484}"/>
              </a:ext>
            </a:extLst>
          </p:cNvPr>
          <p:cNvSpPr/>
          <p:nvPr/>
        </p:nvSpPr>
        <p:spPr bwMode="gray">
          <a:xfrm>
            <a:off x="6696358" y="2387147"/>
            <a:ext cx="707262" cy="218161"/>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Cube Controller Manager </a:t>
            </a:r>
          </a:p>
        </p:txBody>
      </p:sp>
      <p:sp>
        <p:nvSpPr>
          <p:cNvPr id="134" name="Rectangle 27">
            <a:extLst>
              <a:ext uri="{FF2B5EF4-FFF2-40B4-BE49-F238E27FC236}">
                <a16:creationId xmlns:a16="http://schemas.microsoft.com/office/drawing/2014/main" id="{FF51E46D-B0FC-4E6B-A7EE-3378A68014E5}"/>
              </a:ext>
            </a:extLst>
          </p:cNvPr>
          <p:cNvSpPr/>
          <p:nvPr/>
        </p:nvSpPr>
        <p:spPr bwMode="gray">
          <a:xfrm>
            <a:off x="6696358" y="2650850"/>
            <a:ext cx="707262" cy="218161"/>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Cube Scheduler </a:t>
            </a:r>
          </a:p>
        </p:txBody>
      </p:sp>
      <p:sp>
        <p:nvSpPr>
          <p:cNvPr id="135" name="Rectangle 28">
            <a:extLst>
              <a:ext uri="{FF2B5EF4-FFF2-40B4-BE49-F238E27FC236}">
                <a16:creationId xmlns:a16="http://schemas.microsoft.com/office/drawing/2014/main" id="{01908448-BCD7-4C7F-BA16-E368032FBF44}"/>
              </a:ext>
            </a:extLst>
          </p:cNvPr>
          <p:cNvSpPr/>
          <p:nvPr/>
        </p:nvSpPr>
        <p:spPr bwMode="gray">
          <a:xfrm>
            <a:off x="6699699" y="2920743"/>
            <a:ext cx="707262" cy="218161"/>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Cube APT Server </a:t>
            </a:r>
          </a:p>
        </p:txBody>
      </p:sp>
      <p:sp>
        <p:nvSpPr>
          <p:cNvPr id="136" name="Rectangle 29">
            <a:extLst>
              <a:ext uri="{FF2B5EF4-FFF2-40B4-BE49-F238E27FC236}">
                <a16:creationId xmlns:a16="http://schemas.microsoft.com/office/drawing/2014/main" id="{D71965D2-CECE-410A-8557-F1915B2167FF}"/>
              </a:ext>
            </a:extLst>
          </p:cNvPr>
          <p:cNvSpPr/>
          <p:nvPr/>
        </p:nvSpPr>
        <p:spPr bwMode="gray">
          <a:xfrm>
            <a:off x="6179059" y="3260759"/>
            <a:ext cx="621431" cy="126063"/>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ETCD  Proxy</a:t>
            </a:r>
          </a:p>
        </p:txBody>
      </p:sp>
      <p:sp>
        <p:nvSpPr>
          <p:cNvPr id="137" name="Rectangle 30">
            <a:extLst>
              <a:ext uri="{FF2B5EF4-FFF2-40B4-BE49-F238E27FC236}">
                <a16:creationId xmlns:a16="http://schemas.microsoft.com/office/drawing/2014/main" id="{CF9DE6CE-E6DE-4934-B0E9-4AE2C961BB9D}"/>
              </a:ext>
            </a:extLst>
          </p:cNvPr>
          <p:cNvSpPr/>
          <p:nvPr/>
        </p:nvSpPr>
        <p:spPr bwMode="gray">
          <a:xfrm>
            <a:off x="6849900" y="3263874"/>
            <a:ext cx="621431" cy="126063"/>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Kubelet</a:t>
            </a:r>
          </a:p>
        </p:txBody>
      </p:sp>
      <p:sp>
        <p:nvSpPr>
          <p:cNvPr id="138" name="Rectangle 45">
            <a:extLst>
              <a:ext uri="{FF2B5EF4-FFF2-40B4-BE49-F238E27FC236}">
                <a16:creationId xmlns:a16="http://schemas.microsoft.com/office/drawing/2014/main" id="{E36DFEDB-9650-43D3-B1B7-F8AB80139063}"/>
              </a:ext>
            </a:extLst>
          </p:cNvPr>
          <p:cNvSpPr/>
          <p:nvPr/>
        </p:nvSpPr>
        <p:spPr bwMode="gray">
          <a:xfrm>
            <a:off x="7932888" y="3131717"/>
            <a:ext cx="829956" cy="340584"/>
          </a:xfrm>
          <a:prstGeom prst="rect">
            <a:avLst/>
          </a:prstGeom>
          <a:solidFill>
            <a:schemeClr val="bg1">
              <a:lumMod val="95000"/>
            </a:schemeClr>
          </a:solidFill>
          <a:ln w="3175" algn="ctr">
            <a:solidFill>
              <a:schemeClr val="tx1"/>
            </a:solidFill>
            <a:miter lim="800000"/>
            <a:headEnd/>
            <a:tailEnd/>
          </a:ln>
        </p:spPr>
        <p:txBody>
          <a:bodyPr wrap="square" lIns="88877" tIns="88877" rIns="88877" bIns="88877" rtlCol="0" anchor="ctr"/>
          <a:lstStyle/>
          <a:p>
            <a:pPr algn="r" defTabSz="914126">
              <a:lnSpc>
                <a:spcPct val="106000"/>
              </a:lnSpc>
              <a:defRPr/>
            </a:pPr>
            <a:r>
              <a:rPr lang="en-US" sz="900" b="1">
                <a:solidFill>
                  <a:prstClr val="black"/>
                </a:solidFill>
                <a:latin typeface="Open Sans"/>
              </a:rPr>
              <a:t>ETCD</a:t>
            </a:r>
          </a:p>
        </p:txBody>
      </p:sp>
      <p:pic>
        <p:nvPicPr>
          <p:cNvPr id="139" name="Picture 46">
            <a:extLst>
              <a:ext uri="{FF2B5EF4-FFF2-40B4-BE49-F238E27FC236}">
                <a16:creationId xmlns:a16="http://schemas.microsoft.com/office/drawing/2014/main" id="{249AAC49-8ADA-43FE-910F-F054F6BC3062}"/>
              </a:ext>
            </a:extLst>
          </p:cNvPr>
          <p:cNvPicPr>
            <a:picLocks noChangeAspect="1"/>
          </p:cNvPicPr>
          <p:nvPr/>
        </p:nvPicPr>
        <p:blipFill>
          <a:blip r:embed="rId5" cstate="screen">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8029901" y="3182134"/>
            <a:ext cx="251389" cy="251926"/>
          </a:xfrm>
          <a:prstGeom prst="rect">
            <a:avLst/>
          </a:prstGeom>
        </p:spPr>
      </p:pic>
      <p:cxnSp>
        <p:nvCxnSpPr>
          <p:cNvPr id="140" name="Connector: Elbow 133">
            <a:extLst>
              <a:ext uri="{FF2B5EF4-FFF2-40B4-BE49-F238E27FC236}">
                <a16:creationId xmlns:a16="http://schemas.microsoft.com/office/drawing/2014/main" id="{DDA63339-D9A6-4E27-9289-792C34E5062B}"/>
              </a:ext>
            </a:extLst>
          </p:cNvPr>
          <p:cNvCxnSpPr>
            <a:cxnSpLocks/>
            <a:stCxn id="128" idx="1"/>
          </p:cNvCxnSpPr>
          <p:nvPr/>
        </p:nvCxnSpPr>
        <p:spPr>
          <a:xfrm rot="10800000" flipV="1">
            <a:off x="5465184" y="2856210"/>
            <a:ext cx="358603" cy="860533"/>
          </a:xfrm>
          <a:prstGeom prst="bentConnector2">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35">
            <a:extLst>
              <a:ext uri="{FF2B5EF4-FFF2-40B4-BE49-F238E27FC236}">
                <a16:creationId xmlns:a16="http://schemas.microsoft.com/office/drawing/2014/main" id="{42152964-43BA-4959-93C5-1252CF7F33D6}"/>
              </a:ext>
            </a:extLst>
          </p:cNvPr>
          <p:cNvCxnSpPr>
            <a:cxnSpLocks/>
            <a:stCxn id="128" idx="2"/>
            <a:endCxn id="211" idx="0"/>
          </p:cNvCxnSpPr>
          <p:nvPr/>
        </p:nvCxnSpPr>
        <p:spPr>
          <a:xfrm rot="16200000" flipH="1">
            <a:off x="7091514" y="3098221"/>
            <a:ext cx="237253" cy="999787"/>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3">
            <a:extLst>
              <a:ext uri="{FF2B5EF4-FFF2-40B4-BE49-F238E27FC236}">
                <a16:creationId xmlns:a16="http://schemas.microsoft.com/office/drawing/2014/main" id="{DB2C2154-8F5C-44BE-AC22-FAEBAA134785}"/>
              </a:ext>
            </a:extLst>
          </p:cNvPr>
          <p:cNvCxnSpPr>
            <a:cxnSpLocks/>
            <a:stCxn id="128" idx="3"/>
            <a:endCxn id="138" idx="0"/>
          </p:cNvCxnSpPr>
          <p:nvPr/>
        </p:nvCxnSpPr>
        <p:spPr>
          <a:xfrm>
            <a:off x="7596706" y="2856208"/>
            <a:ext cx="751160" cy="275508"/>
          </a:xfrm>
          <a:prstGeom prst="bentConnector2">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TextBox 50">
            <a:extLst>
              <a:ext uri="{FF2B5EF4-FFF2-40B4-BE49-F238E27FC236}">
                <a16:creationId xmlns:a16="http://schemas.microsoft.com/office/drawing/2014/main" id="{75E9D05D-7AD5-4113-BD93-69A36ECB4DDD}"/>
              </a:ext>
            </a:extLst>
          </p:cNvPr>
          <p:cNvSpPr txBox="1"/>
          <p:nvPr/>
        </p:nvSpPr>
        <p:spPr>
          <a:xfrm>
            <a:off x="8164874" y="3528947"/>
            <a:ext cx="829956" cy="123079"/>
          </a:xfrm>
          <a:prstGeom prst="rect">
            <a:avLst/>
          </a:prstGeom>
          <a:noFill/>
        </p:spPr>
        <p:txBody>
          <a:bodyPr vert="horz" wrap="square" lIns="0" tIns="0" rIns="0" bIns="0" rtlCol="0">
            <a:spAutoFit/>
          </a:bodyPr>
          <a:lstStyle/>
          <a:p>
            <a:pPr defTabSz="914126">
              <a:spcBef>
                <a:spcPts val="200"/>
              </a:spcBef>
              <a:buSzPct val="100000"/>
              <a:defRPr/>
            </a:pPr>
            <a:r>
              <a:rPr lang="en-US" sz="800">
                <a:solidFill>
                  <a:prstClr val="black"/>
                </a:solidFill>
                <a:latin typeface="Open Sans"/>
              </a:rPr>
              <a:t>Containers</a:t>
            </a:r>
          </a:p>
        </p:txBody>
      </p:sp>
      <p:cxnSp>
        <p:nvCxnSpPr>
          <p:cNvPr id="144" name="Connector: Elbow 151">
            <a:extLst>
              <a:ext uri="{FF2B5EF4-FFF2-40B4-BE49-F238E27FC236}">
                <a16:creationId xmlns:a16="http://schemas.microsoft.com/office/drawing/2014/main" id="{56058AAF-7FC1-46D1-A9E2-304D992A31A2}"/>
              </a:ext>
            </a:extLst>
          </p:cNvPr>
          <p:cNvCxnSpPr>
            <a:cxnSpLocks/>
          </p:cNvCxnSpPr>
          <p:nvPr/>
        </p:nvCxnSpPr>
        <p:spPr>
          <a:xfrm rot="10800000" flipH="1">
            <a:off x="8326147" y="3631726"/>
            <a:ext cx="145793" cy="280847"/>
          </a:xfrm>
          <a:prstGeom prst="bentConnector4">
            <a:avLst>
              <a:gd name="adj1" fmla="val -150931"/>
              <a:gd name="adj2" fmla="val 59389"/>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45" name="Picture 68">
            <a:extLst>
              <a:ext uri="{FF2B5EF4-FFF2-40B4-BE49-F238E27FC236}">
                <a16:creationId xmlns:a16="http://schemas.microsoft.com/office/drawing/2014/main" id="{3C882EF7-73FC-40BF-ABE9-D45CB7E48807}"/>
              </a:ext>
            </a:extLst>
          </p:cNvPr>
          <p:cNvPicPr>
            <a:picLocks noChangeAspect="1"/>
          </p:cNvPicPr>
          <p:nvPr/>
        </p:nvPicPr>
        <p:blipFill>
          <a:blip r:embed="rId7" cstate="screen">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3548892" y="3319309"/>
            <a:ext cx="614321" cy="363114"/>
          </a:xfrm>
          <a:prstGeom prst="rect">
            <a:avLst/>
          </a:prstGeom>
        </p:spPr>
      </p:pic>
      <p:cxnSp>
        <p:nvCxnSpPr>
          <p:cNvPr id="146" name="Straight Arrow Connector 69">
            <a:extLst>
              <a:ext uri="{FF2B5EF4-FFF2-40B4-BE49-F238E27FC236}">
                <a16:creationId xmlns:a16="http://schemas.microsoft.com/office/drawing/2014/main" id="{E8819180-380F-42B5-B25C-D327BC58B5A1}"/>
              </a:ext>
            </a:extLst>
          </p:cNvPr>
          <p:cNvCxnSpPr>
            <a:cxnSpLocks/>
          </p:cNvCxnSpPr>
          <p:nvPr/>
        </p:nvCxnSpPr>
        <p:spPr>
          <a:xfrm flipV="1">
            <a:off x="1691634" y="3888440"/>
            <a:ext cx="397681" cy="8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206">
            <a:extLst>
              <a:ext uri="{FF2B5EF4-FFF2-40B4-BE49-F238E27FC236}">
                <a16:creationId xmlns:a16="http://schemas.microsoft.com/office/drawing/2014/main" id="{C2977F5D-CB3E-41B0-8858-54ED1BFB9629}"/>
              </a:ext>
            </a:extLst>
          </p:cNvPr>
          <p:cNvCxnSpPr>
            <a:cxnSpLocks/>
          </p:cNvCxnSpPr>
          <p:nvPr/>
        </p:nvCxnSpPr>
        <p:spPr>
          <a:xfrm flipV="1">
            <a:off x="3577539" y="3643728"/>
            <a:ext cx="250252" cy="58114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71">
            <a:extLst>
              <a:ext uri="{FF2B5EF4-FFF2-40B4-BE49-F238E27FC236}">
                <a16:creationId xmlns:a16="http://schemas.microsoft.com/office/drawing/2014/main" id="{B9F35A23-F46F-4644-A09C-A5180594B3F5}"/>
              </a:ext>
            </a:extLst>
          </p:cNvPr>
          <p:cNvCxnSpPr>
            <a:cxnSpLocks/>
          </p:cNvCxnSpPr>
          <p:nvPr/>
        </p:nvCxnSpPr>
        <p:spPr>
          <a:xfrm flipV="1">
            <a:off x="2333224" y="3877220"/>
            <a:ext cx="408436" cy="59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385">
            <a:extLst>
              <a:ext uri="{FF2B5EF4-FFF2-40B4-BE49-F238E27FC236}">
                <a16:creationId xmlns:a16="http://schemas.microsoft.com/office/drawing/2014/main" id="{8CF9507B-B9ED-4391-8F3C-B962F132AB8C}"/>
              </a:ext>
            </a:extLst>
          </p:cNvPr>
          <p:cNvCxnSpPr>
            <a:cxnSpLocks/>
            <a:stCxn id="145" idx="0"/>
          </p:cNvCxnSpPr>
          <p:nvPr/>
        </p:nvCxnSpPr>
        <p:spPr>
          <a:xfrm rot="5400000" flipH="1" flipV="1">
            <a:off x="3295975" y="2555261"/>
            <a:ext cx="1324124" cy="203972"/>
          </a:xfrm>
          <a:prstGeom prst="bentConnector3">
            <a:avLst>
              <a:gd name="adj1" fmla="val 10028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388">
            <a:extLst>
              <a:ext uri="{FF2B5EF4-FFF2-40B4-BE49-F238E27FC236}">
                <a16:creationId xmlns:a16="http://schemas.microsoft.com/office/drawing/2014/main" id="{E42E2CCF-D486-474A-9D08-005AF5903786}"/>
              </a:ext>
            </a:extLst>
          </p:cNvPr>
          <p:cNvCxnSpPr>
            <a:cxnSpLocks/>
            <a:stCxn id="181" idx="2"/>
          </p:cNvCxnSpPr>
          <p:nvPr/>
        </p:nvCxnSpPr>
        <p:spPr>
          <a:xfrm rot="5400000">
            <a:off x="7911453" y="1930061"/>
            <a:ext cx="289812" cy="81364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74">
            <a:extLst>
              <a:ext uri="{FF2B5EF4-FFF2-40B4-BE49-F238E27FC236}">
                <a16:creationId xmlns:a16="http://schemas.microsoft.com/office/drawing/2014/main" id="{C13550B2-EC4A-4F68-9163-4EBD2EDDC136}"/>
              </a:ext>
            </a:extLst>
          </p:cNvPr>
          <p:cNvSpPr txBox="1"/>
          <p:nvPr/>
        </p:nvSpPr>
        <p:spPr>
          <a:xfrm>
            <a:off x="668903" y="3682422"/>
            <a:ext cx="831456" cy="215388"/>
          </a:xfrm>
          <a:prstGeom prst="rect">
            <a:avLst/>
          </a:prstGeom>
          <a:noFill/>
        </p:spPr>
        <p:txBody>
          <a:bodyPr wrap="square" rtlCol="0">
            <a:spAutoFit/>
          </a:bodyPr>
          <a:lstStyle>
            <a:defPPr>
              <a:defRPr lang="en-US"/>
            </a:defPPr>
            <a:lvl1pPr algn="ctr">
              <a:defRPr sz="1050"/>
            </a:lvl1pPr>
          </a:lstStyle>
          <a:p>
            <a:pPr defTabSz="914126">
              <a:defRPr/>
            </a:pPr>
            <a:r>
              <a:rPr lang="en-US" sz="800">
                <a:solidFill>
                  <a:srgbClr val="232F3E"/>
                </a:solidFill>
                <a:latin typeface="Open Sans"/>
              </a:rPr>
              <a:t>Client</a:t>
            </a:r>
          </a:p>
        </p:txBody>
      </p:sp>
      <p:sp>
        <p:nvSpPr>
          <p:cNvPr id="152" name="TextBox 75">
            <a:extLst>
              <a:ext uri="{FF2B5EF4-FFF2-40B4-BE49-F238E27FC236}">
                <a16:creationId xmlns:a16="http://schemas.microsoft.com/office/drawing/2014/main" id="{1E6B1A1B-DE23-4531-B34C-BECC11FA1013}"/>
              </a:ext>
            </a:extLst>
          </p:cNvPr>
          <p:cNvSpPr txBox="1"/>
          <p:nvPr/>
        </p:nvSpPr>
        <p:spPr>
          <a:xfrm>
            <a:off x="592815" y="2498127"/>
            <a:ext cx="950201" cy="461545"/>
          </a:xfrm>
          <a:prstGeom prst="rect">
            <a:avLst/>
          </a:prstGeom>
          <a:noFill/>
        </p:spPr>
        <p:txBody>
          <a:bodyPr wrap="square" rtlCol="0">
            <a:spAutoFit/>
          </a:bodyPr>
          <a:lstStyle>
            <a:defPPr>
              <a:defRPr lang="en-US"/>
            </a:defPPr>
            <a:lvl1pPr algn="ctr">
              <a:defRPr sz="1050"/>
            </a:lvl1pPr>
          </a:lstStyle>
          <a:p>
            <a:pPr defTabSz="914126">
              <a:defRPr/>
            </a:pPr>
            <a:r>
              <a:rPr lang="en-US" sz="800">
                <a:solidFill>
                  <a:prstClr val="black"/>
                </a:solidFill>
                <a:latin typeface="Open Sans"/>
              </a:rPr>
              <a:t>AWS Management Console</a:t>
            </a:r>
          </a:p>
        </p:txBody>
      </p:sp>
      <p:sp>
        <p:nvSpPr>
          <p:cNvPr id="153" name="TextBox 76">
            <a:extLst>
              <a:ext uri="{FF2B5EF4-FFF2-40B4-BE49-F238E27FC236}">
                <a16:creationId xmlns:a16="http://schemas.microsoft.com/office/drawing/2014/main" id="{CF99D50B-711C-4B4B-8451-107C7D879526}"/>
              </a:ext>
            </a:extLst>
          </p:cNvPr>
          <p:cNvSpPr txBox="1"/>
          <p:nvPr/>
        </p:nvSpPr>
        <p:spPr>
          <a:xfrm>
            <a:off x="621968" y="5726858"/>
            <a:ext cx="1032611" cy="215388"/>
          </a:xfrm>
          <a:prstGeom prst="rect">
            <a:avLst/>
          </a:prstGeom>
          <a:noFill/>
        </p:spPr>
        <p:txBody>
          <a:bodyPr wrap="square" rtlCol="0">
            <a:spAutoFit/>
          </a:bodyPr>
          <a:lstStyle/>
          <a:p>
            <a:pPr algn="ctr" defTabSz="914126">
              <a:defRPr/>
            </a:pPr>
            <a:r>
              <a:rPr lang="en-US" sz="800">
                <a:solidFill>
                  <a:srgbClr val="232F3E"/>
                </a:solidFill>
                <a:latin typeface="Open Sans"/>
              </a:rPr>
              <a:t>Mobile client</a:t>
            </a:r>
          </a:p>
        </p:txBody>
      </p:sp>
      <p:sp>
        <p:nvSpPr>
          <p:cNvPr id="154" name="Rectangle 77">
            <a:extLst>
              <a:ext uri="{FF2B5EF4-FFF2-40B4-BE49-F238E27FC236}">
                <a16:creationId xmlns:a16="http://schemas.microsoft.com/office/drawing/2014/main" id="{766A0501-BA3A-432C-ABB3-995827AB4870}"/>
              </a:ext>
            </a:extLst>
          </p:cNvPr>
          <p:cNvSpPr/>
          <p:nvPr/>
        </p:nvSpPr>
        <p:spPr>
          <a:xfrm>
            <a:off x="679033" y="4755599"/>
            <a:ext cx="831455" cy="215388"/>
          </a:xfrm>
          <a:prstGeom prst="rect">
            <a:avLst/>
          </a:prstGeom>
        </p:spPr>
        <p:txBody>
          <a:bodyPr wrap="square">
            <a:spAutoFit/>
          </a:bodyPr>
          <a:lstStyle/>
          <a:p>
            <a:pPr algn="ctr" defTabSz="914126">
              <a:defRPr/>
            </a:pPr>
            <a:r>
              <a:rPr lang="en-US" sz="800">
                <a:solidFill>
                  <a:prstClr val="black"/>
                </a:solidFill>
                <a:latin typeface="Open Sans"/>
              </a:rPr>
              <a:t>AWS VPN</a:t>
            </a:r>
          </a:p>
        </p:txBody>
      </p:sp>
      <p:sp>
        <p:nvSpPr>
          <p:cNvPr id="155" name="Rectangle 78">
            <a:extLst>
              <a:ext uri="{FF2B5EF4-FFF2-40B4-BE49-F238E27FC236}">
                <a16:creationId xmlns:a16="http://schemas.microsoft.com/office/drawing/2014/main" id="{88CE89FE-7392-4A5D-BC19-3CED82A15F7F}"/>
              </a:ext>
            </a:extLst>
          </p:cNvPr>
          <p:cNvSpPr/>
          <p:nvPr/>
        </p:nvSpPr>
        <p:spPr bwMode="gray">
          <a:xfrm>
            <a:off x="2766051" y="5711929"/>
            <a:ext cx="3413007" cy="513159"/>
          </a:xfrm>
          <a:prstGeom prst="rect">
            <a:avLst/>
          </a:prstGeom>
          <a:solidFill>
            <a:schemeClr val="bg1"/>
          </a:solidFill>
          <a:ln w="6350" algn="ctr">
            <a:solidFill>
              <a:schemeClr val="accent5"/>
            </a:solidFill>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defRPr/>
            </a:pPr>
            <a:endParaRPr lang="en-US" sz="1600">
              <a:solidFill>
                <a:prstClr val="black"/>
              </a:solidFill>
              <a:latin typeface="Open Sans"/>
            </a:endParaRPr>
          </a:p>
        </p:txBody>
      </p:sp>
      <p:sp>
        <p:nvSpPr>
          <p:cNvPr id="156" name="Rectangle 79">
            <a:extLst>
              <a:ext uri="{FF2B5EF4-FFF2-40B4-BE49-F238E27FC236}">
                <a16:creationId xmlns:a16="http://schemas.microsoft.com/office/drawing/2014/main" id="{976E77C3-B5C6-46BE-AD16-B094BEC49D05}"/>
              </a:ext>
            </a:extLst>
          </p:cNvPr>
          <p:cNvSpPr/>
          <p:nvPr/>
        </p:nvSpPr>
        <p:spPr bwMode="gray">
          <a:xfrm>
            <a:off x="6236209" y="5395870"/>
            <a:ext cx="3143368" cy="312067"/>
          </a:xfrm>
          <a:prstGeom prst="rect">
            <a:avLst/>
          </a:prstGeom>
          <a:solidFill>
            <a:schemeClr val="accent5"/>
          </a:solidFill>
          <a:ln w="0" cmpd="sng" algn="ctr">
            <a:noFill/>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lnSpc>
                <a:spcPct val="106000"/>
              </a:lnSpc>
              <a:defRPr/>
            </a:pPr>
            <a:r>
              <a:rPr lang="en-US" sz="1000" b="1">
                <a:solidFill>
                  <a:prstClr val="white"/>
                </a:solidFill>
                <a:latin typeface="Open Sans"/>
              </a:rPr>
              <a:t>Code Repository  </a:t>
            </a:r>
          </a:p>
        </p:txBody>
      </p:sp>
      <p:sp>
        <p:nvSpPr>
          <p:cNvPr id="157" name="Rectangle 80">
            <a:extLst>
              <a:ext uri="{FF2B5EF4-FFF2-40B4-BE49-F238E27FC236}">
                <a16:creationId xmlns:a16="http://schemas.microsoft.com/office/drawing/2014/main" id="{5DA483AF-E76A-4FD6-9409-0F799F7AD5EA}"/>
              </a:ext>
            </a:extLst>
          </p:cNvPr>
          <p:cNvSpPr/>
          <p:nvPr/>
        </p:nvSpPr>
        <p:spPr bwMode="gray">
          <a:xfrm>
            <a:off x="6232343" y="5711928"/>
            <a:ext cx="3146812" cy="513158"/>
          </a:xfrm>
          <a:prstGeom prst="rect">
            <a:avLst/>
          </a:prstGeom>
          <a:solidFill>
            <a:schemeClr val="bg1"/>
          </a:solidFill>
          <a:ln w="6350" algn="ctr">
            <a:solidFill>
              <a:schemeClr val="accent5"/>
            </a:solidFill>
            <a:miter lim="800000"/>
            <a:headEnd/>
            <a:tailEnd/>
          </a:ln>
        </p:spPr>
        <p:txBody>
          <a:bodyPr rot="0" spcFirstLastPara="0" vertOverflow="overflow" horzOverflow="overflow" vert="horz" wrap="square" lIns="88877" tIns="88877" rIns="88877" bIns="88877" numCol="1" spcCol="0" rtlCol="0" fromWordArt="0" anchor="ctr" anchorCtr="0" forceAA="0" compatLnSpc="1">
            <a:prstTxWarp prst="textNoShape">
              <a:avLst/>
            </a:prstTxWarp>
            <a:noAutofit/>
          </a:bodyPr>
          <a:lstStyle/>
          <a:p>
            <a:pPr algn="ctr" defTabSz="914126">
              <a:defRPr/>
            </a:pPr>
            <a:endParaRPr lang="en-US" sz="1600">
              <a:solidFill>
                <a:prstClr val="black"/>
              </a:solidFill>
              <a:latin typeface="Open Sans"/>
            </a:endParaRPr>
          </a:p>
        </p:txBody>
      </p:sp>
      <p:pic>
        <p:nvPicPr>
          <p:cNvPr id="158" name="Picture 81" descr="CloudTrail.eps">
            <a:extLst>
              <a:ext uri="{FF2B5EF4-FFF2-40B4-BE49-F238E27FC236}">
                <a16:creationId xmlns:a16="http://schemas.microsoft.com/office/drawing/2014/main" id="{D9D8EA9C-89AB-4DF0-A7C4-C7BA9A1F8665}"/>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893673" y="2981049"/>
            <a:ext cx="375938" cy="406985"/>
          </a:xfrm>
          <a:prstGeom prst="rect">
            <a:avLst/>
          </a:prstGeom>
        </p:spPr>
      </p:pic>
      <p:pic>
        <p:nvPicPr>
          <p:cNvPr id="159" name="Picture 82" descr="CloudWatch.png">
            <a:extLst>
              <a:ext uri="{FF2B5EF4-FFF2-40B4-BE49-F238E27FC236}">
                <a16:creationId xmlns:a16="http://schemas.microsoft.com/office/drawing/2014/main" id="{715E8AE9-3D90-4C0E-B5A9-B03D1D857FD7}"/>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838598" y="3631726"/>
            <a:ext cx="479730" cy="439652"/>
          </a:xfrm>
          <a:prstGeom prst="rect">
            <a:avLst/>
          </a:prstGeom>
        </p:spPr>
      </p:pic>
      <p:pic>
        <p:nvPicPr>
          <p:cNvPr id="160" name="Picture 83" descr="IAM-Security-Token-Service.png">
            <a:extLst>
              <a:ext uri="{FF2B5EF4-FFF2-40B4-BE49-F238E27FC236}">
                <a16:creationId xmlns:a16="http://schemas.microsoft.com/office/drawing/2014/main" id="{785D0A85-8C74-41A6-BC8B-BADE0190A7DA}"/>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16200000">
            <a:off x="9809871" y="2842366"/>
            <a:ext cx="427991" cy="649718"/>
          </a:xfrm>
          <a:prstGeom prst="rect">
            <a:avLst/>
          </a:prstGeom>
        </p:spPr>
      </p:pic>
      <p:sp>
        <p:nvSpPr>
          <p:cNvPr id="161" name="Rectangle 84">
            <a:extLst>
              <a:ext uri="{FF2B5EF4-FFF2-40B4-BE49-F238E27FC236}">
                <a16:creationId xmlns:a16="http://schemas.microsoft.com/office/drawing/2014/main" id="{65F56F5F-3096-43F0-B29E-026D0A15E8C1}"/>
              </a:ext>
            </a:extLst>
          </p:cNvPr>
          <p:cNvSpPr/>
          <p:nvPr/>
        </p:nvSpPr>
        <p:spPr>
          <a:xfrm>
            <a:off x="10743567" y="3391578"/>
            <a:ext cx="676153" cy="215388"/>
          </a:xfrm>
          <a:prstGeom prst="rect">
            <a:avLst/>
          </a:prstGeom>
        </p:spPr>
        <p:txBody>
          <a:bodyPr wrap="square">
            <a:spAutoFit/>
          </a:bodyPr>
          <a:lstStyle/>
          <a:p>
            <a:pPr algn="ctr" defTabSz="914126">
              <a:defRPr/>
            </a:pPr>
            <a:r>
              <a:rPr lang="en-US" sz="800">
                <a:solidFill>
                  <a:prstClr val="black"/>
                </a:solidFill>
                <a:latin typeface="Open Sans"/>
              </a:rPr>
              <a:t>CloudTrail</a:t>
            </a:r>
            <a:endParaRPr lang="en-US" sz="800">
              <a:solidFill>
                <a:prstClr val="black"/>
              </a:solidFill>
              <a:latin typeface="Open Sans"/>
              <a:cs typeface="Helvetica Neue"/>
            </a:endParaRPr>
          </a:p>
        </p:txBody>
      </p:sp>
      <p:sp>
        <p:nvSpPr>
          <p:cNvPr id="162" name="Rectangle 85">
            <a:extLst>
              <a:ext uri="{FF2B5EF4-FFF2-40B4-BE49-F238E27FC236}">
                <a16:creationId xmlns:a16="http://schemas.microsoft.com/office/drawing/2014/main" id="{CBEEFEFA-F585-4A85-A526-9F026548F969}"/>
              </a:ext>
            </a:extLst>
          </p:cNvPr>
          <p:cNvSpPr/>
          <p:nvPr/>
        </p:nvSpPr>
        <p:spPr>
          <a:xfrm>
            <a:off x="9752116" y="4035694"/>
            <a:ext cx="761549" cy="215388"/>
          </a:xfrm>
          <a:prstGeom prst="rect">
            <a:avLst/>
          </a:prstGeom>
        </p:spPr>
        <p:txBody>
          <a:bodyPr wrap="none">
            <a:spAutoFit/>
          </a:bodyPr>
          <a:lstStyle/>
          <a:p>
            <a:pPr algn="ctr" defTabSz="914126">
              <a:defRPr/>
            </a:pPr>
            <a:r>
              <a:rPr lang="en-US" sz="800">
                <a:solidFill>
                  <a:prstClr val="black"/>
                </a:solidFill>
                <a:latin typeface="Open Sans"/>
              </a:rPr>
              <a:t>CloudWatch</a:t>
            </a:r>
            <a:endParaRPr lang="en-US" sz="800">
              <a:solidFill>
                <a:prstClr val="black"/>
              </a:solidFill>
              <a:latin typeface="Open Sans"/>
              <a:cs typeface="Helvetica Neue"/>
            </a:endParaRPr>
          </a:p>
        </p:txBody>
      </p:sp>
      <p:sp>
        <p:nvSpPr>
          <p:cNvPr id="163" name="Rectangle 86">
            <a:extLst>
              <a:ext uri="{FF2B5EF4-FFF2-40B4-BE49-F238E27FC236}">
                <a16:creationId xmlns:a16="http://schemas.microsoft.com/office/drawing/2014/main" id="{121F0BA1-1930-48A9-9ABA-CE469D643CEC}"/>
              </a:ext>
            </a:extLst>
          </p:cNvPr>
          <p:cNvSpPr/>
          <p:nvPr/>
        </p:nvSpPr>
        <p:spPr>
          <a:xfrm>
            <a:off x="9490133" y="3388033"/>
            <a:ext cx="1242325" cy="215388"/>
          </a:xfrm>
          <a:prstGeom prst="rect">
            <a:avLst/>
          </a:prstGeom>
        </p:spPr>
        <p:txBody>
          <a:bodyPr wrap="none">
            <a:spAutoFit/>
          </a:bodyPr>
          <a:lstStyle/>
          <a:p>
            <a:pPr algn="ctr" defTabSz="914126">
              <a:defRPr/>
            </a:pPr>
            <a:r>
              <a:rPr lang="en-US" sz="800">
                <a:solidFill>
                  <a:prstClr val="black"/>
                </a:solidFill>
                <a:latin typeface="Open Sans"/>
                <a:cs typeface="Helvetica Neue"/>
              </a:rPr>
              <a:t>Encryption/Key Mgmt.</a:t>
            </a:r>
          </a:p>
        </p:txBody>
      </p:sp>
      <p:pic>
        <p:nvPicPr>
          <p:cNvPr id="164" name="Picture 87">
            <a:extLst>
              <a:ext uri="{FF2B5EF4-FFF2-40B4-BE49-F238E27FC236}">
                <a16:creationId xmlns:a16="http://schemas.microsoft.com/office/drawing/2014/main" id="{767FC8B3-7D76-4E0E-A0E3-F0C9A2C55FDF}"/>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682329" y="5684976"/>
            <a:ext cx="525746" cy="444569"/>
          </a:xfrm>
          <a:prstGeom prst="rect">
            <a:avLst/>
          </a:prstGeom>
        </p:spPr>
      </p:pic>
      <p:pic>
        <p:nvPicPr>
          <p:cNvPr id="165" name="Picture 88" descr="CloudFormation.png">
            <a:extLst>
              <a:ext uri="{FF2B5EF4-FFF2-40B4-BE49-F238E27FC236}">
                <a16:creationId xmlns:a16="http://schemas.microsoft.com/office/drawing/2014/main" id="{EB8EE6AC-327E-42A1-B98B-99178A39E1CE}"/>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901685" y="4739716"/>
            <a:ext cx="479730" cy="437612"/>
          </a:xfrm>
          <a:prstGeom prst="rect">
            <a:avLst/>
          </a:prstGeom>
        </p:spPr>
      </p:pic>
      <p:pic>
        <p:nvPicPr>
          <p:cNvPr id="166" name="Picture 89" descr="OpsWorks.png">
            <a:extLst>
              <a:ext uri="{FF2B5EF4-FFF2-40B4-BE49-F238E27FC236}">
                <a16:creationId xmlns:a16="http://schemas.microsoft.com/office/drawing/2014/main" id="{B4EBAF62-7244-40F6-A0AD-FB739BFE6BCF}"/>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820331" y="4725115"/>
            <a:ext cx="479730" cy="437612"/>
          </a:xfrm>
          <a:prstGeom prst="rect">
            <a:avLst/>
          </a:prstGeom>
        </p:spPr>
      </p:pic>
      <p:sp>
        <p:nvSpPr>
          <p:cNvPr id="167" name="TextBox 90">
            <a:extLst>
              <a:ext uri="{FF2B5EF4-FFF2-40B4-BE49-F238E27FC236}">
                <a16:creationId xmlns:a16="http://schemas.microsoft.com/office/drawing/2014/main" id="{69EFD6CB-4421-4243-A4DB-B6305D7A684E}"/>
              </a:ext>
            </a:extLst>
          </p:cNvPr>
          <p:cNvSpPr txBox="1"/>
          <p:nvPr/>
        </p:nvSpPr>
        <p:spPr>
          <a:xfrm>
            <a:off x="9640320" y="5193706"/>
            <a:ext cx="931255"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Ops Works</a:t>
            </a:r>
          </a:p>
        </p:txBody>
      </p:sp>
      <p:sp>
        <p:nvSpPr>
          <p:cNvPr id="168" name="TextBox 91">
            <a:extLst>
              <a:ext uri="{FF2B5EF4-FFF2-40B4-BE49-F238E27FC236}">
                <a16:creationId xmlns:a16="http://schemas.microsoft.com/office/drawing/2014/main" id="{731B7619-24A5-4C27-9EC4-686DAF07BEA8}"/>
              </a:ext>
            </a:extLst>
          </p:cNvPr>
          <p:cNvSpPr txBox="1"/>
          <p:nvPr/>
        </p:nvSpPr>
        <p:spPr>
          <a:xfrm>
            <a:off x="10601634" y="5199671"/>
            <a:ext cx="960019"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Cloud Formation</a:t>
            </a:r>
          </a:p>
        </p:txBody>
      </p:sp>
      <p:sp>
        <p:nvSpPr>
          <p:cNvPr id="169" name="TextBox 92">
            <a:extLst>
              <a:ext uri="{FF2B5EF4-FFF2-40B4-BE49-F238E27FC236}">
                <a16:creationId xmlns:a16="http://schemas.microsoft.com/office/drawing/2014/main" id="{75408A44-A67A-4DAE-A7D9-26F1CFD52BF1}"/>
              </a:ext>
            </a:extLst>
          </p:cNvPr>
          <p:cNvSpPr txBox="1"/>
          <p:nvPr/>
        </p:nvSpPr>
        <p:spPr>
          <a:xfrm>
            <a:off x="8385143" y="6061704"/>
            <a:ext cx="1166813"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 Code-Deploy</a:t>
            </a:r>
          </a:p>
        </p:txBody>
      </p:sp>
      <p:sp>
        <p:nvSpPr>
          <p:cNvPr id="170" name="TextBox 93">
            <a:extLst>
              <a:ext uri="{FF2B5EF4-FFF2-40B4-BE49-F238E27FC236}">
                <a16:creationId xmlns:a16="http://schemas.microsoft.com/office/drawing/2014/main" id="{FE3E4B6D-3017-400F-A90C-69CB93FC826E}"/>
              </a:ext>
            </a:extLst>
          </p:cNvPr>
          <p:cNvSpPr txBox="1"/>
          <p:nvPr/>
        </p:nvSpPr>
        <p:spPr>
          <a:xfrm>
            <a:off x="10735800" y="6004702"/>
            <a:ext cx="862409"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Template</a:t>
            </a:r>
          </a:p>
        </p:txBody>
      </p:sp>
      <p:grpSp>
        <p:nvGrpSpPr>
          <p:cNvPr id="171" name="Group 94">
            <a:extLst>
              <a:ext uri="{FF2B5EF4-FFF2-40B4-BE49-F238E27FC236}">
                <a16:creationId xmlns:a16="http://schemas.microsoft.com/office/drawing/2014/main" id="{D4D2F5B0-5C0A-4B26-B3CA-E65FC725A192}"/>
              </a:ext>
            </a:extLst>
          </p:cNvPr>
          <p:cNvGrpSpPr/>
          <p:nvPr/>
        </p:nvGrpSpPr>
        <p:grpSpPr>
          <a:xfrm>
            <a:off x="4379615" y="2186342"/>
            <a:ext cx="4596897" cy="3020464"/>
            <a:chOff x="4268011" y="1783683"/>
            <a:chExt cx="4886075" cy="3525448"/>
          </a:xfrm>
        </p:grpSpPr>
        <p:sp>
          <p:nvSpPr>
            <p:cNvPr id="172" name="Rounded Rectangle 21">
              <a:extLst>
                <a:ext uri="{FF2B5EF4-FFF2-40B4-BE49-F238E27FC236}">
                  <a16:creationId xmlns:a16="http://schemas.microsoft.com/office/drawing/2014/main" id="{38B351B1-BF24-4396-AFDA-50A4162C085D}"/>
                </a:ext>
              </a:extLst>
            </p:cNvPr>
            <p:cNvSpPr/>
            <p:nvPr/>
          </p:nvSpPr>
          <p:spPr>
            <a:xfrm>
              <a:off x="4268011" y="1783683"/>
              <a:ext cx="4886075" cy="348290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4126">
                <a:defRPr/>
              </a:pPr>
              <a:endParaRPr lang="en-US" sz="800">
                <a:solidFill>
                  <a:prstClr val="black"/>
                </a:solidFill>
                <a:latin typeface="Open Sans"/>
                <a:cs typeface="Helvetica Neue"/>
              </a:endParaRPr>
            </a:p>
          </p:txBody>
        </p:sp>
        <p:sp>
          <p:nvSpPr>
            <p:cNvPr id="173" name="TextBox 37">
              <a:extLst>
                <a:ext uri="{FF2B5EF4-FFF2-40B4-BE49-F238E27FC236}">
                  <a16:creationId xmlns:a16="http://schemas.microsoft.com/office/drawing/2014/main" id="{FFA2A19C-262D-447C-B0CE-D5E7FB76AC76}"/>
                </a:ext>
              </a:extLst>
            </p:cNvPr>
            <p:cNvSpPr txBox="1">
              <a:spLocks noChangeArrowheads="1"/>
            </p:cNvSpPr>
            <p:nvPr/>
          </p:nvSpPr>
          <p:spPr bwMode="auto">
            <a:xfrm>
              <a:off x="5711892" y="5057733"/>
              <a:ext cx="1555750" cy="251398"/>
            </a:xfrm>
            <a:prstGeom prst="rect">
              <a:avLst/>
            </a:prstGeom>
            <a:noFill/>
            <a:ln w="9525">
              <a:noFill/>
              <a:miter lim="800000"/>
              <a:headEnd/>
              <a:tailEnd/>
            </a:ln>
          </p:spPr>
          <p:txBody>
            <a:bodyPr>
              <a:spAutoFit/>
            </a:bodyPr>
            <a:lstStyle/>
            <a:p>
              <a:pPr algn="ctr" defTabSz="914126">
                <a:defRPr/>
              </a:pPr>
              <a:r>
                <a:rPr lang="en-US" sz="800">
                  <a:solidFill>
                    <a:prstClr val="black"/>
                  </a:solidFill>
                  <a:latin typeface="Open Sans"/>
                  <a:cs typeface="Helvetica Neue"/>
                </a:rPr>
                <a:t>VPC subnet</a:t>
              </a:r>
            </a:p>
          </p:txBody>
        </p:sp>
      </p:grpSp>
      <p:pic>
        <p:nvPicPr>
          <p:cNvPr id="174" name="Picture 97">
            <a:extLst>
              <a:ext uri="{FF2B5EF4-FFF2-40B4-BE49-F238E27FC236}">
                <a16:creationId xmlns:a16="http://schemas.microsoft.com/office/drawing/2014/main" id="{51FC9E86-2C59-4685-ADC6-531B81FEBAEC}"/>
              </a:ext>
            </a:extLst>
          </p:cNvPr>
          <p:cNvPicPr>
            <a:picLocks noChangeAspect="1"/>
          </p:cNvPicPr>
          <p:nvPr/>
        </p:nvPicPr>
        <p:blipFill>
          <a:blip r:embed="rId15"/>
          <a:stretch>
            <a:fillRect/>
          </a:stretch>
        </p:blipFill>
        <p:spPr>
          <a:xfrm>
            <a:off x="8866129" y="2558536"/>
            <a:ext cx="207822" cy="211879"/>
          </a:xfrm>
          <a:prstGeom prst="rect">
            <a:avLst/>
          </a:prstGeom>
        </p:spPr>
      </p:pic>
      <p:grpSp>
        <p:nvGrpSpPr>
          <p:cNvPr id="175" name="Group 98">
            <a:extLst>
              <a:ext uri="{FF2B5EF4-FFF2-40B4-BE49-F238E27FC236}">
                <a16:creationId xmlns:a16="http://schemas.microsoft.com/office/drawing/2014/main" id="{462B3D65-B9C0-4F19-8B44-2CFE3B5035C2}"/>
              </a:ext>
            </a:extLst>
          </p:cNvPr>
          <p:cNvGrpSpPr/>
          <p:nvPr/>
        </p:nvGrpSpPr>
        <p:grpSpPr>
          <a:xfrm>
            <a:off x="4242129" y="1995185"/>
            <a:ext cx="5005242" cy="3249405"/>
            <a:chOff x="4141927" y="1627620"/>
            <a:chExt cx="5228297" cy="3713295"/>
          </a:xfrm>
        </p:grpSpPr>
        <p:sp>
          <p:nvSpPr>
            <p:cNvPr id="176" name="Rounded Rectangle 6">
              <a:extLst>
                <a:ext uri="{FF2B5EF4-FFF2-40B4-BE49-F238E27FC236}">
                  <a16:creationId xmlns:a16="http://schemas.microsoft.com/office/drawing/2014/main" id="{C511C79C-75F1-40BC-B4F3-29120E7372E3}"/>
                </a:ext>
              </a:extLst>
            </p:cNvPr>
            <p:cNvSpPr/>
            <p:nvPr/>
          </p:nvSpPr>
          <p:spPr>
            <a:xfrm>
              <a:off x="4141927" y="1643708"/>
              <a:ext cx="5228297" cy="3697207"/>
            </a:xfrm>
            <a:prstGeom prst="roundRect">
              <a:avLst>
                <a:gd name="adj" fmla="val 9818"/>
              </a:avLst>
            </a:prstGeom>
            <a:noFill/>
            <a:ln w="12700">
              <a:solidFill>
                <a:schemeClr val="accent5"/>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4126">
                <a:defRPr/>
              </a:pPr>
              <a:endParaRPr lang="en-US" sz="800">
                <a:solidFill>
                  <a:prstClr val="black"/>
                </a:solidFill>
                <a:latin typeface="Open Sans"/>
                <a:cs typeface="Helvetica Neue"/>
              </a:endParaRPr>
            </a:p>
          </p:txBody>
        </p:sp>
        <p:sp>
          <p:nvSpPr>
            <p:cNvPr id="177" name="TextBox 32">
              <a:extLst>
                <a:ext uri="{FF2B5EF4-FFF2-40B4-BE49-F238E27FC236}">
                  <a16:creationId xmlns:a16="http://schemas.microsoft.com/office/drawing/2014/main" id="{3C5D6207-4F10-441B-A93B-AFFA550ED830}"/>
                </a:ext>
              </a:extLst>
            </p:cNvPr>
            <p:cNvSpPr txBox="1">
              <a:spLocks noChangeArrowheads="1"/>
            </p:cNvSpPr>
            <p:nvPr/>
          </p:nvSpPr>
          <p:spPr bwMode="auto">
            <a:xfrm>
              <a:off x="4757200" y="1627620"/>
              <a:ext cx="1813942" cy="246137"/>
            </a:xfrm>
            <a:prstGeom prst="rect">
              <a:avLst/>
            </a:prstGeom>
            <a:noFill/>
            <a:ln w="12700">
              <a:noFill/>
              <a:miter lim="800000"/>
              <a:headEnd/>
              <a:tailEnd/>
            </a:ln>
          </p:spPr>
          <p:txBody>
            <a:bodyPr wrap="square">
              <a:spAutoFit/>
            </a:bodyPr>
            <a:lstStyle/>
            <a:p>
              <a:pPr algn="ctr" defTabSz="914126">
                <a:defRPr/>
              </a:pPr>
              <a:r>
                <a:rPr lang="en-US" sz="800" b="1">
                  <a:solidFill>
                    <a:srgbClr val="0097A9"/>
                  </a:solidFill>
                  <a:latin typeface="Open Sans"/>
                  <a:cs typeface="Helvetica Neue"/>
                </a:rPr>
                <a:t>Availability Zone (Multi AZ)</a:t>
              </a:r>
            </a:p>
          </p:txBody>
        </p:sp>
      </p:grpSp>
      <p:sp>
        <p:nvSpPr>
          <p:cNvPr id="178" name="Rounded Rectangle 9">
            <a:extLst>
              <a:ext uri="{FF2B5EF4-FFF2-40B4-BE49-F238E27FC236}">
                <a16:creationId xmlns:a16="http://schemas.microsoft.com/office/drawing/2014/main" id="{D2B3C6AF-179D-49C0-B13A-EDF2657ED670}"/>
              </a:ext>
            </a:extLst>
          </p:cNvPr>
          <p:cNvSpPr/>
          <p:nvPr/>
        </p:nvSpPr>
        <p:spPr>
          <a:xfrm>
            <a:off x="4060023" y="1838903"/>
            <a:ext cx="5331431" cy="3506695"/>
          </a:xfrm>
          <a:prstGeom prst="roundRect">
            <a:avLst>
              <a:gd name="adj" fmla="val 9818"/>
            </a:avLst>
          </a:prstGeom>
          <a:noFill/>
          <a:ln w="127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914126">
              <a:defRPr/>
            </a:pPr>
            <a:endParaRPr lang="en-US" sz="1799">
              <a:solidFill>
                <a:prstClr val="black"/>
              </a:solidFill>
              <a:latin typeface="Open Sans"/>
              <a:cs typeface="Helvetica Neue"/>
            </a:endParaRPr>
          </a:p>
        </p:txBody>
      </p:sp>
      <p:sp>
        <p:nvSpPr>
          <p:cNvPr id="179" name="TextBox 33">
            <a:extLst>
              <a:ext uri="{FF2B5EF4-FFF2-40B4-BE49-F238E27FC236}">
                <a16:creationId xmlns:a16="http://schemas.microsoft.com/office/drawing/2014/main" id="{45E044A5-6263-48AD-9E8A-4619F301C1CD}"/>
              </a:ext>
            </a:extLst>
          </p:cNvPr>
          <p:cNvSpPr txBox="1">
            <a:spLocks noChangeArrowheads="1"/>
          </p:cNvSpPr>
          <p:nvPr/>
        </p:nvSpPr>
        <p:spPr bwMode="auto">
          <a:xfrm>
            <a:off x="8006252" y="1838902"/>
            <a:ext cx="1793658" cy="215388"/>
          </a:xfrm>
          <a:prstGeom prst="rect">
            <a:avLst/>
          </a:prstGeom>
          <a:noFill/>
          <a:ln w="9525">
            <a:noFill/>
            <a:miter lim="800000"/>
            <a:headEnd/>
            <a:tailEnd/>
          </a:ln>
        </p:spPr>
        <p:txBody>
          <a:bodyPr wrap="square">
            <a:spAutoFit/>
          </a:bodyPr>
          <a:lstStyle/>
          <a:p>
            <a:pPr algn="ctr" defTabSz="914126">
              <a:defRPr/>
            </a:pPr>
            <a:r>
              <a:rPr lang="en-US" sz="800">
                <a:solidFill>
                  <a:prstClr val="black"/>
                </a:solidFill>
                <a:latin typeface="Open Sans"/>
                <a:cs typeface="Helvetica Neue"/>
              </a:rPr>
              <a:t>Region</a:t>
            </a:r>
          </a:p>
        </p:txBody>
      </p:sp>
      <p:pic>
        <p:nvPicPr>
          <p:cNvPr id="180" name="Picture 103">
            <a:extLst>
              <a:ext uri="{FF2B5EF4-FFF2-40B4-BE49-F238E27FC236}">
                <a16:creationId xmlns:a16="http://schemas.microsoft.com/office/drawing/2014/main" id="{0E692D70-7DAD-4ADB-BF6F-BE7C6F9AB0E4}"/>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13879" y="1700665"/>
            <a:ext cx="716300" cy="653413"/>
          </a:xfrm>
          <a:prstGeom prst="rect">
            <a:avLst/>
          </a:prstGeom>
        </p:spPr>
      </p:pic>
      <p:pic>
        <p:nvPicPr>
          <p:cNvPr id="181" name="Picture 104">
            <a:extLst>
              <a:ext uri="{FF2B5EF4-FFF2-40B4-BE49-F238E27FC236}">
                <a16:creationId xmlns:a16="http://schemas.microsoft.com/office/drawing/2014/main" id="{F04EB7D5-9B5F-41EE-87A7-828355C596E3}"/>
              </a:ext>
            </a:extLst>
          </p:cNvPr>
          <p:cNvPicPr>
            <a:picLocks noChangeAspect="1"/>
          </p:cNvPicPr>
          <p:nvPr/>
        </p:nvPicPr>
        <p:blipFill>
          <a:blip r:embed="rId17" cstate="screen">
            <a:extLst>
              <a:ext uri="{28A0092B-C50C-407E-A947-70E740481C1C}">
                <a14:useLocalDpi xmlns:a14="http://schemas.microsoft.com/office/drawing/2010/main"/>
              </a:ext>
              <a:ext uri="{837473B0-CC2E-450A-ABE3-18F120FF3D39}">
                <a1611:picAttrSrcUrl xmlns:a1611="http://schemas.microsoft.com/office/drawing/2016/11/main" r:id="rId18"/>
              </a:ext>
            </a:extLst>
          </a:blip>
          <a:stretch>
            <a:fillRect/>
          </a:stretch>
        </p:blipFill>
        <p:spPr>
          <a:xfrm>
            <a:off x="8250161" y="1856152"/>
            <a:ext cx="426041" cy="335826"/>
          </a:xfrm>
          <a:prstGeom prst="rect">
            <a:avLst/>
          </a:prstGeom>
        </p:spPr>
      </p:pic>
      <p:pic>
        <p:nvPicPr>
          <p:cNvPr id="182" name="Picture 105" descr="S3.png">
            <a:extLst>
              <a:ext uri="{FF2B5EF4-FFF2-40B4-BE49-F238E27FC236}">
                <a16:creationId xmlns:a16="http://schemas.microsoft.com/office/drawing/2014/main" id="{ABBF5A03-0C4E-403C-920D-1884E9AA6292}"/>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961272" y="5744362"/>
            <a:ext cx="390361" cy="329092"/>
          </a:xfrm>
          <a:prstGeom prst="rect">
            <a:avLst/>
          </a:prstGeom>
        </p:spPr>
      </p:pic>
      <p:pic>
        <p:nvPicPr>
          <p:cNvPr id="183" name="Picture 106" descr="Amazon-Elastic-Block-Storage.png">
            <a:extLst>
              <a:ext uri="{FF2B5EF4-FFF2-40B4-BE49-F238E27FC236}">
                <a16:creationId xmlns:a16="http://schemas.microsoft.com/office/drawing/2014/main" id="{DEFB26C9-494F-4701-96A6-6FACB2FC593E}"/>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8681392" y="3855761"/>
            <a:ext cx="276836" cy="252531"/>
          </a:xfrm>
          <a:prstGeom prst="rect">
            <a:avLst/>
          </a:prstGeom>
        </p:spPr>
      </p:pic>
      <p:pic>
        <p:nvPicPr>
          <p:cNvPr id="184" name="Picture 107" descr="Database_Amazon RDS MySQL DB Instance.eps">
            <a:extLst>
              <a:ext uri="{FF2B5EF4-FFF2-40B4-BE49-F238E27FC236}">
                <a16:creationId xmlns:a16="http://schemas.microsoft.com/office/drawing/2014/main" id="{B5B0C25A-916B-4F3D-BCAA-301E177F0261}"/>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5553898" y="5670564"/>
            <a:ext cx="567815" cy="517964"/>
          </a:xfrm>
          <a:prstGeom prst="rect">
            <a:avLst/>
          </a:prstGeom>
        </p:spPr>
      </p:pic>
      <p:pic>
        <p:nvPicPr>
          <p:cNvPr id="185" name="Picture 2" descr="Related image">
            <a:extLst>
              <a:ext uri="{FF2B5EF4-FFF2-40B4-BE49-F238E27FC236}">
                <a16:creationId xmlns:a16="http://schemas.microsoft.com/office/drawing/2014/main" id="{1E9B2D6D-F56B-414B-9C1E-60855544B0FB}"/>
              </a:ext>
            </a:extLst>
          </p:cNvPr>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6300061" y="5711929"/>
            <a:ext cx="747745" cy="371743"/>
          </a:xfrm>
          <a:prstGeom prst="rect">
            <a:avLst/>
          </a:prstGeom>
          <a:noFill/>
          <a:extLst>
            <a:ext uri="{909E8E84-426E-40DD-AFC4-6F175D3DCCD1}">
              <a14:hiddenFill xmlns:a14="http://schemas.microsoft.com/office/drawing/2010/main">
                <a:solidFill>
                  <a:srgbClr val="FFFFFF"/>
                </a:solidFill>
              </a14:hiddenFill>
            </a:ext>
          </a:extLst>
        </p:spPr>
      </p:pic>
      <p:sp>
        <p:nvSpPr>
          <p:cNvPr id="186" name="TextBox 109">
            <a:extLst>
              <a:ext uri="{FF2B5EF4-FFF2-40B4-BE49-F238E27FC236}">
                <a16:creationId xmlns:a16="http://schemas.microsoft.com/office/drawing/2014/main" id="{31894CCA-D9CD-419F-B196-E8FF46515AC5}"/>
              </a:ext>
            </a:extLst>
          </p:cNvPr>
          <p:cNvSpPr txBox="1"/>
          <p:nvPr/>
        </p:nvSpPr>
        <p:spPr>
          <a:xfrm>
            <a:off x="6126771" y="6061984"/>
            <a:ext cx="1166813"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Code-Commit</a:t>
            </a:r>
          </a:p>
        </p:txBody>
      </p:sp>
      <p:sp>
        <p:nvSpPr>
          <p:cNvPr id="187" name="TextBox 110">
            <a:extLst>
              <a:ext uri="{FF2B5EF4-FFF2-40B4-BE49-F238E27FC236}">
                <a16:creationId xmlns:a16="http://schemas.microsoft.com/office/drawing/2014/main" id="{21B70D23-9EC0-49A9-BFD3-CCD6CC33EE92}"/>
              </a:ext>
            </a:extLst>
          </p:cNvPr>
          <p:cNvSpPr txBox="1"/>
          <p:nvPr/>
        </p:nvSpPr>
        <p:spPr>
          <a:xfrm>
            <a:off x="5459769" y="6061704"/>
            <a:ext cx="822422"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MySQL</a:t>
            </a:r>
          </a:p>
        </p:txBody>
      </p:sp>
      <p:pic>
        <p:nvPicPr>
          <p:cNvPr id="188" name="Picture 111" descr="DynamoDB.png">
            <a:extLst>
              <a:ext uri="{FF2B5EF4-FFF2-40B4-BE49-F238E27FC236}">
                <a16:creationId xmlns:a16="http://schemas.microsoft.com/office/drawing/2014/main" id="{9D0A9997-24C5-4BFB-9A9E-0CFE2E8A0192}"/>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4982486" y="5753482"/>
            <a:ext cx="345488" cy="315156"/>
          </a:xfrm>
          <a:prstGeom prst="rect">
            <a:avLst/>
          </a:prstGeom>
        </p:spPr>
      </p:pic>
      <p:sp>
        <p:nvSpPr>
          <p:cNvPr id="189" name="TextBox 112">
            <a:extLst>
              <a:ext uri="{FF2B5EF4-FFF2-40B4-BE49-F238E27FC236}">
                <a16:creationId xmlns:a16="http://schemas.microsoft.com/office/drawing/2014/main" id="{8B81B87D-98BE-41E4-8D0B-4D00CC2D0BCF}"/>
              </a:ext>
            </a:extLst>
          </p:cNvPr>
          <p:cNvSpPr txBox="1"/>
          <p:nvPr/>
        </p:nvSpPr>
        <p:spPr>
          <a:xfrm>
            <a:off x="4713264" y="6054907"/>
            <a:ext cx="953741"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Dynamo DB</a:t>
            </a:r>
          </a:p>
        </p:txBody>
      </p:sp>
      <p:sp>
        <p:nvSpPr>
          <p:cNvPr id="190" name="TextBox 113">
            <a:extLst>
              <a:ext uri="{FF2B5EF4-FFF2-40B4-BE49-F238E27FC236}">
                <a16:creationId xmlns:a16="http://schemas.microsoft.com/office/drawing/2014/main" id="{0E7876A1-D784-4164-87C2-626A99B135B5}"/>
              </a:ext>
            </a:extLst>
          </p:cNvPr>
          <p:cNvSpPr txBox="1"/>
          <p:nvPr/>
        </p:nvSpPr>
        <p:spPr>
          <a:xfrm>
            <a:off x="2812729" y="6080662"/>
            <a:ext cx="693633"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S3</a:t>
            </a:r>
          </a:p>
        </p:txBody>
      </p:sp>
      <p:sp>
        <p:nvSpPr>
          <p:cNvPr id="191" name="TextBox 103">
            <a:extLst>
              <a:ext uri="{FF2B5EF4-FFF2-40B4-BE49-F238E27FC236}">
                <a16:creationId xmlns:a16="http://schemas.microsoft.com/office/drawing/2014/main" id="{C8407CF6-7336-4FED-ABFD-425843408D79}"/>
              </a:ext>
            </a:extLst>
          </p:cNvPr>
          <p:cNvSpPr txBox="1">
            <a:spLocks noChangeArrowheads="1"/>
          </p:cNvSpPr>
          <p:nvPr/>
        </p:nvSpPr>
        <p:spPr bwMode="auto">
          <a:xfrm>
            <a:off x="8580155" y="4113334"/>
            <a:ext cx="478973" cy="123079"/>
          </a:xfrm>
          <a:prstGeom prst="rect">
            <a:avLst/>
          </a:prstGeom>
          <a:noFill/>
          <a:ln w="9525">
            <a:noFill/>
            <a:miter lim="800000"/>
            <a:headEnd/>
            <a:tailEnd/>
          </a:ln>
        </p:spPr>
        <p:txBody>
          <a:bodyPr wrap="square" lIns="0" tIns="0" rIns="0" bIns="0">
            <a:spAutoFit/>
          </a:bodyPr>
          <a:lstStyle/>
          <a:p>
            <a:pPr algn="ctr" defTabSz="914126">
              <a:defRPr/>
            </a:pPr>
            <a:r>
              <a:rPr lang="en-US" sz="800">
                <a:solidFill>
                  <a:prstClr val="black"/>
                </a:solidFill>
                <a:latin typeface="Open Sans"/>
                <a:cs typeface="Helvetica Neue"/>
              </a:rPr>
              <a:t>EBS</a:t>
            </a:r>
          </a:p>
        </p:txBody>
      </p:sp>
      <p:pic>
        <p:nvPicPr>
          <p:cNvPr id="192" name="Picture 115">
            <a:extLst>
              <a:ext uri="{FF2B5EF4-FFF2-40B4-BE49-F238E27FC236}">
                <a16:creationId xmlns:a16="http://schemas.microsoft.com/office/drawing/2014/main" id="{FE1DBCAA-40ED-434B-9033-ECB8681FE552}"/>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936035" y="3635499"/>
            <a:ext cx="494538" cy="451119"/>
          </a:xfrm>
          <a:prstGeom prst="rect">
            <a:avLst/>
          </a:prstGeom>
        </p:spPr>
      </p:pic>
      <p:pic>
        <p:nvPicPr>
          <p:cNvPr id="193" name="Picture 116" descr="IAM.png">
            <a:extLst>
              <a:ext uri="{FF2B5EF4-FFF2-40B4-BE49-F238E27FC236}">
                <a16:creationId xmlns:a16="http://schemas.microsoft.com/office/drawing/2014/main" id="{ACC08D27-D0D2-4475-BDA2-EDB556588236}"/>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2931510" y="1973317"/>
            <a:ext cx="494538" cy="451119"/>
          </a:xfrm>
          <a:prstGeom prst="rect">
            <a:avLst/>
          </a:prstGeom>
        </p:spPr>
      </p:pic>
      <p:pic>
        <p:nvPicPr>
          <p:cNvPr id="194" name="Picture 117">
            <a:extLst>
              <a:ext uri="{FF2B5EF4-FFF2-40B4-BE49-F238E27FC236}">
                <a16:creationId xmlns:a16="http://schemas.microsoft.com/office/drawing/2014/main" id="{7CAE5B5E-2DC9-4B31-85C1-3613F21C0DAF}"/>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2923814" y="4481270"/>
            <a:ext cx="494538" cy="451119"/>
          </a:xfrm>
          <a:prstGeom prst="rect">
            <a:avLst/>
          </a:prstGeom>
        </p:spPr>
      </p:pic>
      <p:pic>
        <p:nvPicPr>
          <p:cNvPr id="195" name="Picture 118" descr="AWS-Management-Console.png">
            <a:extLst>
              <a:ext uri="{FF2B5EF4-FFF2-40B4-BE49-F238E27FC236}">
                <a16:creationId xmlns:a16="http://schemas.microsoft.com/office/drawing/2014/main" id="{4E284FBA-AECA-4F29-B4E7-480A79A87156}"/>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754306" y="1827067"/>
            <a:ext cx="704149" cy="642329"/>
          </a:xfrm>
          <a:prstGeom prst="rect">
            <a:avLst/>
          </a:prstGeom>
        </p:spPr>
      </p:pic>
      <p:pic>
        <p:nvPicPr>
          <p:cNvPr id="196" name="Picture 119" descr="Client.png">
            <a:extLst>
              <a:ext uri="{FF2B5EF4-FFF2-40B4-BE49-F238E27FC236}">
                <a16:creationId xmlns:a16="http://schemas.microsoft.com/office/drawing/2014/main" id="{A904D2C6-22B1-4895-A296-A04869C0FA9C}"/>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754512" y="3108762"/>
            <a:ext cx="704149" cy="642329"/>
          </a:xfrm>
          <a:prstGeom prst="rect">
            <a:avLst/>
          </a:prstGeom>
        </p:spPr>
      </p:pic>
      <p:pic>
        <p:nvPicPr>
          <p:cNvPr id="197" name="Picture 120" descr="VPN-Connection.png">
            <a:extLst>
              <a:ext uri="{FF2B5EF4-FFF2-40B4-BE49-F238E27FC236}">
                <a16:creationId xmlns:a16="http://schemas.microsoft.com/office/drawing/2014/main" id="{65EEE595-B3D4-4864-A1B4-3CC89426B0A8}"/>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732557" y="4082788"/>
            <a:ext cx="704149" cy="642329"/>
          </a:xfrm>
          <a:prstGeom prst="rect">
            <a:avLst/>
          </a:prstGeom>
        </p:spPr>
      </p:pic>
      <p:pic>
        <p:nvPicPr>
          <p:cNvPr id="198" name="Picture 121">
            <a:extLst>
              <a:ext uri="{FF2B5EF4-FFF2-40B4-BE49-F238E27FC236}">
                <a16:creationId xmlns:a16="http://schemas.microsoft.com/office/drawing/2014/main" id="{CD441DC1-ADAD-4D8D-BB76-297FF973E345}"/>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9757991" y="2319535"/>
            <a:ext cx="479730" cy="437612"/>
          </a:xfrm>
          <a:prstGeom prst="rect">
            <a:avLst/>
          </a:prstGeom>
        </p:spPr>
      </p:pic>
      <p:sp>
        <p:nvSpPr>
          <p:cNvPr id="199" name="TextBox 122">
            <a:extLst>
              <a:ext uri="{FF2B5EF4-FFF2-40B4-BE49-F238E27FC236}">
                <a16:creationId xmlns:a16="http://schemas.microsoft.com/office/drawing/2014/main" id="{31092AA0-15E9-47D5-8682-C60B5D438F95}"/>
              </a:ext>
            </a:extLst>
          </p:cNvPr>
          <p:cNvSpPr txBox="1"/>
          <p:nvPr/>
        </p:nvSpPr>
        <p:spPr>
          <a:xfrm>
            <a:off x="9197317" y="2750736"/>
            <a:ext cx="1667742" cy="123079"/>
          </a:xfrm>
          <a:prstGeom prst="rect">
            <a:avLst/>
          </a:prstGeom>
          <a:noFill/>
        </p:spPr>
        <p:txBody>
          <a:bodyPr wrap="square" lIns="0" tIns="0" rIns="0" bIns="0" rtlCol="0">
            <a:spAutoFit/>
          </a:bodyPr>
          <a:lstStyle>
            <a:defPPr>
              <a:defRPr lang="en-US"/>
            </a:defPPr>
            <a:lvl1pPr algn="ctr">
              <a:defRPr sz="1000">
                <a:latin typeface="Helvetica Neue"/>
                <a:cs typeface="Helvetica Neue"/>
              </a:defRPr>
            </a:lvl1pPr>
          </a:lstStyle>
          <a:p>
            <a:pPr defTabSz="914126">
              <a:defRPr/>
            </a:pPr>
            <a:r>
              <a:rPr lang="en-US" sz="800">
                <a:solidFill>
                  <a:prstClr val="black"/>
                </a:solidFill>
                <a:latin typeface="Open Sans"/>
              </a:rPr>
              <a:t>Config</a:t>
            </a:r>
          </a:p>
        </p:txBody>
      </p:sp>
      <p:pic>
        <p:nvPicPr>
          <p:cNvPr id="200" name="Picture 123" descr="Elastic-Beanstalk.png">
            <a:extLst>
              <a:ext uri="{FF2B5EF4-FFF2-40B4-BE49-F238E27FC236}">
                <a16:creationId xmlns:a16="http://schemas.microsoft.com/office/drawing/2014/main" id="{15DC1D58-31BC-445D-8290-EB3754EC8980}"/>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9805526" y="5408349"/>
            <a:ext cx="606500" cy="553252"/>
          </a:xfrm>
          <a:prstGeom prst="rect">
            <a:avLst/>
          </a:prstGeom>
        </p:spPr>
      </p:pic>
      <p:sp>
        <p:nvSpPr>
          <p:cNvPr id="201" name="TextBox 124">
            <a:extLst>
              <a:ext uri="{FF2B5EF4-FFF2-40B4-BE49-F238E27FC236}">
                <a16:creationId xmlns:a16="http://schemas.microsoft.com/office/drawing/2014/main" id="{DE6E89B2-5EC6-4A95-AAA9-4DD375F385B1}"/>
              </a:ext>
            </a:extLst>
          </p:cNvPr>
          <p:cNvSpPr txBox="1"/>
          <p:nvPr/>
        </p:nvSpPr>
        <p:spPr>
          <a:xfrm>
            <a:off x="9665567" y="6013099"/>
            <a:ext cx="931255"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Elastic Beanstalk</a:t>
            </a:r>
          </a:p>
        </p:txBody>
      </p:sp>
      <p:pic>
        <p:nvPicPr>
          <p:cNvPr id="202" name="Picture 125">
            <a:extLst>
              <a:ext uri="{FF2B5EF4-FFF2-40B4-BE49-F238E27FC236}">
                <a16:creationId xmlns:a16="http://schemas.microsoft.com/office/drawing/2014/main" id="{3F497DA6-5A3D-46E7-A600-B6812BB21A05}"/>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0794501" y="3554172"/>
            <a:ext cx="566317" cy="516597"/>
          </a:xfrm>
          <a:prstGeom prst="rect">
            <a:avLst/>
          </a:prstGeom>
          <a:noFill/>
        </p:spPr>
      </p:pic>
      <p:sp>
        <p:nvSpPr>
          <p:cNvPr id="203" name="TextBox 126">
            <a:extLst>
              <a:ext uri="{FF2B5EF4-FFF2-40B4-BE49-F238E27FC236}">
                <a16:creationId xmlns:a16="http://schemas.microsoft.com/office/drawing/2014/main" id="{25E8F088-1216-4C9E-ACD4-538AF4B68ACD}"/>
              </a:ext>
            </a:extLst>
          </p:cNvPr>
          <p:cNvSpPr txBox="1"/>
          <p:nvPr/>
        </p:nvSpPr>
        <p:spPr>
          <a:xfrm>
            <a:off x="10541887" y="4064094"/>
            <a:ext cx="1008368" cy="123079"/>
          </a:xfrm>
          <a:prstGeom prst="rect">
            <a:avLst/>
          </a:prstGeom>
          <a:noFill/>
        </p:spPr>
        <p:txBody>
          <a:bodyPr wrap="square" lIns="0" tIns="0" rIns="0" bIns="0" rtlCol="0">
            <a:spAutoFit/>
          </a:bodyPr>
          <a:lstStyle>
            <a:defPPr>
              <a:defRPr lang="en-US"/>
            </a:defPPr>
            <a:lvl1pPr algn="ctr">
              <a:defRPr sz="1000">
                <a:latin typeface="Helvetica Neue"/>
                <a:cs typeface="Helvetica Neue"/>
              </a:defRPr>
            </a:lvl1pPr>
          </a:lstStyle>
          <a:p>
            <a:pPr defTabSz="914126">
              <a:defRPr/>
            </a:pPr>
            <a:r>
              <a:rPr lang="en-US" sz="800">
                <a:solidFill>
                  <a:prstClr val="black"/>
                </a:solidFill>
                <a:latin typeface="Open Sans"/>
              </a:rPr>
              <a:t> Trusted Advisor</a:t>
            </a:r>
          </a:p>
        </p:txBody>
      </p:sp>
      <p:pic>
        <p:nvPicPr>
          <p:cNvPr id="204" name="Picture 10" descr="Image result for aws code build">
            <a:extLst>
              <a:ext uri="{FF2B5EF4-FFF2-40B4-BE49-F238E27FC236}">
                <a16:creationId xmlns:a16="http://schemas.microsoft.com/office/drawing/2014/main" id="{04D00EBD-1191-454A-9826-4D6CDAC401B4}"/>
              </a:ext>
            </a:extLst>
          </p:cNvPr>
          <p:cNvPicPr>
            <a:picLocks noChangeAspect="1" noChangeArrowheads="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7272643" y="5737103"/>
            <a:ext cx="311188" cy="341780"/>
          </a:xfrm>
          <a:prstGeom prst="rect">
            <a:avLst/>
          </a:prstGeom>
          <a:noFill/>
          <a:extLst>
            <a:ext uri="{909E8E84-426E-40DD-AFC4-6F175D3DCCD1}">
              <a14:hiddenFill xmlns:a14="http://schemas.microsoft.com/office/drawing/2010/main">
                <a:solidFill>
                  <a:srgbClr val="FFFFFF"/>
                </a:solidFill>
              </a14:hiddenFill>
            </a:ext>
          </a:extLst>
        </p:spPr>
      </p:pic>
      <p:sp>
        <p:nvSpPr>
          <p:cNvPr id="205" name="TextBox 128">
            <a:extLst>
              <a:ext uri="{FF2B5EF4-FFF2-40B4-BE49-F238E27FC236}">
                <a16:creationId xmlns:a16="http://schemas.microsoft.com/office/drawing/2014/main" id="{ADBAECCF-AEB7-4001-A69C-D02F664B1F83}"/>
              </a:ext>
            </a:extLst>
          </p:cNvPr>
          <p:cNvSpPr txBox="1"/>
          <p:nvPr/>
        </p:nvSpPr>
        <p:spPr>
          <a:xfrm>
            <a:off x="6860376" y="6067294"/>
            <a:ext cx="1166813"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 Code-Build</a:t>
            </a:r>
          </a:p>
        </p:txBody>
      </p:sp>
      <p:pic>
        <p:nvPicPr>
          <p:cNvPr id="206" name="Picture 14" descr="Related image">
            <a:extLst>
              <a:ext uri="{FF2B5EF4-FFF2-40B4-BE49-F238E27FC236}">
                <a16:creationId xmlns:a16="http://schemas.microsoft.com/office/drawing/2014/main" id="{49D6EF71-7445-4777-8660-8016CC4AC28C}"/>
              </a:ext>
            </a:extLst>
          </p:cNvPr>
          <p:cNvPicPr>
            <a:picLocks noChangeAspect="1" noChangeArrowheads="1"/>
          </p:cNvPicPr>
          <p:nvPr/>
        </p:nvPicPr>
        <p:blipFill>
          <a:blip r:embed="rId34" cstate="screen">
            <a:extLst>
              <a:ext uri="{28A0092B-C50C-407E-A947-70E740481C1C}">
                <a14:useLocalDpi xmlns:a14="http://schemas.microsoft.com/office/drawing/2010/main"/>
              </a:ext>
            </a:extLst>
          </a:blip>
          <a:srcRect/>
          <a:stretch>
            <a:fillRect/>
          </a:stretch>
        </p:blipFill>
        <p:spPr bwMode="auto">
          <a:xfrm>
            <a:off x="7962264" y="5697053"/>
            <a:ext cx="476989" cy="435112"/>
          </a:xfrm>
          <a:prstGeom prst="rect">
            <a:avLst/>
          </a:prstGeom>
          <a:noFill/>
          <a:extLst>
            <a:ext uri="{909E8E84-426E-40DD-AFC4-6F175D3DCCD1}">
              <a14:hiddenFill xmlns:a14="http://schemas.microsoft.com/office/drawing/2010/main">
                <a:solidFill>
                  <a:srgbClr val="FFFFFF"/>
                </a:solidFill>
              </a14:hiddenFill>
            </a:ext>
          </a:extLst>
        </p:spPr>
      </p:pic>
      <p:sp>
        <p:nvSpPr>
          <p:cNvPr id="207" name="TextBox 130">
            <a:extLst>
              <a:ext uri="{FF2B5EF4-FFF2-40B4-BE49-F238E27FC236}">
                <a16:creationId xmlns:a16="http://schemas.microsoft.com/office/drawing/2014/main" id="{FC0E7DF8-AACA-43CF-91D3-8F7BA8A02D08}"/>
              </a:ext>
            </a:extLst>
          </p:cNvPr>
          <p:cNvSpPr txBox="1"/>
          <p:nvPr/>
        </p:nvSpPr>
        <p:spPr>
          <a:xfrm>
            <a:off x="7594788" y="6065784"/>
            <a:ext cx="1166813"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 Code-Pipeline</a:t>
            </a:r>
          </a:p>
        </p:txBody>
      </p:sp>
      <p:pic>
        <p:nvPicPr>
          <p:cNvPr id="208" name="Picture 131" descr="RDS.png">
            <a:extLst>
              <a:ext uri="{FF2B5EF4-FFF2-40B4-BE49-F238E27FC236}">
                <a16:creationId xmlns:a16="http://schemas.microsoft.com/office/drawing/2014/main" id="{8AA92ACB-E1E1-4B42-AFB4-25E7D303D642}"/>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4236876" y="5751240"/>
            <a:ext cx="358165" cy="317398"/>
          </a:xfrm>
          <a:prstGeom prst="rect">
            <a:avLst/>
          </a:prstGeom>
        </p:spPr>
      </p:pic>
      <p:sp>
        <p:nvSpPr>
          <p:cNvPr id="209" name="TextBox 132">
            <a:extLst>
              <a:ext uri="{FF2B5EF4-FFF2-40B4-BE49-F238E27FC236}">
                <a16:creationId xmlns:a16="http://schemas.microsoft.com/office/drawing/2014/main" id="{6F9B5F10-3870-4D0C-9040-7810949B3BB4}"/>
              </a:ext>
            </a:extLst>
          </p:cNvPr>
          <p:cNvSpPr txBox="1"/>
          <p:nvPr/>
        </p:nvSpPr>
        <p:spPr>
          <a:xfrm>
            <a:off x="3999823" y="6064603"/>
            <a:ext cx="820219"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 RDS</a:t>
            </a:r>
          </a:p>
        </p:txBody>
      </p:sp>
      <p:sp>
        <p:nvSpPr>
          <p:cNvPr id="211" name="Rectangle 31">
            <a:extLst>
              <a:ext uri="{FF2B5EF4-FFF2-40B4-BE49-F238E27FC236}">
                <a16:creationId xmlns:a16="http://schemas.microsoft.com/office/drawing/2014/main" id="{0A9D9A3A-C392-4FB4-A655-43F11380D26B}"/>
              </a:ext>
            </a:extLst>
          </p:cNvPr>
          <p:cNvSpPr/>
          <p:nvPr/>
        </p:nvSpPr>
        <p:spPr bwMode="gray">
          <a:xfrm>
            <a:off x="6864540" y="3716741"/>
            <a:ext cx="1690987" cy="1260988"/>
          </a:xfrm>
          <a:prstGeom prst="rect">
            <a:avLst/>
          </a:prstGeom>
          <a:solidFill>
            <a:schemeClr val="bg1">
              <a:lumMod val="95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12" name="Rectangle 32">
            <a:extLst>
              <a:ext uri="{FF2B5EF4-FFF2-40B4-BE49-F238E27FC236}">
                <a16:creationId xmlns:a16="http://schemas.microsoft.com/office/drawing/2014/main" id="{9BA83EEA-CB26-4423-86E3-C3ACF9A2EE69}"/>
              </a:ext>
            </a:extLst>
          </p:cNvPr>
          <p:cNvSpPr/>
          <p:nvPr/>
        </p:nvSpPr>
        <p:spPr bwMode="gray">
          <a:xfrm>
            <a:off x="7209907" y="3782538"/>
            <a:ext cx="1256659" cy="854554"/>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pic>
        <p:nvPicPr>
          <p:cNvPr id="213" name="Picture 33">
            <a:extLst>
              <a:ext uri="{FF2B5EF4-FFF2-40B4-BE49-F238E27FC236}">
                <a16:creationId xmlns:a16="http://schemas.microsoft.com/office/drawing/2014/main" id="{33B048FC-011D-49FE-8131-458F2EC52A24}"/>
              </a:ext>
            </a:extLst>
          </p:cNvPr>
          <p:cNvPicPr>
            <a:picLocks noChangeAspect="1"/>
          </p:cNvPicPr>
          <p:nvPr/>
        </p:nvPicPr>
        <p:blipFill>
          <a:blip r:embed="rId5" cstate="screen">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923709" y="3760948"/>
            <a:ext cx="236270" cy="219496"/>
          </a:xfrm>
          <a:prstGeom prst="rect">
            <a:avLst/>
          </a:prstGeom>
        </p:spPr>
      </p:pic>
      <p:sp>
        <p:nvSpPr>
          <p:cNvPr id="214" name="TextBox 34">
            <a:extLst>
              <a:ext uri="{FF2B5EF4-FFF2-40B4-BE49-F238E27FC236}">
                <a16:creationId xmlns:a16="http://schemas.microsoft.com/office/drawing/2014/main" id="{F3603502-D824-45CD-B9AC-EFB1CA99BC63}"/>
              </a:ext>
            </a:extLst>
          </p:cNvPr>
          <p:cNvSpPr txBox="1"/>
          <p:nvPr/>
        </p:nvSpPr>
        <p:spPr>
          <a:xfrm>
            <a:off x="6977880" y="3999557"/>
            <a:ext cx="152083" cy="822305"/>
          </a:xfrm>
          <a:prstGeom prst="rect">
            <a:avLst/>
          </a:prstGeom>
          <a:noFill/>
        </p:spPr>
        <p:txBody>
          <a:bodyPr vert="vert270" wrap="square" lIns="0" tIns="0" rIns="0" bIns="0" rtlCol="0">
            <a:normAutofit fontScale="92500"/>
          </a:bodyPr>
          <a:lstStyle/>
          <a:p>
            <a:pPr defTabSz="914126">
              <a:spcBef>
                <a:spcPts val="200"/>
              </a:spcBef>
              <a:buSzPct val="100000"/>
              <a:defRPr/>
            </a:pPr>
            <a:r>
              <a:rPr lang="en-US" sz="800">
                <a:solidFill>
                  <a:prstClr val="black"/>
                </a:solidFill>
                <a:latin typeface="Open Sans"/>
              </a:rPr>
              <a:t>Kubernaties Node</a:t>
            </a:r>
          </a:p>
        </p:txBody>
      </p:sp>
      <p:pic>
        <p:nvPicPr>
          <p:cNvPr id="215" name="Picture 35">
            <a:extLst>
              <a:ext uri="{FF2B5EF4-FFF2-40B4-BE49-F238E27FC236}">
                <a16:creationId xmlns:a16="http://schemas.microsoft.com/office/drawing/2014/main" id="{34602289-C7B3-413A-B316-43B1B6CFF6B3}"/>
              </a:ext>
            </a:extLst>
          </p:cNvPr>
          <p:cNvPicPr>
            <a:picLocks noChangeAspect="1"/>
          </p:cNvPicPr>
          <p:nvPr/>
        </p:nvPicPr>
        <p:blipFill>
          <a:blip r:embed="rId4"/>
          <a:stretch>
            <a:fillRect/>
          </a:stretch>
        </p:blipFill>
        <p:spPr>
          <a:xfrm>
            <a:off x="7370152" y="3791768"/>
            <a:ext cx="468954" cy="488014"/>
          </a:xfrm>
          <a:prstGeom prst="rect">
            <a:avLst/>
          </a:prstGeom>
        </p:spPr>
      </p:pic>
      <p:sp>
        <p:nvSpPr>
          <p:cNvPr id="216" name="Rectangle 36">
            <a:extLst>
              <a:ext uri="{FF2B5EF4-FFF2-40B4-BE49-F238E27FC236}">
                <a16:creationId xmlns:a16="http://schemas.microsoft.com/office/drawing/2014/main" id="{E0211FC0-C49D-4BFF-8BA5-792D36CD741B}"/>
              </a:ext>
            </a:extLst>
          </p:cNvPr>
          <p:cNvSpPr/>
          <p:nvPr/>
        </p:nvSpPr>
        <p:spPr bwMode="gray">
          <a:xfrm>
            <a:off x="7254245" y="4739718"/>
            <a:ext cx="584059" cy="126063"/>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ETCD  Proxy</a:t>
            </a:r>
          </a:p>
        </p:txBody>
      </p:sp>
      <p:sp>
        <p:nvSpPr>
          <p:cNvPr id="217" name="Rectangle 37">
            <a:extLst>
              <a:ext uri="{FF2B5EF4-FFF2-40B4-BE49-F238E27FC236}">
                <a16:creationId xmlns:a16="http://schemas.microsoft.com/office/drawing/2014/main" id="{58E03B38-E47E-43C6-A5B4-C2A4F43FD847}"/>
              </a:ext>
            </a:extLst>
          </p:cNvPr>
          <p:cNvSpPr/>
          <p:nvPr/>
        </p:nvSpPr>
        <p:spPr bwMode="gray">
          <a:xfrm>
            <a:off x="7882507" y="4734522"/>
            <a:ext cx="584059" cy="126063"/>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Kubelet</a:t>
            </a:r>
          </a:p>
        </p:txBody>
      </p:sp>
      <p:sp>
        <p:nvSpPr>
          <p:cNvPr id="218" name="Rectangle 38">
            <a:extLst>
              <a:ext uri="{FF2B5EF4-FFF2-40B4-BE49-F238E27FC236}">
                <a16:creationId xmlns:a16="http://schemas.microsoft.com/office/drawing/2014/main" id="{DC577913-8410-4098-A120-CFDFD378A008}"/>
              </a:ext>
            </a:extLst>
          </p:cNvPr>
          <p:cNvSpPr/>
          <p:nvPr/>
        </p:nvSpPr>
        <p:spPr bwMode="gray">
          <a:xfrm>
            <a:off x="8065489" y="3843274"/>
            <a:ext cx="341425" cy="300048"/>
          </a:xfrm>
          <a:prstGeom prst="rect">
            <a:avLst/>
          </a:prstGeom>
          <a:solidFill>
            <a:schemeClr val="accent5"/>
          </a:solidFill>
          <a:ln w="3175" algn="ctr">
            <a:solidFill>
              <a:schemeClr val="tx1"/>
            </a:solidFill>
            <a:miter lim="800000"/>
            <a:headEnd/>
            <a:tailEnd/>
          </a:ln>
        </p:spPr>
        <p:txBody>
          <a:bodyPr wrap="square" lIns="88877" tIns="88877" rIns="88877" bIns="88877" rtlCol="0" anchor="b"/>
          <a:lstStyle/>
          <a:p>
            <a:pPr algn="ctr" defTabSz="914126">
              <a:lnSpc>
                <a:spcPct val="106000"/>
              </a:lnSpc>
              <a:defRPr/>
            </a:pPr>
            <a:r>
              <a:rPr lang="en-US" sz="500" b="1">
                <a:solidFill>
                  <a:prstClr val="white"/>
                </a:solidFill>
                <a:latin typeface="Open Sans"/>
              </a:rPr>
              <a:t>POD</a:t>
            </a:r>
          </a:p>
        </p:txBody>
      </p:sp>
      <p:sp>
        <p:nvSpPr>
          <p:cNvPr id="219" name="Rectangle 39">
            <a:extLst>
              <a:ext uri="{FF2B5EF4-FFF2-40B4-BE49-F238E27FC236}">
                <a16:creationId xmlns:a16="http://schemas.microsoft.com/office/drawing/2014/main" id="{BCA8503C-D009-431A-9CE2-92144A496B0B}"/>
              </a:ext>
            </a:extLst>
          </p:cNvPr>
          <p:cNvSpPr/>
          <p:nvPr/>
        </p:nvSpPr>
        <p:spPr bwMode="gray">
          <a:xfrm>
            <a:off x="8264404" y="3872158"/>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20" name="Rectangle 40">
            <a:extLst>
              <a:ext uri="{FF2B5EF4-FFF2-40B4-BE49-F238E27FC236}">
                <a16:creationId xmlns:a16="http://schemas.microsoft.com/office/drawing/2014/main" id="{CAEA341A-1CB6-4C8F-9463-1248B4735687}"/>
              </a:ext>
            </a:extLst>
          </p:cNvPr>
          <p:cNvSpPr/>
          <p:nvPr/>
        </p:nvSpPr>
        <p:spPr bwMode="gray">
          <a:xfrm>
            <a:off x="8101885" y="3874974"/>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21" name="Rectangle 41">
            <a:extLst>
              <a:ext uri="{FF2B5EF4-FFF2-40B4-BE49-F238E27FC236}">
                <a16:creationId xmlns:a16="http://schemas.microsoft.com/office/drawing/2014/main" id="{45B14B2A-1FAA-454E-B645-BA15A2122FDD}"/>
              </a:ext>
            </a:extLst>
          </p:cNvPr>
          <p:cNvSpPr/>
          <p:nvPr/>
        </p:nvSpPr>
        <p:spPr bwMode="gray">
          <a:xfrm>
            <a:off x="8065489" y="4219622"/>
            <a:ext cx="341425" cy="300048"/>
          </a:xfrm>
          <a:prstGeom prst="rect">
            <a:avLst/>
          </a:prstGeom>
          <a:solidFill>
            <a:schemeClr val="accent5"/>
          </a:solidFill>
          <a:ln w="3175" algn="ctr">
            <a:solidFill>
              <a:schemeClr val="tx1"/>
            </a:solidFill>
            <a:miter lim="800000"/>
            <a:headEnd/>
            <a:tailEnd/>
          </a:ln>
        </p:spPr>
        <p:txBody>
          <a:bodyPr wrap="square" lIns="88877" tIns="88877" rIns="88877" bIns="88877" rtlCol="0" anchor="b"/>
          <a:lstStyle/>
          <a:p>
            <a:pPr algn="ctr" defTabSz="914126">
              <a:lnSpc>
                <a:spcPct val="106000"/>
              </a:lnSpc>
              <a:defRPr/>
            </a:pPr>
            <a:r>
              <a:rPr lang="en-US" sz="500" b="1">
                <a:solidFill>
                  <a:prstClr val="white"/>
                </a:solidFill>
                <a:latin typeface="Open Sans"/>
              </a:rPr>
              <a:t>POD</a:t>
            </a:r>
          </a:p>
        </p:txBody>
      </p:sp>
      <p:sp>
        <p:nvSpPr>
          <p:cNvPr id="222" name="Rectangle 42">
            <a:extLst>
              <a:ext uri="{FF2B5EF4-FFF2-40B4-BE49-F238E27FC236}">
                <a16:creationId xmlns:a16="http://schemas.microsoft.com/office/drawing/2014/main" id="{9F93A85F-340D-46CC-B6F8-73BD9732B0B2}"/>
              </a:ext>
            </a:extLst>
          </p:cNvPr>
          <p:cNvSpPr/>
          <p:nvPr/>
        </p:nvSpPr>
        <p:spPr bwMode="gray">
          <a:xfrm>
            <a:off x="7347808" y="4347347"/>
            <a:ext cx="592032" cy="174666"/>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400" b="1">
                <a:solidFill>
                  <a:prstClr val="white"/>
                </a:solidFill>
                <a:latin typeface="Open Sans"/>
              </a:rPr>
              <a:t>POD Cube- proxy</a:t>
            </a:r>
          </a:p>
        </p:txBody>
      </p:sp>
      <p:sp>
        <p:nvSpPr>
          <p:cNvPr id="223" name="Rectangle 43">
            <a:extLst>
              <a:ext uri="{FF2B5EF4-FFF2-40B4-BE49-F238E27FC236}">
                <a16:creationId xmlns:a16="http://schemas.microsoft.com/office/drawing/2014/main" id="{5E148D23-3171-405C-A482-8A08D6092853}"/>
              </a:ext>
            </a:extLst>
          </p:cNvPr>
          <p:cNvSpPr/>
          <p:nvPr/>
        </p:nvSpPr>
        <p:spPr bwMode="gray">
          <a:xfrm>
            <a:off x="8103359" y="4249880"/>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24" name="Rectangle 44">
            <a:extLst>
              <a:ext uri="{FF2B5EF4-FFF2-40B4-BE49-F238E27FC236}">
                <a16:creationId xmlns:a16="http://schemas.microsoft.com/office/drawing/2014/main" id="{0CB542B0-29FC-46FC-96D5-24F63E07B572}"/>
              </a:ext>
            </a:extLst>
          </p:cNvPr>
          <p:cNvSpPr/>
          <p:nvPr/>
        </p:nvSpPr>
        <p:spPr bwMode="gray">
          <a:xfrm>
            <a:off x="8254699" y="4249082"/>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25" name="Rectangle 52">
            <a:extLst>
              <a:ext uri="{FF2B5EF4-FFF2-40B4-BE49-F238E27FC236}">
                <a16:creationId xmlns:a16="http://schemas.microsoft.com/office/drawing/2014/main" id="{0A5BF7E0-DEAF-41F3-9534-43C7379AECAA}"/>
              </a:ext>
            </a:extLst>
          </p:cNvPr>
          <p:cNvSpPr/>
          <p:nvPr/>
        </p:nvSpPr>
        <p:spPr bwMode="gray">
          <a:xfrm>
            <a:off x="4645638" y="3714972"/>
            <a:ext cx="1690987" cy="1260988"/>
          </a:xfrm>
          <a:prstGeom prst="rect">
            <a:avLst/>
          </a:prstGeom>
          <a:solidFill>
            <a:schemeClr val="bg1">
              <a:lumMod val="95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pic>
        <p:nvPicPr>
          <p:cNvPr id="226" name="Picture 53">
            <a:extLst>
              <a:ext uri="{FF2B5EF4-FFF2-40B4-BE49-F238E27FC236}">
                <a16:creationId xmlns:a16="http://schemas.microsoft.com/office/drawing/2014/main" id="{CB5AEBA4-AC65-400D-9528-30E8D7DF998A}"/>
              </a:ext>
            </a:extLst>
          </p:cNvPr>
          <p:cNvPicPr>
            <a:picLocks noChangeAspect="1"/>
          </p:cNvPicPr>
          <p:nvPr/>
        </p:nvPicPr>
        <p:blipFill>
          <a:blip r:embed="rId5" cstate="screen">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4704767" y="3760001"/>
            <a:ext cx="204752" cy="190214"/>
          </a:xfrm>
          <a:prstGeom prst="rect">
            <a:avLst/>
          </a:prstGeom>
        </p:spPr>
      </p:pic>
      <p:sp>
        <p:nvSpPr>
          <p:cNvPr id="227" name="Rectangle 54">
            <a:extLst>
              <a:ext uri="{FF2B5EF4-FFF2-40B4-BE49-F238E27FC236}">
                <a16:creationId xmlns:a16="http://schemas.microsoft.com/office/drawing/2014/main" id="{D8F03112-67DA-423D-BE8E-1EC7A9BEA8B2}"/>
              </a:ext>
            </a:extLst>
          </p:cNvPr>
          <p:cNvSpPr/>
          <p:nvPr/>
        </p:nvSpPr>
        <p:spPr bwMode="gray">
          <a:xfrm>
            <a:off x="5657242" y="4736899"/>
            <a:ext cx="584059" cy="126063"/>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Kubelet</a:t>
            </a:r>
          </a:p>
        </p:txBody>
      </p:sp>
      <p:sp>
        <p:nvSpPr>
          <p:cNvPr id="228" name="Rectangle 55">
            <a:extLst>
              <a:ext uri="{FF2B5EF4-FFF2-40B4-BE49-F238E27FC236}">
                <a16:creationId xmlns:a16="http://schemas.microsoft.com/office/drawing/2014/main" id="{691C675D-9368-450F-B148-CD74CA46D360}"/>
              </a:ext>
            </a:extLst>
          </p:cNvPr>
          <p:cNvSpPr/>
          <p:nvPr/>
        </p:nvSpPr>
        <p:spPr bwMode="gray">
          <a:xfrm>
            <a:off x="5007219" y="3797280"/>
            <a:ext cx="1256659" cy="854554"/>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pic>
        <p:nvPicPr>
          <p:cNvPr id="229" name="Picture 56">
            <a:extLst>
              <a:ext uri="{FF2B5EF4-FFF2-40B4-BE49-F238E27FC236}">
                <a16:creationId xmlns:a16="http://schemas.microsoft.com/office/drawing/2014/main" id="{7F666494-2BE4-47D3-A018-B96ACD5EBE42}"/>
              </a:ext>
            </a:extLst>
          </p:cNvPr>
          <p:cNvPicPr>
            <a:picLocks noChangeAspect="1"/>
          </p:cNvPicPr>
          <p:nvPr/>
        </p:nvPicPr>
        <p:blipFill>
          <a:blip r:embed="rId4"/>
          <a:stretch>
            <a:fillRect/>
          </a:stretch>
        </p:blipFill>
        <p:spPr>
          <a:xfrm>
            <a:off x="5112510" y="3815747"/>
            <a:ext cx="468954" cy="488014"/>
          </a:xfrm>
          <a:prstGeom prst="rect">
            <a:avLst/>
          </a:prstGeom>
        </p:spPr>
      </p:pic>
      <p:sp>
        <p:nvSpPr>
          <p:cNvPr id="230" name="TextBox 57">
            <a:extLst>
              <a:ext uri="{FF2B5EF4-FFF2-40B4-BE49-F238E27FC236}">
                <a16:creationId xmlns:a16="http://schemas.microsoft.com/office/drawing/2014/main" id="{1DE8212D-92E7-4978-B75D-7E2FA5E144EF}"/>
              </a:ext>
            </a:extLst>
          </p:cNvPr>
          <p:cNvSpPr txBox="1"/>
          <p:nvPr/>
        </p:nvSpPr>
        <p:spPr>
          <a:xfrm>
            <a:off x="4723779" y="3970034"/>
            <a:ext cx="166731" cy="822305"/>
          </a:xfrm>
          <a:prstGeom prst="rect">
            <a:avLst/>
          </a:prstGeom>
          <a:noFill/>
        </p:spPr>
        <p:txBody>
          <a:bodyPr vert="vert270" wrap="square" lIns="0" tIns="0" rIns="0" bIns="0" rtlCol="0">
            <a:normAutofit fontScale="92500"/>
          </a:bodyPr>
          <a:lstStyle/>
          <a:p>
            <a:pPr defTabSz="914126">
              <a:spcBef>
                <a:spcPts val="200"/>
              </a:spcBef>
              <a:buSzPct val="100000"/>
              <a:defRPr/>
            </a:pPr>
            <a:r>
              <a:rPr lang="en-US" sz="800">
                <a:solidFill>
                  <a:prstClr val="black"/>
                </a:solidFill>
                <a:latin typeface="Open Sans"/>
              </a:rPr>
              <a:t>Kubernaties Node</a:t>
            </a:r>
          </a:p>
        </p:txBody>
      </p:sp>
      <p:sp>
        <p:nvSpPr>
          <p:cNvPr id="231" name="Rectangle 58">
            <a:extLst>
              <a:ext uri="{FF2B5EF4-FFF2-40B4-BE49-F238E27FC236}">
                <a16:creationId xmlns:a16="http://schemas.microsoft.com/office/drawing/2014/main" id="{5C04B640-B18B-4E4D-925B-6177110A1E23}"/>
              </a:ext>
            </a:extLst>
          </p:cNvPr>
          <p:cNvSpPr/>
          <p:nvPr/>
        </p:nvSpPr>
        <p:spPr bwMode="gray">
          <a:xfrm>
            <a:off x="5007220" y="4737639"/>
            <a:ext cx="584059" cy="126063"/>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500" b="1">
                <a:solidFill>
                  <a:prstClr val="white"/>
                </a:solidFill>
                <a:latin typeface="Open Sans"/>
              </a:rPr>
              <a:t>ETCD  Proxy</a:t>
            </a:r>
          </a:p>
        </p:txBody>
      </p:sp>
      <p:sp>
        <p:nvSpPr>
          <p:cNvPr id="232" name="Rectangle 59">
            <a:extLst>
              <a:ext uri="{FF2B5EF4-FFF2-40B4-BE49-F238E27FC236}">
                <a16:creationId xmlns:a16="http://schemas.microsoft.com/office/drawing/2014/main" id="{9FEEC826-1CF2-4E63-81B6-81E92B05EF08}"/>
              </a:ext>
            </a:extLst>
          </p:cNvPr>
          <p:cNvSpPr/>
          <p:nvPr/>
        </p:nvSpPr>
        <p:spPr bwMode="gray">
          <a:xfrm>
            <a:off x="5834965" y="3835441"/>
            <a:ext cx="341425" cy="300048"/>
          </a:xfrm>
          <a:prstGeom prst="rect">
            <a:avLst/>
          </a:prstGeom>
          <a:solidFill>
            <a:schemeClr val="accent5"/>
          </a:solidFill>
          <a:ln w="3175" algn="ctr">
            <a:solidFill>
              <a:schemeClr val="tx1"/>
            </a:solidFill>
            <a:miter lim="800000"/>
            <a:headEnd/>
            <a:tailEnd/>
          </a:ln>
        </p:spPr>
        <p:txBody>
          <a:bodyPr wrap="square" lIns="88877" tIns="88877" rIns="88877" bIns="88877" rtlCol="0" anchor="b"/>
          <a:lstStyle/>
          <a:p>
            <a:pPr algn="ctr" defTabSz="914126">
              <a:lnSpc>
                <a:spcPct val="106000"/>
              </a:lnSpc>
              <a:defRPr/>
            </a:pPr>
            <a:r>
              <a:rPr lang="en-US" sz="500" b="1">
                <a:solidFill>
                  <a:prstClr val="white"/>
                </a:solidFill>
                <a:latin typeface="Open Sans"/>
              </a:rPr>
              <a:t>POD</a:t>
            </a:r>
          </a:p>
        </p:txBody>
      </p:sp>
      <p:sp>
        <p:nvSpPr>
          <p:cNvPr id="233" name="Rectangle 60">
            <a:extLst>
              <a:ext uri="{FF2B5EF4-FFF2-40B4-BE49-F238E27FC236}">
                <a16:creationId xmlns:a16="http://schemas.microsoft.com/office/drawing/2014/main" id="{98CCA024-4D7E-4D53-9A85-DCC638CD3869}"/>
              </a:ext>
            </a:extLst>
          </p:cNvPr>
          <p:cNvSpPr/>
          <p:nvPr/>
        </p:nvSpPr>
        <p:spPr bwMode="gray">
          <a:xfrm>
            <a:off x="5852763" y="3876557"/>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34" name="Rectangle 61">
            <a:extLst>
              <a:ext uri="{FF2B5EF4-FFF2-40B4-BE49-F238E27FC236}">
                <a16:creationId xmlns:a16="http://schemas.microsoft.com/office/drawing/2014/main" id="{0B9289BF-DDC1-463C-A983-E5C112312213}"/>
              </a:ext>
            </a:extLst>
          </p:cNvPr>
          <p:cNvSpPr/>
          <p:nvPr/>
        </p:nvSpPr>
        <p:spPr bwMode="gray">
          <a:xfrm flipV="1">
            <a:off x="6029393" y="3874974"/>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35" name="Rectangle 62">
            <a:extLst>
              <a:ext uri="{FF2B5EF4-FFF2-40B4-BE49-F238E27FC236}">
                <a16:creationId xmlns:a16="http://schemas.microsoft.com/office/drawing/2014/main" id="{5F42B61F-CB9E-4845-BD29-F8ED7C3D1C0F}"/>
              </a:ext>
            </a:extLst>
          </p:cNvPr>
          <p:cNvSpPr/>
          <p:nvPr/>
        </p:nvSpPr>
        <p:spPr bwMode="gray">
          <a:xfrm>
            <a:off x="5836360" y="4224870"/>
            <a:ext cx="341425" cy="300048"/>
          </a:xfrm>
          <a:prstGeom prst="rect">
            <a:avLst/>
          </a:prstGeom>
          <a:solidFill>
            <a:srgbClr val="00ABAB"/>
          </a:solidFill>
          <a:ln w="3175" algn="ctr">
            <a:solidFill>
              <a:schemeClr val="tx1"/>
            </a:solidFill>
            <a:miter lim="800000"/>
            <a:headEnd/>
            <a:tailEnd/>
          </a:ln>
        </p:spPr>
        <p:txBody>
          <a:bodyPr wrap="square" lIns="88877" tIns="88877" rIns="88877" bIns="88877" rtlCol="0" anchor="b"/>
          <a:lstStyle/>
          <a:p>
            <a:pPr algn="ctr" defTabSz="914126">
              <a:lnSpc>
                <a:spcPct val="106000"/>
              </a:lnSpc>
              <a:defRPr/>
            </a:pPr>
            <a:r>
              <a:rPr lang="en-US" sz="500" b="1">
                <a:solidFill>
                  <a:prstClr val="white"/>
                </a:solidFill>
                <a:latin typeface="Open Sans"/>
              </a:rPr>
              <a:t>POD</a:t>
            </a:r>
          </a:p>
        </p:txBody>
      </p:sp>
      <p:sp>
        <p:nvSpPr>
          <p:cNvPr id="236" name="Rectangle 64">
            <a:extLst>
              <a:ext uri="{FF2B5EF4-FFF2-40B4-BE49-F238E27FC236}">
                <a16:creationId xmlns:a16="http://schemas.microsoft.com/office/drawing/2014/main" id="{E542ACBA-68BF-4871-B6DE-20643ADD7BC9}"/>
              </a:ext>
            </a:extLst>
          </p:cNvPr>
          <p:cNvSpPr/>
          <p:nvPr/>
        </p:nvSpPr>
        <p:spPr bwMode="gray">
          <a:xfrm flipV="1">
            <a:off x="6026158" y="4251025"/>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37" name="Rectangle 66">
            <a:extLst>
              <a:ext uri="{FF2B5EF4-FFF2-40B4-BE49-F238E27FC236}">
                <a16:creationId xmlns:a16="http://schemas.microsoft.com/office/drawing/2014/main" id="{09FDD1F3-CC29-4D5C-A7C5-EB8E2F7065E7}"/>
              </a:ext>
            </a:extLst>
          </p:cNvPr>
          <p:cNvSpPr/>
          <p:nvPr/>
        </p:nvSpPr>
        <p:spPr bwMode="gray">
          <a:xfrm>
            <a:off x="5856710" y="4247300"/>
            <a:ext cx="114890" cy="105470"/>
          </a:xfrm>
          <a:prstGeom prst="rect">
            <a:avLst/>
          </a:prstGeom>
          <a:solidFill>
            <a:schemeClr val="accent5">
              <a:lumMod val="40000"/>
              <a:lumOff val="60000"/>
            </a:schemeClr>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endParaRPr lang="en-US" sz="1600" b="1">
              <a:solidFill>
                <a:prstClr val="white"/>
              </a:solidFill>
              <a:latin typeface="Open Sans"/>
            </a:endParaRPr>
          </a:p>
        </p:txBody>
      </p:sp>
      <p:sp>
        <p:nvSpPr>
          <p:cNvPr id="238" name="Rectangle 67">
            <a:extLst>
              <a:ext uri="{FF2B5EF4-FFF2-40B4-BE49-F238E27FC236}">
                <a16:creationId xmlns:a16="http://schemas.microsoft.com/office/drawing/2014/main" id="{70280203-7770-4E33-8CC2-DAA5D55DCFCD}"/>
              </a:ext>
            </a:extLst>
          </p:cNvPr>
          <p:cNvSpPr/>
          <p:nvPr/>
        </p:nvSpPr>
        <p:spPr bwMode="gray">
          <a:xfrm>
            <a:off x="5072842" y="4356496"/>
            <a:ext cx="592032" cy="174666"/>
          </a:xfrm>
          <a:prstGeom prst="rect">
            <a:avLst/>
          </a:prstGeom>
          <a:solidFill>
            <a:schemeClr val="accent5"/>
          </a:solidFill>
          <a:ln w="3175" algn="ctr">
            <a:solidFill>
              <a:schemeClr val="tx1"/>
            </a:solidFill>
            <a:miter lim="800000"/>
            <a:headEnd/>
            <a:tailEnd/>
          </a:ln>
        </p:spPr>
        <p:txBody>
          <a:bodyPr wrap="square" lIns="88877" tIns="88877" rIns="88877" bIns="88877" rtlCol="0" anchor="ctr"/>
          <a:lstStyle/>
          <a:p>
            <a:pPr algn="ctr" defTabSz="914126">
              <a:lnSpc>
                <a:spcPct val="106000"/>
              </a:lnSpc>
              <a:defRPr/>
            </a:pPr>
            <a:r>
              <a:rPr lang="en-US" sz="400" b="1">
                <a:solidFill>
                  <a:prstClr val="white"/>
                </a:solidFill>
                <a:latin typeface="Open Sans"/>
              </a:rPr>
              <a:t>POD Cube- proxy</a:t>
            </a:r>
          </a:p>
        </p:txBody>
      </p:sp>
      <p:pic>
        <p:nvPicPr>
          <p:cNvPr id="239" name="Picture 16" descr="Related image">
            <a:extLst>
              <a:ext uri="{FF2B5EF4-FFF2-40B4-BE49-F238E27FC236}">
                <a16:creationId xmlns:a16="http://schemas.microsoft.com/office/drawing/2014/main" id="{BCD86A4D-0AC9-4D9C-B6E6-FA43D241C47E}"/>
              </a:ext>
            </a:extLst>
          </p:cNvPr>
          <p:cNvPicPr>
            <a:picLocks noChangeAspect="1" noChangeArrowheads="1"/>
          </p:cNvPicPr>
          <p:nvPr/>
        </p:nvPicPr>
        <p:blipFill>
          <a:blip r:embed="rId36" cstate="screen">
            <a:extLst>
              <a:ext uri="{28A0092B-C50C-407E-A947-70E740481C1C}">
                <a14:useLocalDpi xmlns:a14="http://schemas.microsoft.com/office/drawing/2010/main"/>
              </a:ext>
            </a:extLst>
          </a:blip>
          <a:srcRect/>
          <a:stretch>
            <a:fillRect/>
          </a:stretch>
        </p:blipFill>
        <p:spPr bwMode="auto">
          <a:xfrm>
            <a:off x="6418853" y="4165222"/>
            <a:ext cx="331570" cy="321299"/>
          </a:xfrm>
          <a:prstGeom prst="rect">
            <a:avLst/>
          </a:prstGeom>
          <a:noFill/>
          <a:extLst>
            <a:ext uri="{909E8E84-426E-40DD-AFC4-6F175D3DCCD1}">
              <a14:hiddenFill xmlns:a14="http://schemas.microsoft.com/office/drawing/2010/main">
                <a:solidFill>
                  <a:srgbClr val="FFFFFF"/>
                </a:solidFill>
              </a14:hiddenFill>
            </a:ext>
          </a:extLst>
        </p:spPr>
      </p:pic>
      <p:cxnSp>
        <p:nvCxnSpPr>
          <p:cNvPr id="240" name="Connector: Elbow 4120">
            <a:extLst>
              <a:ext uri="{FF2B5EF4-FFF2-40B4-BE49-F238E27FC236}">
                <a16:creationId xmlns:a16="http://schemas.microsoft.com/office/drawing/2014/main" id="{6C412398-7B13-4474-A606-FE1D0FF0B93C}"/>
              </a:ext>
            </a:extLst>
          </p:cNvPr>
          <p:cNvCxnSpPr>
            <a:cxnSpLocks/>
            <a:endCxn id="234" idx="3"/>
          </p:cNvCxnSpPr>
          <p:nvPr/>
        </p:nvCxnSpPr>
        <p:spPr>
          <a:xfrm rot="16200000" flipV="1">
            <a:off x="6129387" y="3942607"/>
            <a:ext cx="370363" cy="340564"/>
          </a:xfrm>
          <a:prstGeom prst="bentConnector2">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1" name="Connector: Elbow 455">
            <a:extLst>
              <a:ext uri="{FF2B5EF4-FFF2-40B4-BE49-F238E27FC236}">
                <a16:creationId xmlns:a16="http://schemas.microsoft.com/office/drawing/2014/main" id="{271055A5-5CF8-40FF-AF8C-623EEAFDB16D}"/>
              </a:ext>
            </a:extLst>
          </p:cNvPr>
          <p:cNvCxnSpPr>
            <a:cxnSpLocks/>
            <a:endCxn id="223" idx="1"/>
          </p:cNvCxnSpPr>
          <p:nvPr/>
        </p:nvCxnSpPr>
        <p:spPr>
          <a:xfrm flipV="1">
            <a:off x="6698423" y="4302617"/>
            <a:ext cx="1404936" cy="9587"/>
          </a:xfrm>
          <a:prstGeom prst="bentConnector3">
            <a:avLst>
              <a:gd name="adj1" fmla="val -908"/>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2" name="Picture 136" descr="Deployment &amp; Management_IAM Roles.eps">
            <a:extLst>
              <a:ext uri="{FF2B5EF4-FFF2-40B4-BE49-F238E27FC236}">
                <a16:creationId xmlns:a16="http://schemas.microsoft.com/office/drawing/2014/main" id="{2456577D-2289-4605-9E1C-1E5587490819}"/>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10797572" y="2336882"/>
            <a:ext cx="479730" cy="437612"/>
          </a:xfrm>
          <a:prstGeom prst="rect">
            <a:avLst/>
          </a:prstGeom>
        </p:spPr>
      </p:pic>
      <p:sp>
        <p:nvSpPr>
          <p:cNvPr id="243" name="TextBox 137">
            <a:extLst>
              <a:ext uri="{FF2B5EF4-FFF2-40B4-BE49-F238E27FC236}">
                <a16:creationId xmlns:a16="http://schemas.microsoft.com/office/drawing/2014/main" id="{B06D1E09-B1E1-4EB2-A9EB-B4CE4E00324A}"/>
              </a:ext>
            </a:extLst>
          </p:cNvPr>
          <p:cNvSpPr txBox="1"/>
          <p:nvPr/>
        </p:nvSpPr>
        <p:spPr>
          <a:xfrm>
            <a:off x="10685454" y="2747024"/>
            <a:ext cx="725601" cy="123079"/>
          </a:xfrm>
          <a:prstGeom prst="rect">
            <a:avLst/>
          </a:prstGeom>
          <a:noFill/>
        </p:spPr>
        <p:txBody>
          <a:bodyPr wrap="square" lIns="0" tIns="0" rIns="0" bIns="0" rtlCol="0">
            <a:spAutoFit/>
          </a:bodyPr>
          <a:lstStyle/>
          <a:p>
            <a:pPr algn="ctr" defTabSz="914126">
              <a:defRPr/>
            </a:pPr>
            <a:r>
              <a:rPr lang="en-US" sz="800">
                <a:solidFill>
                  <a:prstClr val="black"/>
                </a:solidFill>
                <a:latin typeface="Open Sans"/>
                <a:cs typeface="Helvetica Neue"/>
              </a:rPr>
              <a:t>Roles</a:t>
            </a:r>
          </a:p>
        </p:txBody>
      </p:sp>
      <p:pic>
        <p:nvPicPr>
          <p:cNvPr id="244" name="Picture 138" descr="CloudFormation-Tempate.png">
            <a:extLst>
              <a:ext uri="{FF2B5EF4-FFF2-40B4-BE49-F238E27FC236}">
                <a16:creationId xmlns:a16="http://schemas.microsoft.com/office/drawing/2014/main" id="{0F5EDBA9-650C-42A3-9005-C62DC2B306E2}"/>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867224" y="5398765"/>
            <a:ext cx="580982" cy="529974"/>
          </a:xfrm>
          <a:prstGeom prst="rect">
            <a:avLst/>
          </a:prstGeom>
        </p:spPr>
      </p:pic>
      <p:cxnSp>
        <p:nvCxnSpPr>
          <p:cNvPr id="245" name="Straight Arrow Connector 139"/>
          <p:cNvCxnSpPr>
            <a:stCxn id="218" idx="3"/>
            <a:endCxn id="183" idx="1"/>
          </p:cNvCxnSpPr>
          <p:nvPr/>
        </p:nvCxnSpPr>
        <p:spPr>
          <a:xfrm flipV="1">
            <a:off x="8406913" y="3982026"/>
            <a:ext cx="274480"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6" name="Picture 2" descr="Image result for aws message queue"/>
          <p:cNvPicPr>
            <a:picLocks noChangeAspect="1" noChangeArrowheads="1"/>
          </p:cNvPicPr>
          <p:nvPr/>
        </p:nvPicPr>
        <p:blipFill rotWithShape="1">
          <a:blip r:embed="rId39" cstate="screen">
            <a:extLst>
              <a:ext uri="{28A0092B-C50C-407E-A947-70E740481C1C}">
                <a14:useLocalDpi xmlns:a14="http://schemas.microsoft.com/office/drawing/2010/main"/>
              </a:ext>
            </a:extLst>
          </a:blip>
          <a:srcRect l="20245" t="27525" r="64198" b="39615"/>
          <a:stretch/>
        </p:blipFill>
        <p:spPr bwMode="auto">
          <a:xfrm>
            <a:off x="3691477" y="5751240"/>
            <a:ext cx="306375" cy="332164"/>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143">
            <a:extLst>
              <a:ext uri="{FF2B5EF4-FFF2-40B4-BE49-F238E27FC236}">
                <a16:creationId xmlns:a16="http://schemas.microsoft.com/office/drawing/2014/main" id="{6F9B5F10-3870-4D0C-9040-7810949B3BB4}"/>
              </a:ext>
            </a:extLst>
          </p:cNvPr>
          <p:cNvSpPr txBox="1"/>
          <p:nvPr/>
        </p:nvSpPr>
        <p:spPr>
          <a:xfrm>
            <a:off x="3423825" y="6091128"/>
            <a:ext cx="820219" cy="123079"/>
          </a:xfrm>
          <a:prstGeom prst="rect">
            <a:avLst/>
          </a:prstGeom>
          <a:noFill/>
        </p:spPr>
        <p:txBody>
          <a:bodyPr wrap="square" lIns="0" tIns="0" rIns="0" bIns="0"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800" b="0" i="0" u="none" strike="noStrike" cap="none" spc="0" normalizeH="0" baseline="0">
                <a:ln>
                  <a:noFill/>
                </a:ln>
                <a:solidFill>
                  <a:prstClr val="black"/>
                </a:solidFill>
                <a:effectLst/>
                <a:uLnTx/>
                <a:uFillTx/>
                <a:cs typeface="Helvetica Neue"/>
              </a:defRPr>
            </a:lvl1pPr>
          </a:lstStyle>
          <a:p>
            <a:pPr defTabSz="914126">
              <a:defRPr/>
            </a:pPr>
            <a:r>
              <a:rPr lang="en-US">
                <a:latin typeface="Open Sans"/>
              </a:rPr>
              <a:t>SQS</a:t>
            </a:r>
          </a:p>
        </p:txBody>
      </p:sp>
      <p:sp>
        <p:nvSpPr>
          <p:cNvPr id="3" name="Rectangle 2">
            <a:extLst>
              <a:ext uri="{FF2B5EF4-FFF2-40B4-BE49-F238E27FC236}">
                <a16:creationId xmlns:a16="http://schemas.microsoft.com/office/drawing/2014/main" id="{7B54A005-1D46-4F60-8437-371EA8F8CBE2}"/>
              </a:ext>
            </a:extLst>
          </p:cNvPr>
          <p:cNvSpPr/>
          <p:nvPr/>
        </p:nvSpPr>
        <p:spPr bwMode="gray">
          <a:xfrm>
            <a:off x="0" y="-60960"/>
            <a:ext cx="12080240" cy="6567502"/>
          </a:xfrm>
          <a:prstGeom prst="rect">
            <a:avLst/>
          </a:prstGeom>
          <a:solidFill>
            <a:schemeClr val="accent6">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TextBox 3">
            <a:extLst>
              <a:ext uri="{FF2B5EF4-FFF2-40B4-BE49-F238E27FC236}">
                <a16:creationId xmlns:a16="http://schemas.microsoft.com/office/drawing/2014/main" id="{8BF55D7C-6BF7-4457-92CF-FBBEB3677100}"/>
              </a:ext>
            </a:extLst>
          </p:cNvPr>
          <p:cNvSpPr txBox="1"/>
          <p:nvPr/>
        </p:nvSpPr>
        <p:spPr>
          <a:xfrm>
            <a:off x="1509595" y="2971800"/>
            <a:ext cx="9767707" cy="1804148"/>
          </a:xfrm>
          <a:prstGeom prst="rect">
            <a:avLst/>
          </a:prstGeom>
          <a:noFill/>
        </p:spPr>
        <p:txBody>
          <a:bodyPr vert="horz" wrap="square" lIns="0" tIns="0" rIns="0" bIns="0" rtlCol="0">
            <a:spAutoFit/>
          </a:bodyPr>
          <a:lstStyle/>
          <a:p>
            <a:pPr algn="ctr">
              <a:lnSpc>
                <a:spcPct val="106000"/>
              </a:lnSpc>
              <a:buFont typeface="Wingdings 2" pitchFamily="18" charset="2"/>
              <a:buNone/>
            </a:pPr>
            <a:r>
              <a:rPr lang="en-US" sz="1600" b="1" dirty="0">
                <a:solidFill>
                  <a:schemeClr val="bg1"/>
                </a:solidFill>
              </a:rPr>
              <a:t>EXAMPLE OVERVIEW</a:t>
            </a:r>
          </a:p>
          <a:p>
            <a:pPr algn="ctr">
              <a:lnSpc>
                <a:spcPct val="106000"/>
              </a:lnSpc>
              <a:buFont typeface="Wingdings 2" pitchFamily="18" charset="2"/>
              <a:buNone/>
            </a:pPr>
            <a:endParaRPr lang="en-US" sz="1600" b="1" dirty="0">
              <a:solidFill>
                <a:schemeClr val="bg1"/>
              </a:solidFill>
            </a:endParaRPr>
          </a:p>
          <a:p>
            <a:pPr algn="ctr">
              <a:lnSpc>
                <a:spcPct val="106000"/>
              </a:lnSpc>
              <a:buFont typeface="Wingdings 2" pitchFamily="18" charset="2"/>
              <a:buNone/>
            </a:pPr>
            <a:r>
              <a:rPr lang="en-US" sz="1600" b="1" dirty="0">
                <a:solidFill>
                  <a:schemeClr val="bg1"/>
                </a:solidFill>
              </a:rPr>
              <a:t>You should update with the following:</a:t>
            </a:r>
          </a:p>
          <a:p>
            <a:pPr marL="342900" indent="-342900" algn="ctr">
              <a:lnSpc>
                <a:spcPct val="106000"/>
              </a:lnSpc>
              <a:buFont typeface="Wingdings 2" pitchFamily="18" charset="2"/>
              <a:buAutoNum type="arabicParenR"/>
            </a:pPr>
            <a:r>
              <a:rPr lang="en-US" sz="1600" b="1" dirty="0">
                <a:solidFill>
                  <a:schemeClr val="bg1"/>
                </a:solidFill>
              </a:rPr>
              <a:t>Business Use case or Problem Statement </a:t>
            </a:r>
          </a:p>
          <a:p>
            <a:pPr marL="342900" indent="-342900" algn="ctr">
              <a:lnSpc>
                <a:spcPct val="106000"/>
              </a:lnSpc>
              <a:buFont typeface="Wingdings 2" pitchFamily="18" charset="2"/>
              <a:buAutoNum type="arabicParenR"/>
            </a:pPr>
            <a:r>
              <a:rPr lang="en-US" sz="1600" b="1" dirty="0">
                <a:solidFill>
                  <a:schemeClr val="bg1"/>
                </a:solidFill>
              </a:rPr>
              <a:t>The solution you propose with a visual (graph, wireframe, or screenshot)</a:t>
            </a:r>
          </a:p>
          <a:p>
            <a:pPr marL="342900" indent="-342900" algn="ctr">
              <a:lnSpc>
                <a:spcPct val="106000"/>
              </a:lnSpc>
              <a:buFont typeface="Wingdings 2" pitchFamily="18" charset="2"/>
              <a:buAutoNum type="arabicParenR"/>
            </a:pPr>
            <a:r>
              <a:rPr lang="en-US" sz="1600" b="1" dirty="0">
                <a:solidFill>
                  <a:schemeClr val="bg1"/>
                </a:solidFill>
              </a:rPr>
              <a:t>Potential Impact of Solution – Can be extremely broad (can Deloitte use these solutions, technique, etc.)</a:t>
            </a:r>
          </a:p>
        </p:txBody>
      </p:sp>
    </p:spTree>
    <p:extLst>
      <p:ext uri="{BB962C8B-B14F-4D97-AF65-F5344CB8AC3E}">
        <p14:creationId xmlns:p14="http://schemas.microsoft.com/office/powerpoint/2010/main" val="230652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F8D676-F069-4463-95BF-AD431DC183FA}"/>
              </a:ext>
            </a:extLst>
          </p:cNvPr>
          <p:cNvSpPr>
            <a:spLocks noGrp="1"/>
          </p:cNvSpPr>
          <p:nvPr>
            <p:ph type="body" sz="quarter" idx="13"/>
          </p:nvPr>
        </p:nvSpPr>
        <p:spPr/>
        <p:txBody>
          <a:bodyPr/>
          <a:lstStyle/>
          <a:p>
            <a:r>
              <a:rPr lang="en-US" dirty="0"/>
              <a:t>For the next three slides, highlight a major aspect of your capstone work for findings</a:t>
            </a:r>
          </a:p>
        </p:txBody>
      </p:sp>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Major Highlight #1</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p:txBody>
          <a:bodyPr/>
          <a:lstStyle/>
          <a:p>
            <a:r>
              <a:rPr lang="en-US" b="1" dirty="0"/>
              <a:t>Potential Highlights </a:t>
            </a:r>
          </a:p>
          <a:p>
            <a:pPr marL="171450" indent="-171450">
              <a:buFont typeface="Arial" panose="020B0604020202020204" pitchFamily="34" charset="0"/>
              <a:buChar char="•"/>
            </a:pPr>
            <a:r>
              <a:rPr lang="en-US" dirty="0"/>
              <a:t>AWS services</a:t>
            </a:r>
          </a:p>
          <a:p>
            <a:pPr marL="171450" indent="-171450">
              <a:buFont typeface="Arial" panose="020B0604020202020204" pitchFamily="34" charset="0"/>
              <a:buChar char="•"/>
            </a:pPr>
            <a:r>
              <a:rPr lang="en-US" dirty="0"/>
              <a:t>Architecture diagram</a:t>
            </a:r>
          </a:p>
          <a:p>
            <a:pPr marL="171450" indent="-171450">
              <a:buFont typeface="Arial" panose="020B0604020202020204" pitchFamily="34" charset="0"/>
              <a:buChar char="•"/>
            </a:pPr>
            <a:r>
              <a:rPr lang="en-US" dirty="0"/>
              <a:t>Sequence/Use case diagram</a:t>
            </a:r>
          </a:p>
          <a:p>
            <a:pPr marL="171450" indent="-171450">
              <a:buFont typeface="Arial" panose="020B0604020202020204" pitchFamily="34" charset="0"/>
              <a:buChar char="•"/>
            </a:pPr>
            <a:r>
              <a:rPr lang="en-US" dirty="0"/>
              <a:t>Metrics and Alarms</a:t>
            </a:r>
          </a:p>
          <a:p>
            <a:pPr marL="171450" indent="-171450">
              <a:buFont typeface="Arial" panose="020B0604020202020204" pitchFamily="34" charset="0"/>
              <a:buChar char="•"/>
            </a:pPr>
            <a:r>
              <a:rPr lang="en-US" dirty="0"/>
              <a:t>Code Snippets </a:t>
            </a:r>
          </a:p>
          <a:p>
            <a:pPr marL="171450" indent="-171450">
              <a:buFont typeface="Arial" panose="020B0604020202020204" pitchFamily="34" charset="0"/>
              <a:buChar char="•"/>
            </a:pPr>
            <a:r>
              <a:rPr lang="en-US" dirty="0"/>
              <a:t>Alternative solutions </a:t>
            </a:r>
          </a:p>
          <a:p>
            <a:pPr marL="171450" indent="-171450">
              <a:buFont typeface="Arial" panose="020B0604020202020204" pitchFamily="34" charset="0"/>
              <a:buChar char="•"/>
            </a:pPr>
            <a:r>
              <a:rPr lang="en-US" b="1" i="1" dirty="0"/>
              <a:t>You can replace One or All of these slides with a demo. </a:t>
            </a:r>
          </a:p>
          <a:p>
            <a:r>
              <a:rPr lang="en-US" b="1" dirty="0"/>
              <a:t>Notes</a:t>
            </a:r>
          </a:p>
          <a:p>
            <a:pPr marL="171450" indent="-171450">
              <a:buFont typeface="Arial" panose="020B0604020202020204" pitchFamily="34" charset="0"/>
              <a:buChar char="•"/>
            </a:pPr>
            <a:r>
              <a:rPr lang="en-US" dirty="0"/>
              <a:t>Be heavily on the visuals and lighter on the text in this section</a:t>
            </a:r>
          </a:p>
          <a:p>
            <a:pPr marL="171450" indent="-171450">
              <a:buFont typeface="Arial" panose="020B0604020202020204" pitchFamily="34" charset="0"/>
              <a:buChar char="•"/>
            </a:pPr>
            <a:r>
              <a:rPr lang="en-US" dirty="0"/>
              <a:t>Pick things that you learned from during the process. What is most interesting to you is probably most interesting to others.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850123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F8D676-F069-4463-95BF-AD431DC183FA}"/>
              </a:ext>
            </a:extLst>
          </p:cNvPr>
          <p:cNvSpPr>
            <a:spLocks noGrp="1"/>
          </p:cNvSpPr>
          <p:nvPr>
            <p:ph type="body" sz="quarter" idx="13"/>
          </p:nvPr>
        </p:nvSpPr>
        <p:spPr/>
        <p:txBody>
          <a:bodyPr/>
          <a:lstStyle/>
          <a:p>
            <a:r>
              <a:rPr lang="en-US" dirty="0"/>
              <a:t>For the next three slides, highlight a major aspect of your capstone work for findings</a:t>
            </a:r>
          </a:p>
        </p:txBody>
      </p:sp>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a:xfrm>
            <a:off x="469900" y="372107"/>
            <a:ext cx="11252200" cy="334102"/>
          </a:xfrm>
        </p:spPr>
        <p:txBody>
          <a:bodyPr/>
          <a:lstStyle/>
          <a:p>
            <a:r>
              <a:rPr lang="en-US" dirty="0"/>
              <a:t>Major Highlight #2</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p:txBody>
          <a:bodyPr/>
          <a:lstStyle/>
          <a:p>
            <a:r>
              <a:rPr lang="en-US" b="1" dirty="0"/>
              <a:t>Potential Highlights </a:t>
            </a:r>
          </a:p>
          <a:p>
            <a:pPr marL="171450" indent="-171450">
              <a:buFont typeface="Arial" panose="020B0604020202020204" pitchFamily="34" charset="0"/>
              <a:buChar char="•"/>
            </a:pPr>
            <a:r>
              <a:rPr lang="en-US" dirty="0"/>
              <a:t>AWS services</a:t>
            </a:r>
          </a:p>
          <a:p>
            <a:pPr marL="171450" indent="-171450">
              <a:buFont typeface="Arial" panose="020B0604020202020204" pitchFamily="34" charset="0"/>
              <a:buChar char="•"/>
            </a:pPr>
            <a:r>
              <a:rPr lang="en-US" dirty="0"/>
              <a:t>Architecture diagram</a:t>
            </a:r>
          </a:p>
          <a:p>
            <a:pPr marL="171450" indent="-171450">
              <a:buFont typeface="Arial" panose="020B0604020202020204" pitchFamily="34" charset="0"/>
              <a:buChar char="•"/>
            </a:pPr>
            <a:r>
              <a:rPr lang="en-US" dirty="0"/>
              <a:t>Sequence/Use case diagram</a:t>
            </a:r>
          </a:p>
          <a:p>
            <a:pPr marL="171450" indent="-171450">
              <a:buFont typeface="Arial" panose="020B0604020202020204" pitchFamily="34" charset="0"/>
              <a:buChar char="•"/>
            </a:pPr>
            <a:r>
              <a:rPr lang="en-US" dirty="0"/>
              <a:t>Metrics and Alarms</a:t>
            </a:r>
          </a:p>
          <a:p>
            <a:pPr marL="171450" indent="-171450">
              <a:buFont typeface="Arial" panose="020B0604020202020204" pitchFamily="34" charset="0"/>
              <a:buChar char="•"/>
            </a:pPr>
            <a:r>
              <a:rPr lang="en-US" dirty="0"/>
              <a:t>Code Snippets </a:t>
            </a:r>
          </a:p>
          <a:p>
            <a:pPr marL="171450" indent="-171450">
              <a:buFont typeface="Arial" panose="020B0604020202020204" pitchFamily="34" charset="0"/>
              <a:buChar char="•"/>
            </a:pPr>
            <a:r>
              <a:rPr lang="en-US" dirty="0"/>
              <a:t>Alternative solutions </a:t>
            </a:r>
          </a:p>
          <a:p>
            <a:pPr marL="171450" indent="-171450">
              <a:buFont typeface="Arial" panose="020B0604020202020204" pitchFamily="34" charset="0"/>
              <a:buChar char="•"/>
            </a:pPr>
            <a:r>
              <a:rPr lang="en-US" b="1" i="1" dirty="0"/>
              <a:t>You can replace One or All of these slides with a demo. </a:t>
            </a:r>
          </a:p>
          <a:p>
            <a:r>
              <a:rPr lang="en-US" b="1" dirty="0"/>
              <a:t>Notes</a:t>
            </a:r>
          </a:p>
          <a:p>
            <a:pPr marL="171450" indent="-171450">
              <a:buFont typeface="Arial" panose="020B0604020202020204" pitchFamily="34" charset="0"/>
              <a:buChar char="•"/>
            </a:pPr>
            <a:r>
              <a:rPr lang="en-US" dirty="0"/>
              <a:t>Be heavily on the visuals and lighter on the text in this section</a:t>
            </a:r>
          </a:p>
          <a:p>
            <a:pPr marL="171450" indent="-171450">
              <a:buFont typeface="Arial" panose="020B0604020202020204" pitchFamily="34" charset="0"/>
              <a:buChar char="•"/>
            </a:pPr>
            <a:r>
              <a:rPr lang="en-US" dirty="0"/>
              <a:t>Pick things that you learned from during the process. What is most interesting to you is probably most interesting to others.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2824819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F8D676-F069-4463-95BF-AD431DC183FA}"/>
              </a:ext>
            </a:extLst>
          </p:cNvPr>
          <p:cNvSpPr>
            <a:spLocks noGrp="1"/>
          </p:cNvSpPr>
          <p:nvPr>
            <p:ph type="body" sz="quarter" idx="13"/>
          </p:nvPr>
        </p:nvSpPr>
        <p:spPr/>
        <p:txBody>
          <a:bodyPr/>
          <a:lstStyle/>
          <a:p>
            <a:r>
              <a:rPr lang="en-US" dirty="0"/>
              <a:t>For the next three slides, highlight a major aspect of your capstone work for findings</a:t>
            </a:r>
          </a:p>
        </p:txBody>
      </p:sp>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a:xfrm>
            <a:off x="469900" y="372107"/>
            <a:ext cx="11252200" cy="334102"/>
          </a:xfrm>
        </p:spPr>
        <p:txBody>
          <a:bodyPr/>
          <a:lstStyle/>
          <a:p>
            <a:r>
              <a:rPr lang="en-US" dirty="0"/>
              <a:t>Major Highlight #3</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p:txBody>
          <a:bodyPr/>
          <a:lstStyle/>
          <a:p>
            <a:r>
              <a:rPr lang="en-US" b="1" dirty="0"/>
              <a:t>Potential Highlights </a:t>
            </a:r>
          </a:p>
          <a:p>
            <a:pPr marL="171450" indent="-171450">
              <a:buFont typeface="Arial" panose="020B0604020202020204" pitchFamily="34" charset="0"/>
              <a:buChar char="•"/>
            </a:pPr>
            <a:r>
              <a:rPr lang="en-US" dirty="0"/>
              <a:t>AWS services</a:t>
            </a:r>
          </a:p>
          <a:p>
            <a:pPr marL="171450" indent="-171450">
              <a:buFont typeface="Arial" panose="020B0604020202020204" pitchFamily="34" charset="0"/>
              <a:buChar char="•"/>
            </a:pPr>
            <a:r>
              <a:rPr lang="en-US" dirty="0"/>
              <a:t>Architecture diagram</a:t>
            </a:r>
          </a:p>
          <a:p>
            <a:pPr marL="171450" indent="-171450">
              <a:buFont typeface="Arial" panose="020B0604020202020204" pitchFamily="34" charset="0"/>
              <a:buChar char="•"/>
            </a:pPr>
            <a:r>
              <a:rPr lang="en-US" dirty="0"/>
              <a:t>Sequence/Use case diagram</a:t>
            </a:r>
          </a:p>
          <a:p>
            <a:pPr marL="171450" indent="-171450">
              <a:buFont typeface="Arial" panose="020B0604020202020204" pitchFamily="34" charset="0"/>
              <a:buChar char="•"/>
            </a:pPr>
            <a:r>
              <a:rPr lang="en-US" dirty="0"/>
              <a:t>Metrics and Alarms</a:t>
            </a:r>
          </a:p>
          <a:p>
            <a:pPr marL="171450" indent="-171450">
              <a:buFont typeface="Arial" panose="020B0604020202020204" pitchFamily="34" charset="0"/>
              <a:buChar char="•"/>
            </a:pPr>
            <a:r>
              <a:rPr lang="en-US" dirty="0"/>
              <a:t>Code Snippets </a:t>
            </a:r>
          </a:p>
          <a:p>
            <a:pPr marL="171450" indent="-171450">
              <a:buFont typeface="Arial" panose="020B0604020202020204" pitchFamily="34" charset="0"/>
              <a:buChar char="•"/>
            </a:pPr>
            <a:r>
              <a:rPr lang="en-US" dirty="0"/>
              <a:t>Alternative solutions </a:t>
            </a:r>
          </a:p>
          <a:p>
            <a:pPr marL="171450" indent="-171450">
              <a:buFont typeface="Arial" panose="020B0604020202020204" pitchFamily="34" charset="0"/>
              <a:buChar char="•"/>
            </a:pPr>
            <a:r>
              <a:rPr lang="en-US" b="1" i="1" dirty="0"/>
              <a:t>You can replace One or All of these slides with a demo. </a:t>
            </a:r>
          </a:p>
          <a:p>
            <a:r>
              <a:rPr lang="en-US" b="1" dirty="0"/>
              <a:t>Notes</a:t>
            </a:r>
          </a:p>
          <a:p>
            <a:pPr marL="171450" indent="-171450">
              <a:buFont typeface="Arial" panose="020B0604020202020204" pitchFamily="34" charset="0"/>
              <a:buChar char="•"/>
            </a:pPr>
            <a:r>
              <a:rPr lang="en-US" dirty="0"/>
              <a:t>Be heavily on the visuals and lighter on the text in this section</a:t>
            </a:r>
          </a:p>
          <a:p>
            <a:pPr marL="171450" indent="-171450">
              <a:buFont typeface="Arial" panose="020B0604020202020204" pitchFamily="34" charset="0"/>
              <a:buChar char="•"/>
            </a:pPr>
            <a:r>
              <a:rPr lang="en-US" dirty="0"/>
              <a:t>Pick things that you learned from during the process. What is most interesting to you is probably most interesting to others.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1284862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2" ma:contentTypeDescription="Create a new document." ma:contentTypeScope="" ma:versionID="19ac8b7fe93469c310578ce6003afb48">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6f4436202f92ca788fcb4e6e47406cbe"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D014B1-BA8E-4047-9B6F-458250904C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8113ED-4CA2-465C-9998-CEF7F23421D3}">
  <ds:schemaRefs>
    <ds:schemaRef ds:uri="http://purl.org/dc/terms/"/>
    <ds:schemaRef ds:uri="http://schemas.openxmlformats.org/package/2006/metadata/core-properties"/>
    <ds:schemaRef ds:uri="6ba7e38e-ddf0-4724-a2d5-9b4fb54c860d"/>
    <ds:schemaRef ds:uri="http://purl.org/dc/elements/1.1/"/>
    <ds:schemaRef ds:uri="http://schemas.microsoft.com/office/2006/documentManagement/types"/>
    <ds:schemaRef ds:uri="http://schemas.microsoft.com/office/infopath/2007/PartnerControls"/>
    <ds:schemaRef ds:uri="9932b51f-831c-4be5-9e70-4d4f57939b5a"/>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7598B6F-21C7-46B5-B45C-5A91A8F2B8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5783</TotalTime>
  <Words>930</Words>
  <Application>Microsoft Office PowerPoint</Application>
  <PresentationFormat>Widescreen</PresentationFormat>
  <Paragraphs>171</Paragraphs>
  <Slides>12</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Open Sans</vt:lpstr>
      <vt:lpstr>Verdana</vt:lpstr>
      <vt:lpstr>Wingdings 2</vt:lpstr>
      <vt:lpstr>1_Deloitte_US_Onscreen</vt:lpstr>
      <vt:lpstr>think-cell Slide</vt:lpstr>
      <vt:lpstr>PowerPoint Presentation</vt:lpstr>
      <vt:lpstr>Introduction – Team member #1 Firstname Lastname</vt:lpstr>
      <vt:lpstr>Introduction – Team member #2 Firstname Lastname</vt:lpstr>
      <vt:lpstr>Introduction – Team member #3 Firstname Lastname</vt:lpstr>
      <vt:lpstr>Capstone</vt:lpstr>
      <vt:lpstr>RAPID Architecture</vt:lpstr>
      <vt:lpstr>Major Highlight #1</vt:lpstr>
      <vt:lpstr>Major Highlight #2</vt:lpstr>
      <vt:lpstr>Major Highlight #3</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Prajapati, Brijesh</cp:lastModifiedBy>
  <cp:revision>259</cp:revision>
  <dcterms:modified xsi:type="dcterms:W3CDTF">2020-06-19T20:24:01Z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