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761" r:id="rId4"/>
    <p:sldId id="763" r:id="rId5"/>
    <p:sldId id="762" r:id="rId6"/>
    <p:sldId id="765" r:id="rId7"/>
    <p:sldId id="259" r:id="rId8"/>
    <p:sldId id="260" r:id="rId9"/>
    <p:sldId id="766" r:id="rId10"/>
    <p:sldId id="261" r:id="rId11"/>
    <p:sldId id="262" r:id="rId12"/>
    <p:sldId id="263" r:id="rId13"/>
    <p:sldId id="264" r:id="rId14"/>
    <p:sldId id="265" r:id="rId15"/>
    <p:sldId id="266"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2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7969-343E-984D-FBD6-1753372C6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8882D3-85D1-7D56-A947-C41F2CE1A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A4A628-14B7-67E5-C80D-D798FE0AF8FE}"/>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5" name="Footer Placeholder 4">
            <a:extLst>
              <a:ext uri="{FF2B5EF4-FFF2-40B4-BE49-F238E27FC236}">
                <a16:creationId xmlns:a16="http://schemas.microsoft.com/office/drawing/2014/main" id="{09C8C4A6-84AF-6314-EBBE-324F8B646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8F33E0-4C6F-CEA9-46A7-4BFFC75EAD03}"/>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259445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2F81-FBAA-1FA4-7418-0612DCABF5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C96CC6-0A18-9074-603D-388E93F9D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FBF131-4C0E-F785-E695-19062F26A7CC}"/>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5" name="Footer Placeholder 4">
            <a:extLst>
              <a:ext uri="{FF2B5EF4-FFF2-40B4-BE49-F238E27FC236}">
                <a16:creationId xmlns:a16="http://schemas.microsoft.com/office/drawing/2014/main" id="{B1DA0A0A-BAF3-1D41-F315-5A017247B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F547E-E975-BA8E-D983-A8D482C91778}"/>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194831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553C6-6FB2-A8F8-C9F0-9D4BE2401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6192BE-F750-552F-F913-63EB09E284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1FF79-137E-38C2-6785-0780F6A92867}"/>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5" name="Footer Placeholder 4">
            <a:extLst>
              <a:ext uri="{FF2B5EF4-FFF2-40B4-BE49-F238E27FC236}">
                <a16:creationId xmlns:a16="http://schemas.microsoft.com/office/drawing/2014/main" id="{A734F535-F1FB-ABA5-8C92-8F3057621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AB2D6-914B-5B12-1B40-C0708CE2FA3B}"/>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43490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5A34-EE5F-7840-CA60-B0A9033450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59F2ED-ED8A-A596-853E-E44E752AD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E2098-F6D9-FE91-99BB-CF3AAF5064E4}"/>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5" name="Footer Placeholder 4">
            <a:extLst>
              <a:ext uri="{FF2B5EF4-FFF2-40B4-BE49-F238E27FC236}">
                <a16:creationId xmlns:a16="http://schemas.microsoft.com/office/drawing/2014/main" id="{B6745A55-CDE6-7833-C160-FFE6FDB02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EBE8E-AC12-6BEC-4012-72D5D356261B}"/>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250631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C267-E701-010E-5B7A-500018641A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07A975-BBD1-931B-6569-967062FDB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56A38-2F8F-855E-E231-243D0A1099B7}"/>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5" name="Footer Placeholder 4">
            <a:extLst>
              <a:ext uri="{FF2B5EF4-FFF2-40B4-BE49-F238E27FC236}">
                <a16:creationId xmlns:a16="http://schemas.microsoft.com/office/drawing/2014/main" id="{4461A9BF-ED33-B87A-B7F5-23E0E34E2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72791-2D5A-9227-D79B-85CEECABEC47}"/>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284536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D54E-459A-06BD-BD5D-351933C362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B1EEA0-ED0D-7068-B3B2-9D9A27748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6BE8DF-E2A8-6C2B-598B-859223482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6FE928-899A-BAAD-C2B3-BFDBFEDB24E5}"/>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6" name="Footer Placeholder 5">
            <a:extLst>
              <a:ext uri="{FF2B5EF4-FFF2-40B4-BE49-F238E27FC236}">
                <a16:creationId xmlns:a16="http://schemas.microsoft.com/office/drawing/2014/main" id="{3AEA0B8D-1646-1BE3-E19F-816C8EF9B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AE2B00-98DD-76DD-4049-8B1A0B680777}"/>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54843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BFA-2A3F-B00D-443E-9D37E3D0F7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E5306B-BCD4-4677-5F9E-BB954361D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88DAF-6939-560D-D0D3-BF75CAA66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32C806-C6ED-C403-5506-5343C8936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2D9A5-C528-9866-9723-FE7B4C7A2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373E7F-295B-5897-35C9-74AEF1E99BC3}"/>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8" name="Footer Placeholder 7">
            <a:extLst>
              <a:ext uri="{FF2B5EF4-FFF2-40B4-BE49-F238E27FC236}">
                <a16:creationId xmlns:a16="http://schemas.microsoft.com/office/drawing/2014/main" id="{DE148A8B-1C6E-F5FB-12A5-86498AA7FE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3C1845-478D-8AA0-5E23-8655FB08BE11}"/>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306026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1BED-5A64-8942-7978-25A0EAF4E7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1D313-3305-EB86-C6A4-2165747B9E87}"/>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4" name="Footer Placeholder 3">
            <a:extLst>
              <a:ext uri="{FF2B5EF4-FFF2-40B4-BE49-F238E27FC236}">
                <a16:creationId xmlns:a16="http://schemas.microsoft.com/office/drawing/2014/main" id="{C0C89EC0-A9C7-89FE-BDB6-B249639666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F17123-9F9D-7410-A137-BAB2F7C28F2D}"/>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34776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6A2F9-8D7E-18A3-6E8A-439355F10867}"/>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3" name="Footer Placeholder 2">
            <a:extLst>
              <a:ext uri="{FF2B5EF4-FFF2-40B4-BE49-F238E27FC236}">
                <a16:creationId xmlns:a16="http://schemas.microsoft.com/office/drawing/2014/main" id="{971C58FB-ED81-F21F-2AE8-C5B6BE68F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C5CEC5-F999-0430-2869-4466C1DCB58F}"/>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41536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D5FA-FC8A-C3CF-68E1-ACA5F46C2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1BB4C2-1C4D-F708-5795-8898317BC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0C14FC-27BA-0C5D-9140-2E1022099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91463-F2D0-D13C-6CC3-10C8E126A4CD}"/>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6" name="Footer Placeholder 5">
            <a:extLst>
              <a:ext uri="{FF2B5EF4-FFF2-40B4-BE49-F238E27FC236}">
                <a16:creationId xmlns:a16="http://schemas.microsoft.com/office/drawing/2014/main" id="{3F1B26ED-4342-3438-A634-29D49BEC0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590AD-7EC9-F9ED-EA0D-58C18DCDFFE0}"/>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285228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E017-11DD-B642-20F5-733799163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0EEE14-7C14-757E-6345-E3E0F0C62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C51894-1097-25DB-B45F-673FA9DCC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B8E810-F712-0099-F69F-C4739A80667B}"/>
              </a:ext>
            </a:extLst>
          </p:cNvPr>
          <p:cNvSpPr>
            <a:spLocks noGrp="1"/>
          </p:cNvSpPr>
          <p:nvPr>
            <p:ph type="dt" sz="half" idx="10"/>
          </p:nvPr>
        </p:nvSpPr>
        <p:spPr/>
        <p:txBody>
          <a:bodyPr/>
          <a:lstStyle/>
          <a:p>
            <a:fld id="{279D5FE0-C0BC-478B-B79C-10EB0A8BDE9D}" type="datetimeFigureOut">
              <a:rPr lang="en-IN" smtClean="0"/>
              <a:t>29-10-2024</a:t>
            </a:fld>
            <a:endParaRPr lang="en-IN"/>
          </a:p>
        </p:txBody>
      </p:sp>
      <p:sp>
        <p:nvSpPr>
          <p:cNvPr id="6" name="Footer Placeholder 5">
            <a:extLst>
              <a:ext uri="{FF2B5EF4-FFF2-40B4-BE49-F238E27FC236}">
                <a16:creationId xmlns:a16="http://schemas.microsoft.com/office/drawing/2014/main" id="{E25D9E67-80D9-B26D-1595-2E86084A9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DB054-2977-A06B-249E-A9F8EA36C106}"/>
              </a:ext>
            </a:extLst>
          </p:cNvPr>
          <p:cNvSpPr>
            <a:spLocks noGrp="1"/>
          </p:cNvSpPr>
          <p:nvPr>
            <p:ph type="sldNum" sz="quarter" idx="12"/>
          </p:nvPr>
        </p:nvSpPr>
        <p:spPr/>
        <p:txBody>
          <a:bodyPr/>
          <a:lstStyle/>
          <a:p>
            <a:fld id="{A6478D3D-4FB2-4026-B7FC-520C1ACAB931}" type="slidenum">
              <a:rPr lang="en-IN" smtClean="0"/>
              <a:t>‹#›</a:t>
            </a:fld>
            <a:endParaRPr lang="en-IN"/>
          </a:p>
        </p:txBody>
      </p:sp>
    </p:spTree>
    <p:extLst>
      <p:ext uri="{BB962C8B-B14F-4D97-AF65-F5344CB8AC3E}">
        <p14:creationId xmlns:p14="http://schemas.microsoft.com/office/powerpoint/2010/main" val="24026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56A1B-7574-5789-865B-76C7981AD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CC85F-7472-C683-304D-7CD5A13FE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03EA0-626B-1F4B-2C29-A7C7903AC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D5FE0-C0BC-478B-B79C-10EB0A8BDE9D}" type="datetimeFigureOut">
              <a:rPr lang="en-IN" smtClean="0"/>
              <a:t>29-10-2024</a:t>
            </a:fld>
            <a:endParaRPr lang="en-IN"/>
          </a:p>
        </p:txBody>
      </p:sp>
      <p:sp>
        <p:nvSpPr>
          <p:cNvPr id="5" name="Footer Placeholder 4">
            <a:extLst>
              <a:ext uri="{FF2B5EF4-FFF2-40B4-BE49-F238E27FC236}">
                <a16:creationId xmlns:a16="http://schemas.microsoft.com/office/drawing/2014/main" id="{68454ED3-BFFD-FD56-FF9C-C0AF3C406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5B2B4A-25D4-9567-843C-C4A2FE847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78D3D-4FB2-4026-B7FC-520C1ACAB931}" type="slidenum">
              <a:rPr lang="en-IN" smtClean="0"/>
              <a:t>‹#›</a:t>
            </a:fld>
            <a:endParaRPr lang="en-IN"/>
          </a:p>
        </p:txBody>
      </p:sp>
    </p:spTree>
    <p:extLst>
      <p:ext uri="{BB962C8B-B14F-4D97-AF65-F5344CB8AC3E}">
        <p14:creationId xmlns:p14="http://schemas.microsoft.com/office/powerpoint/2010/main" val="352430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ws.amazon.com/about-aws/global-infrastructur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920611"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career-man-career-ladder-silhouette-247299/"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es-es/foto/pizza-en-mesa-de-madera-marron-5908255/" TargetMode="External"/><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7AF2-397F-0626-92DB-094585387253}"/>
              </a:ext>
            </a:extLst>
          </p:cNvPr>
          <p:cNvSpPr>
            <a:spLocks noGrp="1"/>
          </p:cNvSpPr>
          <p:nvPr>
            <p:ph type="ctrTitle"/>
          </p:nvPr>
        </p:nvSpPr>
        <p:spPr>
          <a:xfrm>
            <a:off x="1900615" y="132928"/>
            <a:ext cx="9144000" cy="2387600"/>
          </a:xfrm>
        </p:spPr>
        <p:txBody>
          <a:bodyPr>
            <a:normAutofit/>
          </a:bodyPr>
          <a:lstStyle/>
          <a:p>
            <a:r>
              <a:rPr lang="en-IN" sz="5400" dirty="0"/>
              <a:t>AWS Solutions Architect</a:t>
            </a:r>
          </a:p>
        </p:txBody>
      </p:sp>
      <p:sp>
        <p:nvSpPr>
          <p:cNvPr id="3" name="Subtitle 2">
            <a:extLst>
              <a:ext uri="{FF2B5EF4-FFF2-40B4-BE49-F238E27FC236}">
                <a16:creationId xmlns:a16="http://schemas.microsoft.com/office/drawing/2014/main" id="{F4CFEA82-F7F4-1E2C-E984-EDD33B864EC9}"/>
              </a:ext>
            </a:extLst>
          </p:cNvPr>
          <p:cNvSpPr>
            <a:spLocks noGrp="1"/>
          </p:cNvSpPr>
          <p:nvPr>
            <p:ph type="subTitle" idx="1"/>
          </p:nvPr>
        </p:nvSpPr>
        <p:spPr>
          <a:xfrm>
            <a:off x="4357987" y="5314023"/>
            <a:ext cx="9144000" cy="1655762"/>
          </a:xfrm>
        </p:spPr>
        <p:txBody>
          <a:bodyPr/>
          <a:lstStyle/>
          <a:p>
            <a:r>
              <a:rPr lang="en-IN" dirty="0"/>
              <a:t>-Bhanu Prakash</a:t>
            </a:r>
          </a:p>
        </p:txBody>
      </p:sp>
      <p:pic>
        <p:nvPicPr>
          <p:cNvPr id="1026" name="Picture 2" descr="How to prepare for AWS Certified Solutions Architect Associate Certification SAA-C02">
            <a:extLst>
              <a:ext uri="{FF2B5EF4-FFF2-40B4-BE49-F238E27FC236}">
                <a16:creationId xmlns:a16="http://schemas.microsoft.com/office/drawing/2014/main" id="{C1CA0626-95B2-F49E-EC53-17ECBC48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2933" y="2776249"/>
            <a:ext cx="3094109" cy="238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52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2C3F-920A-5DEC-C715-ABE073A8BBD5}"/>
              </a:ext>
            </a:extLst>
          </p:cNvPr>
          <p:cNvSpPr>
            <a:spLocks noGrp="1"/>
          </p:cNvSpPr>
          <p:nvPr>
            <p:ph type="title"/>
          </p:nvPr>
        </p:nvSpPr>
        <p:spPr/>
        <p:txBody>
          <a:bodyPr/>
          <a:lstStyle/>
          <a:p>
            <a:r>
              <a:rPr lang="en-IN" dirty="0"/>
              <a:t>AWS Cloud History</a:t>
            </a:r>
          </a:p>
        </p:txBody>
      </p:sp>
      <p:pic>
        <p:nvPicPr>
          <p:cNvPr id="5" name="Picture 4">
            <a:extLst>
              <a:ext uri="{FF2B5EF4-FFF2-40B4-BE49-F238E27FC236}">
                <a16:creationId xmlns:a16="http://schemas.microsoft.com/office/drawing/2014/main" id="{2B72C17D-AC2B-6EE6-D41F-C12FAD823031}"/>
              </a:ext>
            </a:extLst>
          </p:cNvPr>
          <p:cNvPicPr>
            <a:picLocks noChangeAspect="1"/>
          </p:cNvPicPr>
          <p:nvPr/>
        </p:nvPicPr>
        <p:blipFill>
          <a:blip r:embed="rId2"/>
          <a:stretch>
            <a:fillRect/>
          </a:stretch>
        </p:blipFill>
        <p:spPr>
          <a:xfrm>
            <a:off x="1192183" y="1695360"/>
            <a:ext cx="9160131" cy="4008753"/>
          </a:xfrm>
          <a:prstGeom prst="rect">
            <a:avLst/>
          </a:prstGeom>
        </p:spPr>
      </p:pic>
    </p:spTree>
    <p:extLst>
      <p:ext uri="{BB962C8B-B14F-4D97-AF65-F5344CB8AC3E}">
        <p14:creationId xmlns:p14="http://schemas.microsoft.com/office/powerpoint/2010/main" val="419029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FF64-0DBD-3003-0B5D-FE1A0A7AE4EB}"/>
              </a:ext>
            </a:extLst>
          </p:cNvPr>
          <p:cNvSpPr>
            <a:spLocks noGrp="1"/>
          </p:cNvSpPr>
          <p:nvPr>
            <p:ph type="title"/>
          </p:nvPr>
        </p:nvSpPr>
        <p:spPr/>
        <p:txBody>
          <a:bodyPr/>
          <a:lstStyle/>
          <a:p>
            <a:r>
              <a:rPr lang="en-IN" dirty="0"/>
              <a:t>AWS Cloud Use Cases</a:t>
            </a:r>
          </a:p>
        </p:txBody>
      </p:sp>
      <p:sp>
        <p:nvSpPr>
          <p:cNvPr id="3" name="Content Placeholder 2">
            <a:extLst>
              <a:ext uri="{FF2B5EF4-FFF2-40B4-BE49-F238E27FC236}">
                <a16:creationId xmlns:a16="http://schemas.microsoft.com/office/drawing/2014/main" id="{0838604F-4FC5-D3C5-467B-7EC8C77F9378}"/>
              </a:ext>
            </a:extLst>
          </p:cNvPr>
          <p:cNvSpPr>
            <a:spLocks noGrp="1"/>
          </p:cNvSpPr>
          <p:nvPr>
            <p:ph idx="1"/>
          </p:nvPr>
        </p:nvSpPr>
        <p:spPr/>
        <p:txBody>
          <a:bodyPr/>
          <a:lstStyle/>
          <a:p>
            <a:r>
              <a:rPr lang="en-US" dirty="0"/>
              <a:t>Applicable to a diverse set of industries</a:t>
            </a:r>
          </a:p>
          <a:p>
            <a:r>
              <a:rPr lang="en-US" dirty="0"/>
              <a:t>Use cases include</a:t>
            </a:r>
          </a:p>
          <a:p>
            <a:pPr marL="0" indent="0">
              <a:buNone/>
            </a:pPr>
            <a:r>
              <a:rPr lang="en-US" dirty="0"/>
              <a:t>         • Enterprise IT, Backup &amp; Storage, Big Data analytics </a:t>
            </a:r>
          </a:p>
          <a:p>
            <a:pPr marL="0" indent="0">
              <a:buNone/>
            </a:pPr>
            <a:r>
              <a:rPr lang="en-US" dirty="0"/>
              <a:t>         • Website hosting, Mobile &amp; Social Apps </a:t>
            </a:r>
          </a:p>
          <a:p>
            <a:pPr marL="0" indent="0">
              <a:buNone/>
            </a:pPr>
            <a:r>
              <a:rPr lang="en-US" dirty="0"/>
              <a:t>         • Gaming</a:t>
            </a:r>
            <a:endParaRPr lang="en-IN" dirty="0"/>
          </a:p>
        </p:txBody>
      </p:sp>
      <p:pic>
        <p:nvPicPr>
          <p:cNvPr id="5" name="Picture 4">
            <a:extLst>
              <a:ext uri="{FF2B5EF4-FFF2-40B4-BE49-F238E27FC236}">
                <a16:creationId xmlns:a16="http://schemas.microsoft.com/office/drawing/2014/main" id="{201BDA92-9F97-5351-A40C-EE38D4C84A55}"/>
              </a:ext>
            </a:extLst>
          </p:cNvPr>
          <p:cNvPicPr>
            <a:picLocks noChangeAspect="1"/>
          </p:cNvPicPr>
          <p:nvPr/>
        </p:nvPicPr>
        <p:blipFill>
          <a:blip r:embed="rId2"/>
          <a:stretch>
            <a:fillRect/>
          </a:stretch>
        </p:blipFill>
        <p:spPr>
          <a:xfrm>
            <a:off x="1648082" y="4559171"/>
            <a:ext cx="7633092" cy="1454225"/>
          </a:xfrm>
          <a:prstGeom prst="rect">
            <a:avLst/>
          </a:prstGeom>
        </p:spPr>
      </p:pic>
    </p:spTree>
    <p:extLst>
      <p:ext uri="{BB962C8B-B14F-4D97-AF65-F5344CB8AC3E}">
        <p14:creationId xmlns:p14="http://schemas.microsoft.com/office/powerpoint/2010/main" val="3106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1E2F-B5BF-B260-F719-57B0D166BC76}"/>
              </a:ext>
            </a:extLst>
          </p:cNvPr>
          <p:cNvSpPr>
            <a:spLocks noGrp="1"/>
          </p:cNvSpPr>
          <p:nvPr>
            <p:ph type="title"/>
          </p:nvPr>
        </p:nvSpPr>
        <p:spPr/>
        <p:txBody>
          <a:bodyPr/>
          <a:lstStyle/>
          <a:p>
            <a:r>
              <a:rPr lang="en-IN" dirty="0"/>
              <a:t>AWS Global Infrastructure</a:t>
            </a:r>
          </a:p>
        </p:txBody>
      </p:sp>
      <p:sp>
        <p:nvSpPr>
          <p:cNvPr id="3" name="Content Placeholder 2">
            <a:extLst>
              <a:ext uri="{FF2B5EF4-FFF2-40B4-BE49-F238E27FC236}">
                <a16:creationId xmlns:a16="http://schemas.microsoft.com/office/drawing/2014/main" id="{309C04F5-7945-09DA-0E9A-633146EF6AE3}"/>
              </a:ext>
            </a:extLst>
          </p:cNvPr>
          <p:cNvSpPr>
            <a:spLocks noGrp="1"/>
          </p:cNvSpPr>
          <p:nvPr>
            <p:ph idx="1"/>
          </p:nvPr>
        </p:nvSpPr>
        <p:spPr/>
        <p:txBody>
          <a:bodyPr>
            <a:normAutofit lnSpcReduction="10000"/>
          </a:bodyPr>
          <a:lstStyle/>
          <a:p>
            <a:r>
              <a:rPr lang="en-IN" dirty="0"/>
              <a:t>AWS Regions</a:t>
            </a:r>
          </a:p>
          <a:p>
            <a:r>
              <a:rPr lang="en-IN" dirty="0"/>
              <a:t>AWS Availability Zones</a:t>
            </a:r>
          </a:p>
          <a:p>
            <a:r>
              <a:rPr lang="en-IN" dirty="0"/>
              <a:t>AWS Data Centres</a:t>
            </a:r>
          </a:p>
          <a:p>
            <a:r>
              <a:rPr lang="en-US" dirty="0"/>
              <a:t>AWS Edge Locations / </a:t>
            </a:r>
          </a:p>
          <a:p>
            <a:pPr marL="0" indent="0">
              <a:buNone/>
            </a:pPr>
            <a:r>
              <a:rPr lang="en-US" dirty="0"/>
              <a:t>     Points of Presence</a:t>
            </a:r>
          </a:p>
          <a:p>
            <a:r>
              <a:rPr lang="en-US" dirty="0"/>
              <a:t>Local Zones</a:t>
            </a:r>
          </a:p>
          <a:p>
            <a:endParaRPr lang="en-US" dirty="0"/>
          </a:p>
          <a:p>
            <a:pPr marL="0" indent="0">
              <a:buNone/>
            </a:pPr>
            <a:endParaRPr lang="en-US" dirty="0"/>
          </a:p>
          <a:p>
            <a:pPr marL="0" indent="0">
              <a:buNone/>
            </a:pPr>
            <a:r>
              <a:rPr lang="en-IN" u="sng" dirty="0">
                <a:solidFill>
                  <a:srgbClr val="00B0F0"/>
                </a:solidFill>
                <a:hlinkClick r:id="rId2"/>
              </a:rPr>
              <a:t>https://aws.amazon.com/about-aws/global-infrastructure</a:t>
            </a:r>
            <a:endParaRPr lang="en-IN" u="sng" dirty="0">
              <a:solidFill>
                <a:srgbClr val="00B0F0"/>
              </a:solidFill>
            </a:endParaRPr>
          </a:p>
        </p:txBody>
      </p:sp>
      <p:pic>
        <p:nvPicPr>
          <p:cNvPr id="5" name="Picture 4">
            <a:extLst>
              <a:ext uri="{FF2B5EF4-FFF2-40B4-BE49-F238E27FC236}">
                <a16:creationId xmlns:a16="http://schemas.microsoft.com/office/drawing/2014/main" id="{06C624D3-60AE-D3BE-D8BC-F1E1E20F57DC}"/>
              </a:ext>
            </a:extLst>
          </p:cNvPr>
          <p:cNvPicPr>
            <a:picLocks noChangeAspect="1"/>
          </p:cNvPicPr>
          <p:nvPr/>
        </p:nvPicPr>
        <p:blipFill>
          <a:blip r:embed="rId3"/>
          <a:stretch>
            <a:fillRect/>
          </a:stretch>
        </p:blipFill>
        <p:spPr>
          <a:xfrm>
            <a:off x="5657392" y="1508469"/>
            <a:ext cx="5431296" cy="3607817"/>
          </a:xfrm>
          <a:prstGeom prst="rect">
            <a:avLst/>
          </a:prstGeom>
        </p:spPr>
      </p:pic>
    </p:spTree>
    <p:extLst>
      <p:ext uri="{BB962C8B-B14F-4D97-AF65-F5344CB8AC3E}">
        <p14:creationId xmlns:p14="http://schemas.microsoft.com/office/powerpoint/2010/main" val="33046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4723-E769-301B-92D6-7CB3C01EB2B6}"/>
              </a:ext>
            </a:extLst>
          </p:cNvPr>
          <p:cNvSpPr>
            <a:spLocks noGrp="1"/>
          </p:cNvSpPr>
          <p:nvPr>
            <p:ph type="title"/>
          </p:nvPr>
        </p:nvSpPr>
        <p:spPr/>
        <p:txBody>
          <a:bodyPr/>
          <a:lstStyle/>
          <a:p>
            <a:r>
              <a:rPr lang="en-IN" dirty="0"/>
              <a:t>AWS Regions</a:t>
            </a:r>
          </a:p>
        </p:txBody>
      </p:sp>
      <p:sp>
        <p:nvSpPr>
          <p:cNvPr id="3" name="Content Placeholder 2">
            <a:extLst>
              <a:ext uri="{FF2B5EF4-FFF2-40B4-BE49-F238E27FC236}">
                <a16:creationId xmlns:a16="http://schemas.microsoft.com/office/drawing/2014/main" id="{DA2DFA85-B0B6-CA6D-C789-77DFAE11B9BE}"/>
              </a:ext>
            </a:extLst>
          </p:cNvPr>
          <p:cNvSpPr>
            <a:spLocks noGrp="1"/>
          </p:cNvSpPr>
          <p:nvPr>
            <p:ph idx="1"/>
          </p:nvPr>
        </p:nvSpPr>
        <p:spPr/>
        <p:txBody>
          <a:bodyPr/>
          <a:lstStyle/>
          <a:p>
            <a:r>
              <a:rPr lang="en-US" dirty="0"/>
              <a:t>AWS has Regions all around the world</a:t>
            </a:r>
          </a:p>
          <a:p>
            <a:r>
              <a:rPr lang="en-US" dirty="0"/>
              <a:t>Names can be us-east-1, eu-west-3…</a:t>
            </a:r>
          </a:p>
          <a:p>
            <a:r>
              <a:rPr lang="en-US" dirty="0"/>
              <a:t>A region is a cluster of data centers</a:t>
            </a:r>
          </a:p>
          <a:p>
            <a:r>
              <a:rPr lang="en-US" dirty="0"/>
              <a:t>Most AWS services are region-scoped</a:t>
            </a:r>
          </a:p>
          <a:p>
            <a:endParaRPr lang="en-IN" dirty="0"/>
          </a:p>
        </p:txBody>
      </p:sp>
      <p:pic>
        <p:nvPicPr>
          <p:cNvPr id="5" name="Picture 4">
            <a:extLst>
              <a:ext uri="{FF2B5EF4-FFF2-40B4-BE49-F238E27FC236}">
                <a16:creationId xmlns:a16="http://schemas.microsoft.com/office/drawing/2014/main" id="{78E8645F-12F0-F728-6B09-4463320CA368}"/>
              </a:ext>
            </a:extLst>
          </p:cNvPr>
          <p:cNvPicPr>
            <a:picLocks noChangeAspect="1"/>
          </p:cNvPicPr>
          <p:nvPr/>
        </p:nvPicPr>
        <p:blipFill>
          <a:blip r:embed="rId2"/>
          <a:stretch>
            <a:fillRect/>
          </a:stretch>
        </p:blipFill>
        <p:spPr>
          <a:xfrm>
            <a:off x="1885859" y="4045808"/>
            <a:ext cx="3543482" cy="1879697"/>
          </a:xfrm>
          <a:prstGeom prst="rect">
            <a:avLst/>
          </a:prstGeom>
        </p:spPr>
      </p:pic>
      <p:pic>
        <p:nvPicPr>
          <p:cNvPr id="7" name="Picture 6">
            <a:extLst>
              <a:ext uri="{FF2B5EF4-FFF2-40B4-BE49-F238E27FC236}">
                <a16:creationId xmlns:a16="http://schemas.microsoft.com/office/drawing/2014/main" id="{709B2659-1630-3221-3095-E3D91CCC0E57}"/>
              </a:ext>
            </a:extLst>
          </p:cNvPr>
          <p:cNvPicPr>
            <a:picLocks noChangeAspect="1"/>
          </p:cNvPicPr>
          <p:nvPr/>
        </p:nvPicPr>
        <p:blipFill>
          <a:blip r:embed="rId3"/>
          <a:stretch>
            <a:fillRect/>
          </a:stretch>
        </p:blipFill>
        <p:spPr>
          <a:xfrm>
            <a:off x="7692518" y="702463"/>
            <a:ext cx="2452967" cy="5223042"/>
          </a:xfrm>
          <a:prstGeom prst="rect">
            <a:avLst/>
          </a:prstGeom>
        </p:spPr>
      </p:pic>
    </p:spTree>
    <p:extLst>
      <p:ext uri="{BB962C8B-B14F-4D97-AF65-F5344CB8AC3E}">
        <p14:creationId xmlns:p14="http://schemas.microsoft.com/office/powerpoint/2010/main" val="330109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885B-C359-CEEB-2240-2D074D5B021F}"/>
              </a:ext>
            </a:extLst>
          </p:cNvPr>
          <p:cNvSpPr>
            <a:spLocks noGrp="1"/>
          </p:cNvSpPr>
          <p:nvPr>
            <p:ph type="title"/>
          </p:nvPr>
        </p:nvSpPr>
        <p:spPr/>
        <p:txBody>
          <a:bodyPr/>
          <a:lstStyle/>
          <a:p>
            <a:r>
              <a:rPr lang="en-US" dirty="0"/>
              <a:t>How to choose an AWS Region?</a:t>
            </a:r>
            <a:endParaRPr lang="en-IN" dirty="0"/>
          </a:p>
        </p:txBody>
      </p:sp>
      <p:sp>
        <p:nvSpPr>
          <p:cNvPr id="3" name="Content Placeholder 2">
            <a:extLst>
              <a:ext uri="{FF2B5EF4-FFF2-40B4-BE49-F238E27FC236}">
                <a16:creationId xmlns:a16="http://schemas.microsoft.com/office/drawing/2014/main" id="{56FBBE70-6B9E-2421-B8B8-F8B625D121F2}"/>
              </a:ext>
            </a:extLst>
          </p:cNvPr>
          <p:cNvSpPr>
            <a:spLocks noGrp="1"/>
          </p:cNvSpPr>
          <p:nvPr>
            <p:ph idx="1"/>
          </p:nvPr>
        </p:nvSpPr>
        <p:spPr/>
        <p:txBody>
          <a:bodyPr>
            <a:normAutofit/>
          </a:bodyPr>
          <a:lstStyle/>
          <a:p>
            <a:r>
              <a:rPr lang="en-US" dirty="0">
                <a:solidFill>
                  <a:srgbClr val="00B0F0"/>
                </a:solidFill>
              </a:rPr>
              <a:t>Compliance</a:t>
            </a:r>
            <a:r>
              <a:rPr lang="en-US" dirty="0"/>
              <a:t> with data governance and</a:t>
            </a:r>
          </a:p>
          <a:p>
            <a:pPr marL="0" indent="0">
              <a:buNone/>
            </a:pPr>
            <a:r>
              <a:rPr lang="en-US" dirty="0"/>
              <a:t>     legal requirements: data never leaves a </a:t>
            </a:r>
          </a:p>
          <a:p>
            <a:pPr marL="0" indent="0">
              <a:buNone/>
            </a:pPr>
            <a:r>
              <a:rPr lang="en-US" dirty="0"/>
              <a:t>     region without your explicit permission</a:t>
            </a:r>
          </a:p>
          <a:p>
            <a:r>
              <a:rPr lang="en-US" dirty="0">
                <a:solidFill>
                  <a:srgbClr val="00B0F0"/>
                </a:solidFill>
              </a:rPr>
              <a:t>Proximity</a:t>
            </a:r>
            <a:r>
              <a:rPr lang="en-US" dirty="0"/>
              <a:t> to customers: reduced latency</a:t>
            </a:r>
          </a:p>
          <a:p>
            <a:r>
              <a:rPr lang="en-US" dirty="0">
                <a:solidFill>
                  <a:srgbClr val="00B0F0"/>
                </a:solidFill>
              </a:rPr>
              <a:t>Available services</a:t>
            </a:r>
            <a:r>
              <a:rPr lang="en-US" dirty="0"/>
              <a:t> within a Region: new </a:t>
            </a:r>
          </a:p>
          <a:p>
            <a:pPr marL="0" indent="0">
              <a:buNone/>
            </a:pPr>
            <a:r>
              <a:rPr lang="en-US" dirty="0"/>
              <a:t>     services and new features aren’t available</a:t>
            </a:r>
          </a:p>
          <a:p>
            <a:pPr marL="0" indent="0">
              <a:buNone/>
            </a:pPr>
            <a:r>
              <a:rPr lang="en-US" dirty="0"/>
              <a:t>     in every Region</a:t>
            </a:r>
          </a:p>
          <a:p>
            <a:r>
              <a:rPr lang="en-US" dirty="0">
                <a:solidFill>
                  <a:srgbClr val="00B0F0"/>
                </a:solidFill>
              </a:rPr>
              <a:t>Pricing</a:t>
            </a:r>
            <a:r>
              <a:rPr lang="en-US" dirty="0"/>
              <a:t>: Differs from region to region</a:t>
            </a:r>
            <a:endParaRPr lang="en-IN" dirty="0"/>
          </a:p>
        </p:txBody>
      </p:sp>
      <p:pic>
        <p:nvPicPr>
          <p:cNvPr id="5" name="Picture 4">
            <a:extLst>
              <a:ext uri="{FF2B5EF4-FFF2-40B4-BE49-F238E27FC236}">
                <a16:creationId xmlns:a16="http://schemas.microsoft.com/office/drawing/2014/main" id="{3E567AAA-D371-28B5-B42E-96952637FA4B}"/>
              </a:ext>
            </a:extLst>
          </p:cNvPr>
          <p:cNvPicPr>
            <a:picLocks noChangeAspect="1"/>
          </p:cNvPicPr>
          <p:nvPr/>
        </p:nvPicPr>
        <p:blipFill>
          <a:blip r:embed="rId2"/>
          <a:stretch>
            <a:fillRect/>
          </a:stretch>
        </p:blipFill>
        <p:spPr>
          <a:xfrm>
            <a:off x="7576458" y="1809705"/>
            <a:ext cx="4422865" cy="3959723"/>
          </a:xfrm>
          <a:prstGeom prst="rect">
            <a:avLst/>
          </a:prstGeom>
        </p:spPr>
      </p:pic>
    </p:spTree>
    <p:extLst>
      <p:ext uri="{BB962C8B-B14F-4D97-AF65-F5344CB8AC3E}">
        <p14:creationId xmlns:p14="http://schemas.microsoft.com/office/powerpoint/2010/main" val="168047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0FF0-DD72-A876-BE31-45DAFA3D2D7D}"/>
              </a:ext>
            </a:extLst>
          </p:cNvPr>
          <p:cNvSpPr>
            <a:spLocks noGrp="1"/>
          </p:cNvSpPr>
          <p:nvPr>
            <p:ph type="title"/>
          </p:nvPr>
        </p:nvSpPr>
        <p:spPr/>
        <p:txBody>
          <a:bodyPr/>
          <a:lstStyle/>
          <a:p>
            <a:r>
              <a:rPr lang="en-IN" dirty="0"/>
              <a:t>AWS Availability Zones</a:t>
            </a:r>
          </a:p>
        </p:txBody>
      </p:sp>
      <p:sp>
        <p:nvSpPr>
          <p:cNvPr id="3" name="Content Placeholder 2">
            <a:extLst>
              <a:ext uri="{FF2B5EF4-FFF2-40B4-BE49-F238E27FC236}">
                <a16:creationId xmlns:a16="http://schemas.microsoft.com/office/drawing/2014/main" id="{48DA9F8E-CB40-00D2-3C3D-CB66AC3DBE7A}"/>
              </a:ext>
            </a:extLst>
          </p:cNvPr>
          <p:cNvSpPr>
            <a:spLocks noGrp="1"/>
          </p:cNvSpPr>
          <p:nvPr>
            <p:ph idx="1"/>
          </p:nvPr>
        </p:nvSpPr>
        <p:spPr/>
        <p:txBody>
          <a:bodyPr>
            <a:normAutofit lnSpcReduction="10000"/>
          </a:bodyPr>
          <a:lstStyle/>
          <a:p>
            <a:r>
              <a:rPr lang="en-US" sz="2000" dirty="0"/>
              <a:t>Each region has many availability zones </a:t>
            </a:r>
          </a:p>
          <a:p>
            <a:pPr marL="0" indent="0">
              <a:buNone/>
            </a:pPr>
            <a:r>
              <a:rPr lang="en-US" sz="2000" dirty="0"/>
              <a:t>   (usually 3, min is 3, max is 6). Example:</a:t>
            </a:r>
          </a:p>
          <a:p>
            <a:pPr marL="0" indent="0">
              <a:buNone/>
            </a:pPr>
            <a:r>
              <a:rPr lang="en-US" sz="2000" dirty="0"/>
              <a:t>   • ap-southeast-2a </a:t>
            </a:r>
          </a:p>
          <a:p>
            <a:pPr marL="0" indent="0">
              <a:buNone/>
            </a:pPr>
            <a:r>
              <a:rPr lang="en-US" sz="2000" dirty="0"/>
              <a:t>   • ap-southeast-2b </a:t>
            </a:r>
          </a:p>
          <a:p>
            <a:pPr marL="0" indent="0">
              <a:buNone/>
            </a:pPr>
            <a:r>
              <a:rPr lang="en-US" sz="2000" dirty="0"/>
              <a:t>   • ap-southeast-2c</a:t>
            </a:r>
          </a:p>
          <a:p>
            <a:r>
              <a:rPr lang="en-US" sz="2000" dirty="0"/>
              <a:t>Each availability zone (AZ) is one or more discrete</a:t>
            </a:r>
          </a:p>
          <a:p>
            <a:pPr marL="0" indent="0">
              <a:buNone/>
            </a:pPr>
            <a:r>
              <a:rPr lang="en-US" sz="2000" dirty="0"/>
              <a:t>    data centers with redundant power, networking, </a:t>
            </a:r>
          </a:p>
          <a:p>
            <a:pPr marL="0" indent="0">
              <a:buNone/>
            </a:pPr>
            <a:r>
              <a:rPr lang="en-US" sz="2000" dirty="0"/>
              <a:t>    and connectivity</a:t>
            </a:r>
          </a:p>
          <a:p>
            <a:r>
              <a:rPr lang="en-US" sz="2000" dirty="0"/>
              <a:t>They’re separate from each other, so that they’re </a:t>
            </a:r>
          </a:p>
          <a:p>
            <a:pPr marL="0" indent="0">
              <a:buNone/>
            </a:pPr>
            <a:r>
              <a:rPr lang="en-US" sz="2000" dirty="0"/>
              <a:t>    isolated from disasters</a:t>
            </a:r>
          </a:p>
          <a:p>
            <a:r>
              <a:rPr lang="en-US" sz="2000" dirty="0"/>
              <a:t>They’re connected with high bandwidth, ultra-low latency networking</a:t>
            </a:r>
          </a:p>
          <a:p>
            <a:endParaRPr lang="en-IN" sz="2000" dirty="0"/>
          </a:p>
        </p:txBody>
      </p:sp>
      <p:pic>
        <p:nvPicPr>
          <p:cNvPr id="5" name="Picture 4">
            <a:extLst>
              <a:ext uri="{FF2B5EF4-FFF2-40B4-BE49-F238E27FC236}">
                <a16:creationId xmlns:a16="http://schemas.microsoft.com/office/drawing/2014/main" id="{F6584FE1-F332-8224-1F85-A62055F77497}"/>
              </a:ext>
            </a:extLst>
          </p:cNvPr>
          <p:cNvPicPr>
            <a:picLocks noChangeAspect="1"/>
          </p:cNvPicPr>
          <p:nvPr/>
        </p:nvPicPr>
        <p:blipFill>
          <a:blip r:embed="rId2"/>
          <a:stretch>
            <a:fillRect/>
          </a:stretch>
        </p:blipFill>
        <p:spPr>
          <a:xfrm>
            <a:off x="7076529" y="1920793"/>
            <a:ext cx="3568883" cy="3168813"/>
          </a:xfrm>
          <a:prstGeom prst="rect">
            <a:avLst/>
          </a:prstGeom>
        </p:spPr>
      </p:pic>
    </p:spTree>
    <p:extLst>
      <p:ext uri="{BB962C8B-B14F-4D97-AF65-F5344CB8AC3E}">
        <p14:creationId xmlns:p14="http://schemas.microsoft.com/office/powerpoint/2010/main" val="40540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30B4-7F1F-2EFF-0CA5-3BBB40D18175}"/>
              </a:ext>
            </a:extLst>
          </p:cNvPr>
          <p:cNvSpPr>
            <a:spLocks noGrp="1"/>
          </p:cNvSpPr>
          <p:nvPr>
            <p:ph type="title"/>
          </p:nvPr>
        </p:nvSpPr>
        <p:spPr/>
        <p:txBody>
          <a:bodyPr/>
          <a:lstStyle/>
          <a:p>
            <a:r>
              <a:rPr lang="en-US" dirty="0"/>
              <a:t>AWS Points of Presence (Edge Locations)</a:t>
            </a:r>
            <a:endParaRPr lang="en-IN" dirty="0"/>
          </a:p>
        </p:txBody>
      </p:sp>
      <p:sp>
        <p:nvSpPr>
          <p:cNvPr id="3" name="Content Placeholder 2">
            <a:extLst>
              <a:ext uri="{FF2B5EF4-FFF2-40B4-BE49-F238E27FC236}">
                <a16:creationId xmlns:a16="http://schemas.microsoft.com/office/drawing/2014/main" id="{4744D11F-BFA5-DC9A-781C-0F388CB57632}"/>
              </a:ext>
            </a:extLst>
          </p:cNvPr>
          <p:cNvSpPr>
            <a:spLocks noGrp="1"/>
          </p:cNvSpPr>
          <p:nvPr>
            <p:ph idx="1"/>
          </p:nvPr>
        </p:nvSpPr>
        <p:spPr/>
        <p:txBody>
          <a:bodyPr/>
          <a:lstStyle/>
          <a:p>
            <a:r>
              <a:rPr lang="en-US" dirty="0"/>
              <a:t>Amazon has 600+ Points of Presence (600+ Edge Locations &amp; 13+ Regional Caches) in 90+ cities across 40+ countries</a:t>
            </a:r>
          </a:p>
          <a:p>
            <a:r>
              <a:rPr lang="en-US" dirty="0"/>
              <a:t>Content is delivered to end users with lower latency</a:t>
            </a:r>
            <a:endParaRPr lang="en-IN" dirty="0"/>
          </a:p>
        </p:txBody>
      </p:sp>
      <p:pic>
        <p:nvPicPr>
          <p:cNvPr id="5" name="Picture 4">
            <a:extLst>
              <a:ext uri="{FF2B5EF4-FFF2-40B4-BE49-F238E27FC236}">
                <a16:creationId xmlns:a16="http://schemas.microsoft.com/office/drawing/2014/main" id="{B52BC315-2FE8-0555-A9B1-CC0FD047E659}"/>
              </a:ext>
            </a:extLst>
          </p:cNvPr>
          <p:cNvPicPr>
            <a:picLocks noChangeAspect="1"/>
          </p:cNvPicPr>
          <p:nvPr/>
        </p:nvPicPr>
        <p:blipFill>
          <a:blip r:embed="rId2"/>
          <a:stretch>
            <a:fillRect/>
          </a:stretch>
        </p:blipFill>
        <p:spPr>
          <a:xfrm>
            <a:off x="2405743" y="3308284"/>
            <a:ext cx="7053943" cy="3003615"/>
          </a:xfrm>
          <a:prstGeom prst="rect">
            <a:avLst/>
          </a:prstGeom>
        </p:spPr>
      </p:pic>
    </p:spTree>
    <p:extLst>
      <p:ext uri="{BB962C8B-B14F-4D97-AF65-F5344CB8AC3E}">
        <p14:creationId xmlns:p14="http://schemas.microsoft.com/office/powerpoint/2010/main" val="1933690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9DB0-CBC3-DE1D-43EF-D60B98AF0C8E}"/>
              </a:ext>
            </a:extLst>
          </p:cNvPr>
          <p:cNvSpPr>
            <a:spLocks noGrp="1"/>
          </p:cNvSpPr>
          <p:nvPr>
            <p:ph type="title"/>
          </p:nvPr>
        </p:nvSpPr>
        <p:spPr/>
        <p:txBody>
          <a:bodyPr/>
          <a:lstStyle/>
          <a:p>
            <a:r>
              <a:rPr lang="en-IN" dirty="0"/>
              <a:t>AWS Local Zones</a:t>
            </a:r>
          </a:p>
        </p:txBody>
      </p:sp>
      <p:sp>
        <p:nvSpPr>
          <p:cNvPr id="3" name="Content Placeholder 2">
            <a:extLst>
              <a:ext uri="{FF2B5EF4-FFF2-40B4-BE49-F238E27FC236}">
                <a16:creationId xmlns:a16="http://schemas.microsoft.com/office/drawing/2014/main" id="{C3E357A0-4959-CE4D-98CA-7DE17138B533}"/>
              </a:ext>
            </a:extLst>
          </p:cNvPr>
          <p:cNvSpPr>
            <a:spLocks noGrp="1"/>
          </p:cNvSpPr>
          <p:nvPr>
            <p:ph idx="1"/>
          </p:nvPr>
        </p:nvSpPr>
        <p:spPr/>
        <p:txBody>
          <a:bodyPr/>
          <a:lstStyle/>
          <a:p>
            <a:r>
              <a:rPr lang="en-IN" dirty="0"/>
              <a:t>Amazon has 41 local zones &amp; 29 wavelength zones for ultra low latency applications</a:t>
            </a:r>
          </a:p>
          <a:p>
            <a:r>
              <a:rPr lang="en-IN" dirty="0"/>
              <a:t>Local zones are connected to parent region</a:t>
            </a:r>
          </a:p>
          <a:p>
            <a:r>
              <a:rPr lang="en-IN" dirty="0"/>
              <a:t>Local zones place compute, storage, DB and other selected AWS services closure to end users</a:t>
            </a:r>
          </a:p>
          <a:p>
            <a:r>
              <a:rPr lang="en-IN" dirty="0"/>
              <a:t>A Local zone cannot be included in a multi-AZ deployment </a:t>
            </a:r>
          </a:p>
        </p:txBody>
      </p:sp>
    </p:spTree>
    <p:extLst>
      <p:ext uri="{BB962C8B-B14F-4D97-AF65-F5344CB8AC3E}">
        <p14:creationId xmlns:p14="http://schemas.microsoft.com/office/powerpoint/2010/main" val="334803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14EF-9E38-89F3-349A-45678E0E7959}"/>
              </a:ext>
            </a:extLst>
          </p:cNvPr>
          <p:cNvSpPr>
            <a:spLocks noGrp="1"/>
          </p:cNvSpPr>
          <p:nvPr>
            <p:ph type="title"/>
          </p:nvPr>
        </p:nvSpPr>
        <p:spPr/>
        <p:txBody>
          <a:bodyPr/>
          <a:lstStyle/>
          <a:p>
            <a:r>
              <a:rPr lang="en-IN" dirty="0">
                <a:solidFill>
                  <a:schemeClr val="accent2">
                    <a:lumMod val="75000"/>
                  </a:schemeClr>
                </a:solidFill>
              </a:rPr>
              <a:t>Welcome</a:t>
            </a:r>
          </a:p>
        </p:txBody>
      </p:sp>
      <p:sp>
        <p:nvSpPr>
          <p:cNvPr id="3" name="Content Placeholder 2">
            <a:extLst>
              <a:ext uri="{FF2B5EF4-FFF2-40B4-BE49-F238E27FC236}">
                <a16:creationId xmlns:a16="http://schemas.microsoft.com/office/drawing/2014/main" id="{BF9455EF-DEF1-4ECC-FB35-9F3C65CCBF8B}"/>
              </a:ext>
            </a:extLst>
          </p:cNvPr>
          <p:cNvSpPr>
            <a:spLocks noGrp="1"/>
          </p:cNvSpPr>
          <p:nvPr>
            <p:ph idx="1"/>
          </p:nvPr>
        </p:nvSpPr>
        <p:spPr/>
        <p:txBody>
          <a:bodyPr/>
          <a:lstStyle/>
          <a:p>
            <a:r>
              <a:rPr lang="en-US" dirty="0">
                <a:solidFill>
                  <a:schemeClr val="accent2">
                    <a:lumMod val="75000"/>
                  </a:schemeClr>
                </a:solidFill>
              </a:rPr>
              <a:t>We’re going to prepare for the Solutions Architect exam - SAA-C03</a:t>
            </a:r>
          </a:p>
          <a:p>
            <a:r>
              <a:rPr lang="en-US" dirty="0">
                <a:solidFill>
                  <a:schemeClr val="accent2">
                    <a:lumMod val="75000"/>
                  </a:schemeClr>
                </a:solidFill>
              </a:rPr>
              <a:t>Basic IT knowledge is necessary to understand few things</a:t>
            </a:r>
          </a:p>
        </p:txBody>
      </p:sp>
    </p:spTree>
    <p:extLst>
      <p:ext uri="{BB962C8B-B14F-4D97-AF65-F5344CB8AC3E}">
        <p14:creationId xmlns:p14="http://schemas.microsoft.com/office/powerpoint/2010/main" val="178957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9000" b="-39000"/>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D79D84-BD03-6A65-742D-F766825D35B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28320" y="0"/>
            <a:ext cx="9307285" cy="5889171"/>
          </a:xfrm>
        </p:spPr>
      </p:pic>
    </p:spTree>
    <p:extLst>
      <p:ext uri="{BB962C8B-B14F-4D97-AF65-F5344CB8AC3E}">
        <p14:creationId xmlns:p14="http://schemas.microsoft.com/office/powerpoint/2010/main" val="97499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4C08-521D-A2E8-8C54-8F1C46A7CBAE}"/>
              </a:ext>
            </a:extLst>
          </p:cNvPr>
          <p:cNvSpPr>
            <a:spLocks noGrp="1"/>
          </p:cNvSpPr>
          <p:nvPr>
            <p:ph type="title"/>
          </p:nvPr>
        </p:nvSpPr>
        <p:spPr/>
        <p:txBody>
          <a:bodyPr/>
          <a:lstStyle/>
          <a:p>
            <a:r>
              <a:rPr lang="en-IN" dirty="0"/>
              <a:t>Elevate your IT Career</a:t>
            </a:r>
          </a:p>
        </p:txBody>
      </p:sp>
      <p:pic>
        <p:nvPicPr>
          <p:cNvPr id="5" name="Content Placeholder 4">
            <a:extLst>
              <a:ext uri="{FF2B5EF4-FFF2-40B4-BE49-F238E27FC236}">
                <a16:creationId xmlns:a16="http://schemas.microsoft.com/office/drawing/2014/main" id="{2036332D-4AB5-38F8-ABA7-A0BF01468C0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27077" y="1812258"/>
            <a:ext cx="7690245" cy="3899100"/>
          </a:xfrm>
        </p:spPr>
      </p:pic>
    </p:spTree>
    <p:extLst>
      <p:ext uri="{BB962C8B-B14F-4D97-AF65-F5344CB8AC3E}">
        <p14:creationId xmlns:p14="http://schemas.microsoft.com/office/powerpoint/2010/main" val="250491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FD2E-9FF2-963A-EAB2-2B13FFFC3F7E}"/>
              </a:ext>
            </a:extLst>
          </p:cNvPr>
          <p:cNvSpPr>
            <a:spLocks noGrp="1"/>
          </p:cNvSpPr>
          <p:nvPr>
            <p:ph type="title"/>
          </p:nvPr>
        </p:nvSpPr>
        <p:spPr/>
        <p:txBody>
          <a:bodyPr/>
          <a:lstStyle/>
          <a:p>
            <a:r>
              <a:rPr lang="en-IN" dirty="0"/>
              <a:t>Cloud Computing &amp; Cloud?</a:t>
            </a:r>
          </a:p>
        </p:txBody>
      </p:sp>
      <p:sp>
        <p:nvSpPr>
          <p:cNvPr id="3" name="Content Placeholder 2">
            <a:extLst>
              <a:ext uri="{FF2B5EF4-FFF2-40B4-BE49-F238E27FC236}">
                <a16:creationId xmlns:a16="http://schemas.microsoft.com/office/drawing/2014/main" id="{99A7DE72-261F-66D7-FA41-A45BA7912EE7}"/>
              </a:ext>
            </a:extLst>
          </p:cNvPr>
          <p:cNvSpPr>
            <a:spLocks noGrp="1"/>
          </p:cNvSpPr>
          <p:nvPr>
            <p:ph idx="1"/>
          </p:nvPr>
        </p:nvSpPr>
        <p:spPr/>
        <p:txBody>
          <a:bodyPr>
            <a:normAutofit/>
          </a:bodyPr>
          <a:lstStyle/>
          <a:p>
            <a:r>
              <a:rPr lang="en-US" sz="2400" dirty="0">
                <a:solidFill>
                  <a:srgbClr val="001D35"/>
                </a:solidFill>
                <a:latin typeface="Google Sans"/>
              </a:rPr>
              <a:t>The term "the cloud" is a metaphor for the internet</a:t>
            </a:r>
          </a:p>
          <a:p>
            <a:r>
              <a:rPr lang="en-US" sz="2400" dirty="0">
                <a:solidFill>
                  <a:srgbClr val="001D35"/>
                </a:solidFill>
                <a:latin typeface="Google Sans"/>
              </a:rPr>
              <a:t>The term originated in the early days of the internet as a way to describe the servers and networking infrastructure that make up the internet</a:t>
            </a:r>
          </a:p>
          <a:p>
            <a:r>
              <a:rPr lang="en-US" sz="2400" dirty="0">
                <a:solidFill>
                  <a:srgbClr val="001D35"/>
                </a:solidFill>
                <a:latin typeface="Google Sans"/>
              </a:rPr>
              <a:t>The cloud metaphor emphasizes that the connections between devices and networks are hidden from the end user. This allows users to access services and resources without worrying about the technical details</a:t>
            </a:r>
          </a:p>
          <a:p>
            <a:r>
              <a:rPr lang="en-US" sz="2400" dirty="0">
                <a:solidFill>
                  <a:srgbClr val="001D35"/>
                </a:solidFill>
                <a:latin typeface="Google Sans"/>
              </a:rPr>
              <a:t>On-demand delivery of IT Resources over the internet</a:t>
            </a:r>
          </a:p>
          <a:p>
            <a:r>
              <a:rPr lang="en-US" sz="2400" dirty="0"/>
              <a:t>Cloud has revolutionized IT over time</a:t>
            </a:r>
          </a:p>
        </p:txBody>
      </p:sp>
      <p:pic>
        <p:nvPicPr>
          <p:cNvPr id="5" name="Picture 4">
            <a:extLst>
              <a:ext uri="{FF2B5EF4-FFF2-40B4-BE49-F238E27FC236}">
                <a16:creationId xmlns:a16="http://schemas.microsoft.com/office/drawing/2014/main" id="{4718E408-07DC-4AE7-ABEF-C0216C416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485" y="4422281"/>
            <a:ext cx="1263715" cy="1562180"/>
          </a:xfrm>
          <a:prstGeom prst="rect">
            <a:avLst/>
          </a:prstGeom>
        </p:spPr>
      </p:pic>
    </p:spTree>
    <p:extLst>
      <p:ext uri="{BB962C8B-B14F-4D97-AF65-F5344CB8AC3E}">
        <p14:creationId xmlns:p14="http://schemas.microsoft.com/office/powerpoint/2010/main" val="34006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BB8E-CDE6-CD00-044C-0886AC6C924F}"/>
              </a:ext>
            </a:extLst>
          </p:cNvPr>
          <p:cNvSpPr>
            <a:spLocks noGrp="1"/>
          </p:cNvSpPr>
          <p:nvPr>
            <p:ph type="title"/>
          </p:nvPr>
        </p:nvSpPr>
        <p:spPr/>
        <p:txBody>
          <a:bodyPr/>
          <a:lstStyle/>
          <a:p>
            <a:r>
              <a:rPr lang="en-IN" dirty="0"/>
              <a:t>What’s AWS? </a:t>
            </a:r>
          </a:p>
        </p:txBody>
      </p:sp>
      <p:sp>
        <p:nvSpPr>
          <p:cNvPr id="3" name="Content Placeholder 2">
            <a:extLst>
              <a:ext uri="{FF2B5EF4-FFF2-40B4-BE49-F238E27FC236}">
                <a16:creationId xmlns:a16="http://schemas.microsoft.com/office/drawing/2014/main" id="{D1DDE455-8261-2B57-B00A-93457C5F7B8C}"/>
              </a:ext>
            </a:extLst>
          </p:cNvPr>
          <p:cNvSpPr>
            <a:spLocks noGrp="1"/>
          </p:cNvSpPr>
          <p:nvPr>
            <p:ph idx="1"/>
          </p:nvPr>
        </p:nvSpPr>
        <p:spPr/>
        <p:txBody>
          <a:bodyPr/>
          <a:lstStyle/>
          <a:p>
            <a:r>
              <a:rPr lang="en-US" dirty="0"/>
              <a:t>AWS (Amazon Web Services) is a Cloud Provider</a:t>
            </a:r>
          </a:p>
          <a:p>
            <a:r>
              <a:rPr lang="en-US" dirty="0"/>
              <a:t>They provide you with servers and services that you can use on demand and scale easily</a:t>
            </a:r>
          </a:p>
          <a:p>
            <a:r>
              <a:rPr lang="en-US" dirty="0"/>
              <a:t>AWS powers some of the biggest websites in the world</a:t>
            </a:r>
          </a:p>
          <a:p>
            <a:pPr marL="0" indent="0">
              <a:buNone/>
            </a:pPr>
            <a:r>
              <a:rPr lang="en-US" dirty="0"/>
              <a:t>    • Amazon.com </a:t>
            </a:r>
          </a:p>
          <a:p>
            <a:pPr marL="0" indent="0">
              <a:buNone/>
            </a:pPr>
            <a:r>
              <a:rPr lang="en-US" dirty="0"/>
              <a:t>    • Netflix</a:t>
            </a:r>
            <a:endParaRPr lang="en-IN" dirty="0"/>
          </a:p>
        </p:txBody>
      </p:sp>
    </p:spTree>
    <p:extLst>
      <p:ext uri="{BB962C8B-B14F-4D97-AF65-F5344CB8AC3E}">
        <p14:creationId xmlns:p14="http://schemas.microsoft.com/office/powerpoint/2010/main" val="426013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06A9-0186-85C7-34FF-EAF8EBB2C6F5}"/>
              </a:ext>
            </a:extLst>
          </p:cNvPr>
          <p:cNvSpPr>
            <a:spLocks noGrp="1"/>
          </p:cNvSpPr>
          <p:nvPr>
            <p:ph type="title"/>
          </p:nvPr>
        </p:nvSpPr>
        <p:spPr/>
        <p:txBody>
          <a:bodyPr/>
          <a:lstStyle/>
          <a:p>
            <a:r>
              <a:rPr lang="en-IN" dirty="0"/>
              <a:t>Cloud Deployment Models</a:t>
            </a:r>
          </a:p>
        </p:txBody>
      </p:sp>
      <p:sp>
        <p:nvSpPr>
          <p:cNvPr id="3" name="Content Placeholder 2">
            <a:extLst>
              <a:ext uri="{FF2B5EF4-FFF2-40B4-BE49-F238E27FC236}">
                <a16:creationId xmlns:a16="http://schemas.microsoft.com/office/drawing/2014/main" id="{FFB94433-5762-4C3F-C93F-6BC42BD7961C}"/>
              </a:ext>
            </a:extLst>
          </p:cNvPr>
          <p:cNvSpPr>
            <a:spLocks noGrp="1"/>
          </p:cNvSpPr>
          <p:nvPr>
            <p:ph idx="1"/>
          </p:nvPr>
        </p:nvSpPr>
        <p:spPr/>
        <p:txBody>
          <a:bodyPr/>
          <a:lstStyle/>
          <a:p>
            <a:r>
              <a:rPr lang="en-IN" dirty="0"/>
              <a:t>Public Cloud</a:t>
            </a:r>
          </a:p>
          <a:p>
            <a:r>
              <a:rPr lang="en-IN" dirty="0"/>
              <a:t>Private Cloud</a:t>
            </a:r>
          </a:p>
          <a:p>
            <a:r>
              <a:rPr lang="en-IN" dirty="0"/>
              <a:t>Hybrid Cloud</a:t>
            </a:r>
          </a:p>
          <a:p>
            <a:r>
              <a:rPr lang="en-IN" dirty="0"/>
              <a:t>Multi Cloud</a:t>
            </a:r>
          </a:p>
        </p:txBody>
      </p:sp>
    </p:spTree>
    <p:extLst>
      <p:ext uri="{BB962C8B-B14F-4D97-AF65-F5344CB8AC3E}">
        <p14:creationId xmlns:p14="http://schemas.microsoft.com/office/powerpoint/2010/main" val="316261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5166-A658-F59C-C763-0B1DD9B156D6}"/>
              </a:ext>
            </a:extLst>
          </p:cNvPr>
          <p:cNvSpPr>
            <a:spLocks noGrp="1"/>
          </p:cNvSpPr>
          <p:nvPr>
            <p:ph type="title" idx="4294967295"/>
          </p:nvPr>
        </p:nvSpPr>
        <p:spPr>
          <a:xfrm>
            <a:off x="0" y="234950"/>
            <a:ext cx="9404350" cy="1400175"/>
          </a:xfrm>
        </p:spPr>
        <p:txBody>
          <a:bodyPr/>
          <a:lstStyle/>
          <a:p>
            <a:r>
              <a:rPr lang="en-IN" dirty="0"/>
              <a:t>Cloud Service Models</a:t>
            </a:r>
          </a:p>
        </p:txBody>
      </p:sp>
      <p:pic>
        <p:nvPicPr>
          <p:cNvPr id="7" name="Content Placeholder 6">
            <a:extLst>
              <a:ext uri="{FF2B5EF4-FFF2-40B4-BE49-F238E27FC236}">
                <a16:creationId xmlns:a16="http://schemas.microsoft.com/office/drawing/2014/main" id="{773E8630-5B61-EF07-70FD-05AEACE3D060}"/>
              </a:ext>
            </a:extLst>
          </p:cNvPr>
          <p:cNvPicPr>
            <a:picLocks noGrp="1" noChangeAspect="1"/>
          </p:cNvPicPr>
          <p:nvPr>
            <p:ph idx="4294967295"/>
          </p:nvPr>
        </p:nvPicPr>
        <p:blipFill>
          <a:blip r:embed="rId2"/>
          <a:stretch>
            <a:fillRect/>
          </a:stretch>
        </p:blipFill>
        <p:spPr>
          <a:xfrm>
            <a:off x="2707811" y="1206462"/>
            <a:ext cx="7064375" cy="5257800"/>
          </a:xfrm>
        </p:spPr>
      </p:pic>
    </p:spTree>
    <p:extLst>
      <p:ext uri="{BB962C8B-B14F-4D97-AF65-F5344CB8AC3E}">
        <p14:creationId xmlns:p14="http://schemas.microsoft.com/office/powerpoint/2010/main" val="189336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8000" b="-8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1AA5D9-3CB6-B449-DFBA-7CCE35AE9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886" y="620485"/>
            <a:ext cx="10515600" cy="6015429"/>
          </a:xfrm>
          <a:prstGeom prst="rect">
            <a:avLst/>
          </a:prstGeom>
        </p:spPr>
      </p:pic>
    </p:spTree>
    <p:extLst>
      <p:ext uri="{BB962C8B-B14F-4D97-AF65-F5344CB8AC3E}">
        <p14:creationId xmlns:p14="http://schemas.microsoft.com/office/powerpoint/2010/main" val="79975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511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Google Sans</vt:lpstr>
      <vt:lpstr>Office Theme</vt:lpstr>
      <vt:lpstr>AWS Solutions Architect</vt:lpstr>
      <vt:lpstr>Welcome</vt:lpstr>
      <vt:lpstr>PowerPoint Presentation</vt:lpstr>
      <vt:lpstr>Elevate your IT Career</vt:lpstr>
      <vt:lpstr>Cloud Computing &amp; Cloud?</vt:lpstr>
      <vt:lpstr>What’s AWS? </vt:lpstr>
      <vt:lpstr>Cloud Deployment Models</vt:lpstr>
      <vt:lpstr>Cloud Service Models</vt:lpstr>
      <vt:lpstr>PowerPoint Presentation</vt:lpstr>
      <vt:lpstr>AWS Cloud History</vt:lpstr>
      <vt:lpstr>AWS Cloud Use Cases</vt:lpstr>
      <vt:lpstr>AWS Global Infrastructure</vt:lpstr>
      <vt:lpstr>AWS Regions</vt:lpstr>
      <vt:lpstr>How to choose an AWS Region?</vt:lpstr>
      <vt:lpstr>AWS Availability Zones</vt:lpstr>
      <vt:lpstr>AWS Points of Presence (Edge Locations)</vt:lpstr>
      <vt:lpstr>AWS Local Zones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Bhanu Prakash</dc:creator>
  <cp:lastModifiedBy>Bhanu Prakash</cp:lastModifiedBy>
  <cp:revision>9</cp:revision>
  <dcterms:created xsi:type="dcterms:W3CDTF">2024-10-29T11:56:51Z</dcterms:created>
  <dcterms:modified xsi:type="dcterms:W3CDTF">2024-10-29T15:06:18Z</dcterms:modified>
</cp:coreProperties>
</file>