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lay"/>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bold.fntdata"/><Relationship Id="rId16" Type="http://schemas.openxmlformats.org/officeDocument/2006/relationships/font" Target="fonts/Play-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b3727143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b372714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b5ac3bf30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b5ac3bf3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b5ac3bf30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b5ac3bf3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b5ac3bf3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b5ac3bf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b5ac3bf3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b5ac3bf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b5ac3bf3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b5ac3bf3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b5ac3bf30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b5ac3bf3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b5ac3bf30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b5ac3bf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b5ac3bf30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b5ac3bf3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1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8" name="Google Shape;58;p14"/>
          <p:cNvSpPr/>
          <p:nvPr>
            <p:ph idx="2" type="pic"/>
          </p:nvPr>
        </p:nvSpPr>
        <p:spPr>
          <a:xfrm>
            <a:off x="5183188" y="987425"/>
            <a:ext cx="6172200" cy="4873500"/>
          </a:xfrm>
          <a:prstGeom prst="rect">
            <a:avLst/>
          </a:prstGeom>
          <a:noFill/>
          <a:ln>
            <a:noFill/>
          </a:ln>
        </p:spPr>
      </p:sp>
      <p:sp>
        <p:nvSpPr>
          <p:cNvPr id="59" name="Google Shape;59;p1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1600"/>
              </a:spcBef>
              <a:spcAft>
                <a:spcPts val="0"/>
              </a:spcAft>
              <a:buClr>
                <a:schemeClr val="dk1"/>
              </a:buClr>
              <a:buSzPts val="1400"/>
              <a:buNone/>
              <a:defRPr sz="1400"/>
            </a:lvl2pPr>
            <a:lvl3pPr indent="-228600" lvl="2" marL="1371600" rtl="0" algn="l">
              <a:lnSpc>
                <a:spcPct val="90000"/>
              </a:lnSpc>
              <a:spcBef>
                <a:spcPts val="1600"/>
              </a:spcBef>
              <a:spcAft>
                <a:spcPts val="0"/>
              </a:spcAft>
              <a:buClr>
                <a:schemeClr val="dk1"/>
              </a:buClr>
              <a:buSzPts val="1200"/>
              <a:buNone/>
              <a:defRPr sz="1200"/>
            </a:lvl3pPr>
            <a:lvl4pPr indent="-228600" lvl="3" marL="1828800" rtl="0" algn="l">
              <a:lnSpc>
                <a:spcPct val="90000"/>
              </a:lnSpc>
              <a:spcBef>
                <a:spcPts val="1600"/>
              </a:spcBef>
              <a:spcAft>
                <a:spcPts val="0"/>
              </a:spcAft>
              <a:buClr>
                <a:schemeClr val="dk1"/>
              </a:buClr>
              <a:buSzPts val="1000"/>
              <a:buNone/>
              <a:defRPr sz="1000"/>
            </a:lvl4pPr>
            <a:lvl5pPr indent="-228600" lvl="4" marL="2286000" rtl="0" algn="l">
              <a:lnSpc>
                <a:spcPct val="90000"/>
              </a:lnSpc>
              <a:spcBef>
                <a:spcPts val="1600"/>
              </a:spcBef>
              <a:spcAft>
                <a:spcPts val="0"/>
              </a:spcAft>
              <a:buClr>
                <a:schemeClr val="dk1"/>
              </a:buClr>
              <a:buSzPts val="1000"/>
              <a:buNone/>
              <a:defRPr sz="1000"/>
            </a:lvl5pPr>
            <a:lvl6pPr indent="-228600" lvl="5" marL="2743200" rtl="0" algn="l">
              <a:lnSpc>
                <a:spcPct val="90000"/>
              </a:lnSpc>
              <a:spcBef>
                <a:spcPts val="1600"/>
              </a:spcBef>
              <a:spcAft>
                <a:spcPts val="0"/>
              </a:spcAft>
              <a:buClr>
                <a:schemeClr val="dk1"/>
              </a:buClr>
              <a:buSzPts val="1000"/>
              <a:buNone/>
              <a:defRPr sz="1000"/>
            </a:lvl6pPr>
            <a:lvl7pPr indent="-228600" lvl="6" marL="3200400" rtl="0" algn="l">
              <a:lnSpc>
                <a:spcPct val="90000"/>
              </a:lnSpc>
              <a:spcBef>
                <a:spcPts val="1600"/>
              </a:spcBef>
              <a:spcAft>
                <a:spcPts val="0"/>
              </a:spcAft>
              <a:buClr>
                <a:schemeClr val="dk1"/>
              </a:buClr>
              <a:buSzPts val="1000"/>
              <a:buNone/>
              <a:defRPr sz="1000"/>
            </a:lvl7pPr>
            <a:lvl8pPr indent="-228600" lvl="7" marL="3657600" rtl="0" algn="l">
              <a:lnSpc>
                <a:spcPct val="90000"/>
              </a:lnSpc>
              <a:spcBef>
                <a:spcPts val="1600"/>
              </a:spcBef>
              <a:spcAft>
                <a:spcPts val="0"/>
              </a:spcAft>
              <a:buClr>
                <a:schemeClr val="dk1"/>
              </a:buClr>
              <a:buSzPts val="1000"/>
              <a:buNone/>
              <a:defRPr sz="1000"/>
            </a:lvl8pPr>
            <a:lvl9pPr indent="-228600" lvl="8" marL="4114800" rtl="0" algn="l">
              <a:lnSpc>
                <a:spcPct val="90000"/>
              </a:lnSpc>
              <a:spcBef>
                <a:spcPts val="1600"/>
              </a:spcBef>
              <a:spcAft>
                <a:spcPts val="1600"/>
              </a:spcAft>
              <a:buClr>
                <a:schemeClr val="dk1"/>
              </a:buClr>
              <a:buSzPts val="1000"/>
              <a:buNone/>
              <a:defRPr sz="1000"/>
            </a:lvl9pPr>
          </a:lstStyle>
          <a:p/>
        </p:txBody>
      </p:sp>
      <p:sp>
        <p:nvSpPr>
          <p:cNvPr id="60" name="Google Shape;6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0" Type="http://schemas.openxmlformats.org/officeDocument/2006/relationships/hyperlink" Target="https://ieeexplore.ieee.org/author/37085749384" TargetMode="External"/><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gif"/><Relationship Id="rId4" Type="http://schemas.openxmlformats.org/officeDocument/2006/relationships/hyperlink" Target="https://ieeexplore.ieee.org/author/37086500923" TargetMode="External"/><Relationship Id="rId9" Type="http://schemas.openxmlformats.org/officeDocument/2006/relationships/hyperlink" Target="https://ieeexplore.ieee.org/author/37596372300" TargetMode="External"/><Relationship Id="rId5" Type="http://schemas.openxmlformats.org/officeDocument/2006/relationships/hyperlink" Target="https://ieeexplore.ieee.org/author/37088473461" TargetMode="External"/><Relationship Id="rId6" Type="http://schemas.openxmlformats.org/officeDocument/2006/relationships/hyperlink" Target="https://ieeexplore.ieee.org/author/37085742404" TargetMode="External"/><Relationship Id="rId7" Type="http://schemas.openxmlformats.org/officeDocument/2006/relationships/hyperlink" Target="https://ieeexplore.ieee.org/author/37085741131" TargetMode="External"/><Relationship Id="rId8" Type="http://schemas.openxmlformats.org/officeDocument/2006/relationships/hyperlink" Target="https://ieeexplore.ieee.org/author/3708574299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hyperlink" Target="https://ieeexplore.ieee.org/author/37592460500" TargetMode="External"/><Relationship Id="rId5" Type="http://schemas.openxmlformats.org/officeDocument/2006/relationships/hyperlink" Target="https://ieeexplore.ieee.org/author/37089716287" TargetMode="External"/><Relationship Id="rId6" Type="http://schemas.openxmlformats.org/officeDocument/2006/relationships/hyperlink" Target="https://ieeexplore.ieee.org/author/37088564031" TargetMode="External"/><Relationship Id="rId7" Type="http://schemas.openxmlformats.org/officeDocument/2006/relationships/hyperlink" Target="https://ieeexplore.ieee.org/author/370853820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ieeexplore.ieee.org/author/37089488684" TargetMode="External"/><Relationship Id="rId5" Type="http://schemas.openxmlformats.org/officeDocument/2006/relationships/hyperlink" Target="https://ieeexplore.ieee.org/author/3708538326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ieeexplore.ieee.org/author/37089844918" TargetMode="External"/><Relationship Id="rId4" Type="http://schemas.openxmlformats.org/officeDocument/2006/relationships/hyperlink" Target="https://ieeexplore.ieee.org/author/37089884655" TargetMode="External"/><Relationship Id="rId5" Type="http://schemas.openxmlformats.org/officeDocument/2006/relationships/image" Target="../media/image6.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kaggle.com/" TargetMode="External"/><Relationship Id="rId4" Type="http://schemas.openxmlformats.org/officeDocument/2006/relationships/hyperlink" Target="https://plants.usda.gov/npk/main" TargetMode="External"/><Relationship Id="rId9" Type="http://schemas.openxmlformats.org/officeDocument/2006/relationships/hyperlink" Target="https://ieeexplore.ieee.org/author/37089196349" TargetMode="External"/><Relationship Id="rId5" Type="http://schemas.openxmlformats.org/officeDocument/2006/relationships/hyperlink" Target="https://www.cropnutrition.com/nutrient-knowledge" TargetMode="External"/><Relationship Id="rId6" Type="http://schemas.openxmlformats.org/officeDocument/2006/relationships/hyperlink" Target="https://soilhealth.dac.gov.in/" TargetMode="External"/><Relationship Id="rId7" Type="http://schemas.openxmlformats.org/officeDocument/2006/relationships/image" Target="../media/image1.png"/><Relationship Id="rId8" Type="http://schemas.openxmlformats.org/officeDocument/2006/relationships/hyperlink" Target="https://ieeexplore.ieee.org/author/37086279510" TargetMode="External"/></Relationships>
</file>

<file path=ppt/slides/_rels/slide7.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hyperlink" Target="https://ieeexplore.ieee.org/document/9565348" TargetMode="External"/><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ieeexplore.ieee.org/author/37089005099" TargetMode="External"/><Relationship Id="rId4" Type="http://schemas.openxmlformats.org/officeDocument/2006/relationships/hyperlink" Target="https://ieeexplore.ieee.org/author/37088911069" TargetMode="External"/><Relationship Id="rId9" Type="http://schemas.openxmlformats.org/officeDocument/2006/relationships/hyperlink" Target="https://ieeexplore.ieee.org/author/37085742994" TargetMode="External"/><Relationship Id="rId5" Type="http://schemas.openxmlformats.org/officeDocument/2006/relationships/hyperlink" Target="https://ieeexplore.ieee.org/author/37089003010" TargetMode="External"/><Relationship Id="rId6" Type="http://schemas.openxmlformats.org/officeDocument/2006/relationships/hyperlink" Target="https://ieeexplore.ieee.org/author/37089006734" TargetMode="External"/><Relationship Id="rId7" Type="http://schemas.openxmlformats.org/officeDocument/2006/relationships/hyperlink" Target="https://ieeexplore.ieee.org/author/37085742404" TargetMode="External"/><Relationship Id="rId8" Type="http://schemas.openxmlformats.org/officeDocument/2006/relationships/hyperlink" Target="https://ieeexplore.ieee.org/author/3708574113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hyperlink" Target="https://ieeexplore.ieee.org/author/37089708046" TargetMode="External"/><Relationship Id="rId5" Type="http://schemas.openxmlformats.org/officeDocument/2006/relationships/hyperlink" Target="https://ieeexplore.ieee.org/author/38272709700" TargetMode="External"/><Relationship Id="rId6" Type="http://schemas.openxmlformats.org/officeDocument/2006/relationships/hyperlink" Target="https://ieeexplore.ieee.org/author/37088488427" TargetMode="External"/><Relationship Id="rId7" Type="http://schemas.openxmlformats.org/officeDocument/2006/relationships/hyperlink" Target="https://ieeexplore.ieee.org/author/3708962942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s://ieeexplore.ieee.org/author/37557031900" TargetMode="External"/><Relationship Id="rId5" Type="http://schemas.openxmlformats.org/officeDocument/2006/relationships/hyperlink" Target="https://ieeexplore.ieee.org/author/37086956014" TargetMode="External"/><Relationship Id="rId6" Type="http://schemas.openxmlformats.org/officeDocument/2006/relationships/hyperlink" Target="https://ieeexplore.ieee.org/author/37086963744" TargetMode="External"/><Relationship Id="rId7" Type="http://schemas.openxmlformats.org/officeDocument/2006/relationships/hyperlink" Target="https://ieeexplore.ieee.org/author/37086958808" TargetMode="External"/><Relationship Id="rId8" Type="http://schemas.openxmlformats.org/officeDocument/2006/relationships/hyperlink" Target="https://ieeexplore.ieee.org/author/3708842146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Plants in a field" id="68" name="Google Shape;68;p15"/>
          <p:cNvPicPr preferRelativeResize="0"/>
          <p:nvPr/>
        </p:nvPicPr>
        <p:blipFill rotWithShape="1">
          <a:blip r:embed="rId3">
            <a:alphaModFix/>
          </a:blip>
          <a:srcRect b="-1" l="5884" r="-1" t="0"/>
          <a:stretch/>
        </p:blipFill>
        <p:spPr>
          <a:xfrm>
            <a:off x="1" y="10"/>
            <a:ext cx="9669642" cy="6857990"/>
          </a:xfrm>
          <a:prstGeom prst="rect">
            <a:avLst/>
          </a:prstGeom>
          <a:noFill/>
          <a:ln>
            <a:noFill/>
          </a:ln>
        </p:spPr>
      </p:pic>
      <p:sp>
        <p:nvSpPr>
          <p:cNvPr id="69" name="Google Shape;69;p15"/>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15"/>
          <p:cNvSpPr txBox="1"/>
          <p:nvPr>
            <p:ph type="ctrTitle"/>
          </p:nvPr>
        </p:nvSpPr>
        <p:spPr>
          <a:xfrm>
            <a:off x="8164002" y="743447"/>
            <a:ext cx="3790321" cy="36920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Play"/>
              <a:buNone/>
            </a:pPr>
            <a:r>
              <a:rPr b="1" i="1" lang="en-US" sz="5200">
                <a:latin typeface="Play"/>
                <a:ea typeface="Play"/>
                <a:cs typeface="Play"/>
                <a:sym typeface="Play"/>
              </a:rPr>
              <a:t>Crop Yield Prediction in India</a:t>
            </a:r>
            <a:endParaRPr/>
          </a:p>
        </p:txBody>
      </p:sp>
      <p:sp>
        <p:nvSpPr>
          <p:cNvPr id="71" name="Google Shape;71;p15"/>
          <p:cNvSpPr txBox="1"/>
          <p:nvPr>
            <p:ph idx="1" type="subTitle"/>
          </p:nvPr>
        </p:nvSpPr>
        <p:spPr>
          <a:xfrm>
            <a:off x="7935402" y="4629234"/>
            <a:ext cx="3765180" cy="14853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i="1" lang="en-US">
                <a:latin typeface="Algerian"/>
                <a:ea typeface="Algerian"/>
                <a:cs typeface="Algerian"/>
                <a:sym typeface="Algerian"/>
              </a:rPr>
              <a:t>By: - Rishabh Awasthy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70"/>
                                        </p:tgtEl>
                                        <p:attrNameLst>
                                          <p:attrName>style.visibility</p:attrName>
                                        </p:attrNameLst>
                                      </p:cBhvr>
                                      <p:to>
                                        <p:strVal val="visible"/>
                                      </p:to>
                                    </p:set>
                                    <p:animEffect filter="fade" transition="in">
                                      <p:cBhvr>
                                        <p:cTn dur="700"/>
                                        <p:tgtEl>
                                          <p:spTgt spid="70"/>
                                        </p:tgtEl>
                                      </p:cBhvr>
                                    </p:animEffect>
                                  </p:childTnLst>
                                </p:cTn>
                              </p:par>
                              <p:par>
                                <p:cTn fill="hold" nodeType="withEffect" presetClass="entr" presetID="10" presetSubtype="0">
                                  <p:stCondLst>
                                    <p:cond delay="150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700"/>
                                        <p:tgtEl>
                                          <p:spTgt spid="7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4"/>
          <p:cNvPicPr preferRelativeResize="0"/>
          <p:nvPr>
            <p:ph idx="2" type="pic"/>
          </p:nvPr>
        </p:nvPicPr>
        <p:blipFill rotWithShape="1">
          <a:blip r:embed="rId3">
            <a:alphaModFix/>
          </a:blip>
          <a:srcRect b="0" l="8779" r="8779" t="0"/>
          <a:stretch/>
        </p:blipFill>
        <p:spPr>
          <a:xfrm>
            <a:off x="98800" y="3000375"/>
            <a:ext cx="6652925" cy="2927525"/>
          </a:xfrm>
          <a:prstGeom prst="rect">
            <a:avLst/>
          </a:prstGeom>
        </p:spPr>
      </p:pic>
      <p:sp>
        <p:nvSpPr>
          <p:cNvPr id="129" name="Google Shape;129;p24"/>
          <p:cNvSpPr txBox="1"/>
          <p:nvPr/>
        </p:nvSpPr>
        <p:spPr>
          <a:xfrm>
            <a:off x="34650" y="0"/>
            <a:ext cx="6781200" cy="2505600"/>
          </a:xfrm>
          <a:prstGeom prst="rect">
            <a:avLst/>
          </a:prstGeom>
          <a:noFill/>
          <a:ln>
            <a:noFill/>
          </a:ln>
        </p:spPr>
        <p:txBody>
          <a:bodyPr anchorCtr="0" anchor="t" bIns="91425" lIns="91425" spcFirstLastPara="1" rIns="91425" wrap="square" tIns="91425">
            <a:noAutofit/>
          </a:bodyPr>
          <a:lstStyle/>
          <a:p>
            <a:pPr indent="0" lvl="0" marL="0" rtl="0" algn="l">
              <a:lnSpc>
                <a:spcPct val="123913"/>
              </a:lnSpc>
              <a:spcBef>
                <a:spcPts val="0"/>
              </a:spcBef>
              <a:spcAft>
                <a:spcPts val="0"/>
              </a:spcAft>
              <a:buClr>
                <a:schemeClr val="dk1"/>
              </a:buClr>
              <a:buSzPts val="1100"/>
              <a:buFont typeface="Arial"/>
              <a:buNone/>
            </a:pPr>
            <a:r>
              <a:rPr b="1" lang="en-US" sz="2400">
                <a:solidFill>
                  <a:srgbClr val="333333"/>
                </a:solidFill>
                <a:highlight>
                  <a:srgbClr val="FFFFFF"/>
                </a:highlight>
              </a:rPr>
              <a:t>Spatiotemporal Image Fusion Method for High-Resolution Monitoring of Crops at the Subfield Level  </a:t>
            </a:r>
            <a:endParaRPr b="1" sz="2400">
              <a:solidFill>
                <a:srgbClr val="333333"/>
              </a:solidFill>
              <a:highlight>
                <a:srgbClr val="FFFFFF"/>
              </a:highlight>
            </a:endParaRPr>
          </a:p>
          <a:p>
            <a:pPr indent="0" lvl="0" marL="0" rtl="0" algn="l">
              <a:spcBef>
                <a:spcPts val="0"/>
              </a:spcBef>
              <a:spcAft>
                <a:spcPts val="0"/>
              </a:spcAft>
              <a:buNone/>
            </a:pPr>
            <a:r>
              <a:rPr lang="en-US" sz="1550">
                <a:solidFill>
                  <a:srgbClr val="006699"/>
                </a:solidFill>
                <a:highlight>
                  <a:srgbClr val="FFFFFF"/>
                </a:highlight>
                <a:uFill>
                  <a:noFill/>
                </a:uFill>
                <a:hlinkClick r:id="rId4">
                  <a:extLst>
                    <a:ext uri="{A12FA001-AC4F-418D-AE19-62706E023703}">
                      <ahyp:hlinkClr val="tx"/>
                    </a:ext>
                  </a:extLst>
                </a:hlinkClick>
              </a:rPr>
              <a:t>By: - Jiale Jiang</a:t>
            </a:r>
            <a:r>
              <a:rPr lang="en-US" sz="1550">
                <a:solidFill>
                  <a:srgbClr val="333333"/>
                </a:solidFill>
                <a:highlight>
                  <a:srgbClr val="FFFFFF"/>
                </a:highlight>
              </a:rPr>
              <a:t>; </a:t>
            </a:r>
            <a:r>
              <a:rPr lang="en-US" sz="1550">
                <a:solidFill>
                  <a:srgbClr val="006699"/>
                </a:solidFill>
                <a:highlight>
                  <a:srgbClr val="FFFFFF"/>
                </a:highlight>
                <a:uFill>
                  <a:noFill/>
                </a:uFill>
                <a:hlinkClick r:id="rId5">
                  <a:extLst>
                    <a:ext uri="{A12FA001-AC4F-418D-AE19-62706E023703}">
                      <ahyp:hlinkClr val="tx"/>
                    </a:ext>
                  </a:extLst>
                </a:hlinkClick>
              </a:rPr>
              <a:t>Qiaofeng Zhang</a:t>
            </a:r>
            <a:r>
              <a:rPr lang="en-US" sz="1550">
                <a:solidFill>
                  <a:srgbClr val="333333"/>
                </a:solidFill>
                <a:highlight>
                  <a:srgbClr val="FFFFFF"/>
                </a:highlight>
              </a:rPr>
              <a:t>; </a:t>
            </a:r>
            <a:r>
              <a:rPr lang="en-US" sz="1550">
                <a:solidFill>
                  <a:srgbClr val="006699"/>
                </a:solidFill>
                <a:highlight>
                  <a:srgbClr val="FFFFFF"/>
                </a:highlight>
                <a:uFill>
                  <a:noFill/>
                </a:uFill>
                <a:hlinkClick r:id="rId6">
                  <a:extLst>
                    <a:ext uri="{A12FA001-AC4F-418D-AE19-62706E023703}">
                      <ahyp:hlinkClr val="tx"/>
                    </a:ext>
                  </a:extLst>
                </a:hlinkClick>
              </a:rPr>
              <a:t>Xia Yao</a:t>
            </a:r>
            <a:r>
              <a:rPr lang="en-US" sz="1550">
                <a:solidFill>
                  <a:srgbClr val="333333"/>
                </a:solidFill>
                <a:highlight>
                  <a:srgbClr val="FFFFFF"/>
                </a:highlight>
              </a:rPr>
              <a:t>; </a:t>
            </a:r>
            <a:r>
              <a:rPr lang="en-US" sz="1550">
                <a:solidFill>
                  <a:srgbClr val="006699"/>
                </a:solidFill>
                <a:highlight>
                  <a:srgbClr val="FFFFFF"/>
                </a:highlight>
                <a:uFill>
                  <a:noFill/>
                </a:uFill>
                <a:hlinkClick r:id="rId7">
                  <a:extLst>
                    <a:ext uri="{A12FA001-AC4F-418D-AE19-62706E023703}">
                      <ahyp:hlinkClr val="tx"/>
                    </a:ext>
                  </a:extLst>
                </a:hlinkClick>
              </a:rPr>
              <a:t>Yongchao Tian</a:t>
            </a:r>
            <a:r>
              <a:rPr lang="en-US" sz="1550">
                <a:solidFill>
                  <a:srgbClr val="333333"/>
                </a:solidFill>
                <a:highlight>
                  <a:srgbClr val="FFFFFF"/>
                </a:highlight>
              </a:rPr>
              <a:t>; </a:t>
            </a:r>
            <a:r>
              <a:rPr lang="en-US" sz="1550">
                <a:solidFill>
                  <a:srgbClr val="006699"/>
                </a:solidFill>
                <a:highlight>
                  <a:srgbClr val="FFFFFF"/>
                </a:highlight>
                <a:uFill>
                  <a:noFill/>
                </a:uFill>
                <a:hlinkClick r:id="rId8">
                  <a:extLst>
                    <a:ext uri="{A12FA001-AC4F-418D-AE19-62706E023703}">
                      <ahyp:hlinkClr val="tx"/>
                    </a:ext>
                  </a:extLst>
                </a:hlinkClick>
              </a:rPr>
              <a:t>Yan Zhu</a:t>
            </a:r>
            <a:r>
              <a:rPr lang="en-US" sz="1550">
                <a:solidFill>
                  <a:srgbClr val="333333"/>
                </a:solidFill>
                <a:highlight>
                  <a:srgbClr val="FFFFFF"/>
                </a:highlight>
              </a:rPr>
              <a:t>; </a:t>
            </a:r>
            <a:r>
              <a:rPr lang="en-US" sz="1550">
                <a:solidFill>
                  <a:srgbClr val="006699"/>
                </a:solidFill>
                <a:highlight>
                  <a:srgbClr val="FFFFFF"/>
                </a:highlight>
                <a:uFill>
                  <a:noFill/>
                </a:uFill>
                <a:hlinkClick r:id="rId9">
                  <a:extLst>
                    <a:ext uri="{A12FA001-AC4F-418D-AE19-62706E023703}">
                      <ahyp:hlinkClr val="tx"/>
                    </a:ext>
                  </a:extLst>
                </a:hlinkClick>
              </a:rPr>
              <a:t>Weixing Cao</a:t>
            </a:r>
            <a:r>
              <a:rPr lang="en-US" sz="1550">
                <a:solidFill>
                  <a:srgbClr val="333333"/>
                </a:solidFill>
                <a:highlight>
                  <a:srgbClr val="FFFFFF"/>
                </a:highlight>
              </a:rPr>
              <a:t>; </a:t>
            </a:r>
            <a:r>
              <a:rPr lang="en-US" sz="1550" u="sng">
                <a:solidFill>
                  <a:srgbClr val="006699"/>
                </a:solidFill>
                <a:highlight>
                  <a:srgbClr val="FFFFFF"/>
                </a:highlight>
                <a:hlinkClick r:id="rId10">
                  <a:extLst>
                    <a:ext uri="{A12FA001-AC4F-418D-AE19-62706E023703}">
                      <ahyp:hlinkClr val="tx"/>
                    </a:ext>
                  </a:extLst>
                </a:hlinkClick>
              </a:rPr>
              <a:t>Tao Cheng</a:t>
            </a:r>
            <a:endParaRPr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Article Link: - https://ieeexplore.ieee.org/document/9165877</a:t>
            </a:r>
            <a:endParaRPr b="1">
              <a:latin typeface="Calibri"/>
              <a:ea typeface="Calibri"/>
              <a:cs typeface="Calibri"/>
              <a:sym typeface="Calibri"/>
            </a:endParaRPr>
          </a:p>
        </p:txBody>
      </p:sp>
      <p:sp>
        <p:nvSpPr>
          <p:cNvPr id="130" name="Google Shape;130;p24"/>
          <p:cNvSpPr txBox="1"/>
          <p:nvPr/>
        </p:nvSpPr>
        <p:spPr>
          <a:xfrm>
            <a:off x="6751725" y="0"/>
            <a:ext cx="5440500" cy="68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100">
                <a:solidFill>
                  <a:schemeClr val="dk1"/>
                </a:solidFill>
              </a:rPr>
              <a:t>Goal : -</a:t>
            </a:r>
            <a:r>
              <a:rPr lang="en-US" sz="1850">
                <a:solidFill>
                  <a:srgbClr val="333333"/>
                </a:solidFill>
                <a:highlight>
                  <a:srgbClr val="FFFFFF"/>
                </a:highlight>
              </a:rPr>
              <a:t>S</a:t>
            </a:r>
            <a:r>
              <a:rPr lang="en-US" sz="1850">
                <a:solidFill>
                  <a:srgbClr val="333333"/>
                </a:solidFill>
                <a:highlight>
                  <a:srgbClr val="FFFFFF"/>
                </a:highlight>
              </a:rPr>
              <a:t>atellite-based time-series crop monitoring at the subfield level for the efficient implementation of precision crop management. </a:t>
            </a:r>
            <a:endParaRPr sz="1850">
              <a:solidFill>
                <a:srgbClr val="333333"/>
              </a:solidFill>
              <a:highlight>
                <a:srgbClr val="FFFFFF"/>
              </a:highlight>
            </a:endParaRPr>
          </a:p>
          <a:p>
            <a:pPr indent="0" lvl="0" marL="0" rtl="0" algn="l">
              <a:lnSpc>
                <a:spcPct val="115000"/>
              </a:lnSpc>
              <a:spcBef>
                <a:spcPts val="0"/>
              </a:spcBef>
              <a:spcAft>
                <a:spcPts val="0"/>
              </a:spcAft>
              <a:buNone/>
            </a:pPr>
            <a:br>
              <a:rPr lang="en-US" sz="1850">
                <a:solidFill>
                  <a:srgbClr val="333333"/>
                </a:solidFill>
                <a:highlight>
                  <a:srgbClr val="FFFFFF"/>
                </a:highlight>
              </a:rPr>
            </a:br>
            <a:r>
              <a:rPr b="1" lang="en-US" sz="2150">
                <a:solidFill>
                  <a:srgbClr val="333333"/>
                </a:solidFill>
                <a:highlight>
                  <a:srgbClr val="FFFFFF"/>
                </a:highlight>
              </a:rPr>
              <a:t>Data set: - </a:t>
            </a:r>
            <a:r>
              <a:rPr lang="en-US" sz="1350">
                <a:solidFill>
                  <a:srgbClr val="333333"/>
                </a:solidFill>
                <a:highlight>
                  <a:srgbClr val="FFFFFF"/>
                </a:highlight>
              </a:rPr>
              <a:t>One from real Gaofen-1 (GF-1) and simulated Landsat-like/Sentinel-like images, and the other from real GF-1 and real Landsat/Sentinel-2 data on two sites.</a:t>
            </a:r>
            <a:r>
              <a:rPr lang="en-US" sz="1850">
                <a:solidFill>
                  <a:srgbClr val="333333"/>
                </a:solidFill>
                <a:highlight>
                  <a:srgbClr val="FFFFFF"/>
                </a:highlight>
              </a:rPr>
              <a:t> </a:t>
            </a:r>
            <a:endParaRPr sz="1850">
              <a:solidFill>
                <a:srgbClr val="333333"/>
              </a:solidFill>
              <a:highlight>
                <a:srgbClr val="FFFFFF"/>
              </a:highlight>
            </a:endParaRPr>
          </a:p>
          <a:p>
            <a:pPr indent="0" lvl="0" marL="0" rtl="0" algn="l">
              <a:lnSpc>
                <a:spcPct val="115000"/>
              </a:lnSpc>
              <a:spcBef>
                <a:spcPts val="0"/>
              </a:spcBef>
              <a:spcAft>
                <a:spcPts val="0"/>
              </a:spcAft>
              <a:buNone/>
            </a:pPr>
            <a:r>
              <a:t/>
            </a:r>
            <a:endParaRPr sz="1850">
              <a:solidFill>
                <a:srgbClr val="333333"/>
              </a:solidFill>
              <a:highlight>
                <a:srgbClr val="FFFFFF"/>
              </a:highlight>
            </a:endParaRPr>
          </a:p>
          <a:p>
            <a:pPr indent="0" lvl="0" marL="0" rtl="0" algn="l">
              <a:lnSpc>
                <a:spcPct val="115000"/>
              </a:lnSpc>
              <a:spcBef>
                <a:spcPts val="0"/>
              </a:spcBef>
              <a:spcAft>
                <a:spcPts val="0"/>
              </a:spcAft>
              <a:buNone/>
            </a:pPr>
            <a:r>
              <a:rPr b="1" lang="en-US" sz="2150">
                <a:solidFill>
                  <a:srgbClr val="333333"/>
                </a:solidFill>
                <a:highlight>
                  <a:srgbClr val="FFFFFF"/>
                </a:highlight>
              </a:rPr>
              <a:t>Methodology: -</a:t>
            </a:r>
            <a:r>
              <a:rPr b="1" lang="en-US" sz="1850">
                <a:solidFill>
                  <a:srgbClr val="333333"/>
                </a:solidFill>
                <a:highlight>
                  <a:srgbClr val="FFFFFF"/>
                </a:highlight>
              </a:rPr>
              <a:t> </a:t>
            </a:r>
            <a:r>
              <a:rPr lang="en-US" sz="1350">
                <a:solidFill>
                  <a:srgbClr val="333333"/>
                </a:solidFill>
                <a:highlight>
                  <a:srgbClr val="FFFFFF"/>
                </a:highlight>
              </a:rPr>
              <a:t>This study proposed a high-resolution spatiotemporal image fusion method (HISTIF) consisting of filtering for cross-scale spatial matching (FCSM) and multiplicative modulation of temporal change (MMTC). In FCSM, we considered both point spread function effect and geo-registration errors between fine and coarse resolution images. Subsequently, MMTC used pixel-based multiplicative factors to estimate the temporal change between reference and prediction dates without image classification.</a:t>
            </a:r>
            <a:endParaRPr sz="1350">
              <a:solidFill>
                <a:srgbClr val="333333"/>
              </a:solidFill>
              <a:highlight>
                <a:srgbClr val="FFFFFF"/>
              </a:highlight>
            </a:endParaRPr>
          </a:p>
          <a:p>
            <a:pPr indent="0" lvl="0" marL="0" rtl="0" algn="l">
              <a:lnSpc>
                <a:spcPct val="115000"/>
              </a:lnSpc>
              <a:spcBef>
                <a:spcPts val="0"/>
              </a:spcBef>
              <a:spcAft>
                <a:spcPts val="0"/>
              </a:spcAft>
              <a:buNone/>
            </a:pPr>
            <a:r>
              <a:t/>
            </a:r>
            <a:endParaRPr sz="1350">
              <a:solidFill>
                <a:srgbClr val="333333"/>
              </a:solidFill>
              <a:highlight>
                <a:srgbClr val="FFFFFF"/>
              </a:highlight>
            </a:endParaRPr>
          </a:p>
          <a:p>
            <a:pPr indent="0" lvl="0" marL="0" rtl="0" algn="l">
              <a:lnSpc>
                <a:spcPct val="115000"/>
              </a:lnSpc>
              <a:spcBef>
                <a:spcPts val="0"/>
              </a:spcBef>
              <a:spcAft>
                <a:spcPts val="0"/>
              </a:spcAft>
              <a:buNone/>
            </a:pPr>
            <a:r>
              <a:rPr b="1" lang="en-US" sz="1650">
                <a:solidFill>
                  <a:srgbClr val="333333"/>
                </a:solidFill>
                <a:highlight>
                  <a:srgbClr val="FFFFFF"/>
                </a:highlight>
              </a:rPr>
              <a:t>Result: - </a:t>
            </a:r>
            <a:r>
              <a:rPr lang="en-US" sz="1350">
                <a:solidFill>
                  <a:srgbClr val="333333"/>
                </a:solidFill>
                <a:highlight>
                  <a:srgbClr val="FFFFFF"/>
                </a:highlight>
              </a:rPr>
              <a:t>The results demonstrated that HISTIF produced substantial reduction in the fusion error from cross-scale spatial mismatch and accurate reconstruction in spatial details within fields, regardless of simulated or real data. The images predicted by STARFM exhibited pronounced blocky artifacts. While the images predicted by HISTIF and Fit-FC both showed clear within-field variability patterns</a:t>
            </a:r>
            <a:endParaRPr b="1" sz="1650">
              <a:solidFill>
                <a:srgbClr val="333333"/>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0" y="1700150"/>
            <a:ext cx="7451201" cy="5157850"/>
          </a:xfrm>
          <a:prstGeom prst="rect">
            <a:avLst/>
          </a:prstGeom>
          <a:noFill/>
          <a:ln>
            <a:noFill/>
          </a:ln>
        </p:spPr>
      </p:pic>
      <p:sp>
        <p:nvSpPr>
          <p:cNvPr id="136" name="Google Shape;136;p25"/>
          <p:cNvSpPr txBox="1"/>
          <p:nvPr/>
        </p:nvSpPr>
        <p:spPr>
          <a:xfrm>
            <a:off x="12050" y="12050"/>
            <a:ext cx="7451100" cy="1688100"/>
          </a:xfrm>
          <a:prstGeom prst="rect">
            <a:avLst/>
          </a:prstGeom>
          <a:noFill/>
          <a:ln>
            <a:noFill/>
          </a:ln>
        </p:spPr>
        <p:txBody>
          <a:bodyPr anchorCtr="0" anchor="t" bIns="91425" lIns="91425" spcFirstLastPara="1" rIns="91425" wrap="square" tIns="91425">
            <a:noAutofit/>
          </a:bodyPr>
          <a:lstStyle/>
          <a:p>
            <a:pPr indent="0" lvl="0" marL="0" rtl="0" algn="l">
              <a:lnSpc>
                <a:spcPct val="123913"/>
              </a:lnSpc>
              <a:spcBef>
                <a:spcPts val="0"/>
              </a:spcBef>
              <a:spcAft>
                <a:spcPts val="0"/>
              </a:spcAft>
              <a:buNone/>
            </a:pPr>
            <a:r>
              <a:rPr b="1" lang="en-US" sz="2400">
                <a:solidFill>
                  <a:srgbClr val="333333"/>
                </a:solidFill>
                <a:highlight>
                  <a:srgbClr val="FFFFFF"/>
                </a:highlight>
              </a:rPr>
              <a:t>PPCE: A Practical Loss for Crop Mapping Using Phenological Prior</a:t>
            </a:r>
            <a:endParaRPr b="1" sz="2400">
              <a:solidFill>
                <a:srgbClr val="333333"/>
              </a:solidFill>
              <a:highlight>
                <a:srgbClr val="FFFFFF"/>
              </a:highlight>
            </a:endParaRPr>
          </a:p>
          <a:p>
            <a:pPr indent="0" lvl="0" marL="0" rtl="0" algn="l">
              <a:lnSpc>
                <a:spcPct val="123913"/>
              </a:lnSpc>
              <a:spcBef>
                <a:spcPts val="0"/>
              </a:spcBef>
              <a:spcAft>
                <a:spcPts val="0"/>
              </a:spcAft>
              <a:buNone/>
            </a:pPr>
            <a:r>
              <a:rPr b="1" lang="en-US">
                <a:solidFill>
                  <a:srgbClr val="333333"/>
                </a:solidFill>
                <a:highlight>
                  <a:srgbClr val="FFFFFF"/>
                </a:highlight>
              </a:rPr>
              <a:t>By: - </a:t>
            </a:r>
            <a:r>
              <a:rPr lang="en-US" sz="1350">
                <a:solidFill>
                  <a:srgbClr val="006699"/>
                </a:solidFill>
                <a:highlight>
                  <a:srgbClr val="FFFFFF"/>
                </a:highlight>
                <a:uFill>
                  <a:noFill/>
                </a:uFill>
                <a:hlinkClick r:id="rId4">
                  <a:extLst>
                    <a:ext uri="{A12FA001-AC4F-418D-AE19-62706E023703}">
                      <ahyp:hlinkClr val="tx"/>
                    </a:ext>
                  </a:extLst>
                </a:hlinkClick>
              </a:rPr>
              <a:t>Bin Yang</a:t>
            </a:r>
            <a:r>
              <a:rPr lang="en-US" sz="1350">
                <a:solidFill>
                  <a:srgbClr val="333333"/>
                </a:solidFill>
                <a:highlight>
                  <a:srgbClr val="FFFFFF"/>
                </a:highlight>
              </a:rPr>
              <a:t>; </a:t>
            </a:r>
            <a:r>
              <a:rPr lang="en-US" sz="1350">
                <a:solidFill>
                  <a:srgbClr val="006699"/>
                </a:solidFill>
                <a:highlight>
                  <a:srgbClr val="FFFFFF"/>
                </a:highlight>
                <a:uFill>
                  <a:noFill/>
                </a:uFill>
                <a:hlinkClick r:id="rId5">
                  <a:extLst>
                    <a:ext uri="{A12FA001-AC4F-418D-AE19-62706E023703}">
                      <ahyp:hlinkClr val="tx"/>
                    </a:ext>
                  </a:extLst>
                </a:hlinkClick>
              </a:rPr>
              <a:t>Jinyuan Guo</a:t>
            </a:r>
            <a:r>
              <a:rPr lang="en-US" sz="1350">
                <a:solidFill>
                  <a:srgbClr val="333333"/>
                </a:solidFill>
                <a:highlight>
                  <a:srgbClr val="FFFFFF"/>
                </a:highlight>
              </a:rPr>
              <a:t>; </a:t>
            </a:r>
            <a:r>
              <a:rPr lang="en-US" sz="1350">
                <a:solidFill>
                  <a:srgbClr val="006699"/>
                </a:solidFill>
                <a:highlight>
                  <a:srgbClr val="FFFFFF"/>
                </a:highlight>
                <a:uFill>
                  <a:noFill/>
                </a:uFill>
                <a:hlinkClick r:id="rId6">
                  <a:extLst>
                    <a:ext uri="{A12FA001-AC4F-418D-AE19-62706E023703}">
                      <ahyp:hlinkClr val="tx"/>
                    </a:ext>
                  </a:extLst>
                </a:hlinkClick>
              </a:rPr>
              <a:t>Jianqiang Liu</a:t>
            </a:r>
            <a:r>
              <a:rPr lang="en-US" sz="1350">
                <a:solidFill>
                  <a:srgbClr val="333333"/>
                </a:solidFill>
                <a:highlight>
                  <a:srgbClr val="FFFFFF"/>
                </a:highlight>
              </a:rPr>
              <a:t>; </a:t>
            </a:r>
            <a:r>
              <a:rPr lang="en-US" sz="1350">
                <a:solidFill>
                  <a:srgbClr val="006699"/>
                </a:solidFill>
                <a:highlight>
                  <a:srgbClr val="FFFFFF"/>
                </a:highlight>
                <a:uFill>
                  <a:noFill/>
                </a:uFill>
                <a:hlinkClick r:id="rId7">
                  <a:extLst>
                    <a:ext uri="{A12FA001-AC4F-418D-AE19-62706E023703}">
                      <ahyp:hlinkClr val="tx"/>
                    </a:ext>
                  </a:extLst>
                </a:hlinkClick>
              </a:rPr>
              <a:t>Xin Ye</a:t>
            </a:r>
            <a:endParaRPr b="1">
              <a:solidFill>
                <a:srgbClr val="333333"/>
              </a:solidFill>
              <a:highlight>
                <a:srgbClr val="FFFFFF"/>
              </a:highlight>
            </a:endParaRPr>
          </a:p>
          <a:p>
            <a:pPr indent="0" lvl="0" marL="0" rtl="0" algn="l">
              <a:lnSpc>
                <a:spcPct val="123913"/>
              </a:lnSpc>
              <a:spcBef>
                <a:spcPts val="0"/>
              </a:spcBef>
              <a:spcAft>
                <a:spcPts val="0"/>
              </a:spcAft>
              <a:buClr>
                <a:schemeClr val="dk1"/>
              </a:buClr>
              <a:buSzPts val="1100"/>
              <a:buFont typeface="Arial"/>
              <a:buNone/>
            </a:pPr>
            <a:r>
              <a:rPr b="1" lang="en-US">
                <a:solidFill>
                  <a:srgbClr val="333333"/>
                </a:solidFill>
                <a:highlight>
                  <a:srgbClr val="FFFFFF"/>
                </a:highlight>
              </a:rPr>
              <a:t>Article Link: - https://ieeexplore.ieee.org/document/9991949</a:t>
            </a:r>
            <a:endParaRPr b="1">
              <a:solidFill>
                <a:srgbClr val="333333"/>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t/>
            </a:r>
            <a:endParaRPr b="1" sz="1150">
              <a:solidFill>
                <a:srgbClr val="006699"/>
              </a:solidFill>
              <a:highlight>
                <a:srgbClr val="FFFFFF"/>
              </a:highlight>
            </a:endParaRPr>
          </a:p>
          <a:p>
            <a:pPr indent="0" lvl="0" marL="0" rtl="0" algn="l">
              <a:spcBef>
                <a:spcPts val="1100"/>
              </a:spcBef>
              <a:spcAft>
                <a:spcPts val="0"/>
              </a:spcAft>
              <a:buNone/>
            </a:pPr>
            <a:r>
              <a:t/>
            </a:r>
            <a:endParaRPr/>
          </a:p>
        </p:txBody>
      </p:sp>
      <p:sp>
        <p:nvSpPr>
          <p:cNvPr id="137" name="Google Shape;137;p25"/>
          <p:cNvSpPr txBox="1"/>
          <p:nvPr/>
        </p:nvSpPr>
        <p:spPr>
          <a:xfrm>
            <a:off x="7535600" y="48225"/>
            <a:ext cx="4656300" cy="68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Goal: - </a:t>
            </a:r>
            <a:r>
              <a:rPr lang="en-US" sz="1350">
                <a:solidFill>
                  <a:srgbClr val="333333"/>
                </a:solidFill>
                <a:highlight>
                  <a:srgbClr val="FFFFFF"/>
                </a:highlight>
              </a:rPr>
              <a:t>Proposes a crop phenological prior cross entropy loss (PPCE) function, which focuses on guiding the training processing in the direction where crops can be better identified.</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b="1" lang="en-US" sz="2350">
                <a:solidFill>
                  <a:srgbClr val="333333"/>
                </a:solidFill>
                <a:highlight>
                  <a:srgbClr val="FFFFFF"/>
                </a:highlight>
              </a:rPr>
              <a:t>Dataset: - </a:t>
            </a:r>
            <a:r>
              <a:rPr lang="en-US" sz="1350">
                <a:solidFill>
                  <a:srgbClr val="333333"/>
                </a:solidFill>
                <a:highlight>
                  <a:srgbClr val="FFFFFF"/>
                </a:highlight>
              </a:rPr>
              <a:t>Data of a particular city named </a:t>
            </a:r>
            <a:r>
              <a:rPr lang="en-US" sz="1350">
                <a:solidFill>
                  <a:srgbClr val="333333"/>
                </a:solidFill>
                <a:highlight>
                  <a:srgbClr val="FFFFFF"/>
                </a:highlight>
                <a:latin typeface="Georgia"/>
                <a:ea typeface="Georgia"/>
                <a:cs typeface="Georgia"/>
                <a:sym typeface="Georgia"/>
              </a:rPr>
              <a:t>Changde city, China is used in this research</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b="1" lang="en-US" sz="2350">
                <a:solidFill>
                  <a:srgbClr val="333333"/>
                </a:solidFill>
                <a:highlight>
                  <a:srgbClr val="FFFFFF"/>
                </a:highlight>
              </a:rPr>
              <a:t>Methodology: - </a:t>
            </a:r>
            <a:r>
              <a:rPr lang="en-US" sz="1350">
                <a:solidFill>
                  <a:srgbClr val="333333"/>
                </a:solidFill>
                <a:highlight>
                  <a:srgbClr val="FFFFFF"/>
                </a:highlight>
              </a:rPr>
              <a:t> </a:t>
            </a:r>
            <a:r>
              <a:rPr lang="en-US" sz="1350">
                <a:solidFill>
                  <a:srgbClr val="333333"/>
                </a:solidFill>
                <a:highlight>
                  <a:srgbClr val="FFFFFF"/>
                </a:highlight>
                <a:latin typeface="Georgia"/>
                <a:ea typeface="Georgia"/>
                <a:cs typeface="Georgia"/>
                <a:sym typeface="Georgia"/>
              </a:rPr>
              <a:t>This letter proposes a novel loss function called PPCE loss to improve the rapeseed mapping performance using time series images. It involves rapeseed phenological prior, which is described by NDYI and NDVI, to quantify the prior probability of a pixel being rapeseed. The phenological prior helps to train the network in the direction where rapeseed pixels can be accurately distinguished from other pixels.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b="1" lang="en-US" sz="2350">
                <a:solidFill>
                  <a:srgbClr val="333333"/>
                </a:solidFill>
                <a:highlight>
                  <a:srgbClr val="FFFFFF"/>
                </a:highlight>
                <a:latin typeface="Georgia"/>
                <a:ea typeface="Georgia"/>
                <a:cs typeface="Georgia"/>
                <a:sym typeface="Georgia"/>
              </a:rPr>
              <a:t>Result: - </a:t>
            </a:r>
            <a:r>
              <a:rPr lang="en-US" sz="1350">
                <a:solidFill>
                  <a:srgbClr val="333333"/>
                </a:solidFill>
                <a:highlight>
                  <a:srgbClr val="FFFFFF"/>
                </a:highlight>
                <a:latin typeface="Georgia"/>
                <a:ea typeface="Georgia"/>
                <a:cs typeface="Georgia"/>
                <a:sym typeface="Georgia"/>
              </a:rPr>
              <a:t> It provides a new tool for the supervision of deep learning models to improve the accuracy of crop mapping. The experimental results compared with five widely used loss functions over three typical study areas using three widely used deep learning models indicate the superior performance of PPCE loss for rapeseed mapping.</a:t>
            </a:r>
            <a:endParaRPr sz="13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1" y="0"/>
            <a:ext cx="12192000" cy="685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sz="1900"/>
              <a:t>Targeted Problem: - </a:t>
            </a:r>
            <a:r>
              <a:rPr b="0" i="0" lang="en-US" sz="1800">
                <a:solidFill>
                  <a:srgbClr val="374151"/>
                </a:solidFill>
              </a:rPr>
              <a:t>The targeted problem is to predict crop yields per acre of rice or wheat crops in India, The goal is to provide accurate crop yield predictions to empower these farmers and alleviate poverty and malnutrition.  </a:t>
            </a:r>
            <a:endParaRPr sz="1800"/>
          </a:p>
          <a:p>
            <a:pPr indent="0" lvl="0" marL="0" rtl="0" algn="l">
              <a:lnSpc>
                <a:spcPct val="90000"/>
              </a:lnSpc>
              <a:spcBef>
                <a:spcPts val="1000"/>
              </a:spcBef>
              <a:spcAft>
                <a:spcPts val="0"/>
              </a:spcAft>
              <a:buNone/>
            </a:pPr>
            <a:r>
              <a:rPr b="1" i="0" lang="en-US" sz="1900"/>
              <a:t>Research Question: - </a:t>
            </a:r>
            <a:endParaRPr b="1" i="0" sz="1900"/>
          </a:p>
          <a:p>
            <a:pPr indent="0" lvl="0" marL="228600" rtl="0" algn="l">
              <a:lnSpc>
                <a:spcPct val="90000"/>
              </a:lnSpc>
              <a:spcBef>
                <a:spcPts val="1000"/>
              </a:spcBef>
              <a:spcAft>
                <a:spcPts val="0"/>
              </a:spcAft>
              <a:buNone/>
            </a:pPr>
            <a:r>
              <a:rPr lang="en-US" sz="1800">
                <a:solidFill>
                  <a:srgbClr val="374151"/>
                </a:solidFill>
              </a:rPr>
              <a:t>Can we predict crop yield  per acre, using data on farming practices and environmental conditions?</a:t>
            </a:r>
            <a:endParaRPr sz="1800">
              <a:solidFill>
                <a:srgbClr val="374151"/>
              </a:solidFill>
            </a:endParaRPr>
          </a:p>
          <a:p>
            <a:pPr indent="0" lvl="0" marL="0" rtl="0" algn="l">
              <a:lnSpc>
                <a:spcPct val="90000"/>
              </a:lnSpc>
              <a:spcBef>
                <a:spcPts val="1000"/>
              </a:spcBef>
              <a:spcAft>
                <a:spcPts val="0"/>
              </a:spcAft>
              <a:buNone/>
            </a:pPr>
            <a:r>
              <a:rPr b="1" i="0" lang="en-US" sz="1900"/>
              <a:t>Dataset:</a:t>
            </a:r>
            <a:r>
              <a:rPr lang="en-US" sz="1900">
                <a:solidFill>
                  <a:srgbClr val="374151"/>
                </a:solidFill>
              </a:rPr>
              <a:t> - </a:t>
            </a:r>
            <a:endParaRPr sz="1900">
              <a:solidFill>
                <a:srgbClr val="374151"/>
              </a:solidFill>
            </a:endParaRPr>
          </a:p>
          <a:p>
            <a:pPr indent="-528828" lvl="0" marL="514350" rtl="0" algn="l">
              <a:lnSpc>
                <a:spcPct val="90000"/>
              </a:lnSpc>
              <a:spcBef>
                <a:spcPts val="1000"/>
              </a:spcBef>
              <a:spcAft>
                <a:spcPts val="0"/>
              </a:spcAft>
              <a:buClr>
                <a:srgbClr val="374151"/>
              </a:buClr>
              <a:buSzPts val="1800"/>
              <a:buFont typeface="Calibri"/>
              <a:buAutoNum type="arabicPeriod"/>
            </a:pPr>
            <a:r>
              <a:rPr b="1" i="0" lang="en-US" sz="1900">
                <a:solidFill>
                  <a:srgbClr val="374151"/>
                </a:solidFill>
              </a:rPr>
              <a:t>Source:</a:t>
            </a:r>
            <a:r>
              <a:rPr b="0" i="0" lang="en-US" sz="1900">
                <a:solidFill>
                  <a:srgbClr val="374151"/>
                </a:solidFill>
              </a:rPr>
              <a:t> </a:t>
            </a:r>
            <a:r>
              <a:rPr b="0" i="0" lang="en-US" sz="1800">
                <a:solidFill>
                  <a:srgbClr val="374151"/>
                </a:solidFill>
              </a:rPr>
              <a:t>The dataset used for this project is collected by Digital Green through surveys conducted among smallholder farmers in India. The data includes information on farming practices, environmental conditions, crop types (rice or wheat), and historical crop yields. </a:t>
            </a:r>
            <a:br>
              <a:rPr b="0" i="0" lang="en-US" sz="1800">
                <a:solidFill>
                  <a:srgbClr val="374151"/>
                </a:solidFill>
              </a:rPr>
            </a:br>
            <a:r>
              <a:rPr b="1" lang="en-US" sz="1900">
                <a:solidFill>
                  <a:srgbClr val="374151"/>
                </a:solidFill>
              </a:rPr>
              <a:t>D</a:t>
            </a:r>
            <a:r>
              <a:rPr b="1" i="0" lang="en-US" sz="1900">
                <a:solidFill>
                  <a:srgbClr val="374151"/>
                </a:solidFill>
              </a:rPr>
              <a:t>ataset link:</a:t>
            </a:r>
            <a:r>
              <a:rPr lang="en-US" sz="1900">
                <a:solidFill>
                  <a:srgbClr val="374151"/>
                </a:solidFill>
              </a:rPr>
              <a:t> </a:t>
            </a:r>
            <a:r>
              <a:rPr lang="en-US" sz="1800">
                <a:solidFill>
                  <a:srgbClr val="374151"/>
                </a:solidFill>
              </a:rPr>
              <a:t>https://zindi.africa/competitions/digital-green-crop-yield-estimate-challenge/data</a:t>
            </a:r>
            <a:endParaRPr sz="1800"/>
          </a:p>
          <a:p>
            <a:pPr indent="-528828" lvl="0" marL="514350" rtl="0" algn="l">
              <a:lnSpc>
                <a:spcPct val="90000"/>
              </a:lnSpc>
              <a:spcBef>
                <a:spcPts val="1000"/>
              </a:spcBef>
              <a:spcAft>
                <a:spcPts val="0"/>
              </a:spcAft>
              <a:buClr>
                <a:srgbClr val="374151"/>
              </a:buClr>
              <a:buSzPts val="1800"/>
              <a:buFont typeface="Calibri"/>
              <a:buAutoNum type="arabicPeriod"/>
            </a:pPr>
            <a:r>
              <a:rPr b="1" i="0" lang="en-US" sz="1900">
                <a:solidFill>
                  <a:srgbClr val="374151"/>
                </a:solidFill>
              </a:rPr>
              <a:t>Short Description:</a:t>
            </a:r>
            <a:r>
              <a:rPr b="0" i="0" lang="en-US" sz="1800">
                <a:solidFill>
                  <a:srgbClr val="374151"/>
                </a:solidFill>
              </a:rPr>
              <a:t> The dataset is designed to capture the specific challenges and conditions faced by smallholder farmers in India. It provides valuable insights into the factors influencing crop yields and allows for a targeted approach to predicting rice and wheat crop yields per acre.</a:t>
            </a:r>
            <a:endParaRPr sz="1800"/>
          </a:p>
          <a:p>
            <a:pPr indent="-528828" lvl="0" marL="514350" rtl="0" algn="l">
              <a:lnSpc>
                <a:spcPct val="90000"/>
              </a:lnSpc>
              <a:spcBef>
                <a:spcPts val="1000"/>
              </a:spcBef>
              <a:spcAft>
                <a:spcPts val="0"/>
              </a:spcAft>
              <a:buClr>
                <a:srgbClr val="374151"/>
              </a:buClr>
              <a:buSzPts val="1800"/>
              <a:buFont typeface="Calibri"/>
              <a:buAutoNum type="arabicPeriod"/>
            </a:pPr>
            <a:r>
              <a:rPr b="1" i="0" lang="en-US" sz="1800">
                <a:solidFill>
                  <a:srgbClr val="374151"/>
                </a:solidFill>
              </a:rPr>
              <a:t>Size:</a:t>
            </a:r>
            <a:r>
              <a:rPr b="0" i="0" lang="en-US" sz="1800">
                <a:solidFill>
                  <a:srgbClr val="374151"/>
                </a:solidFill>
              </a:rPr>
              <a:t> The dataset is substantial, covering a significant number of smallholder farmers over multiple agricultural seasons. It encompasses a diverse range of features, allowing for a comprehensive analysis.</a:t>
            </a:r>
            <a:endParaRPr sz="1800"/>
          </a:p>
          <a:p>
            <a:pPr indent="0" lvl="0" marL="0" rtl="0" algn="l">
              <a:lnSpc>
                <a:spcPct val="90000"/>
              </a:lnSpc>
              <a:spcBef>
                <a:spcPts val="1000"/>
              </a:spcBef>
              <a:spcAft>
                <a:spcPts val="0"/>
              </a:spcAft>
              <a:buNone/>
            </a:pPr>
            <a:r>
              <a:rPr b="1" i="0" lang="en-US" sz="1900">
                <a:solidFill>
                  <a:srgbClr val="374151"/>
                </a:solidFill>
              </a:rPr>
              <a:t>Motivation: -</a:t>
            </a:r>
            <a:endParaRPr b="0" i="0" sz="1900">
              <a:solidFill>
                <a:srgbClr val="374151"/>
              </a:solidFill>
            </a:endParaRPr>
          </a:p>
          <a:p>
            <a:pPr indent="-357378" lvl="0" marL="342900" rtl="0" algn="l">
              <a:lnSpc>
                <a:spcPct val="90000"/>
              </a:lnSpc>
              <a:spcBef>
                <a:spcPts val="1000"/>
              </a:spcBef>
              <a:spcAft>
                <a:spcPts val="0"/>
              </a:spcAft>
              <a:buClr>
                <a:srgbClr val="374151"/>
              </a:buClr>
              <a:buSzPts val="1800"/>
              <a:buFont typeface="Calibri"/>
              <a:buChar char="●"/>
            </a:pPr>
            <a:r>
              <a:rPr b="1" i="0" lang="en-US" sz="1800">
                <a:solidFill>
                  <a:srgbClr val="374151"/>
                </a:solidFill>
              </a:rPr>
              <a:t>Technical Motivation:</a:t>
            </a:r>
            <a:r>
              <a:rPr b="0" i="0" lang="en-US" sz="1800">
                <a:solidFill>
                  <a:srgbClr val="374151"/>
                </a:solidFill>
              </a:rPr>
              <a:t> The development of a crop yield prediction model tailored to smallholder farmers in India represents an opportunity to apply machine learning and data science for social impact. It involves addressing real-world challenges by harnessing data to improve the livelihoods of vulnerable populations.</a:t>
            </a:r>
            <a:endParaRPr sz="1800"/>
          </a:p>
          <a:p>
            <a:pPr indent="-357378" lvl="0" marL="342900" rtl="0" algn="l">
              <a:lnSpc>
                <a:spcPct val="90000"/>
              </a:lnSpc>
              <a:spcBef>
                <a:spcPts val="1000"/>
              </a:spcBef>
              <a:spcAft>
                <a:spcPts val="0"/>
              </a:spcAft>
              <a:buClr>
                <a:srgbClr val="374151"/>
              </a:buClr>
              <a:buSzPts val="1800"/>
              <a:buFont typeface="Calibri"/>
              <a:buChar char="●"/>
            </a:pPr>
            <a:r>
              <a:rPr b="1" i="0" lang="en-US" sz="1800">
                <a:solidFill>
                  <a:srgbClr val="374151"/>
                </a:solidFill>
              </a:rPr>
              <a:t>Personal Motivation:</a:t>
            </a:r>
            <a:r>
              <a:rPr b="0" i="0" lang="en-US" sz="1800">
                <a:solidFill>
                  <a:srgbClr val="374151"/>
                </a:solidFill>
              </a:rPr>
              <a:t> The prospect of contributing to breaking the cycle of poverty and malnutrition among smallholder farmers in India is a compelling motivation. This project offers a chance to make a tangible difference in the lives of these farmers and advance global food security in a meaningful and impactful way.</a:t>
            </a:r>
            <a:endParaRPr sz="1800"/>
          </a:p>
          <a:p>
            <a:pPr indent="0" lvl="0" marL="0" rtl="0" algn="l">
              <a:lnSpc>
                <a:spcPct val="90000"/>
              </a:lnSpc>
              <a:spcBef>
                <a:spcPts val="1000"/>
              </a:spcBef>
              <a:spcAft>
                <a:spcPts val="1600"/>
              </a:spcAft>
              <a:buClr>
                <a:schemeClr val="dk1"/>
              </a:buClr>
              <a:buSzPts val="2800"/>
              <a:buNone/>
            </a:pPr>
            <a:r>
              <a:t/>
            </a:r>
            <a:endParaRPr b="1" i="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72350" y="2049675"/>
            <a:ext cx="5880325" cy="4732126"/>
          </a:xfrm>
          <a:prstGeom prst="rect">
            <a:avLst/>
          </a:prstGeom>
          <a:noFill/>
          <a:ln>
            <a:noFill/>
          </a:ln>
        </p:spPr>
      </p:pic>
      <p:sp>
        <p:nvSpPr>
          <p:cNvPr id="87" name="Google Shape;87;p18"/>
          <p:cNvSpPr txBox="1"/>
          <p:nvPr/>
        </p:nvSpPr>
        <p:spPr>
          <a:xfrm>
            <a:off x="72350" y="84400"/>
            <a:ext cx="7077300" cy="1893000"/>
          </a:xfrm>
          <a:prstGeom prst="rect">
            <a:avLst/>
          </a:prstGeom>
          <a:noFill/>
          <a:ln>
            <a:noFill/>
          </a:ln>
        </p:spPr>
        <p:txBody>
          <a:bodyPr anchorCtr="0" anchor="t" bIns="91425" lIns="91425" spcFirstLastPara="1" rIns="91425" wrap="square" tIns="91425">
            <a:noAutofit/>
          </a:bodyPr>
          <a:lstStyle/>
          <a:p>
            <a:pPr indent="0" lvl="0" marL="0" rtl="0" algn="l">
              <a:lnSpc>
                <a:spcPct val="123913"/>
              </a:lnSpc>
              <a:spcBef>
                <a:spcPts val="0"/>
              </a:spcBef>
              <a:spcAft>
                <a:spcPts val="0"/>
              </a:spcAft>
              <a:buNone/>
            </a:pPr>
            <a:r>
              <a:rPr b="1" lang="en-US" sz="2400">
                <a:solidFill>
                  <a:srgbClr val="333333"/>
                </a:solidFill>
                <a:highlight>
                  <a:srgbClr val="FFFFFF"/>
                </a:highlight>
              </a:rPr>
              <a:t>Deep-LSTM Model for Wheat Crop Yield Prediction in India</a:t>
            </a:r>
            <a:br>
              <a:rPr b="1" lang="en-US" sz="1500">
                <a:solidFill>
                  <a:srgbClr val="333333"/>
                </a:solidFill>
                <a:highlight>
                  <a:srgbClr val="FFFFFF"/>
                </a:highlight>
              </a:rPr>
            </a:br>
            <a:r>
              <a:rPr b="1" lang="en-US" sz="1500">
                <a:solidFill>
                  <a:srgbClr val="333333"/>
                </a:solidFill>
                <a:highlight>
                  <a:srgbClr val="FFFFFF"/>
                </a:highlight>
              </a:rPr>
              <a:t>By: -  </a:t>
            </a:r>
            <a:r>
              <a:rPr lang="en-US" sz="1350">
                <a:solidFill>
                  <a:srgbClr val="006699"/>
                </a:solidFill>
                <a:highlight>
                  <a:srgbClr val="FFFFFF"/>
                </a:highlight>
                <a:uFill>
                  <a:noFill/>
                </a:uFill>
                <a:hlinkClick r:id="rId4">
                  <a:extLst>
                    <a:ext uri="{A12FA001-AC4F-418D-AE19-62706E023703}">
                      <ahyp:hlinkClr val="tx"/>
                    </a:ext>
                  </a:extLst>
                </a:hlinkClick>
              </a:rPr>
              <a:t>Preeti Saini</a:t>
            </a:r>
            <a:r>
              <a:rPr lang="en-US" sz="1350">
                <a:solidFill>
                  <a:srgbClr val="333333"/>
                </a:solidFill>
                <a:highlight>
                  <a:srgbClr val="FFFFFF"/>
                </a:highlight>
              </a:rPr>
              <a:t>; </a:t>
            </a:r>
            <a:r>
              <a:rPr lang="en-US" sz="1350">
                <a:solidFill>
                  <a:srgbClr val="006699"/>
                </a:solidFill>
                <a:highlight>
                  <a:srgbClr val="FFFFFF"/>
                </a:highlight>
                <a:uFill>
                  <a:noFill/>
                </a:uFill>
                <a:hlinkClick r:id="rId5">
                  <a:extLst>
                    <a:ext uri="{A12FA001-AC4F-418D-AE19-62706E023703}">
                      <ahyp:hlinkClr val="tx"/>
                    </a:ext>
                  </a:extLst>
                </a:hlinkClick>
              </a:rPr>
              <a:t>Bharti Nagpal</a:t>
            </a:r>
            <a:endParaRPr b="1" sz="1500">
              <a:solidFill>
                <a:srgbClr val="333333"/>
              </a:solidFill>
              <a:highlight>
                <a:srgbClr val="FFFFFF"/>
              </a:highlight>
            </a:endParaRPr>
          </a:p>
          <a:p>
            <a:pPr indent="0" lvl="0" marL="0" rtl="0" algn="l">
              <a:lnSpc>
                <a:spcPct val="123913"/>
              </a:lnSpc>
              <a:spcBef>
                <a:spcPts val="0"/>
              </a:spcBef>
              <a:spcAft>
                <a:spcPts val="0"/>
              </a:spcAft>
              <a:buClr>
                <a:schemeClr val="dk1"/>
              </a:buClr>
              <a:buSzPts val="1100"/>
              <a:buFont typeface="Arial"/>
              <a:buNone/>
            </a:pPr>
            <a:r>
              <a:t/>
            </a:r>
            <a:endParaRPr b="1" sz="1500">
              <a:solidFill>
                <a:srgbClr val="333333"/>
              </a:solidFill>
              <a:highlight>
                <a:srgbClr val="FFFFFF"/>
              </a:highlight>
            </a:endParaRPr>
          </a:p>
          <a:p>
            <a:pPr indent="0" lvl="0" marL="0" rtl="0" algn="l">
              <a:spcBef>
                <a:spcPts val="0"/>
              </a:spcBef>
              <a:spcAft>
                <a:spcPts val="0"/>
              </a:spcAft>
              <a:buNone/>
            </a:pPr>
            <a:r>
              <a:rPr b="1" lang="en-US"/>
              <a:t>Article Link : - https://ieeexplore.ieee.org/document/9913604</a:t>
            </a:r>
            <a:endParaRPr b="1"/>
          </a:p>
        </p:txBody>
      </p:sp>
      <p:sp>
        <p:nvSpPr>
          <p:cNvPr id="88" name="Google Shape;88;p18"/>
          <p:cNvSpPr txBox="1"/>
          <p:nvPr/>
        </p:nvSpPr>
        <p:spPr>
          <a:xfrm>
            <a:off x="6004375" y="639025"/>
            <a:ext cx="6088800" cy="6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Goal: - </a:t>
            </a:r>
            <a:r>
              <a:rPr lang="en-US" sz="1350">
                <a:solidFill>
                  <a:srgbClr val="333333"/>
                </a:solidFill>
                <a:highlight>
                  <a:srgbClr val="FFFFFF"/>
                </a:highlight>
              </a:rPr>
              <a:t>The Article focuses on the Yield prediction of Wheat Crops in India using a Deep-LSTM model, where results were evaluated using Root Mean Square Error, and Mean Square Error and Compared with the existing machine learning methods.</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b="1" lang="en-US" sz="2450">
                <a:solidFill>
                  <a:srgbClr val="333333"/>
                </a:solidFill>
                <a:highlight>
                  <a:srgbClr val="FFFFFF"/>
                </a:highlight>
              </a:rPr>
              <a:t>Dataset: - </a:t>
            </a:r>
            <a:r>
              <a:rPr lang="en-US" sz="1350">
                <a:solidFill>
                  <a:srgbClr val="333333"/>
                </a:solidFill>
                <a:highlight>
                  <a:srgbClr val="FFFFFF"/>
                </a:highlight>
              </a:rPr>
              <a:t> </a:t>
            </a:r>
            <a:r>
              <a:rPr lang="en-US" sz="1350">
                <a:solidFill>
                  <a:srgbClr val="333333"/>
                </a:solidFill>
                <a:highlight>
                  <a:srgbClr val="FFFFFF"/>
                </a:highlight>
                <a:latin typeface="Georgia"/>
                <a:ea typeface="Georgia"/>
                <a:cs typeface="Georgia"/>
                <a:sym typeface="Georgia"/>
              </a:rPr>
              <a:t>Dataset was collected from the Directorate of Economics and Statistics for the 1950-2019 years.</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b="1" lang="en-US" sz="2400">
                <a:solidFill>
                  <a:srgbClr val="333333"/>
                </a:solidFill>
                <a:highlight>
                  <a:srgbClr val="FFFFFF"/>
                </a:highlight>
                <a:latin typeface="Georgia"/>
                <a:ea typeface="Georgia"/>
                <a:cs typeface="Georgia"/>
                <a:sym typeface="Georgia"/>
              </a:rPr>
              <a:t>Methodology: -  </a:t>
            </a:r>
            <a:r>
              <a:rPr lang="en-US" sz="1350">
                <a:solidFill>
                  <a:srgbClr val="333333"/>
                </a:solidFill>
                <a:highlight>
                  <a:srgbClr val="FFFFFF"/>
                </a:highlight>
                <a:latin typeface="Georgia"/>
                <a:ea typeface="Georgia"/>
                <a:cs typeface="Georgia"/>
                <a:sym typeface="Georgia"/>
              </a:rPr>
              <a:t> The LSTM architecture includes three gates to process the input to the output stage.</a:t>
            </a:r>
            <a:br>
              <a:rPr lang="en-US" sz="1350">
                <a:solidFill>
                  <a:srgbClr val="333333"/>
                </a:solidFill>
                <a:highlight>
                  <a:srgbClr val="FFFFFF"/>
                </a:highlight>
                <a:latin typeface="Georgia"/>
                <a:ea typeface="Georgia"/>
                <a:cs typeface="Georgia"/>
                <a:sym typeface="Georgia"/>
              </a:rPr>
            </a:br>
            <a:endParaRPr sz="1350">
              <a:solidFill>
                <a:srgbClr val="333333"/>
              </a:solidFill>
              <a:highlight>
                <a:srgbClr val="FFFFFF"/>
              </a:highlight>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US" sz="1350">
                <a:solidFill>
                  <a:srgbClr val="333333"/>
                </a:solidFill>
                <a:highlight>
                  <a:srgbClr val="FFFFFF"/>
                </a:highlight>
                <a:latin typeface="Georgia"/>
                <a:ea typeface="Georgia"/>
                <a:cs typeface="Georgia"/>
                <a:sym typeface="Georgia"/>
              </a:rPr>
              <a:t>Forget Gate : Initially, this gate decides which data in the sequence is to forget and retain with the network in the form of [0,1]. </a:t>
            </a:r>
            <a:endParaRPr sz="1350">
              <a:solidFill>
                <a:srgbClr val="333333"/>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314325" lvl="0" marL="457200" rtl="0" algn="l">
              <a:lnSpc>
                <a:spcPct val="115000"/>
              </a:lnSpc>
              <a:spcBef>
                <a:spcPts val="0"/>
              </a:spcBef>
              <a:spcAft>
                <a:spcPts val="0"/>
              </a:spcAft>
              <a:buClr>
                <a:srgbClr val="333333"/>
              </a:buClr>
              <a:buSzPts val="1350"/>
              <a:buFont typeface="Georgia"/>
              <a:buChar char="●"/>
            </a:pPr>
            <a:r>
              <a:rPr lang="en-US" sz="1350">
                <a:solidFill>
                  <a:srgbClr val="333333"/>
                </a:solidFill>
                <a:highlight>
                  <a:srgbClr val="FFFFFF"/>
                </a:highlight>
                <a:latin typeface="Georgia"/>
                <a:ea typeface="Georgia"/>
                <a:cs typeface="Georgia"/>
                <a:sym typeface="Georgia"/>
              </a:rPr>
              <a:t>Input Gate : In the next step, the input gate decides which new information needs to be added to the network. </a:t>
            </a:r>
            <a:endParaRPr sz="1350">
              <a:solidFill>
                <a:srgbClr val="333333"/>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314325" lvl="0" marL="457200" rtl="0" algn="l">
              <a:lnSpc>
                <a:spcPct val="115000"/>
              </a:lnSpc>
              <a:spcBef>
                <a:spcPts val="0"/>
              </a:spcBef>
              <a:spcAft>
                <a:spcPts val="0"/>
              </a:spcAft>
              <a:buClr>
                <a:srgbClr val="333333"/>
              </a:buClr>
              <a:buSzPts val="1350"/>
              <a:buFont typeface="Georgia"/>
              <a:buChar char="●"/>
            </a:pPr>
            <a:r>
              <a:rPr lang="en-US" sz="1350">
                <a:solidFill>
                  <a:srgbClr val="333333"/>
                </a:solidFill>
                <a:highlight>
                  <a:srgbClr val="FFFFFF"/>
                </a:highlight>
                <a:latin typeface="Georgia"/>
                <a:ea typeface="Georgia"/>
                <a:cs typeface="Georgia"/>
                <a:sym typeface="Georgia"/>
              </a:rPr>
              <a:t>Output Gate : At this gate, decide the new hidden state of the Cell using the Sigmoid activation function</a:t>
            </a:r>
            <a:endParaRPr sz="1350">
              <a:solidFill>
                <a:srgbClr val="333333"/>
              </a:solidFill>
              <a:highlight>
                <a:srgbClr val="FFFFFF"/>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b="1" lang="en-US" sz="2400">
                <a:solidFill>
                  <a:srgbClr val="333333"/>
                </a:solidFill>
                <a:highlight>
                  <a:srgbClr val="FFFFFF"/>
                </a:highlight>
                <a:latin typeface="Georgia"/>
                <a:ea typeface="Georgia"/>
                <a:cs typeface="Georgia"/>
                <a:sym typeface="Georgia"/>
              </a:rPr>
              <a:t>Result: -</a:t>
            </a:r>
            <a:r>
              <a:rPr lang="en-US" sz="2400">
                <a:solidFill>
                  <a:srgbClr val="333333"/>
                </a:solidFill>
                <a:highlight>
                  <a:srgbClr val="FFFFFF"/>
                </a:highlight>
                <a:latin typeface="Georgia"/>
                <a:ea typeface="Georgia"/>
                <a:cs typeface="Georgia"/>
                <a:sym typeface="Georgia"/>
              </a:rPr>
              <a:t> </a:t>
            </a:r>
            <a:r>
              <a:rPr lang="en-US" sz="1350">
                <a:solidFill>
                  <a:srgbClr val="333333"/>
                </a:solidFill>
                <a:highlight>
                  <a:srgbClr val="FFFFFF"/>
                </a:highlight>
                <a:latin typeface="Georgia"/>
                <a:ea typeface="Georgia"/>
                <a:cs typeface="Georgia"/>
                <a:sym typeface="Georgia"/>
              </a:rPr>
              <a:t>The results conclude that the proposed model outperforms the existing GPR and Holt-Winter methods with a lower RMSE Value of 0.20, 0. 51 &amp; 0.61 respectively.</a:t>
            </a:r>
            <a:endParaRPr sz="2400">
              <a:solidFill>
                <a:srgbClr val="333333"/>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7463250" y="180850"/>
            <a:ext cx="4678200" cy="6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33333"/>
                </a:solidFill>
                <a:highlight>
                  <a:srgbClr val="FFFFFF"/>
                </a:highlight>
                <a:latin typeface="Georgia"/>
                <a:ea typeface="Georgia"/>
                <a:cs typeface="Georgia"/>
                <a:sym typeface="Georgia"/>
              </a:rPr>
              <a:t>Goal: - </a:t>
            </a:r>
            <a:r>
              <a:rPr lang="en-US" sz="1350">
                <a:solidFill>
                  <a:srgbClr val="333333"/>
                </a:solidFill>
                <a:highlight>
                  <a:srgbClr val="FFFFFF"/>
                </a:highlight>
              </a:rPr>
              <a:t>Proposed SCA-WRELM technique aims to forecast the rice crop productivity effectually. To do this, the SCA-WRELM technique performs min-max data normalization process to scale the data into uniform format. For yield prediction, the SCA-WRELM technique uses WRELM model to forecast the rice productivity. Finally, the SCA is exploited for the optimal parameter tuning of the WRELM model and it results in improved predictive results. </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b="1" lang="en-US" sz="2400">
                <a:solidFill>
                  <a:srgbClr val="333333"/>
                </a:solidFill>
                <a:highlight>
                  <a:srgbClr val="FFFFFF"/>
                </a:highlight>
              </a:rPr>
              <a:t>Dataset: - </a:t>
            </a:r>
            <a:r>
              <a:rPr lang="en-US" sz="1350">
                <a:solidFill>
                  <a:srgbClr val="333333"/>
                </a:solidFill>
                <a:highlight>
                  <a:srgbClr val="FFFFFF"/>
                </a:highlight>
              </a:rPr>
              <a:t>Using previous SCA-Wrelm dataset</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b="1" lang="en-US" sz="2400">
                <a:solidFill>
                  <a:srgbClr val="333333"/>
                </a:solidFill>
                <a:highlight>
                  <a:srgbClr val="FFFFFF"/>
                </a:highlight>
              </a:rPr>
              <a:t>Methodology: - </a:t>
            </a:r>
            <a:r>
              <a:rPr lang="en-US" sz="1350">
                <a:solidFill>
                  <a:srgbClr val="333333"/>
                </a:solidFill>
                <a:highlight>
                  <a:srgbClr val="FFFFFF"/>
                </a:highlight>
                <a:latin typeface="Georgia"/>
                <a:ea typeface="Georgia"/>
                <a:cs typeface="Georgia"/>
                <a:sym typeface="Georgia"/>
              </a:rPr>
              <a:t>The SCA-WRELM technique uses WRELM model to forecast the rice productivity. Huang developed the ELM, it is a kind of SLFN </a:t>
            </a:r>
            <a:r>
              <a:rPr lang="en-US" sz="1350">
                <a:solidFill>
                  <a:srgbClr val="006699"/>
                </a:solidFill>
                <a:highlight>
                  <a:srgbClr val="FFFFFF"/>
                </a:highlight>
                <a:latin typeface="Georgia"/>
                <a:ea typeface="Georgia"/>
                <a:cs typeface="Georgia"/>
                <a:sym typeface="Georgia"/>
              </a:rPr>
              <a:t>[16]</a:t>
            </a:r>
            <a:r>
              <a:rPr lang="en-US" sz="1350">
                <a:solidFill>
                  <a:srgbClr val="333333"/>
                </a:solidFill>
                <a:highlight>
                  <a:srgbClr val="FFFFFF"/>
                </a:highlight>
                <a:latin typeface="Georgia"/>
                <a:ea typeface="Georgia"/>
                <a:cs typeface="Georgia"/>
                <a:sym typeface="Georgia"/>
              </a:rPr>
              <a:t>. In ELM, the fundamental concept was that weights in-between hidden and input layers were made arbitrarily rather than iterative computation method, and weights between output and hidden layers (HLs) were calculated in least square model.</a:t>
            </a:r>
            <a:endParaRPr sz="1350">
              <a:solidFill>
                <a:srgbClr val="333333"/>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b="1" lang="en-US" sz="2400">
                <a:solidFill>
                  <a:srgbClr val="333333"/>
                </a:solidFill>
                <a:highlight>
                  <a:srgbClr val="FFFFFF"/>
                </a:highlight>
              </a:rPr>
              <a:t>Result: -</a:t>
            </a:r>
            <a:r>
              <a:rPr lang="en-US" sz="1350">
                <a:solidFill>
                  <a:srgbClr val="333333"/>
                </a:solidFill>
                <a:highlight>
                  <a:srgbClr val="FFFFFF"/>
                </a:highlight>
              </a:rPr>
              <a:t> The simulation values of the SCA-WRELM approach is tested on rice yield dataset and the outcomes demonstrate the improved outcomes of the SCA-WRELM approach over other existing methods.</a:t>
            </a:r>
            <a:endParaRPr sz="1350">
              <a:solidFill>
                <a:srgbClr val="333333"/>
              </a:solidFill>
              <a:highlight>
                <a:srgbClr val="FFFFFF"/>
              </a:highlight>
            </a:endParaRPr>
          </a:p>
        </p:txBody>
      </p:sp>
      <p:sp>
        <p:nvSpPr>
          <p:cNvPr id="94" name="Google Shape;94;p19"/>
          <p:cNvSpPr txBox="1"/>
          <p:nvPr/>
        </p:nvSpPr>
        <p:spPr>
          <a:xfrm>
            <a:off x="36175" y="60275"/>
            <a:ext cx="7427100" cy="2459700"/>
          </a:xfrm>
          <a:prstGeom prst="rect">
            <a:avLst/>
          </a:prstGeom>
          <a:noFill/>
          <a:ln>
            <a:noFill/>
          </a:ln>
        </p:spPr>
        <p:txBody>
          <a:bodyPr anchorCtr="0" anchor="t" bIns="91425" lIns="91425" spcFirstLastPara="1" rIns="91425" wrap="square" tIns="91425">
            <a:noAutofit/>
          </a:bodyPr>
          <a:lstStyle/>
          <a:p>
            <a:pPr indent="0" lvl="0" marL="0" rtl="0" algn="l">
              <a:lnSpc>
                <a:spcPct val="123913"/>
              </a:lnSpc>
              <a:spcBef>
                <a:spcPts val="0"/>
              </a:spcBef>
              <a:spcAft>
                <a:spcPts val="0"/>
              </a:spcAft>
              <a:buClr>
                <a:schemeClr val="dk1"/>
              </a:buClr>
              <a:buSzPts val="1100"/>
              <a:buFont typeface="Arial"/>
              <a:buNone/>
            </a:pPr>
            <a:r>
              <a:rPr b="1" lang="en-US" sz="2400">
                <a:solidFill>
                  <a:srgbClr val="333333"/>
                </a:solidFill>
                <a:highlight>
                  <a:srgbClr val="FFFFFF"/>
                </a:highlight>
              </a:rPr>
              <a:t>Automated Rice Crop Yield Prediction using Sine Cosine Algorithm with Weighted Regularized Extreme Learning Machine</a:t>
            </a:r>
            <a:endParaRPr b="1" sz="2400">
              <a:solidFill>
                <a:srgbClr val="333333"/>
              </a:solidFill>
              <a:highlight>
                <a:srgbClr val="FFFFFF"/>
              </a:highlight>
            </a:endParaRPr>
          </a:p>
          <a:p>
            <a:pPr indent="0" lvl="0" marL="0" rtl="0" algn="l">
              <a:spcBef>
                <a:spcPts val="0"/>
              </a:spcBef>
              <a:spcAft>
                <a:spcPts val="0"/>
              </a:spcAft>
              <a:buNone/>
            </a:pPr>
            <a:r>
              <a:rPr lang="en-US"/>
              <a:t>By: -  </a:t>
            </a:r>
            <a:r>
              <a:rPr lang="en-US" sz="1350">
                <a:solidFill>
                  <a:srgbClr val="006699"/>
                </a:solidFill>
                <a:highlight>
                  <a:srgbClr val="FFFFFF"/>
                </a:highlight>
                <a:uFill>
                  <a:noFill/>
                </a:uFill>
                <a:hlinkClick r:id="rId3">
                  <a:extLst>
                    <a:ext uri="{A12FA001-AC4F-418D-AE19-62706E023703}">
                      <ahyp:hlinkClr val="tx"/>
                    </a:ext>
                  </a:extLst>
                </a:hlinkClick>
              </a:rPr>
              <a:t>S. Thirumal</a:t>
            </a:r>
            <a:r>
              <a:rPr lang="en-US" sz="1350">
                <a:solidFill>
                  <a:srgbClr val="333333"/>
                </a:solidFill>
                <a:highlight>
                  <a:srgbClr val="FFFFFF"/>
                </a:highlight>
              </a:rPr>
              <a:t>; </a:t>
            </a:r>
            <a:r>
              <a:rPr lang="en-US" sz="1350">
                <a:solidFill>
                  <a:srgbClr val="006699"/>
                </a:solidFill>
                <a:highlight>
                  <a:srgbClr val="FFFFFF"/>
                </a:highlight>
                <a:uFill>
                  <a:noFill/>
                </a:uFill>
                <a:hlinkClick r:id="rId4">
                  <a:extLst>
                    <a:ext uri="{A12FA001-AC4F-418D-AE19-62706E023703}">
                      <ahyp:hlinkClr val="tx"/>
                    </a:ext>
                  </a:extLst>
                </a:hlinkClick>
              </a:rPr>
              <a:t>R. Latha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Article link: - https://ieeexplore.ieee.org/document/10142403/</a:t>
            </a:r>
            <a:endParaRPr b="1"/>
          </a:p>
        </p:txBody>
      </p:sp>
      <p:pic>
        <p:nvPicPr>
          <p:cNvPr id="95" name="Google Shape;95;p19"/>
          <p:cNvPicPr preferRelativeResize="0"/>
          <p:nvPr/>
        </p:nvPicPr>
        <p:blipFill>
          <a:blip r:embed="rId5">
            <a:alphaModFix/>
          </a:blip>
          <a:stretch>
            <a:fillRect/>
          </a:stretch>
        </p:blipFill>
        <p:spPr>
          <a:xfrm>
            <a:off x="4135525" y="2387250"/>
            <a:ext cx="3291550" cy="4258051"/>
          </a:xfrm>
          <a:prstGeom prst="rect">
            <a:avLst/>
          </a:prstGeom>
          <a:noFill/>
          <a:ln>
            <a:noFill/>
          </a:ln>
        </p:spPr>
      </p:pic>
      <p:pic>
        <p:nvPicPr>
          <p:cNvPr id="96" name="Google Shape;96;p19"/>
          <p:cNvPicPr preferRelativeResize="0"/>
          <p:nvPr/>
        </p:nvPicPr>
        <p:blipFill>
          <a:blip r:embed="rId6">
            <a:alphaModFix/>
          </a:blip>
          <a:stretch>
            <a:fillRect/>
          </a:stretch>
        </p:blipFill>
        <p:spPr>
          <a:xfrm>
            <a:off x="0" y="2387250"/>
            <a:ext cx="4135524" cy="425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6908550" y="0"/>
            <a:ext cx="5283300" cy="68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450">
                <a:solidFill>
                  <a:srgbClr val="333333"/>
                </a:solidFill>
                <a:highlight>
                  <a:srgbClr val="FFFFFF"/>
                </a:highlight>
              </a:rPr>
              <a:t>Goal : - </a:t>
            </a:r>
            <a:r>
              <a:rPr lang="en-US" sz="1350">
                <a:solidFill>
                  <a:srgbClr val="333333"/>
                </a:solidFill>
                <a:highlight>
                  <a:srgbClr val="FFFFFF"/>
                </a:highlight>
                <a:latin typeface="Georgia"/>
                <a:ea typeface="Georgia"/>
                <a:cs typeface="Georgia"/>
                <a:sym typeface="Georgia"/>
              </a:rPr>
              <a:t> The use of data mining and machine learning techniques can aid in predicting the most suitable crops to cultivate based on a variety of factors such as soil, weather, and nutrient conditions.</a:t>
            </a:r>
            <a:endParaRPr sz="1350">
              <a:solidFill>
                <a:srgbClr val="333333"/>
              </a:solidFill>
              <a:highlight>
                <a:srgbClr val="FFFFFF"/>
              </a:highlight>
              <a:latin typeface="Georgia"/>
              <a:ea typeface="Georgia"/>
              <a:cs typeface="Georgia"/>
              <a:sym typeface="Georgia"/>
            </a:endParaRPr>
          </a:p>
          <a:p>
            <a:pPr indent="0" lvl="0" marL="0" rtl="0" algn="l">
              <a:lnSpc>
                <a:spcPct val="115000"/>
              </a:lnSpc>
              <a:spcBef>
                <a:spcPts val="2000"/>
              </a:spcBef>
              <a:spcAft>
                <a:spcPts val="0"/>
              </a:spcAft>
              <a:buClr>
                <a:schemeClr val="dk1"/>
              </a:buClr>
              <a:buSzPts val="1100"/>
              <a:buFont typeface="Arial"/>
              <a:buNone/>
            </a:pPr>
            <a:r>
              <a:rPr b="1" lang="en-US" sz="2450">
                <a:solidFill>
                  <a:srgbClr val="333333"/>
                </a:solidFill>
                <a:highlight>
                  <a:srgbClr val="FFFFFF"/>
                </a:highlight>
              </a:rPr>
              <a:t>Dataset: -</a:t>
            </a:r>
            <a:r>
              <a:rPr b="1" lang="en-US" sz="2450">
                <a:solidFill>
                  <a:srgbClr val="333333"/>
                </a:solidFill>
                <a:highlight>
                  <a:srgbClr val="FFFFFF"/>
                </a:highlight>
                <a:latin typeface="Georgia"/>
                <a:ea typeface="Georgia"/>
                <a:cs typeface="Georgia"/>
                <a:sym typeface="Georgia"/>
              </a:rPr>
              <a:t> </a:t>
            </a:r>
            <a:r>
              <a:rPr lang="en-US" sz="1350">
                <a:solidFill>
                  <a:srgbClr val="333333"/>
                </a:solidFill>
                <a:highlight>
                  <a:srgbClr val="FFFFFF"/>
                </a:highlight>
                <a:latin typeface="Georgia"/>
                <a:ea typeface="Georgia"/>
                <a:cs typeface="Georgia"/>
                <a:sym typeface="Georgia"/>
              </a:rPr>
              <a:t>The dataset collected was from various sources namely:</a:t>
            </a:r>
            <a:endParaRPr sz="1350">
              <a:solidFill>
                <a:srgbClr val="333333"/>
              </a:solidFill>
              <a:highlight>
                <a:srgbClr val="FFFFFF"/>
              </a:highlight>
              <a:latin typeface="Georgia"/>
              <a:ea typeface="Georgia"/>
              <a:cs typeface="Georgia"/>
              <a:sym typeface="Georgia"/>
            </a:endParaRPr>
          </a:p>
          <a:p>
            <a:pPr indent="-314325" lvl="0" marL="457200" rtl="0" algn="l">
              <a:lnSpc>
                <a:spcPct val="115000"/>
              </a:lnSpc>
              <a:spcBef>
                <a:spcPts val="2000"/>
              </a:spcBef>
              <a:spcAft>
                <a:spcPts val="0"/>
              </a:spcAft>
              <a:buClr>
                <a:srgbClr val="333333"/>
              </a:buClr>
              <a:buSzPts val="1350"/>
              <a:buFont typeface="Georgia"/>
              <a:buChar char="●"/>
            </a:pPr>
            <a:r>
              <a:rPr lang="en-US" sz="1350">
                <a:solidFill>
                  <a:srgbClr val="006699"/>
                </a:solidFill>
                <a:highlight>
                  <a:srgbClr val="FFFFFF"/>
                </a:highlight>
                <a:uFill>
                  <a:noFill/>
                </a:uFill>
                <a:latin typeface="Georgia"/>
                <a:ea typeface="Georgia"/>
                <a:cs typeface="Georgia"/>
                <a:sym typeface="Georgia"/>
                <a:hlinkClick r:id="rId3">
                  <a:extLst>
                    <a:ext uri="{A12FA001-AC4F-418D-AE19-62706E023703}">
                      <ahyp:hlinkClr val="tx"/>
                    </a:ext>
                  </a:extLst>
                </a:hlinkClick>
              </a:rPr>
              <a:t>https://www.kaggle.com/</a:t>
            </a:r>
            <a:endParaRPr sz="1350">
              <a:solidFill>
                <a:srgbClr val="006699"/>
              </a:solidFill>
              <a:highlight>
                <a:srgbClr val="FFFFFF"/>
              </a:highlight>
              <a:latin typeface="Georgia"/>
              <a:ea typeface="Georgia"/>
              <a:cs typeface="Georgia"/>
              <a:sym typeface="Georgia"/>
            </a:endParaRPr>
          </a:p>
          <a:p>
            <a:pPr indent="-314325" lvl="0" marL="457200" rtl="0" algn="l">
              <a:lnSpc>
                <a:spcPct val="115000"/>
              </a:lnSpc>
              <a:spcBef>
                <a:spcPts val="0"/>
              </a:spcBef>
              <a:spcAft>
                <a:spcPts val="0"/>
              </a:spcAft>
              <a:buClr>
                <a:srgbClr val="333333"/>
              </a:buClr>
              <a:buSzPts val="1350"/>
              <a:buFont typeface="Georgia"/>
              <a:buChar char="●"/>
            </a:pPr>
            <a:r>
              <a:rPr lang="en-US" sz="1350">
                <a:solidFill>
                  <a:srgbClr val="006699"/>
                </a:solidFill>
                <a:highlight>
                  <a:srgbClr val="FFFFFF"/>
                </a:highlight>
                <a:uFill>
                  <a:noFill/>
                </a:uFill>
                <a:latin typeface="Georgia"/>
                <a:ea typeface="Georgia"/>
                <a:cs typeface="Georgia"/>
                <a:sym typeface="Georgia"/>
                <a:hlinkClick r:id="rId4">
                  <a:extLst>
                    <a:ext uri="{A12FA001-AC4F-418D-AE19-62706E023703}">
                      <ahyp:hlinkClr val="tx"/>
                    </a:ext>
                  </a:extLst>
                </a:hlinkClick>
              </a:rPr>
              <a:t>https://plants.usda.gov/npk/main</a:t>
            </a:r>
            <a:endParaRPr sz="1350">
              <a:solidFill>
                <a:srgbClr val="006699"/>
              </a:solidFill>
              <a:highlight>
                <a:srgbClr val="FFFFFF"/>
              </a:highlight>
              <a:latin typeface="Georgia"/>
              <a:ea typeface="Georgia"/>
              <a:cs typeface="Georgia"/>
              <a:sym typeface="Georgia"/>
            </a:endParaRPr>
          </a:p>
          <a:p>
            <a:pPr indent="-314325" lvl="0" marL="457200" rtl="0" algn="l">
              <a:lnSpc>
                <a:spcPct val="115000"/>
              </a:lnSpc>
              <a:spcBef>
                <a:spcPts val="0"/>
              </a:spcBef>
              <a:spcAft>
                <a:spcPts val="0"/>
              </a:spcAft>
              <a:buClr>
                <a:srgbClr val="333333"/>
              </a:buClr>
              <a:buSzPts val="1350"/>
              <a:buFont typeface="Georgia"/>
              <a:buChar char="●"/>
            </a:pPr>
            <a:r>
              <a:rPr lang="en-US" sz="1350">
                <a:solidFill>
                  <a:srgbClr val="006699"/>
                </a:solidFill>
                <a:highlight>
                  <a:srgbClr val="FFFFFF"/>
                </a:highlight>
                <a:uFill>
                  <a:noFill/>
                </a:uFill>
                <a:latin typeface="Georgia"/>
                <a:ea typeface="Georgia"/>
                <a:cs typeface="Georgia"/>
                <a:sym typeface="Georgia"/>
                <a:hlinkClick r:id="rId5">
                  <a:extLst>
                    <a:ext uri="{A12FA001-AC4F-418D-AE19-62706E023703}">
                      <ahyp:hlinkClr val="tx"/>
                    </a:ext>
                  </a:extLst>
                </a:hlinkClick>
              </a:rPr>
              <a:t>https://www.cropnutrition.com/nutrient-knowledge</a:t>
            </a:r>
            <a:endParaRPr sz="1350">
              <a:solidFill>
                <a:srgbClr val="006699"/>
              </a:solidFill>
              <a:highlight>
                <a:srgbClr val="FFFFFF"/>
              </a:highlight>
              <a:latin typeface="Georgia"/>
              <a:ea typeface="Georgia"/>
              <a:cs typeface="Georgia"/>
              <a:sym typeface="Georgia"/>
            </a:endParaRPr>
          </a:p>
          <a:p>
            <a:pPr indent="-314325" lvl="0" marL="457200" rtl="0" algn="l">
              <a:lnSpc>
                <a:spcPct val="115000"/>
              </a:lnSpc>
              <a:spcBef>
                <a:spcPts val="0"/>
              </a:spcBef>
              <a:spcAft>
                <a:spcPts val="0"/>
              </a:spcAft>
              <a:buClr>
                <a:srgbClr val="333333"/>
              </a:buClr>
              <a:buSzPts val="1350"/>
              <a:buFont typeface="Georgia"/>
              <a:buChar char="●"/>
            </a:pPr>
            <a:r>
              <a:rPr lang="en-US" sz="1350">
                <a:solidFill>
                  <a:srgbClr val="006699"/>
                </a:solidFill>
                <a:highlight>
                  <a:srgbClr val="FFFFFF"/>
                </a:highlight>
                <a:uFill>
                  <a:noFill/>
                </a:uFill>
                <a:latin typeface="Georgia"/>
                <a:ea typeface="Georgia"/>
                <a:cs typeface="Georgia"/>
                <a:sym typeface="Georgia"/>
                <a:hlinkClick r:id="rId6">
                  <a:extLst>
                    <a:ext uri="{A12FA001-AC4F-418D-AE19-62706E023703}">
                      <ahyp:hlinkClr val="tx"/>
                    </a:ext>
                  </a:extLst>
                </a:hlinkClick>
              </a:rPr>
              <a:t>https://soilhealth.dac.gov.in/</a:t>
            </a:r>
            <a:endParaRPr b="1" sz="2500"/>
          </a:p>
          <a:p>
            <a:pPr indent="0" lvl="0" marL="0" rtl="0" algn="l">
              <a:lnSpc>
                <a:spcPct val="115000"/>
              </a:lnSpc>
              <a:spcBef>
                <a:spcPts val="1200"/>
              </a:spcBef>
              <a:spcAft>
                <a:spcPts val="0"/>
              </a:spcAft>
              <a:buNone/>
            </a:pPr>
            <a:r>
              <a:rPr b="1" lang="en-US" sz="2400"/>
              <a:t>Methodology: -</a:t>
            </a:r>
            <a:r>
              <a:rPr lang="en-US"/>
              <a:t> </a:t>
            </a:r>
            <a:r>
              <a:rPr lang="en-US" sz="1350">
                <a:solidFill>
                  <a:srgbClr val="333333"/>
                </a:solidFill>
                <a:highlight>
                  <a:srgbClr val="FFFFFF"/>
                </a:highlight>
              </a:rPr>
              <a:t>This project focuses on analyzing agricultural conditions and scenarios to find optimal parameters and data to maximize crop yield using data mining and machine learning techniques like k-Nearest Neighbors (k-NN), Naïve Bayes, Support Vector Machine (SVM), Linear Regression, etc. By mining crop, nutrient, soil, location, and climatic data and analyzing new, non-experimental data, the project aims to optimize yield and production, and make the agricultural sector more resilient to climatic change.</a:t>
            </a:r>
            <a:br>
              <a:rPr lang="en-US" sz="1350">
                <a:solidFill>
                  <a:srgbClr val="333333"/>
                </a:solidFill>
                <a:highlight>
                  <a:srgbClr val="FFFFFF"/>
                </a:highlight>
              </a:rPr>
            </a:br>
            <a:r>
              <a:rPr b="1" lang="en-US" sz="2450">
                <a:solidFill>
                  <a:srgbClr val="333333"/>
                </a:solidFill>
                <a:highlight>
                  <a:srgbClr val="FFFFFF"/>
                </a:highlight>
              </a:rPr>
              <a:t>Result: - </a:t>
            </a:r>
            <a:r>
              <a:rPr b="1" lang="en-US" sz="2450">
                <a:solidFill>
                  <a:srgbClr val="333333"/>
                </a:solidFill>
                <a:highlight>
                  <a:srgbClr val="FFFFFF"/>
                </a:highlight>
                <a:latin typeface="Georgia"/>
                <a:ea typeface="Georgia"/>
                <a:cs typeface="Georgia"/>
                <a:sym typeface="Georgia"/>
              </a:rPr>
              <a:t> </a:t>
            </a:r>
            <a:r>
              <a:rPr lang="en-US" sz="1350">
                <a:solidFill>
                  <a:srgbClr val="333333"/>
                </a:solidFill>
                <a:highlight>
                  <a:srgbClr val="FFFFFF"/>
                </a:highlight>
                <a:latin typeface="Georgia"/>
                <a:ea typeface="Georgia"/>
                <a:cs typeface="Georgia"/>
                <a:sym typeface="Georgia"/>
              </a:rPr>
              <a:t>The research is a helpful instrument for farmers and governments to forecast crop yields and make wise choices regarding agricultural practises. </a:t>
            </a:r>
            <a:endParaRPr sz="1350">
              <a:solidFill>
                <a:srgbClr val="333333"/>
              </a:solidFill>
              <a:highlight>
                <a:srgbClr val="FFFFFF"/>
              </a:highlight>
              <a:latin typeface="Georgia"/>
              <a:ea typeface="Georgia"/>
              <a:cs typeface="Georgia"/>
              <a:sym typeface="Georgia"/>
            </a:endParaRPr>
          </a:p>
          <a:p>
            <a:pPr indent="-228600" lvl="0" marL="596900" marR="139700" rtl="0" algn="l">
              <a:lnSpc>
                <a:spcPct val="115000"/>
              </a:lnSpc>
              <a:spcBef>
                <a:spcPts val="3000"/>
              </a:spcBef>
              <a:spcAft>
                <a:spcPts val="0"/>
              </a:spcAft>
              <a:buClr>
                <a:srgbClr val="333333"/>
              </a:buClr>
              <a:buSzPts val="1150"/>
              <a:buNone/>
            </a:pPr>
            <a:r>
              <a:t/>
            </a:r>
            <a:endParaRPr sz="1150">
              <a:solidFill>
                <a:srgbClr val="333333"/>
              </a:solidFill>
              <a:highlight>
                <a:srgbClr val="FFFFFF"/>
              </a:highlight>
            </a:endParaRPr>
          </a:p>
          <a:p>
            <a:pPr indent="-228600" lvl="0" marL="596900" marR="139700" rtl="0" algn="l">
              <a:lnSpc>
                <a:spcPct val="115000"/>
              </a:lnSpc>
              <a:spcBef>
                <a:spcPts val="0"/>
              </a:spcBef>
              <a:spcAft>
                <a:spcPts val="0"/>
              </a:spcAft>
              <a:buClr>
                <a:srgbClr val="333333"/>
              </a:buClr>
              <a:buSzPts val="1150"/>
              <a:buNone/>
            </a:pPr>
            <a:r>
              <a:t/>
            </a:r>
            <a:endParaRPr sz="1150">
              <a:solidFill>
                <a:srgbClr val="333333"/>
              </a:solidFill>
              <a:highlight>
                <a:srgbClr val="FFFFFF"/>
              </a:highlight>
            </a:endParaRPr>
          </a:p>
          <a:p>
            <a:pPr indent="0" lvl="0" marL="0" rtl="0" algn="l">
              <a:spcBef>
                <a:spcPts val="1700"/>
              </a:spcBef>
              <a:spcAft>
                <a:spcPts val="0"/>
              </a:spcAft>
              <a:buNone/>
            </a:pPr>
            <a:r>
              <a:t/>
            </a:r>
            <a:endParaRPr sz="1350">
              <a:solidFill>
                <a:srgbClr val="333333"/>
              </a:solidFill>
              <a:highlight>
                <a:srgbClr val="FFFFFF"/>
              </a:highlight>
            </a:endParaRPr>
          </a:p>
        </p:txBody>
      </p:sp>
      <p:pic>
        <p:nvPicPr>
          <p:cNvPr id="102" name="Google Shape;102;p20"/>
          <p:cNvPicPr preferRelativeResize="0"/>
          <p:nvPr/>
        </p:nvPicPr>
        <p:blipFill>
          <a:blip r:embed="rId7">
            <a:alphaModFix/>
          </a:blip>
          <a:stretch>
            <a:fillRect/>
          </a:stretch>
        </p:blipFill>
        <p:spPr>
          <a:xfrm>
            <a:off x="212675" y="3110700"/>
            <a:ext cx="6647725" cy="2986750"/>
          </a:xfrm>
          <a:prstGeom prst="rect">
            <a:avLst/>
          </a:prstGeom>
          <a:noFill/>
          <a:ln>
            <a:noFill/>
          </a:ln>
        </p:spPr>
      </p:pic>
      <p:sp>
        <p:nvSpPr>
          <p:cNvPr id="103" name="Google Shape;103;p20"/>
          <p:cNvSpPr txBox="1"/>
          <p:nvPr/>
        </p:nvSpPr>
        <p:spPr>
          <a:xfrm>
            <a:off x="96450" y="96450"/>
            <a:ext cx="6812100" cy="2736900"/>
          </a:xfrm>
          <a:prstGeom prst="rect">
            <a:avLst/>
          </a:prstGeom>
          <a:noFill/>
          <a:ln>
            <a:noFill/>
          </a:ln>
        </p:spPr>
        <p:txBody>
          <a:bodyPr anchorCtr="0" anchor="t" bIns="91425" lIns="91425" spcFirstLastPara="1" rIns="91425" wrap="square" tIns="91425">
            <a:noAutofit/>
          </a:bodyPr>
          <a:lstStyle/>
          <a:p>
            <a:pPr indent="0" lvl="0" marL="0" rtl="0" algn="l">
              <a:lnSpc>
                <a:spcPct val="123913"/>
              </a:lnSpc>
              <a:spcBef>
                <a:spcPts val="0"/>
              </a:spcBef>
              <a:spcAft>
                <a:spcPts val="0"/>
              </a:spcAft>
              <a:buClr>
                <a:schemeClr val="dk1"/>
              </a:buClr>
              <a:buSzPts val="1100"/>
              <a:buFont typeface="Arial"/>
              <a:buNone/>
            </a:pPr>
            <a:r>
              <a:rPr b="1" lang="en-US" sz="2400">
                <a:solidFill>
                  <a:srgbClr val="333333"/>
                </a:solidFill>
                <a:highlight>
                  <a:srgbClr val="FFFFFF"/>
                </a:highlight>
              </a:rPr>
              <a:t>Optimizing Crop Yield in Agriculture using Data Mining and Machine Learning Techniques</a:t>
            </a:r>
            <a:endParaRPr b="1" sz="2400">
              <a:solidFill>
                <a:srgbClr val="333333"/>
              </a:solidFill>
              <a:highlight>
                <a:srgbClr val="FFFFFF"/>
              </a:highlight>
            </a:endParaRPr>
          </a:p>
          <a:p>
            <a:pPr indent="0" lvl="0" marL="0" rtl="0" algn="l">
              <a:spcBef>
                <a:spcPts val="0"/>
              </a:spcBef>
              <a:spcAft>
                <a:spcPts val="0"/>
              </a:spcAft>
              <a:buNone/>
            </a:pPr>
            <a:r>
              <a:rPr lang="en-US"/>
              <a:t>By: - </a:t>
            </a:r>
            <a:r>
              <a:rPr lang="en-US" sz="1350" u="sng">
                <a:solidFill>
                  <a:srgbClr val="006699"/>
                </a:solidFill>
                <a:highlight>
                  <a:srgbClr val="FFFFFF"/>
                </a:highlight>
                <a:hlinkClick r:id="rId8">
                  <a:extLst>
                    <a:ext uri="{A12FA001-AC4F-418D-AE19-62706E023703}">
                      <ahyp:hlinkClr val="tx"/>
                    </a:ext>
                  </a:extLst>
                </a:hlinkClick>
              </a:rPr>
              <a:t>Rashmi Welekar</a:t>
            </a:r>
            <a:r>
              <a:rPr lang="en-US"/>
              <a:t>, </a:t>
            </a:r>
            <a:r>
              <a:rPr lang="en-US" sz="1350">
                <a:solidFill>
                  <a:srgbClr val="006699"/>
                </a:solidFill>
                <a:highlight>
                  <a:srgbClr val="FFFFFF"/>
                </a:highlight>
                <a:uFill>
                  <a:noFill/>
                </a:uFill>
                <a:hlinkClick r:id="rId9">
                  <a:extLst>
                    <a:ext uri="{A12FA001-AC4F-418D-AE19-62706E023703}">
                      <ahyp:hlinkClr val="tx"/>
                    </a:ext>
                  </a:extLst>
                </a:hlinkClick>
              </a:rPr>
              <a:t>Charanjeet Dadiyala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Article link: - https://ieeexplore.ieee.org/document/10170493</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120575" y="168800"/>
            <a:ext cx="7836900" cy="6689100"/>
          </a:xfrm>
          <a:prstGeom prst="rect">
            <a:avLst/>
          </a:prstGeom>
          <a:noFill/>
          <a:ln>
            <a:noFill/>
          </a:ln>
        </p:spPr>
        <p:txBody>
          <a:bodyPr anchorCtr="0" anchor="t" bIns="91425" lIns="91425" spcFirstLastPara="1" rIns="91425" wrap="square" tIns="91425">
            <a:noAutofit/>
          </a:bodyPr>
          <a:lstStyle/>
          <a:p>
            <a:pPr indent="0" lvl="0" marL="0" rtl="0" algn="l">
              <a:lnSpc>
                <a:spcPct val="123913"/>
              </a:lnSpc>
              <a:spcBef>
                <a:spcPts val="0"/>
              </a:spcBef>
              <a:spcAft>
                <a:spcPts val="0"/>
              </a:spcAft>
              <a:buClr>
                <a:schemeClr val="dk1"/>
              </a:buClr>
              <a:buSzPts val="1100"/>
              <a:buFont typeface="Arial"/>
              <a:buNone/>
            </a:pPr>
            <a:r>
              <a:rPr b="1" lang="en-US" sz="2400">
                <a:solidFill>
                  <a:srgbClr val="333333"/>
                </a:solidFill>
                <a:highlight>
                  <a:srgbClr val="FFFFFF"/>
                </a:highlight>
              </a:rPr>
              <a:t>Estimation of Crop Yield From Combined Optical and SAR Imagery Using Gaussian Kernel Regression</a:t>
            </a:r>
            <a:endParaRPr b="1" sz="2400">
              <a:solidFill>
                <a:srgbClr val="333333"/>
              </a:solidFill>
              <a:highlight>
                <a:srgbClr val="FFFFFF"/>
              </a:highlight>
            </a:endParaRPr>
          </a:p>
          <a:p>
            <a:pPr indent="0" lvl="0" marL="0" rtl="0" algn="l">
              <a:spcBef>
                <a:spcPts val="0"/>
              </a:spcBef>
              <a:spcAft>
                <a:spcPts val="0"/>
              </a:spcAft>
              <a:buNone/>
            </a:pPr>
            <a:r>
              <a:rPr lang="en-US"/>
              <a:t>By: - </a:t>
            </a:r>
            <a:r>
              <a:rPr lang="en-US" sz="1350">
                <a:solidFill>
                  <a:srgbClr val="006699"/>
                </a:solidFill>
                <a:highlight>
                  <a:srgbClr val="FFFFFF"/>
                </a:highlight>
                <a:uFill>
                  <a:noFill/>
                </a:uFill>
                <a:hlinkClick r:id="rId3">
                  <a:extLst>
                    <a:ext uri="{A12FA001-AC4F-418D-AE19-62706E023703}">
                      <ahyp:hlinkClr val="tx"/>
                    </a:ext>
                  </a:extLst>
                </a:hlinkClick>
              </a:rPr>
              <a:t>Yeshanbele Alebele</a:t>
            </a:r>
            <a:r>
              <a:rPr lang="en-US" sz="1350">
                <a:solidFill>
                  <a:srgbClr val="333333"/>
                </a:solidFill>
                <a:highlight>
                  <a:srgbClr val="FFFFFF"/>
                </a:highlight>
              </a:rPr>
              <a:t>; </a:t>
            </a:r>
            <a:r>
              <a:rPr lang="en-US" sz="1350">
                <a:solidFill>
                  <a:srgbClr val="006699"/>
                </a:solidFill>
                <a:highlight>
                  <a:srgbClr val="FFFFFF"/>
                </a:highlight>
                <a:uFill>
                  <a:noFill/>
                </a:uFill>
                <a:hlinkClick r:id="rId4">
                  <a:extLst>
                    <a:ext uri="{A12FA001-AC4F-418D-AE19-62706E023703}">
                      <ahyp:hlinkClr val="tx"/>
                    </a:ext>
                  </a:extLst>
                </a:hlinkClick>
              </a:rPr>
              <a:t>Wenhui Wang</a:t>
            </a:r>
            <a:r>
              <a:rPr lang="en-US" sz="1350">
                <a:solidFill>
                  <a:srgbClr val="333333"/>
                </a:solidFill>
                <a:highlight>
                  <a:srgbClr val="FFFFFF"/>
                </a:highlight>
              </a:rPr>
              <a:t>; </a:t>
            </a:r>
            <a:r>
              <a:rPr lang="en-US" sz="1350">
                <a:solidFill>
                  <a:srgbClr val="006699"/>
                </a:solidFill>
                <a:highlight>
                  <a:srgbClr val="FFFFFF"/>
                </a:highlight>
                <a:uFill>
                  <a:noFill/>
                </a:uFill>
                <a:hlinkClick r:id="rId5">
                  <a:extLst>
                    <a:ext uri="{A12FA001-AC4F-418D-AE19-62706E023703}">
                      <ahyp:hlinkClr val="tx"/>
                    </a:ext>
                  </a:extLst>
                </a:hlinkClick>
              </a:rPr>
              <a:t>Weiguo Yu</a:t>
            </a:r>
            <a:r>
              <a:rPr lang="en-US" sz="1350">
                <a:solidFill>
                  <a:srgbClr val="333333"/>
                </a:solidFill>
                <a:highlight>
                  <a:srgbClr val="FFFFFF"/>
                </a:highlight>
              </a:rPr>
              <a:t>; </a:t>
            </a:r>
            <a:r>
              <a:rPr lang="en-US" sz="1350">
                <a:solidFill>
                  <a:srgbClr val="006699"/>
                </a:solidFill>
                <a:highlight>
                  <a:srgbClr val="FFFFFF"/>
                </a:highlight>
                <a:uFill>
                  <a:noFill/>
                </a:uFill>
                <a:hlinkClick r:id="rId6">
                  <a:extLst>
                    <a:ext uri="{A12FA001-AC4F-418D-AE19-62706E023703}">
                      <ahyp:hlinkClr val="tx"/>
                    </a:ext>
                  </a:extLst>
                </a:hlinkClick>
              </a:rPr>
              <a:t>Xue Zhang</a:t>
            </a:r>
            <a:r>
              <a:rPr lang="en-US" sz="1350">
                <a:solidFill>
                  <a:srgbClr val="333333"/>
                </a:solidFill>
                <a:highlight>
                  <a:srgbClr val="FFFFFF"/>
                </a:highlight>
              </a:rPr>
              <a:t>; </a:t>
            </a:r>
            <a:r>
              <a:rPr lang="en-US" sz="1350">
                <a:solidFill>
                  <a:srgbClr val="006699"/>
                </a:solidFill>
                <a:highlight>
                  <a:srgbClr val="FFFFFF"/>
                </a:highlight>
                <a:uFill>
                  <a:noFill/>
                </a:uFill>
                <a:hlinkClick r:id="rId7">
                  <a:extLst>
                    <a:ext uri="{A12FA001-AC4F-418D-AE19-62706E023703}">
                      <ahyp:hlinkClr val="tx"/>
                    </a:ext>
                  </a:extLst>
                </a:hlinkClick>
              </a:rPr>
              <a:t>Xia Yao</a:t>
            </a:r>
            <a:r>
              <a:rPr lang="en-US" sz="1350">
                <a:solidFill>
                  <a:srgbClr val="333333"/>
                </a:solidFill>
                <a:highlight>
                  <a:srgbClr val="FFFFFF"/>
                </a:highlight>
              </a:rPr>
              <a:t>; </a:t>
            </a:r>
            <a:r>
              <a:rPr lang="en-US" sz="1350">
                <a:solidFill>
                  <a:srgbClr val="006699"/>
                </a:solidFill>
                <a:highlight>
                  <a:srgbClr val="FFFFFF"/>
                </a:highlight>
                <a:uFill>
                  <a:noFill/>
                </a:uFill>
                <a:hlinkClick r:id="rId8">
                  <a:extLst>
                    <a:ext uri="{A12FA001-AC4F-418D-AE19-62706E023703}">
                      <ahyp:hlinkClr val="tx"/>
                    </a:ext>
                  </a:extLst>
                </a:hlinkClick>
              </a:rPr>
              <a:t>Yongchao Tian</a:t>
            </a:r>
            <a:r>
              <a:rPr lang="en-US" sz="1350">
                <a:solidFill>
                  <a:srgbClr val="333333"/>
                </a:solidFill>
                <a:highlight>
                  <a:srgbClr val="FFFFFF"/>
                </a:highlight>
              </a:rPr>
              <a:t>; </a:t>
            </a:r>
            <a:r>
              <a:rPr lang="en-US" sz="1350">
                <a:solidFill>
                  <a:srgbClr val="006699"/>
                </a:solidFill>
                <a:highlight>
                  <a:srgbClr val="FFFFFF"/>
                </a:highlight>
                <a:uFill>
                  <a:noFill/>
                </a:uFill>
                <a:hlinkClick r:id="rId9">
                  <a:extLst>
                    <a:ext uri="{A12FA001-AC4F-418D-AE19-62706E023703}">
                      <ahyp:hlinkClr val="tx"/>
                    </a:ext>
                  </a:extLst>
                </a:hlinkClick>
              </a:rPr>
              <a:t>Yan Zhu</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Article link : -  </a:t>
            </a:r>
            <a:r>
              <a:rPr b="1" lang="en-US" u="sng">
                <a:solidFill>
                  <a:schemeClr val="hlink"/>
                </a:solidFill>
                <a:hlinkClick r:id="rId10"/>
              </a:rPr>
              <a:t>https://ieeexplore.ieee.org/document/9565348</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sz="2400"/>
              <a:t>Goal : -</a:t>
            </a:r>
            <a:r>
              <a:rPr b="1" lang="en-US"/>
              <a:t> </a:t>
            </a:r>
            <a:r>
              <a:rPr lang="en-US" sz="1350">
                <a:solidFill>
                  <a:srgbClr val="333333"/>
                </a:solidFill>
                <a:highlight>
                  <a:srgbClr val="FFFFFF"/>
                </a:highlight>
              </a:rPr>
              <a:t>Objective was to investigate the synergetic use of Sentinel-2 vegetation indices and Sentinel-1 interferometric coherence data through Gaussian kernel regression for estimating rice grain yield.</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b="1" lang="en-US" sz="2350">
                <a:solidFill>
                  <a:srgbClr val="333333"/>
                </a:solidFill>
                <a:highlight>
                  <a:srgbClr val="FFFFFF"/>
                </a:highlight>
              </a:rPr>
              <a:t>Dataset: - </a:t>
            </a:r>
            <a:r>
              <a:rPr lang="en-US" sz="1350">
                <a:solidFill>
                  <a:srgbClr val="333333"/>
                </a:solidFill>
                <a:highlight>
                  <a:srgbClr val="FFFFFF"/>
                </a:highlight>
              </a:rPr>
              <a:t> </a:t>
            </a:r>
            <a:r>
              <a:rPr lang="en-US" sz="1350">
                <a:solidFill>
                  <a:srgbClr val="333333"/>
                </a:solidFill>
                <a:highlight>
                  <a:srgbClr val="FFFFFF"/>
                </a:highlight>
                <a:latin typeface="Georgia"/>
                <a:ea typeface="Georgia"/>
                <a:cs typeface="Georgia"/>
                <a:sym typeface="Georgia"/>
              </a:rPr>
              <a:t>Data from the European radar </a:t>
            </a:r>
            <a:r>
              <a:rPr i="1" lang="en-US" sz="1350">
                <a:solidFill>
                  <a:srgbClr val="333333"/>
                </a:solidFill>
                <a:highlight>
                  <a:srgbClr val="FFFFFF"/>
                </a:highlight>
                <a:latin typeface="Georgia"/>
                <a:ea typeface="Georgia"/>
                <a:cs typeface="Georgia"/>
                <a:sym typeface="Georgia"/>
              </a:rPr>
              <a:t>C</a:t>
            </a:r>
            <a:r>
              <a:rPr lang="en-US" sz="1350">
                <a:solidFill>
                  <a:srgbClr val="333333"/>
                </a:solidFill>
                <a:highlight>
                  <a:srgbClr val="FFFFFF"/>
                </a:highlight>
                <a:latin typeface="Georgia"/>
                <a:ea typeface="Georgia"/>
                <a:cs typeface="Georgia"/>
                <a:sym typeface="Georgia"/>
              </a:rPr>
              <a:t>-band imaging system</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b="1" lang="en-US" sz="2350">
                <a:solidFill>
                  <a:srgbClr val="333333"/>
                </a:solidFill>
                <a:highlight>
                  <a:srgbClr val="FFFFFF"/>
                </a:highlight>
              </a:rPr>
              <a:t>Methodology: -</a:t>
            </a:r>
            <a:r>
              <a:rPr b="1" lang="en-US" sz="2350">
                <a:solidFill>
                  <a:srgbClr val="333333"/>
                </a:solidFill>
                <a:highlight>
                  <a:srgbClr val="FFFFFF"/>
                </a:highlight>
                <a:latin typeface="Georgia"/>
                <a:ea typeface="Georgia"/>
                <a:cs typeface="Georgia"/>
                <a:sym typeface="Georgia"/>
              </a:rPr>
              <a:t> </a:t>
            </a:r>
            <a:r>
              <a:rPr lang="en-US" sz="1350">
                <a:solidFill>
                  <a:srgbClr val="333333"/>
                </a:solidFill>
                <a:highlight>
                  <a:srgbClr val="FFFFFF"/>
                </a:highlight>
                <a:latin typeface="Georgia"/>
                <a:ea typeface="Georgia"/>
                <a:cs typeface="Georgia"/>
                <a:sym typeface="Georgia"/>
              </a:rPr>
              <a:t>introduced two Gaussian-based regression approaches, Gaussian kernel regression based on kernel values as weighing functions, and PGPR based on MCMC sampling. The two Gaussian-based approaches were compared with their linear extension, Bayesian linear inference regression to relate SAR and optical derived metrics with field-measured crop yield.</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b="1" lang="en-US" sz="2350">
                <a:solidFill>
                  <a:srgbClr val="333333"/>
                </a:solidFill>
                <a:highlight>
                  <a:srgbClr val="FFFFFF"/>
                </a:highlight>
              </a:rPr>
              <a:t>Result: -</a:t>
            </a:r>
            <a:r>
              <a:rPr b="1" lang="en-US" sz="2350">
                <a:solidFill>
                  <a:srgbClr val="333333"/>
                </a:solidFill>
                <a:highlight>
                  <a:srgbClr val="FFFFFF"/>
                </a:highlight>
                <a:latin typeface="Georgia"/>
                <a:ea typeface="Georgia"/>
                <a:cs typeface="Georgia"/>
                <a:sym typeface="Georgia"/>
              </a:rPr>
              <a:t> </a:t>
            </a:r>
            <a:r>
              <a:rPr lang="en-US" sz="1350">
                <a:solidFill>
                  <a:srgbClr val="333333"/>
                </a:solidFill>
                <a:highlight>
                  <a:srgbClr val="FFFFFF"/>
                </a:highlight>
                <a:latin typeface="Georgia"/>
                <a:ea typeface="Georgia"/>
                <a:cs typeface="Georgia"/>
                <a:sym typeface="Georgia"/>
              </a:rPr>
              <a:t>This study investigated the capacity of interferometric coherence to complement the information from optical data. From the piecewise linear estimation of variable importance, the best score was observed at the heading stage (RDVI1 45% and interferometric coherence_VH 44%) and used as input for the regression models.</a:t>
            </a:r>
            <a:endParaRPr sz="1350">
              <a:solidFill>
                <a:srgbClr val="333333"/>
              </a:solidFill>
              <a:highlight>
                <a:srgbClr val="FFFFFF"/>
              </a:highlight>
              <a:latin typeface="Georgia"/>
              <a:ea typeface="Georgia"/>
              <a:cs typeface="Georgia"/>
              <a:sym typeface="Georgia"/>
            </a:endParaRPr>
          </a:p>
        </p:txBody>
      </p:sp>
      <p:pic>
        <p:nvPicPr>
          <p:cNvPr id="109" name="Google Shape;109;p21"/>
          <p:cNvPicPr preferRelativeResize="0"/>
          <p:nvPr/>
        </p:nvPicPr>
        <p:blipFill>
          <a:blip r:embed="rId11">
            <a:alphaModFix/>
          </a:blip>
          <a:stretch>
            <a:fillRect/>
          </a:stretch>
        </p:blipFill>
        <p:spPr>
          <a:xfrm>
            <a:off x="8109875" y="152400"/>
            <a:ext cx="3929725" cy="6689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0" y="2387275"/>
            <a:ext cx="7583824" cy="4470724"/>
          </a:xfrm>
          <a:prstGeom prst="rect">
            <a:avLst/>
          </a:prstGeom>
          <a:noFill/>
          <a:ln>
            <a:noFill/>
          </a:ln>
        </p:spPr>
      </p:pic>
      <p:sp>
        <p:nvSpPr>
          <p:cNvPr id="115" name="Google Shape;115;p22"/>
          <p:cNvSpPr txBox="1"/>
          <p:nvPr/>
        </p:nvSpPr>
        <p:spPr>
          <a:xfrm>
            <a:off x="0" y="36175"/>
            <a:ext cx="7584000" cy="2351100"/>
          </a:xfrm>
          <a:prstGeom prst="rect">
            <a:avLst/>
          </a:prstGeom>
          <a:noFill/>
          <a:ln>
            <a:noFill/>
          </a:ln>
        </p:spPr>
        <p:txBody>
          <a:bodyPr anchorCtr="0" anchor="t" bIns="91425" lIns="91425" spcFirstLastPara="1" rIns="91425" wrap="square" tIns="91425">
            <a:noAutofit/>
          </a:bodyPr>
          <a:lstStyle/>
          <a:p>
            <a:pPr indent="0" lvl="0" marL="0" rtl="0" algn="l">
              <a:lnSpc>
                <a:spcPct val="123913"/>
              </a:lnSpc>
              <a:spcBef>
                <a:spcPts val="0"/>
              </a:spcBef>
              <a:spcAft>
                <a:spcPts val="0"/>
              </a:spcAft>
              <a:buClr>
                <a:schemeClr val="dk1"/>
              </a:buClr>
              <a:buSzPts val="1100"/>
              <a:buFont typeface="Arial"/>
              <a:buNone/>
            </a:pPr>
            <a:r>
              <a:rPr b="1" lang="en-US" sz="2400">
                <a:solidFill>
                  <a:srgbClr val="333333"/>
                </a:solidFill>
                <a:highlight>
                  <a:srgbClr val="FFFFFF"/>
                </a:highlight>
              </a:rPr>
              <a:t>Multispectral Crop Yield Prediction Using 3D-Convolutional Neural Networks and Attention Convolutional LSTM Approaches</a:t>
            </a:r>
            <a:endParaRPr b="1" sz="2400">
              <a:solidFill>
                <a:srgbClr val="333333"/>
              </a:solidFill>
              <a:highlight>
                <a:srgbClr val="FFFFFF"/>
              </a:highlight>
            </a:endParaRPr>
          </a:p>
          <a:p>
            <a:pPr indent="0" lvl="0" marL="0" rtl="0" algn="l">
              <a:spcBef>
                <a:spcPts val="0"/>
              </a:spcBef>
              <a:spcAft>
                <a:spcPts val="0"/>
              </a:spcAft>
              <a:buNone/>
            </a:pPr>
            <a:r>
              <a:rPr lang="en-US"/>
              <a:t>By: - </a:t>
            </a:r>
            <a:r>
              <a:rPr lang="en-US" sz="1350">
                <a:solidFill>
                  <a:srgbClr val="006699"/>
                </a:solidFill>
                <a:highlight>
                  <a:srgbClr val="FFFFFF"/>
                </a:highlight>
                <a:uFill>
                  <a:noFill/>
                </a:uFill>
                <a:hlinkClick r:id="rId4">
                  <a:extLst>
                    <a:ext uri="{A12FA001-AC4F-418D-AE19-62706E023703}">
                      <ahyp:hlinkClr val="tx"/>
                    </a:ext>
                  </a:extLst>
                </a:hlinkClick>
              </a:rPr>
              <a:t>Seyed Mahdi Mirhoseini Nejad</a:t>
            </a:r>
            <a:r>
              <a:rPr lang="en-US" sz="1350">
                <a:solidFill>
                  <a:srgbClr val="333333"/>
                </a:solidFill>
                <a:highlight>
                  <a:srgbClr val="FFFFFF"/>
                </a:highlight>
              </a:rPr>
              <a:t>; </a:t>
            </a:r>
            <a:r>
              <a:rPr lang="en-US" sz="1350">
                <a:solidFill>
                  <a:srgbClr val="006699"/>
                </a:solidFill>
                <a:highlight>
                  <a:srgbClr val="FFFFFF"/>
                </a:highlight>
                <a:uFill>
                  <a:noFill/>
                </a:uFill>
                <a:hlinkClick r:id="rId5">
                  <a:extLst>
                    <a:ext uri="{A12FA001-AC4F-418D-AE19-62706E023703}">
                      <ahyp:hlinkClr val="tx"/>
                    </a:ext>
                  </a:extLst>
                </a:hlinkClick>
              </a:rPr>
              <a:t>Dariush Abbasi-Moghadam</a:t>
            </a:r>
            <a:r>
              <a:rPr lang="en-US" sz="1350">
                <a:solidFill>
                  <a:srgbClr val="333333"/>
                </a:solidFill>
                <a:highlight>
                  <a:srgbClr val="FFFFFF"/>
                </a:highlight>
              </a:rPr>
              <a:t>; </a:t>
            </a:r>
            <a:r>
              <a:rPr lang="en-US" sz="1350">
                <a:solidFill>
                  <a:srgbClr val="006699"/>
                </a:solidFill>
                <a:highlight>
                  <a:srgbClr val="FFFFFF"/>
                </a:highlight>
                <a:uFill>
                  <a:noFill/>
                </a:uFill>
                <a:hlinkClick r:id="rId6">
                  <a:extLst>
                    <a:ext uri="{A12FA001-AC4F-418D-AE19-62706E023703}">
                      <ahyp:hlinkClr val="tx"/>
                    </a:ext>
                  </a:extLst>
                </a:hlinkClick>
              </a:rPr>
              <a:t>Alireza Sharifi</a:t>
            </a:r>
            <a:r>
              <a:rPr lang="en-US" sz="1350">
                <a:solidFill>
                  <a:srgbClr val="333333"/>
                </a:solidFill>
                <a:highlight>
                  <a:srgbClr val="FFFFFF"/>
                </a:highlight>
              </a:rPr>
              <a:t>; </a:t>
            </a:r>
            <a:r>
              <a:rPr lang="en-US" sz="1350">
                <a:solidFill>
                  <a:srgbClr val="006699"/>
                </a:solidFill>
                <a:highlight>
                  <a:srgbClr val="FFFFFF"/>
                </a:highlight>
                <a:uFill>
                  <a:noFill/>
                </a:uFill>
                <a:hlinkClick r:id="rId7">
                  <a:extLst>
                    <a:ext uri="{A12FA001-AC4F-418D-AE19-62706E023703}">
                      <ahyp:hlinkClr val="tx"/>
                    </a:ext>
                  </a:extLst>
                </a:hlinkClick>
              </a:rPr>
              <a:t>Nizom Farmonov</a:t>
            </a:r>
            <a:r>
              <a:rPr lang="en-US" sz="1350">
                <a:solidFill>
                  <a:srgbClr val="333333"/>
                </a:solidFill>
                <a:highlight>
                  <a:srgbClr val="FFFFFF"/>
                </a:highlight>
              </a:rPr>
              <a:t>; </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b="1" lang="en-US" sz="1350">
                <a:solidFill>
                  <a:srgbClr val="333333"/>
                </a:solidFill>
                <a:highlight>
                  <a:srgbClr val="FFFFFF"/>
                </a:highlight>
              </a:rPr>
              <a:t>Article Link :- https://ieeexplore.ieee.org/document/9956008</a:t>
            </a:r>
            <a:endParaRPr b="1" sz="1350">
              <a:solidFill>
                <a:srgbClr val="333333"/>
              </a:solidFill>
              <a:highlight>
                <a:srgbClr val="FFFFFF"/>
              </a:highlight>
            </a:endParaRPr>
          </a:p>
        </p:txBody>
      </p:sp>
      <p:sp>
        <p:nvSpPr>
          <p:cNvPr id="116" name="Google Shape;116;p22"/>
          <p:cNvSpPr txBox="1"/>
          <p:nvPr/>
        </p:nvSpPr>
        <p:spPr>
          <a:xfrm>
            <a:off x="7644125" y="24125"/>
            <a:ext cx="4548000" cy="68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t>Goal: - </a:t>
            </a:r>
            <a:r>
              <a:rPr lang="en-US" sz="1350">
                <a:solidFill>
                  <a:srgbClr val="333333"/>
                </a:solidFill>
                <a:highlight>
                  <a:srgbClr val="FFFFFF"/>
                </a:highlight>
              </a:rPr>
              <a:t>This</a:t>
            </a:r>
            <a:r>
              <a:rPr lang="en-US" sz="1350">
                <a:solidFill>
                  <a:srgbClr val="333333"/>
                </a:solidFill>
                <a:highlight>
                  <a:srgbClr val="FFFFFF"/>
                </a:highlight>
              </a:rPr>
              <a:t> study proposed </a:t>
            </a:r>
            <a:r>
              <a:rPr lang="en-US" sz="1350">
                <a:solidFill>
                  <a:srgbClr val="333333"/>
                </a:solidFill>
                <a:highlight>
                  <a:srgbClr val="FFFFFF"/>
                </a:highlight>
              </a:rPr>
              <a:t>two architecture. The first model includes 2D-CNN, skip connections, and LSTM-Attentions. The second model comprises 3D-CNN, skip connections, and ConvLSTM Attention</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b="1" lang="en-US" sz="2450">
                <a:solidFill>
                  <a:srgbClr val="333333"/>
                </a:solidFill>
                <a:highlight>
                  <a:srgbClr val="FFFFFF"/>
                </a:highlight>
              </a:rPr>
              <a:t>Dataset: -</a:t>
            </a:r>
            <a:r>
              <a:rPr lang="en-US" sz="1350">
                <a:solidFill>
                  <a:srgbClr val="333333"/>
                </a:solidFill>
                <a:highlight>
                  <a:srgbClr val="FFFFFF"/>
                </a:highlight>
              </a:rPr>
              <a:t> MODIS-Land-surface from 2003 to 2018</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b="1" lang="en-US" sz="2450">
                <a:solidFill>
                  <a:srgbClr val="333333"/>
                </a:solidFill>
                <a:highlight>
                  <a:srgbClr val="FFFFFF"/>
                </a:highlight>
              </a:rPr>
              <a:t>Methodology: - </a:t>
            </a:r>
            <a:r>
              <a:rPr lang="en-US" sz="1350">
                <a:solidFill>
                  <a:srgbClr val="333333"/>
                </a:solidFill>
                <a:highlight>
                  <a:srgbClr val="FFFFFF"/>
                </a:highlight>
                <a:latin typeface="Georgia"/>
                <a:ea typeface="Georgia"/>
                <a:cs typeface="Georgia"/>
                <a:sym typeface="Georgia"/>
              </a:rPr>
              <a:t>Two novel methods have been proposed by this article, which are the combination of the 2D-CNN and LSTM attention as the first model, and the usage of 3D-CNN and ConvLSTM instated of 2D-CNN and single LSTM as the second model for county-level crop yield prediction. As the first step, multi-2D-CNNs are used with help of the skip connection to extract features. After that, the outputs of the previous step are used for attention LSTM and multicascaded CNN parallelly.</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b="1" lang="en-US" sz="2450">
                <a:solidFill>
                  <a:srgbClr val="333333"/>
                </a:solidFill>
                <a:highlight>
                  <a:srgbClr val="FFFFFF"/>
                </a:highlight>
                <a:latin typeface="Georgia"/>
                <a:ea typeface="Georgia"/>
                <a:cs typeface="Georgia"/>
                <a:sym typeface="Georgia"/>
              </a:rPr>
              <a:t>Result: - </a:t>
            </a:r>
            <a:r>
              <a:rPr lang="en-US" sz="1350">
                <a:solidFill>
                  <a:srgbClr val="333333"/>
                </a:solidFill>
                <a:highlight>
                  <a:srgbClr val="FFFFFF"/>
                </a:highlight>
                <a:latin typeface="Georgia"/>
                <a:ea typeface="Georgia"/>
                <a:cs typeface="Georgia"/>
                <a:sym typeface="Georgia"/>
              </a:rPr>
              <a:t>It is found that a model with three layers of CNN is the most effective forecasting system. Both proposed models have been evaluated with relevant works, including DeepYeild, ConvLSTM, 3D-CNN, and CNN-LSTM, which are tested from 2016 to 2018 in the identical conditions to have a fair comparison. It is finally discovered that the second proposed model achieved the highest score in comparison with the other methods.</a:t>
            </a:r>
            <a:endParaRPr sz="13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a:blip r:embed="rId3">
            <a:alphaModFix/>
          </a:blip>
          <a:stretch>
            <a:fillRect/>
          </a:stretch>
        </p:blipFill>
        <p:spPr>
          <a:xfrm>
            <a:off x="0" y="2616350"/>
            <a:ext cx="7270350" cy="4241650"/>
          </a:xfrm>
          <a:prstGeom prst="rect">
            <a:avLst/>
          </a:prstGeom>
          <a:noFill/>
          <a:ln>
            <a:noFill/>
          </a:ln>
        </p:spPr>
      </p:pic>
      <p:sp>
        <p:nvSpPr>
          <p:cNvPr id="122" name="Google Shape;122;p23"/>
          <p:cNvSpPr txBox="1"/>
          <p:nvPr/>
        </p:nvSpPr>
        <p:spPr>
          <a:xfrm>
            <a:off x="24125" y="84400"/>
            <a:ext cx="7246200" cy="2532000"/>
          </a:xfrm>
          <a:prstGeom prst="rect">
            <a:avLst/>
          </a:prstGeom>
          <a:noFill/>
          <a:ln>
            <a:noFill/>
          </a:ln>
        </p:spPr>
        <p:txBody>
          <a:bodyPr anchorCtr="0" anchor="t" bIns="91425" lIns="91425" spcFirstLastPara="1" rIns="91425" wrap="square" tIns="91425">
            <a:noAutofit/>
          </a:bodyPr>
          <a:lstStyle/>
          <a:p>
            <a:pPr indent="0" lvl="0" marL="0" rtl="0" algn="l">
              <a:lnSpc>
                <a:spcPct val="123913"/>
              </a:lnSpc>
              <a:spcBef>
                <a:spcPts val="0"/>
              </a:spcBef>
              <a:spcAft>
                <a:spcPts val="0"/>
              </a:spcAft>
              <a:buClr>
                <a:schemeClr val="dk1"/>
              </a:buClr>
              <a:buSzPts val="1100"/>
              <a:buFont typeface="Arial"/>
              <a:buNone/>
            </a:pPr>
            <a:r>
              <a:rPr b="1" lang="en-US" sz="2400">
                <a:solidFill>
                  <a:srgbClr val="333333"/>
                </a:solidFill>
                <a:highlight>
                  <a:srgbClr val="FFFFFF"/>
                </a:highlight>
              </a:rPr>
              <a:t>Rice Yield Estimation Based on an NPP Model With a Changing Harvest Index</a:t>
            </a:r>
            <a:endParaRPr b="1" sz="2400">
              <a:solidFill>
                <a:srgbClr val="333333"/>
              </a:solidFill>
              <a:highlight>
                <a:srgbClr val="FFFFFF"/>
              </a:highlight>
            </a:endParaRPr>
          </a:p>
          <a:p>
            <a:pPr indent="0" lvl="0" marL="0" rtl="0" algn="l">
              <a:spcBef>
                <a:spcPts val="0"/>
              </a:spcBef>
              <a:spcAft>
                <a:spcPts val="0"/>
              </a:spcAft>
              <a:buNone/>
            </a:pPr>
            <a:r>
              <a:rPr lang="en-US"/>
              <a:t>By: - </a:t>
            </a:r>
            <a:r>
              <a:rPr lang="en-US" sz="1350">
                <a:solidFill>
                  <a:srgbClr val="006699"/>
                </a:solidFill>
                <a:highlight>
                  <a:srgbClr val="FFFFFF"/>
                </a:highlight>
                <a:uFill>
                  <a:noFill/>
                </a:uFill>
                <a:hlinkClick r:id="rId4">
                  <a:extLst>
                    <a:ext uri="{A12FA001-AC4F-418D-AE19-62706E023703}">
                      <ahyp:hlinkClr val="tx"/>
                    </a:ext>
                  </a:extLst>
                </a:hlinkClick>
              </a:rPr>
              <a:t>Fumin Wang</a:t>
            </a:r>
            <a:r>
              <a:rPr lang="en-US" sz="1350">
                <a:solidFill>
                  <a:srgbClr val="333333"/>
                </a:solidFill>
                <a:highlight>
                  <a:srgbClr val="FFFFFF"/>
                </a:highlight>
              </a:rPr>
              <a:t>; </a:t>
            </a:r>
            <a:r>
              <a:rPr lang="en-US" sz="1350">
                <a:solidFill>
                  <a:srgbClr val="006699"/>
                </a:solidFill>
                <a:highlight>
                  <a:srgbClr val="FFFFFF"/>
                </a:highlight>
                <a:uFill>
                  <a:noFill/>
                </a:uFill>
                <a:hlinkClick r:id="rId5">
                  <a:extLst>
                    <a:ext uri="{A12FA001-AC4F-418D-AE19-62706E023703}">
                      <ahyp:hlinkClr val="tx"/>
                    </a:ext>
                  </a:extLst>
                </a:hlinkClick>
              </a:rPr>
              <a:t>Feilong Wang</a:t>
            </a:r>
            <a:r>
              <a:rPr lang="en-US" sz="1350">
                <a:solidFill>
                  <a:srgbClr val="333333"/>
                </a:solidFill>
                <a:highlight>
                  <a:srgbClr val="FFFFFF"/>
                </a:highlight>
              </a:rPr>
              <a:t>; </a:t>
            </a:r>
            <a:r>
              <a:rPr lang="en-US" sz="1350">
                <a:solidFill>
                  <a:srgbClr val="006699"/>
                </a:solidFill>
                <a:highlight>
                  <a:srgbClr val="FFFFFF"/>
                </a:highlight>
                <a:uFill>
                  <a:noFill/>
                </a:uFill>
                <a:hlinkClick r:id="rId6">
                  <a:extLst>
                    <a:ext uri="{A12FA001-AC4F-418D-AE19-62706E023703}">
                      <ahyp:hlinkClr val="tx"/>
                    </a:ext>
                  </a:extLst>
                </a:hlinkClick>
              </a:rPr>
              <a:t>Jinghui Hu</a:t>
            </a:r>
            <a:r>
              <a:rPr lang="en-US" sz="1350">
                <a:solidFill>
                  <a:srgbClr val="333333"/>
                </a:solidFill>
                <a:highlight>
                  <a:srgbClr val="FFFFFF"/>
                </a:highlight>
              </a:rPr>
              <a:t>; </a:t>
            </a:r>
            <a:r>
              <a:rPr lang="en-US" sz="1350">
                <a:solidFill>
                  <a:srgbClr val="006699"/>
                </a:solidFill>
                <a:highlight>
                  <a:srgbClr val="FFFFFF"/>
                </a:highlight>
                <a:uFill>
                  <a:noFill/>
                </a:uFill>
                <a:hlinkClick r:id="rId7">
                  <a:extLst>
                    <a:ext uri="{A12FA001-AC4F-418D-AE19-62706E023703}">
                      <ahyp:hlinkClr val="tx"/>
                    </a:ext>
                  </a:extLst>
                </a:hlinkClick>
              </a:rPr>
              <a:t>Lili Xie</a:t>
            </a:r>
            <a:r>
              <a:rPr lang="en-US" sz="1350">
                <a:solidFill>
                  <a:srgbClr val="333333"/>
                </a:solidFill>
                <a:highlight>
                  <a:srgbClr val="FFFFFF"/>
                </a:highlight>
              </a:rPr>
              <a:t>; </a:t>
            </a:r>
            <a:r>
              <a:rPr lang="en-US" sz="1350">
                <a:solidFill>
                  <a:srgbClr val="006699"/>
                </a:solidFill>
                <a:highlight>
                  <a:srgbClr val="FFFFFF"/>
                </a:highlight>
                <a:uFill>
                  <a:noFill/>
                </a:uFill>
                <a:hlinkClick r:id="rId8">
                  <a:extLst>
                    <a:ext uri="{A12FA001-AC4F-418D-AE19-62706E023703}">
                      <ahyp:hlinkClr val="tx"/>
                    </a:ext>
                  </a:extLst>
                </a:hlinkClick>
              </a:rPr>
              <a:t>Xiaoping Yao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Article Link: - https://ieeexplore.ieee.org/document/9103206</a:t>
            </a:r>
            <a:endParaRPr/>
          </a:p>
        </p:txBody>
      </p:sp>
      <p:sp>
        <p:nvSpPr>
          <p:cNvPr id="123" name="Google Shape;123;p23"/>
          <p:cNvSpPr txBox="1"/>
          <p:nvPr/>
        </p:nvSpPr>
        <p:spPr>
          <a:xfrm>
            <a:off x="7270350" y="639025"/>
            <a:ext cx="4921500" cy="6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t>Goal: - </a:t>
            </a:r>
            <a:r>
              <a:rPr lang="en-US" sz="1350">
                <a:solidFill>
                  <a:srgbClr val="333333"/>
                </a:solidFill>
                <a:highlight>
                  <a:srgbClr val="FFFFFF"/>
                </a:highlight>
              </a:rPr>
              <a:t>Developed an NPP-based rice yield estimation model with HI being a changing parameter. </a:t>
            </a:r>
            <a:endParaRPr sz="1350">
              <a:solidFill>
                <a:srgbClr val="333333"/>
              </a:solidFill>
              <a:highlight>
                <a:srgbClr val="FFFFFF"/>
              </a:highlight>
            </a:endParaRPr>
          </a:p>
          <a:p>
            <a:pPr indent="0" lvl="0" marL="0" rtl="0" algn="l">
              <a:spcBef>
                <a:spcPts val="0"/>
              </a:spcBef>
              <a:spcAft>
                <a:spcPts val="0"/>
              </a:spcAft>
              <a:buNone/>
            </a:pPr>
            <a:r>
              <a:t/>
            </a:r>
            <a:endParaRPr sz="1350">
              <a:solidFill>
                <a:srgbClr val="333333"/>
              </a:solidFill>
              <a:highlight>
                <a:srgbClr val="FFFFFF"/>
              </a:highlight>
            </a:endParaRPr>
          </a:p>
          <a:p>
            <a:pPr indent="0" lvl="0" marL="0" rtl="0" algn="l">
              <a:spcBef>
                <a:spcPts val="0"/>
              </a:spcBef>
              <a:spcAft>
                <a:spcPts val="0"/>
              </a:spcAft>
              <a:buNone/>
            </a:pPr>
            <a:r>
              <a:rPr b="1" lang="en-US" sz="2450">
                <a:solidFill>
                  <a:srgbClr val="333333"/>
                </a:solidFill>
                <a:highlight>
                  <a:srgbClr val="FFFFFF"/>
                </a:highlight>
              </a:rPr>
              <a:t>Dataset: - </a:t>
            </a:r>
            <a:r>
              <a:rPr lang="en-US" sz="1350">
                <a:solidFill>
                  <a:srgbClr val="333333"/>
                </a:solidFill>
                <a:highlight>
                  <a:srgbClr val="FFFFFF"/>
                </a:highlight>
                <a:latin typeface="Georgia"/>
                <a:ea typeface="Georgia"/>
                <a:cs typeface="Georgia"/>
                <a:sym typeface="Georgia"/>
              </a:rPr>
              <a:t>Jiangsu meteorological bureau &amp; China Meteorological Forcing Dataset</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b="1" lang="en-US" sz="2450">
                <a:solidFill>
                  <a:srgbClr val="333333"/>
                </a:solidFill>
                <a:highlight>
                  <a:srgbClr val="FFFFFF"/>
                </a:highlight>
                <a:latin typeface="Georgia"/>
                <a:ea typeface="Georgia"/>
                <a:cs typeface="Georgia"/>
                <a:sym typeface="Georgia"/>
              </a:rPr>
              <a:t>Methodology: - </a:t>
            </a:r>
            <a:r>
              <a:rPr lang="en-US" sz="1350">
                <a:solidFill>
                  <a:srgbClr val="333333"/>
                </a:solidFill>
                <a:highlight>
                  <a:srgbClr val="FFFFFF"/>
                </a:highlight>
                <a:latin typeface="Georgia"/>
                <a:ea typeface="Georgia"/>
                <a:cs typeface="Georgia"/>
                <a:sym typeface="Georgia"/>
              </a:rPr>
              <a:t>Developed a method for rice yield estimation with an NPP model and a changing HI. Through the NPP model, the rice yield of Jiangsu Province from 2004 to 2014 were obtained with a fixed HI first. However, the overestimation and underestimation of rice yield constantly occur, and the overall estimation accuracy is low. Since a linear increasing trend in the HI was observed, a changing HI was then considered in the NPP model. The evaluation shown that by incorporating the linearly changing HI, the proportion of the relative errors within ±5% is 1.64 times more than those obtained with a fixed HI.</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b="1" lang="en-US" sz="2450">
                <a:solidFill>
                  <a:srgbClr val="333333"/>
                </a:solidFill>
                <a:highlight>
                  <a:srgbClr val="FFFFFF"/>
                </a:highlight>
                <a:latin typeface="Georgia"/>
                <a:ea typeface="Georgia"/>
                <a:cs typeface="Georgia"/>
                <a:sym typeface="Georgia"/>
              </a:rPr>
              <a:t>Result: - </a:t>
            </a:r>
            <a:r>
              <a:rPr lang="en-US" sz="1350">
                <a:solidFill>
                  <a:srgbClr val="333333"/>
                </a:solidFill>
                <a:highlight>
                  <a:srgbClr val="FFFFFF"/>
                </a:highlight>
                <a:latin typeface="Georgia"/>
                <a:ea typeface="Georgia"/>
                <a:cs typeface="Georgia"/>
                <a:sym typeface="Georgia"/>
              </a:rPr>
              <a:t> The conclusion convinced that the improved NPP model with a changing HI can be a powerful method for rice yield estimation by satellite remote sensing.</a:t>
            </a:r>
            <a:endParaRPr sz="1350">
              <a:solidFill>
                <a:srgbClr val="333333"/>
              </a:solidFill>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