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7432000" cy="164592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16">
          <p15:clr>
            <a:srgbClr val="A4A3A4"/>
          </p15:clr>
        </p15:guide>
        <p15:guide id="2" orient="horz" pos="10098">
          <p15:clr>
            <a:srgbClr val="A4A3A4"/>
          </p15:clr>
        </p15:guide>
        <p15:guide id="3"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0D6FF"/>
    <a:srgbClr val="B9C7FD"/>
    <a:srgbClr val="ADC7FD"/>
    <a:srgbClr val="D5C7FD"/>
    <a:srgbClr val="D5AEFF"/>
    <a:srgbClr val="A9AEFF"/>
    <a:srgbClr val="FF40FF"/>
    <a:srgbClr val="942092"/>
    <a:srgbClr val="7A8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393" autoAdjust="0"/>
    <p:restoredTop sz="94660"/>
  </p:normalViewPr>
  <p:slideViewPr>
    <p:cSldViewPr snapToGrid="0">
      <p:cViewPr varScale="1">
        <p:scale>
          <a:sx n="47" d="100"/>
          <a:sy n="47" d="100"/>
        </p:scale>
        <p:origin x="1776" y="232"/>
      </p:cViewPr>
      <p:guideLst>
        <p:guide orient="horz" pos="5216"/>
        <p:guide orient="horz" pos="10098"/>
        <p:guide pos="86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471488" y="692150"/>
            <a:ext cx="577373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B341125-7FD1-4FFC-BA04-8606EAC93EEB}" type="slidenum">
              <a:rPr lang="en-US"/>
              <a:pPr/>
              <a:t>‹#›</a:t>
            </a:fld>
            <a:endParaRPr lang="en-US"/>
          </a:p>
        </p:txBody>
      </p:sp>
    </p:spTree>
    <p:extLst>
      <p:ext uri="{BB962C8B-B14F-4D97-AF65-F5344CB8AC3E}">
        <p14:creationId xmlns:p14="http://schemas.microsoft.com/office/powerpoint/2010/main" val="16236385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175DA-0793-4A20-9271-7587546B9D8B}"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008407" y="16156967"/>
            <a:ext cx="3000433" cy="1541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
          <p:cNvSpPr txBox="1"/>
          <p:nvPr userDrawn="1"/>
        </p:nvSpPr>
        <p:spPr>
          <a:xfrm>
            <a:off x="24999573" y="16067231"/>
            <a:ext cx="1975669" cy="2923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00" dirty="0">
                <a:solidFill>
                  <a:schemeClr val="bg1"/>
                </a:solidFill>
              </a:rPr>
              <a:t>www.postersession.com</a:t>
            </a:r>
          </a:p>
        </p:txBody>
      </p:sp>
      <p:sp>
        <p:nvSpPr>
          <p:cNvPr id="4" name="TextBox 3">
            <a:extLst>
              <a:ext uri="{FF2B5EF4-FFF2-40B4-BE49-F238E27FC236}">
                <a16:creationId xmlns:a16="http://schemas.microsoft.com/office/drawing/2014/main" id="{1D2664F1-1C95-4F60-80D0-0340B8FBB1C0}"/>
              </a:ext>
            </a:extLst>
          </p:cNvPr>
          <p:cNvSpPr txBox="1"/>
          <p:nvPr userDrawn="1"/>
        </p:nvSpPr>
        <p:spPr>
          <a:xfrm>
            <a:off x="-42863" y="16359619"/>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2.tiff"/><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awsthy" TargetMode="External"/><Relationship Id="rId5" Type="http://schemas.openxmlformats.org/officeDocument/2006/relationships/hyperlink" Target="https://zindi.africa/competitions/digital-green-crop-yield-estimate-challenge/data" TargetMode="External"/><Relationship Id="rId4" Type="http://schemas.openxmlformats.org/officeDocument/2006/relationships/hyperlink" Target="https://colab.research.google.com/drive/1DwNXXqAsxq-X4uAEWbezfLuJFrkQPTVr?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0526375" y="3048000"/>
            <a:ext cx="64770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77" name="AutoShape 29"/>
          <p:cNvSpPr>
            <a:spLocks noChangeArrowheads="1"/>
          </p:cNvSpPr>
          <p:nvPr/>
        </p:nvSpPr>
        <p:spPr bwMode="auto">
          <a:xfrm>
            <a:off x="7096125" y="3048000"/>
            <a:ext cx="64770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79" name="AutoShape 31"/>
          <p:cNvSpPr>
            <a:spLocks noChangeArrowheads="1"/>
          </p:cNvSpPr>
          <p:nvPr/>
        </p:nvSpPr>
        <p:spPr bwMode="auto">
          <a:xfrm>
            <a:off x="13811250" y="3048000"/>
            <a:ext cx="6477000" cy="12992100"/>
          </a:xfrm>
          <a:prstGeom prst="roundRect">
            <a:avLst>
              <a:gd name="adj" fmla="val 7000"/>
            </a:avLst>
          </a:prstGeom>
          <a:solidFill>
            <a:schemeClr val="bg1">
              <a:alpha val="79620"/>
            </a:schemeClr>
          </a:solidFill>
          <a:ln w="9525">
            <a:solidFill>
              <a:schemeClr val="tx1"/>
            </a:solidFill>
            <a:round/>
            <a:headEnd/>
            <a:tailEnd/>
          </a:ln>
          <a:effectLst/>
        </p:spPr>
        <p:txBody>
          <a:bodyPr wrap="none" anchor="ctr"/>
          <a:lstStyle/>
          <a:p>
            <a:endParaRPr lang="en-US" dirty="0"/>
          </a:p>
        </p:txBody>
      </p:sp>
      <p:sp>
        <p:nvSpPr>
          <p:cNvPr id="2052" name="AutoShape 4"/>
          <p:cNvSpPr>
            <a:spLocks noChangeArrowheads="1"/>
          </p:cNvSpPr>
          <p:nvPr/>
        </p:nvSpPr>
        <p:spPr bwMode="auto">
          <a:xfrm>
            <a:off x="341310" y="3109579"/>
            <a:ext cx="6477000" cy="12992100"/>
          </a:xfrm>
          <a:prstGeom prst="roundRect">
            <a:avLst>
              <a:gd name="adj" fmla="val 7000"/>
            </a:avLst>
          </a:prstGeom>
          <a:solidFill>
            <a:srgbClr val="FFFFFF">
              <a:alpha val="79816"/>
            </a:srgbClr>
          </a:solidFill>
          <a:ln w="9525">
            <a:solidFill>
              <a:schemeClr val="tx1"/>
            </a:solidFill>
            <a:round/>
            <a:headEnd/>
            <a:tailEnd/>
          </a:ln>
          <a:effectLst/>
        </p:spPr>
        <p:txBody>
          <a:bodyPr wrap="none" anchor="ctr"/>
          <a:lstStyle/>
          <a:p>
            <a:endParaRPr lang="en-US" dirty="0"/>
          </a:p>
        </p:txBody>
      </p:sp>
      <p:sp>
        <p:nvSpPr>
          <p:cNvPr id="2057" name="Text Box 9"/>
          <p:cNvSpPr txBox="1">
            <a:spLocks noChangeArrowheads="1"/>
          </p:cNvSpPr>
          <p:nvPr/>
        </p:nvSpPr>
        <p:spPr bwMode="auto">
          <a:xfrm>
            <a:off x="348753" y="3706544"/>
            <a:ext cx="6461621" cy="6777674"/>
          </a:xfrm>
          <a:prstGeom prst="rect">
            <a:avLst/>
          </a:prstGeom>
          <a:noFill/>
          <a:ln w="9525">
            <a:noFill/>
            <a:miter lim="800000"/>
            <a:headEnd/>
            <a:tailEnd/>
          </a:ln>
          <a:effectLst/>
        </p:spPr>
        <p:txBody>
          <a:bodyPr wrap="square" lIns="52247" tIns="26123" rIns="52247" bIns="26123">
            <a:spAutoFit/>
          </a:bodyPr>
          <a:lstStyle/>
          <a:p>
            <a:pPr algn="l"/>
            <a:r>
              <a:rPr lang="en-US" sz="1900" dirty="0">
                <a:effectLst/>
                <a:latin typeface="Times New Roman" panose="02020603050405020304" pitchFamily="18" charset="0"/>
                <a:cs typeface="Times New Roman" panose="02020603050405020304" pitchFamily="18" charset="0"/>
              </a:rPr>
              <a:t>Crop yield prediction is a critical challenge in modern agriculture, given its profound implications for global food security and economic stability. The ability to accurately forecast yields enables farmers, policymakers, and stakeholders to make informed decisions, optimize resource allocation, and mitigate the impacts of climate change on agriculture. Despite the significance of this problem, existing research exhibits a notable gap in achieving precise predictions, primarily due to limitations in incorporating diverse and dynamic factors affecting crop growth.</a:t>
            </a:r>
          </a:p>
          <a:p>
            <a:pPr algn="l"/>
            <a:r>
              <a:rPr lang="en-US" sz="1900" dirty="0">
                <a:effectLst/>
                <a:latin typeface="Times New Roman" panose="02020603050405020304" pitchFamily="18" charset="0"/>
                <a:cs typeface="Times New Roman" panose="02020603050405020304" pitchFamily="18" charset="0"/>
              </a:rPr>
              <a:t>This study addresses the identified gap by proposing a novel approach to crop yield prediction that integrates advanced machine learning techniques with a comprehensive set of environmental, agronomic, and historical data. </a:t>
            </a:r>
          </a:p>
          <a:p>
            <a:pPr algn="l"/>
            <a:r>
              <a:rPr lang="en-US" sz="1900" dirty="0">
                <a:effectLst/>
                <a:latin typeface="Times New Roman" panose="02020603050405020304" pitchFamily="18" charset="0"/>
                <a:cs typeface="Times New Roman" panose="02020603050405020304" pitchFamily="18" charset="0"/>
              </a:rPr>
              <a:t>To validate the effectiveness of the proposed solution, extensive evaluations are conducted using a diverse range of datasets from different geographical locations..</a:t>
            </a:r>
          </a:p>
          <a:p>
            <a:pPr algn="l"/>
            <a:r>
              <a:rPr lang="en-US" sz="1900" dirty="0">
                <a:effectLst/>
                <a:latin typeface="Times New Roman" panose="02020603050405020304" pitchFamily="18" charset="0"/>
                <a:cs typeface="Times New Roman" panose="02020603050405020304" pitchFamily="18" charset="0"/>
              </a:rPr>
              <a:t>The primary contribution of this research lies in presenting a novel and effective solution to the persistent challenge of crop yield prediction. By bridging the existing gap in related work, this study not only advances the field of agricultural data science but also provides a practical tool for stakeholders to enhance decision-making processes, optimize resource utilization, and ultimately contribute to global food security</a:t>
            </a:r>
            <a:r>
              <a:rPr lang="en-US" sz="1850" dirty="0">
                <a:effectLst/>
                <a:latin typeface="Times New Roman" panose="02020603050405020304" pitchFamily="18" charset="0"/>
                <a:cs typeface="Times New Roman" panose="02020603050405020304" pitchFamily="18" charset="0"/>
              </a:rPr>
              <a:t>.</a:t>
            </a:r>
          </a:p>
        </p:txBody>
      </p:sp>
      <p:sp>
        <p:nvSpPr>
          <p:cNvPr id="2058" name="Text Box 10"/>
          <p:cNvSpPr txBox="1">
            <a:spLocks noChangeArrowheads="1"/>
          </p:cNvSpPr>
          <p:nvPr/>
        </p:nvSpPr>
        <p:spPr bwMode="auto">
          <a:xfrm>
            <a:off x="7238999" y="3047999"/>
            <a:ext cx="6143625" cy="545199"/>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3200" b="1" dirty="0">
                <a:latin typeface="Arima Koshi ExtraBold" pitchFamily="2" charset="77"/>
                <a:cs typeface="Arima Koshi ExtraBold" pitchFamily="2" charset="77"/>
              </a:rPr>
              <a:t>Methodology</a:t>
            </a:r>
          </a:p>
        </p:txBody>
      </p:sp>
      <p:sp>
        <p:nvSpPr>
          <p:cNvPr id="2059" name="Text Box 11"/>
          <p:cNvSpPr txBox="1">
            <a:spLocks noChangeArrowheads="1"/>
          </p:cNvSpPr>
          <p:nvPr/>
        </p:nvSpPr>
        <p:spPr bwMode="auto">
          <a:xfrm>
            <a:off x="20526375" y="3047999"/>
            <a:ext cx="6350000" cy="1037641"/>
          </a:xfrm>
          <a:prstGeom prst="rect">
            <a:avLst/>
          </a:prstGeom>
          <a:noFill/>
          <a:ln w="9525">
            <a:noFill/>
            <a:miter lim="800000"/>
            <a:headEnd/>
            <a:tailEnd/>
          </a:ln>
          <a:effectLst/>
        </p:spPr>
        <p:txBody>
          <a:bodyPr wrap="square" lIns="52247" tIns="26123" rIns="52247" bIns="26123">
            <a:spAutoFit/>
          </a:bodyPr>
          <a:lstStyle/>
          <a:p>
            <a:pPr defTabSz="2508250">
              <a:spcBef>
                <a:spcPct val="50000"/>
              </a:spcBef>
            </a:pPr>
            <a:r>
              <a:rPr lang="en-US" sz="3200" b="1" dirty="0">
                <a:latin typeface="Arima Koshi ExtraBold" pitchFamily="2" charset="77"/>
                <a:cs typeface="Arima Koshi ExtraBold" pitchFamily="2" charset="77"/>
              </a:rPr>
              <a:t>Conclusion, Future Work </a:t>
            </a:r>
            <a:r>
              <a:rPr lang="en-US" sz="3200" b="1" dirty="0">
                <a:latin typeface="Times New Roman" panose="02020603050405020304" pitchFamily="18" charset="0"/>
                <a:cs typeface="Times New Roman" panose="02020603050405020304" pitchFamily="18" charset="0"/>
              </a:rPr>
              <a:t>&amp; </a:t>
            </a:r>
            <a:r>
              <a:rPr lang="en-US" sz="3200" b="1" dirty="0">
                <a:latin typeface="Arima Koshi ExtraBold" pitchFamily="2" charset="77"/>
                <a:cs typeface="Arima Koshi ExtraBold" pitchFamily="2" charset="77"/>
              </a:rPr>
              <a:t>Limitation</a:t>
            </a:r>
            <a:endParaRPr lang="en-US" sz="3200" b="1" dirty="0">
              <a:latin typeface="Times New Roman" panose="02020603050405020304" pitchFamily="18" charset="0"/>
              <a:cs typeface="Times New Roman" panose="02020603050405020304" pitchFamily="18" charset="0"/>
            </a:endParaRPr>
          </a:p>
        </p:txBody>
      </p:sp>
      <p:sp>
        <p:nvSpPr>
          <p:cNvPr id="2061" name="AutoShape 13"/>
          <p:cNvSpPr>
            <a:spLocks noChangeArrowheads="1"/>
          </p:cNvSpPr>
          <p:nvPr/>
        </p:nvSpPr>
        <p:spPr bwMode="auto">
          <a:xfrm>
            <a:off x="-6433" y="202421"/>
            <a:ext cx="27432000" cy="2628900"/>
          </a:xfrm>
          <a:custGeom>
            <a:avLst/>
            <a:gdLst>
              <a:gd name="connsiteX0" fmla="*/ 0 w 27432000"/>
              <a:gd name="connsiteY0" fmla="*/ 285761 h 2628900"/>
              <a:gd name="connsiteX1" fmla="*/ 285761 w 27432000"/>
              <a:gd name="connsiteY1" fmla="*/ 0 h 2628900"/>
              <a:gd name="connsiteX2" fmla="*/ 27146239 w 27432000"/>
              <a:gd name="connsiteY2" fmla="*/ 0 h 2628900"/>
              <a:gd name="connsiteX3" fmla="*/ 27432000 w 27432000"/>
              <a:gd name="connsiteY3" fmla="*/ 285761 h 2628900"/>
              <a:gd name="connsiteX4" fmla="*/ 27432000 w 27432000"/>
              <a:gd name="connsiteY4" fmla="*/ 2343139 h 2628900"/>
              <a:gd name="connsiteX5" fmla="*/ 27146239 w 27432000"/>
              <a:gd name="connsiteY5" fmla="*/ 2628900 h 2628900"/>
              <a:gd name="connsiteX6" fmla="*/ 285761 w 27432000"/>
              <a:gd name="connsiteY6" fmla="*/ 2628900 h 2628900"/>
              <a:gd name="connsiteX7" fmla="*/ 0 w 27432000"/>
              <a:gd name="connsiteY7" fmla="*/ 2343139 h 2628900"/>
              <a:gd name="connsiteX8" fmla="*/ 0 w 27432000"/>
              <a:gd name="connsiteY8" fmla="*/ 285761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0" h="2628900" fill="none" extrusionOk="0">
                <a:moveTo>
                  <a:pt x="0" y="285761"/>
                </a:moveTo>
                <a:cubicBezTo>
                  <a:pt x="-3972" y="127298"/>
                  <a:pt x="133456" y="4511"/>
                  <a:pt x="285761" y="0"/>
                </a:cubicBezTo>
                <a:cubicBezTo>
                  <a:pt x="4508084" y="130954"/>
                  <a:pt x="19586804" y="43574"/>
                  <a:pt x="27146239" y="0"/>
                </a:cubicBezTo>
                <a:cubicBezTo>
                  <a:pt x="27320179" y="24829"/>
                  <a:pt x="27436104" y="132967"/>
                  <a:pt x="27432000" y="285761"/>
                </a:cubicBezTo>
                <a:cubicBezTo>
                  <a:pt x="27281561" y="970007"/>
                  <a:pt x="27517879" y="2034407"/>
                  <a:pt x="27432000" y="2343139"/>
                </a:cubicBezTo>
                <a:cubicBezTo>
                  <a:pt x="27402439" y="2505814"/>
                  <a:pt x="27300061" y="2626140"/>
                  <a:pt x="27146239" y="2628900"/>
                </a:cubicBezTo>
                <a:cubicBezTo>
                  <a:pt x="15462148" y="2784097"/>
                  <a:pt x="9204643" y="2791920"/>
                  <a:pt x="285761" y="2628900"/>
                </a:cubicBezTo>
                <a:cubicBezTo>
                  <a:pt x="129370" y="2609563"/>
                  <a:pt x="-21390" y="2513450"/>
                  <a:pt x="0" y="2343139"/>
                </a:cubicBezTo>
                <a:cubicBezTo>
                  <a:pt x="64656" y="1363021"/>
                  <a:pt x="-17807" y="1104649"/>
                  <a:pt x="0" y="285761"/>
                </a:cubicBezTo>
                <a:close/>
              </a:path>
              <a:path w="27432000" h="2628900" stroke="0" extrusionOk="0">
                <a:moveTo>
                  <a:pt x="0" y="285761"/>
                </a:moveTo>
                <a:cubicBezTo>
                  <a:pt x="-20137" y="115519"/>
                  <a:pt x="105081" y="8579"/>
                  <a:pt x="285761" y="0"/>
                </a:cubicBezTo>
                <a:cubicBezTo>
                  <a:pt x="5285650" y="132882"/>
                  <a:pt x="23554460" y="-84951"/>
                  <a:pt x="27146239" y="0"/>
                </a:cubicBezTo>
                <a:cubicBezTo>
                  <a:pt x="27301454" y="2545"/>
                  <a:pt x="27431428" y="131102"/>
                  <a:pt x="27432000" y="285761"/>
                </a:cubicBezTo>
                <a:cubicBezTo>
                  <a:pt x="27452187" y="945863"/>
                  <a:pt x="27584480" y="1712545"/>
                  <a:pt x="27432000" y="2343139"/>
                </a:cubicBezTo>
                <a:cubicBezTo>
                  <a:pt x="27441051" y="2502034"/>
                  <a:pt x="27317457" y="2601329"/>
                  <a:pt x="27146239" y="2628900"/>
                </a:cubicBezTo>
                <a:cubicBezTo>
                  <a:pt x="19652808" y="2716539"/>
                  <a:pt x="6054315" y="2556221"/>
                  <a:pt x="285761" y="2628900"/>
                </a:cubicBezTo>
                <a:cubicBezTo>
                  <a:pt x="125054" y="2601374"/>
                  <a:pt x="-16468" y="2523846"/>
                  <a:pt x="0" y="2343139"/>
                </a:cubicBezTo>
                <a:cubicBezTo>
                  <a:pt x="-38581" y="1771388"/>
                  <a:pt x="63341" y="535599"/>
                  <a:pt x="0" y="285761"/>
                </a:cubicBezTo>
                <a:close/>
              </a:path>
            </a:pathLst>
          </a:custGeom>
          <a:solidFill>
            <a:schemeClr val="bg1">
              <a:alpha val="91125"/>
            </a:schemeClr>
          </a:solidFill>
          <a:ln w="9525">
            <a:noFill/>
            <a:round/>
            <a:headEnd/>
            <a:tailEnd/>
            <a:extLst>
              <a:ext uri="{C807C97D-BFC1-408E-A445-0C87EB9F89A2}">
                <ask:lineSketchStyleProps xmlns:ask="http://schemas.microsoft.com/office/drawing/2018/sketchyshapes" sd="1219033472">
                  <a:prstGeom prst="roundRect">
                    <a:avLst>
                      <a:gd name="adj" fmla="val 10870"/>
                    </a:avLst>
                  </a:prstGeom>
                  <ask:type>
                    <ask:lineSketchCurved/>
                  </ask:type>
                </ask:lineSketchStyleProps>
              </a:ext>
            </a:extLst>
          </a:ln>
          <a:effectLst/>
        </p:spPr>
        <p:txBody>
          <a:bodyPr wrap="none" lIns="52247" tIns="26123" rIns="52247" bIns="26123" anchor="ctr"/>
          <a:lstStyle/>
          <a:p>
            <a:pPr defTabSz="2508250"/>
            <a:r>
              <a:rPr lang="en-US" sz="5400" b="1" i="1" dirty="0">
                <a:latin typeface="Times New Roman" panose="02020603050405020304" pitchFamily="18" charset="0"/>
                <a:ea typeface="ADLaM Display" panose="02010000000000000000" pitchFamily="2" charset="77"/>
                <a:cs typeface="Times New Roman" panose="02020603050405020304" pitchFamily="18" charset="0"/>
              </a:rPr>
              <a:t>Crop Yield Prediction in India</a:t>
            </a:r>
          </a:p>
          <a:p>
            <a:pPr defTabSz="2508250"/>
            <a:r>
              <a:rPr lang="en-US" sz="3300" b="1" i="1" dirty="0">
                <a:latin typeface="ACADEMY ENGRAVED LET PLAIN:1.0" panose="02000000000000000000" pitchFamily="2" charset="0"/>
                <a:cs typeface="Adelle Sans Devanagari" panose="02000503000000020004" pitchFamily="2" charset="-78"/>
              </a:rPr>
              <a:t>Rishabh Awasthy</a:t>
            </a:r>
            <a:r>
              <a:rPr lang="en-US" sz="3300" b="1" i="1" dirty="0">
                <a:effectLst/>
                <a:latin typeface="ACADEMY ENGRAVED LET PLAIN:1.0" panose="02000000000000000000" pitchFamily="2" charset="0"/>
                <a:cs typeface="Adelle Sans Devanagari" panose="02000503000000020004" pitchFamily="2" charset="-78"/>
              </a:rPr>
              <a:t> – MS. Data Science ’23</a:t>
            </a:r>
            <a:br>
              <a:rPr lang="en-US" sz="3200" dirty="0"/>
            </a:br>
            <a:r>
              <a:rPr lang="en-US" sz="3000" b="1" i="1" dirty="0">
                <a:effectLst/>
                <a:latin typeface="ACADEMY ENGRAVED LET PLAIN:1.0" panose="02000000000000000000" pitchFamily="2" charset="0"/>
              </a:rPr>
              <a:t>Mentor: Dr. Christelle Scharff</a:t>
            </a:r>
            <a:br>
              <a:rPr lang="en-US" sz="3000" b="1" dirty="0"/>
            </a:br>
            <a:r>
              <a:rPr lang="en-US" sz="3000" b="1" i="1" dirty="0">
                <a:effectLst/>
                <a:latin typeface="ACADEMY ENGRAVED LET PLAIN:1.0" panose="02000000000000000000" pitchFamily="2" charset="0"/>
              </a:rPr>
              <a:t>Pace University, Seidenberg School of CSIS</a:t>
            </a:r>
            <a:endParaRPr lang="en-US" sz="3000" b="1" i="1" dirty="0">
              <a:latin typeface="ACADEMY ENGRAVED LET PLAIN:1.0" panose="02000000000000000000" pitchFamily="2" charset="0"/>
            </a:endParaRPr>
          </a:p>
        </p:txBody>
      </p:sp>
      <p:sp>
        <p:nvSpPr>
          <p:cNvPr id="2075" name="Text Box 27"/>
          <p:cNvSpPr txBox="1">
            <a:spLocks noChangeArrowheads="1"/>
          </p:cNvSpPr>
          <p:nvPr/>
        </p:nvSpPr>
        <p:spPr bwMode="auto">
          <a:xfrm>
            <a:off x="21105812" y="11475897"/>
            <a:ext cx="5191125" cy="560588"/>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3200" b="1" dirty="0">
                <a:latin typeface="Arima Koshi ExtraBold" pitchFamily="2" charset="77"/>
                <a:cs typeface="Arima Koshi ExtraBold" pitchFamily="2" charset="77"/>
              </a:rPr>
              <a:t>References</a:t>
            </a:r>
          </a:p>
        </p:txBody>
      </p:sp>
      <p:sp>
        <p:nvSpPr>
          <p:cNvPr id="2086" name="Text Box 38"/>
          <p:cNvSpPr txBox="1">
            <a:spLocks noChangeArrowheads="1"/>
          </p:cNvSpPr>
          <p:nvPr/>
        </p:nvSpPr>
        <p:spPr bwMode="auto">
          <a:xfrm>
            <a:off x="20581523" y="11756191"/>
            <a:ext cx="6437313" cy="4221053"/>
          </a:xfrm>
          <a:prstGeom prst="rect">
            <a:avLst/>
          </a:prstGeom>
          <a:noFill/>
          <a:ln w="57150" cmpd="thinThick">
            <a:noFill/>
            <a:miter lim="800000"/>
            <a:headEnd/>
            <a:tailEnd/>
          </a:ln>
          <a:effectLst/>
        </p:spPr>
        <p:txBody>
          <a:bodyPr wrap="square" lIns="34951" tIns="17475" rIns="34951" bIns="17475">
            <a:spAutoFit/>
          </a:bodyPr>
          <a:lstStyle/>
          <a:p>
            <a:pPr marL="171450" indent="-171450" algn="l" rtl="0" fontAlgn="base">
              <a:spcBef>
                <a:spcPts val="0"/>
              </a:spcBef>
              <a:spcAft>
                <a:spcPts val="0"/>
              </a:spcAft>
              <a:buFont typeface="Arial" panose="020B0604020202020204" pitchFamily="34" charset="0"/>
              <a:buChar char="•"/>
            </a:pPr>
            <a:br>
              <a:rPr lang="en-US" sz="1200" b="0" dirty="0">
                <a:effectLst/>
              </a:rPr>
            </a:br>
            <a:r>
              <a:rPr lang="en-US" sz="1300" b="0" i="0" u="none" strike="noStrike" dirty="0">
                <a:solidFill>
                  <a:srgbClr val="000000"/>
                </a:solidFill>
                <a:effectLst/>
                <a:latin typeface="Comfortaa"/>
              </a:rPr>
              <a:t>S. M. M. </a:t>
            </a:r>
            <a:r>
              <a:rPr lang="en-US" sz="1300" b="0" i="0" u="none" strike="noStrike" dirty="0" err="1">
                <a:solidFill>
                  <a:srgbClr val="000000"/>
                </a:solidFill>
                <a:effectLst/>
                <a:latin typeface="Comfortaa"/>
              </a:rPr>
              <a:t>Nejad</a:t>
            </a:r>
            <a:r>
              <a:rPr lang="en-US" sz="1300" b="0" i="0" u="none" strike="noStrike" dirty="0">
                <a:solidFill>
                  <a:srgbClr val="000000"/>
                </a:solidFill>
                <a:effectLst/>
                <a:latin typeface="Comfortaa"/>
              </a:rPr>
              <a:t>, D. Abbasi-Moghadam, A. Sharifi, N. </a:t>
            </a:r>
            <a:r>
              <a:rPr lang="en-US" sz="1300" b="0" i="0" u="none" strike="noStrike" dirty="0" err="1">
                <a:solidFill>
                  <a:srgbClr val="000000"/>
                </a:solidFill>
                <a:effectLst/>
                <a:latin typeface="Comfortaa"/>
              </a:rPr>
              <a:t>Farmonov</a:t>
            </a:r>
            <a:r>
              <a:rPr lang="en-US" sz="1300" b="0" i="0" u="none" strike="noStrike" dirty="0">
                <a:solidFill>
                  <a:srgbClr val="000000"/>
                </a:solidFill>
                <a:effectLst/>
                <a:latin typeface="Comfortaa"/>
              </a:rPr>
              <a:t>, K. </a:t>
            </a:r>
            <a:r>
              <a:rPr lang="en-US" sz="1300" b="0" i="0" u="none" strike="noStrike" dirty="0" err="1">
                <a:solidFill>
                  <a:srgbClr val="000000"/>
                </a:solidFill>
                <a:effectLst/>
                <a:latin typeface="Comfortaa"/>
              </a:rPr>
              <a:t>Amankulova</a:t>
            </a:r>
            <a:r>
              <a:rPr lang="en-US" sz="1300" b="0" i="0" u="none" strike="noStrike" dirty="0">
                <a:solidFill>
                  <a:srgbClr val="000000"/>
                </a:solidFill>
                <a:effectLst/>
                <a:latin typeface="Comfortaa"/>
              </a:rPr>
              <a:t> and M. </a:t>
            </a:r>
            <a:r>
              <a:rPr lang="en-US" sz="1300" b="0" i="0" u="none" strike="noStrike" dirty="0" err="1">
                <a:solidFill>
                  <a:srgbClr val="000000"/>
                </a:solidFill>
                <a:effectLst/>
                <a:latin typeface="Comfortaa"/>
              </a:rPr>
              <a:t>Lászlź</a:t>
            </a:r>
            <a:r>
              <a:rPr lang="en-US" sz="1300" b="0" i="0" u="none" strike="noStrike" dirty="0">
                <a:solidFill>
                  <a:srgbClr val="000000"/>
                </a:solidFill>
                <a:effectLst/>
                <a:latin typeface="Comfortaa"/>
              </a:rPr>
              <a:t>, "Multispectral Crop Yield Prediction Using 3D-Convolutional Neural Networks and Attention Convolutional LSTM Approaches," in IEEE Journal of Selected Topics in Applied Earth Observations and Remote Sensing, vol. 16, pp. 254-266, 2023, </a:t>
            </a:r>
            <a:r>
              <a:rPr lang="en-US" sz="1300" b="0" i="0" u="none" strike="noStrike" dirty="0" err="1">
                <a:solidFill>
                  <a:srgbClr val="000000"/>
                </a:solidFill>
                <a:effectLst/>
                <a:latin typeface="Comfortaa"/>
              </a:rPr>
              <a:t>doi</a:t>
            </a:r>
            <a:r>
              <a:rPr lang="en-US" sz="1300" b="0" i="0" u="none" strike="noStrike" dirty="0">
                <a:solidFill>
                  <a:srgbClr val="000000"/>
                </a:solidFill>
                <a:effectLst/>
                <a:latin typeface="Comfortaa"/>
              </a:rPr>
              <a:t>: 10.1109/JSTARS.2022.3223423.</a:t>
            </a:r>
          </a:p>
          <a:p>
            <a:pPr marL="171450" indent="-171450" algn="l" rtl="0" fontAlgn="base">
              <a:spcBef>
                <a:spcPts val="0"/>
              </a:spcBef>
              <a:spcAft>
                <a:spcPts val="0"/>
              </a:spcAft>
              <a:buFont typeface="Arial" panose="020B0604020202020204" pitchFamily="34" charset="0"/>
              <a:buChar char="•"/>
            </a:pPr>
            <a:br>
              <a:rPr lang="en-US" sz="1300" b="0" dirty="0">
                <a:effectLst/>
              </a:rPr>
            </a:br>
            <a:r>
              <a:rPr lang="en-US" sz="1300" b="0" i="0" u="none" strike="noStrike" dirty="0">
                <a:solidFill>
                  <a:srgbClr val="333333"/>
                </a:solidFill>
                <a:effectLst/>
                <a:latin typeface="Arial" panose="020B0604020202020204" pitchFamily="34" charset="0"/>
              </a:rPr>
              <a:t>P. Saini and B. Nagpal, "Deep-LSTM Model for Wheat Crop Yield Prediction in India," </a:t>
            </a:r>
            <a:r>
              <a:rPr lang="en-US" sz="1300" b="0" i="1" u="none" strike="noStrike" dirty="0">
                <a:solidFill>
                  <a:srgbClr val="333333"/>
                </a:solidFill>
                <a:effectLst/>
                <a:latin typeface="Arial" panose="020B0604020202020204" pitchFamily="34" charset="0"/>
              </a:rPr>
              <a:t>2022 Fifth International Conference on Computational Intelligence and Communication Technologies (CCICT)</a:t>
            </a:r>
            <a:r>
              <a:rPr lang="en-US" sz="1300" b="0" i="0" u="none" strike="noStrike" dirty="0">
                <a:solidFill>
                  <a:srgbClr val="333333"/>
                </a:solidFill>
                <a:effectLst/>
                <a:latin typeface="Arial" panose="020B0604020202020204" pitchFamily="34" charset="0"/>
              </a:rPr>
              <a:t>, </a:t>
            </a:r>
            <a:r>
              <a:rPr lang="en-US" sz="1300" b="0" i="0" u="none" strike="noStrike" dirty="0" err="1">
                <a:solidFill>
                  <a:srgbClr val="333333"/>
                </a:solidFill>
                <a:effectLst/>
                <a:latin typeface="Arial" panose="020B0604020202020204" pitchFamily="34" charset="0"/>
              </a:rPr>
              <a:t>Sonepat</a:t>
            </a:r>
            <a:r>
              <a:rPr lang="en-US" sz="1300" b="0" i="0" u="none" strike="noStrike" dirty="0">
                <a:solidFill>
                  <a:srgbClr val="333333"/>
                </a:solidFill>
                <a:effectLst/>
                <a:latin typeface="Arial" panose="020B0604020202020204" pitchFamily="34" charset="0"/>
              </a:rPr>
              <a:t>, India, 2022, pp. 73-78, </a:t>
            </a:r>
            <a:r>
              <a:rPr lang="en-US" sz="1300" b="0" i="0" u="none" strike="noStrike" dirty="0" err="1">
                <a:solidFill>
                  <a:srgbClr val="333333"/>
                </a:solidFill>
                <a:effectLst/>
                <a:latin typeface="Arial" panose="020B0604020202020204" pitchFamily="34" charset="0"/>
              </a:rPr>
              <a:t>doi</a:t>
            </a:r>
            <a:r>
              <a:rPr lang="en-US" sz="1300" b="0" i="0" u="none" strike="noStrike" dirty="0">
                <a:solidFill>
                  <a:srgbClr val="333333"/>
                </a:solidFill>
                <a:effectLst/>
                <a:latin typeface="Arial" panose="020B0604020202020204" pitchFamily="34" charset="0"/>
              </a:rPr>
              <a:t>: 10.1109/CCiCT56684.2022.00025.</a:t>
            </a:r>
          </a:p>
          <a:p>
            <a:pPr marL="171450" indent="-171450" algn="l" rtl="0" fontAlgn="base">
              <a:spcBef>
                <a:spcPts val="0"/>
              </a:spcBef>
              <a:spcAft>
                <a:spcPts val="0"/>
              </a:spcAft>
              <a:buFont typeface="Arial" panose="020B0604020202020204" pitchFamily="34" charset="0"/>
              <a:buChar char="•"/>
            </a:pPr>
            <a:br>
              <a:rPr lang="en-US" sz="1300" b="0" dirty="0">
                <a:effectLst/>
              </a:rPr>
            </a:br>
            <a:r>
              <a:rPr lang="en-US" sz="1300" b="0" i="0" u="none" strike="noStrike" dirty="0">
                <a:solidFill>
                  <a:srgbClr val="333333"/>
                </a:solidFill>
                <a:effectLst/>
                <a:latin typeface="Arial" panose="020B0604020202020204" pitchFamily="34" charset="0"/>
              </a:rPr>
              <a:t>R. </a:t>
            </a:r>
            <a:r>
              <a:rPr lang="en-US" sz="1300" b="0" i="0" u="none" strike="noStrike" dirty="0" err="1">
                <a:solidFill>
                  <a:srgbClr val="333333"/>
                </a:solidFill>
                <a:effectLst/>
                <a:latin typeface="Arial" panose="020B0604020202020204" pitchFamily="34" charset="0"/>
              </a:rPr>
              <a:t>Welekar</a:t>
            </a:r>
            <a:r>
              <a:rPr lang="en-US" sz="1300" b="0" i="0" u="none" strike="noStrike" dirty="0">
                <a:solidFill>
                  <a:srgbClr val="333333"/>
                </a:solidFill>
                <a:effectLst/>
                <a:latin typeface="Arial" panose="020B0604020202020204" pitchFamily="34" charset="0"/>
              </a:rPr>
              <a:t> and C. </a:t>
            </a:r>
            <a:r>
              <a:rPr lang="en-US" sz="1300" b="0" i="0" u="none" strike="noStrike" dirty="0" err="1">
                <a:solidFill>
                  <a:srgbClr val="333333"/>
                </a:solidFill>
                <a:effectLst/>
                <a:latin typeface="Arial" panose="020B0604020202020204" pitchFamily="34" charset="0"/>
              </a:rPr>
              <a:t>Dadiyala</a:t>
            </a:r>
            <a:r>
              <a:rPr lang="en-US" sz="1300" b="0" i="0" u="none" strike="noStrike" dirty="0">
                <a:solidFill>
                  <a:srgbClr val="333333"/>
                </a:solidFill>
                <a:effectLst/>
                <a:latin typeface="Arial" panose="020B0604020202020204" pitchFamily="34" charset="0"/>
              </a:rPr>
              <a:t>, "Optimizing Crop Yield in Agriculture using Data Mining and Machine Learning Techniques," </a:t>
            </a:r>
            <a:r>
              <a:rPr lang="en-US" sz="1300" b="0" i="1" u="none" strike="noStrike" dirty="0">
                <a:solidFill>
                  <a:srgbClr val="333333"/>
                </a:solidFill>
                <a:effectLst/>
                <a:latin typeface="Arial" panose="020B0604020202020204" pitchFamily="34" charset="0"/>
              </a:rPr>
              <a:t>2023 4th International Conference for Emerging Technology (INCET)</a:t>
            </a:r>
            <a:r>
              <a:rPr lang="en-US" sz="1300" b="0" i="0" u="none" strike="noStrike" dirty="0">
                <a:solidFill>
                  <a:srgbClr val="333333"/>
                </a:solidFill>
                <a:effectLst/>
                <a:latin typeface="Arial" panose="020B0604020202020204" pitchFamily="34" charset="0"/>
              </a:rPr>
              <a:t>, Belgaum, India, 2023, pp. 1-7, </a:t>
            </a:r>
            <a:r>
              <a:rPr lang="en-US" sz="1300" b="0" i="0" u="none" strike="noStrike" dirty="0" err="1">
                <a:solidFill>
                  <a:srgbClr val="333333"/>
                </a:solidFill>
                <a:effectLst/>
                <a:latin typeface="Arial" panose="020B0604020202020204" pitchFamily="34" charset="0"/>
              </a:rPr>
              <a:t>doi</a:t>
            </a:r>
            <a:r>
              <a:rPr lang="en-US" sz="1300" b="0" i="0" u="none" strike="noStrike" dirty="0">
                <a:solidFill>
                  <a:srgbClr val="333333"/>
                </a:solidFill>
                <a:effectLst/>
                <a:latin typeface="Arial" panose="020B0604020202020204" pitchFamily="34" charset="0"/>
              </a:rPr>
              <a:t>: 10.1109/INCET57972.2023.10170493.</a:t>
            </a:r>
          </a:p>
          <a:p>
            <a:pPr marL="171450" indent="-171450" algn="l" rtl="0" fontAlgn="base">
              <a:spcBef>
                <a:spcPts val="0"/>
              </a:spcBef>
              <a:spcAft>
                <a:spcPts val="0"/>
              </a:spcAft>
              <a:buFont typeface="Arial" panose="020B0604020202020204" pitchFamily="34" charset="0"/>
              <a:buChar char="•"/>
            </a:pPr>
            <a:br>
              <a:rPr lang="en-US" sz="1300" b="0" dirty="0">
                <a:effectLst/>
              </a:rPr>
            </a:br>
            <a:r>
              <a:rPr lang="en-US" sz="1300" b="0" i="0" u="none" strike="noStrike" dirty="0">
                <a:solidFill>
                  <a:srgbClr val="333333"/>
                </a:solidFill>
                <a:effectLst/>
                <a:latin typeface="Comfortaa"/>
              </a:rPr>
              <a:t>S. Thirumal and R. </a:t>
            </a:r>
            <a:r>
              <a:rPr lang="en-US" sz="1300" b="0" i="0" u="none" strike="noStrike" dirty="0" err="1">
                <a:solidFill>
                  <a:srgbClr val="333333"/>
                </a:solidFill>
                <a:effectLst/>
                <a:latin typeface="Comfortaa"/>
              </a:rPr>
              <a:t>Latha</a:t>
            </a:r>
            <a:r>
              <a:rPr lang="en-US" sz="1300" b="0" i="0" u="none" strike="noStrike" dirty="0">
                <a:solidFill>
                  <a:srgbClr val="333333"/>
                </a:solidFill>
                <a:effectLst/>
                <a:latin typeface="Comfortaa"/>
              </a:rPr>
              <a:t>, "Automated Rice Crop Yield Prediction using Sine Cosine Algorithm with Weighted Regularized Extreme Learning Machine," 2023 7th International Conference on Intelligent Computing and Control Systems (ICICCS), Madurai, India, 2023, pp. 35-40, </a:t>
            </a:r>
            <a:r>
              <a:rPr lang="en-US" sz="1300" b="0" i="0" u="none" strike="noStrike" dirty="0" err="1">
                <a:solidFill>
                  <a:srgbClr val="333333"/>
                </a:solidFill>
                <a:effectLst/>
                <a:latin typeface="Comfortaa"/>
              </a:rPr>
              <a:t>doi</a:t>
            </a:r>
            <a:r>
              <a:rPr lang="en-US" sz="1300" b="0" i="0" u="none" strike="noStrike" dirty="0">
                <a:solidFill>
                  <a:srgbClr val="333333"/>
                </a:solidFill>
                <a:effectLst/>
                <a:latin typeface="Comfortaa"/>
              </a:rPr>
              <a:t>: 10.1109/ICICCS56967.2023.10142403.</a:t>
            </a:r>
          </a:p>
        </p:txBody>
      </p:sp>
      <p:sp>
        <p:nvSpPr>
          <p:cNvPr id="2087" name="Text Box 39"/>
          <p:cNvSpPr txBox="1">
            <a:spLocks noChangeArrowheads="1"/>
          </p:cNvSpPr>
          <p:nvPr/>
        </p:nvSpPr>
        <p:spPr bwMode="auto">
          <a:xfrm>
            <a:off x="13906501" y="3693224"/>
            <a:ext cx="6103937" cy="8499147"/>
          </a:xfrm>
          <a:prstGeom prst="rect">
            <a:avLst/>
          </a:prstGeom>
          <a:noFill/>
          <a:ln w="57150" cmpd="thinThick">
            <a:noFill/>
            <a:miter lim="800000"/>
            <a:headEnd/>
            <a:tailEnd/>
          </a:ln>
          <a:effectLst/>
        </p:spPr>
        <p:txBody>
          <a:bodyPr lIns="34951" tIns="17475" rIns="34951" bIns="17475">
            <a:spAutoFit/>
          </a:bodyPr>
          <a:lstStyle/>
          <a:p>
            <a:pPr algn="l"/>
            <a:r>
              <a:rPr lang="en-US" sz="2200" b="0" i="0" dirty="0">
                <a:solidFill>
                  <a:srgbClr val="374151"/>
                </a:solidFill>
                <a:effectLst/>
                <a:latin typeface="Times New Roman" panose="02020603050405020304" pitchFamily="18" charset="0"/>
                <a:cs typeface="Times New Roman" panose="02020603050405020304" pitchFamily="18" charset="0"/>
              </a:rPr>
              <a:t>Model evaluation highlights varied predictive accuracies in crop yield estimation.</a:t>
            </a:r>
          </a:p>
          <a:p>
            <a:pPr algn="l">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Decision Tree: Moderate accuracy (MAE: 158.63).</a:t>
            </a:r>
          </a:p>
          <a:p>
            <a:pPr algn="l">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DNN using TensorFlow: Improved accuracy (MAE: 144.75), showcasing pattern capture.</a:t>
            </a:r>
          </a:p>
          <a:p>
            <a:pPr algn="l">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KNN with PyTorch: Competitive accuracy (MAE: 142.15), outperforming traditional KNN.</a:t>
            </a:r>
          </a:p>
          <a:p>
            <a:pPr algn="l">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Traditional KNN: Higher MAE (245.64) than its PyTorch-based counterpart.</a:t>
            </a:r>
          </a:p>
          <a:p>
            <a:pPr algn="l">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Elastic Net: Moderate accuracy (MAE: 214.26), between Decision Tree and KNN.</a:t>
            </a:r>
          </a:p>
          <a:p>
            <a:pPr algn="l">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Random Forest: Enhanced accuracy (MAE: 141.68), demonstrating robustness.</a:t>
            </a:r>
          </a:p>
          <a:p>
            <a:pPr algn="l">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SVR: Higher MAE (274.75), indicating challenges in pattern extraction.</a:t>
            </a:r>
          </a:p>
          <a:p>
            <a:pPr algn="l">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Linear Regression: Moderate accuracy (MAE: 173.46).</a:t>
            </a:r>
          </a:p>
          <a:p>
            <a:pPr algn="l">
              <a:buFont typeface="Arial" panose="020B0604020202020204" pitchFamily="34" charset="0"/>
              <a:buChar char="•"/>
            </a:pPr>
            <a:endParaRPr lang="en-US" sz="2200" b="0" i="0" dirty="0">
              <a:solidFill>
                <a:srgbClr val="374151"/>
              </a:solidFill>
              <a:effectLst/>
              <a:latin typeface="Times New Roman" panose="02020603050405020304" pitchFamily="18" charset="0"/>
              <a:cs typeface="Times New Roman" panose="02020603050405020304" pitchFamily="18" charset="0"/>
            </a:endParaRPr>
          </a:p>
          <a:p>
            <a:pPr algn="l"/>
            <a:r>
              <a:rPr lang="en-US" sz="2200" b="0" i="0" dirty="0">
                <a:solidFill>
                  <a:srgbClr val="374151"/>
                </a:solidFill>
                <a:effectLst/>
                <a:latin typeface="Times New Roman" panose="02020603050405020304" pitchFamily="18" charset="0"/>
                <a:cs typeface="Times New Roman" panose="02020603050405020304" pitchFamily="18" charset="0"/>
              </a:rPr>
              <a:t>In summary, the Random Forest and KNN using PyTorch models demonstrated relatively lower mean absolute errors, suggesting their efficacy in predicting crop yield in comparison to other algorithms. The results highlight the importance of selecting appropriate models for the specific characteristics of the dataset.</a:t>
            </a:r>
            <a:endParaRPr lang="en-US" sz="2200" dirty="0">
              <a:latin typeface="Times New Roman" panose="02020603050405020304" pitchFamily="18" charset="0"/>
              <a:cs typeface="Times New Roman" panose="02020603050405020304" pitchFamily="18" charset="0"/>
            </a:endParaRPr>
          </a:p>
        </p:txBody>
      </p:sp>
      <p:sp>
        <p:nvSpPr>
          <p:cNvPr id="2088" name="Text Box 40"/>
          <p:cNvSpPr txBox="1">
            <a:spLocks noChangeArrowheads="1"/>
          </p:cNvSpPr>
          <p:nvPr/>
        </p:nvSpPr>
        <p:spPr bwMode="auto">
          <a:xfrm>
            <a:off x="20716876" y="4085640"/>
            <a:ext cx="6056313" cy="7491179"/>
          </a:xfrm>
          <a:prstGeom prst="rect">
            <a:avLst/>
          </a:prstGeom>
          <a:noFill/>
          <a:ln w="57150" cmpd="thinThick">
            <a:noFill/>
            <a:miter lim="800000"/>
            <a:headEnd/>
            <a:tailEnd/>
          </a:ln>
          <a:effectLst/>
        </p:spPr>
        <p:txBody>
          <a:bodyPr lIns="34951" tIns="17475" rIns="34951" bIns="17475">
            <a:spAutoFit/>
          </a:bodyPr>
          <a:lstStyle/>
          <a:p>
            <a:pPr algn="l"/>
            <a:r>
              <a:rPr lang="en-US" sz="1900" b="1" i="0" dirty="0">
                <a:solidFill>
                  <a:srgbClr val="374151"/>
                </a:solidFill>
                <a:effectLst/>
                <a:latin typeface="Söhne"/>
              </a:rPr>
              <a:t>Conclusions:</a:t>
            </a:r>
            <a:r>
              <a:rPr lang="en-US" sz="1900" b="0" i="0" dirty="0">
                <a:solidFill>
                  <a:srgbClr val="374151"/>
                </a:solidFill>
                <a:effectLst/>
                <a:latin typeface="Söhne"/>
              </a:rPr>
              <a:t> The study successfully addressed the research question of predicting crop yield per acre, showcasing varying accuracies among machine learning models. Notably, Random Forest and KNN with PyTorch demonstrated superior performance, emphasizing the importance of model selection. Decision Tree, DNN using TensorFlow, and Elastic Net provided valuable insights, while Linear Regression served as a baseline. These findings underscore the need for tailored model choices aligned with dataset characteristics.</a:t>
            </a:r>
          </a:p>
          <a:p>
            <a:pPr algn="l"/>
            <a:endParaRPr lang="en-US" sz="1900" b="0" i="0" dirty="0">
              <a:solidFill>
                <a:srgbClr val="374151"/>
              </a:solidFill>
              <a:effectLst/>
              <a:latin typeface="Söhne"/>
            </a:endParaRPr>
          </a:p>
          <a:p>
            <a:pPr algn="l"/>
            <a:r>
              <a:rPr lang="en-US" sz="1900" b="1" i="0" dirty="0">
                <a:solidFill>
                  <a:srgbClr val="374151"/>
                </a:solidFill>
                <a:effectLst/>
                <a:latin typeface="Söhne"/>
              </a:rPr>
              <a:t>Future Work:</a:t>
            </a:r>
            <a:r>
              <a:rPr lang="en-US" sz="1900" b="0" i="0" dirty="0">
                <a:solidFill>
                  <a:srgbClr val="374151"/>
                </a:solidFill>
                <a:effectLst/>
                <a:latin typeface="Söhne"/>
              </a:rPr>
              <a:t> Future research avenues involve exploring feature engineering, incorporating temporal analysis for evolving patterns, utilizing ensemble methods, and optimizing hyperparameters. Additionally, the inclusion of domain-specific features could enhance predictive capabilities.</a:t>
            </a:r>
          </a:p>
          <a:p>
            <a:pPr algn="l"/>
            <a:endParaRPr lang="en-US" sz="1900" b="0" i="0" dirty="0">
              <a:solidFill>
                <a:srgbClr val="374151"/>
              </a:solidFill>
              <a:effectLst/>
              <a:latin typeface="Söhne"/>
            </a:endParaRPr>
          </a:p>
          <a:p>
            <a:pPr algn="l"/>
            <a:r>
              <a:rPr lang="en-US" sz="1900" b="1" i="0" dirty="0">
                <a:solidFill>
                  <a:srgbClr val="374151"/>
                </a:solidFill>
                <a:effectLst/>
                <a:latin typeface="Söhne"/>
              </a:rPr>
              <a:t>Limitations:</a:t>
            </a:r>
            <a:r>
              <a:rPr lang="en-US" sz="1900" b="0" i="0" dirty="0">
                <a:solidFill>
                  <a:srgbClr val="374151"/>
                </a:solidFill>
                <a:effectLst/>
                <a:latin typeface="Söhne"/>
              </a:rPr>
              <a:t> Limitations include data constraints, potential non-linearity not captured by linear models, and the need for validation on diverse datasets and regions. Incomplete feature sets and external factors, such as unforeseen events, may impact predictions. Addressing these limitations and pursuing future avenues will contribute to advancing accurate crop yield predictions, supporting informed decision-making in agriculture.</a:t>
            </a:r>
          </a:p>
          <a:p>
            <a:pPr algn="l" defTabSz="350838" eaLnBrk="0" hangingPunct="0">
              <a:lnSpc>
                <a:spcPct val="95000"/>
              </a:lnSpc>
            </a:pPr>
            <a:endParaRPr lang="en-US" sz="1000" dirty="0">
              <a:latin typeface="Times New Roman" pitchFamily="18" charset="0"/>
            </a:endParaRPr>
          </a:p>
        </p:txBody>
      </p:sp>
      <p:sp>
        <p:nvSpPr>
          <p:cNvPr id="2090" name="Text Box 42"/>
          <p:cNvSpPr txBox="1">
            <a:spLocks noChangeArrowheads="1"/>
          </p:cNvSpPr>
          <p:nvPr/>
        </p:nvSpPr>
        <p:spPr bwMode="auto">
          <a:xfrm>
            <a:off x="523873" y="3148025"/>
            <a:ext cx="6143625" cy="545199"/>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3200" b="1" dirty="0">
                <a:latin typeface="Arima Koshi ExtraBold" pitchFamily="2" charset="77"/>
                <a:cs typeface="Arima Koshi ExtraBold" pitchFamily="2" charset="77"/>
              </a:rPr>
              <a:t>Abstract</a:t>
            </a:r>
          </a:p>
        </p:txBody>
      </p:sp>
      <p:sp>
        <p:nvSpPr>
          <p:cNvPr id="2091" name="Text Box 43"/>
          <p:cNvSpPr txBox="1">
            <a:spLocks noChangeArrowheads="1"/>
          </p:cNvSpPr>
          <p:nvPr/>
        </p:nvSpPr>
        <p:spPr bwMode="auto">
          <a:xfrm>
            <a:off x="13977937" y="3109579"/>
            <a:ext cx="6143625" cy="545199"/>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3200" b="1" dirty="0">
                <a:latin typeface="Arima Koshi ExtraBold" pitchFamily="2" charset="77"/>
                <a:cs typeface="Arima Koshi ExtraBold" pitchFamily="2" charset="77"/>
              </a:rPr>
              <a:t>Results</a:t>
            </a:r>
          </a:p>
        </p:txBody>
      </p:sp>
      <p:sp>
        <p:nvSpPr>
          <p:cNvPr id="25" name="Text Box 19"/>
          <p:cNvSpPr txBox="1">
            <a:spLocks noChangeArrowheads="1"/>
          </p:cNvSpPr>
          <p:nvPr/>
        </p:nvSpPr>
        <p:spPr bwMode="auto">
          <a:xfrm>
            <a:off x="7276306" y="3309787"/>
            <a:ext cx="6116637" cy="12665006"/>
          </a:xfrm>
          <a:prstGeom prst="rect">
            <a:avLst/>
          </a:prstGeom>
          <a:noFill/>
          <a:ln w="9525">
            <a:noFill/>
            <a:miter lim="800000"/>
            <a:headEnd/>
            <a:tailEnd/>
          </a:ln>
          <a:effectLst/>
        </p:spPr>
        <p:txBody>
          <a:bodyPr wrap="square">
            <a:spAutoFit/>
          </a:bodyPr>
          <a:lstStyle/>
          <a:p>
            <a:pPr algn="l"/>
            <a:br>
              <a:rPr lang="en-US" sz="1900" dirty="0">
                <a:latin typeface="Times New Roman" panose="02020603050405020304" pitchFamily="18" charset="0"/>
                <a:cs typeface="Times New Roman" panose="02020603050405020304" pitchFamily="18" charset="0"/>
              </a:rPr>
            </a:br>
            <a:r>
              <a:rPr lang="en-US" sz="1900" dirty="0">
                <a:solidFill>
                  <a:srgbClr val="374151"/>
                </a:solidFill>
                <a:effectLst/>
                <a:latin typeface="Times New Roman" panose="02020603050405020304" pitchFamily="18" charset="0"/>
                <a:cs typeface="Times New Roman" panose="02020603050405020304" pitchFamily="18" charset="0"/>
              </a:rPr>
              <a:t>This code initiates a comprehensive data analysis pipeline, encompassing profiling, correlation visualization, feature selection, and machine learning model building for predicting crop yield, fostering informed decision-making in agriculture.</a:t>
            </a:r>
            <a:endParaRPr lang="en-US" sz="1900" dirty="0">
              <a:solidFill>
                <a:srgbClr val="374151"/>
              </a:solidFill>
              <a:latin typeface="Times New Roman" panose="02020603050405020304" pitchFamily="18" charset="0"/>
              <a:cs typeface="Times New Roman" panose="02020603050405020304" pitchFamily="18" charset="0"/>
            </a:endParaRPr>
          </a:p>
          <a:p>
            <a:pPr algn="l">
              <a:buFont typeface="+mj-lt"/>
              <a:buAutoNum type="arabicPeriod"/>
            </a:pPr>
            <a:r>
              <a:rPr lang="en-US" sz="1900" b="1" dirty="0">
                <a:solidFill>
                  <a:srgbClr val="374151"/>
                </a:solidFill>
                <a:effectLst/>
                <a:latin typeface="Times New Roman" panose="02020603050405020304" pitchFamily="18" charset="0"/>
                <a:cs typeface="Times New Roman" panose="02020603050405020304" pitchFamily="18" charset="0"/>
              </a:rPr>
              <a:t>Data Profiling:</a:t>
            </a:r>
          </a:p>
          <a:p>
            <a:pPr marL="742950" lvl="1" indent="-285750" algn="l">
              <a:buFont typeface="+mj-lt"/>
              <a:buAutoNum type="arabicPeriod"/>
            </a:pPr>
            <a:r>
              <a:rPr lang="en-US" sz="1900" dirty="0">
                <a:solidFill>
                  <a:srgbClr val="374151"/>
                </a:solidFill>
                <a:effectLst/>
                <a:latin typeface="Times New Roman" panose="02020603050405020304" pitchFamily="18" charset="0"/>
                <a:cs typeface="Times New Roman" panose="02020603050405020304" pitchFamily="18" charset="0"/>
              </a:rPr>
              <a:t>Utilized the pandas_profiling library to generate a comprehensive report on the dataset (data.profile_report()).</a:t>
            </a:r>
          </a:p>
          <a:p>
            <a:pPr marL="742950" lvl="1" indent="-285750" algn="l">
              <a:buFont typeface="+mj-lt"/>
              <a:buAutoNum type="arabicPeriod"/>
            </a:pPr>
            <a:r>
              <a:rPr lang="en-US" sz="1900" dirty="0">
                <a:solidFill>
                  <a:srgbClr val="374151"/>
                </a:solidFill>
                <a:effectLst/>
                <a:latin typeface="Times New Roman" panose="02020603050405020304" pitchFamily="18" charset="0"/>
                <a:cs typeface="Times New Roman" panose="02020603050405020304" pitchFamily="18" charset="0"/>
              </a:rPr>
              <a:t>Enabled sorting, full-width HTML style, and a progress bar for better visualization and understanding.</a:t>
            </a:r>
          </a:p>
          <a:p>
            <a:pPr algn="l">
              <a:buFont typeface="+mj-lt"/>
              <a:buAutoNum type="arabicPeriod"/>
            </a:pPr>
            <a:r>
              <a:rPr lang="en-US" sz="1900" b="1" dirty="0">
                <a:solidFill>
                  <a:srgbClr val="374151"/>
                </a:solidFill>
                <a:effectLst/>
                <a:latin typeface="Times New Roman" panose="02020603050405020304" pitchFamily="18" charset="0"/>
                <a:cs typeface="Times New Roman" panose="02020603050405020304" pitchFamily="18" charset="0"/>
              </a:rPr>
              <a:t>Correlation Analysis:</a:t>
            </a:r>
          </a:p>
          <a:p>
            <a:pPr marL="742950" lvl="1" indent="-285750" algn="l">
              <a:buFont typeface="+mj-lt"/>
              <a:buAutoNum type="arabicPeriod"/>
            </a:pPr>
            <a:r>
              <a:rPr lang="en-US" sz="1900" dirty="0">
                <a:solidFill>
                  <a:srgbClr val="374151"/>
                </a:solidFill>
                <a:effectLst/>
                <a:latin typeface="Times New Roman" panose="02020603050405020304" pitchFamily="18" charset="0"/>
                <a:cs typeface="Times New Roman" panose="02020603050405020304" pitchFamily="18" charset="0"/>
              </a:rPr>
              <a:t>Employed Seaborn and Matplotlib for visualizing the correlation matrix using a heatmap.</a:t>
            </a:r>
          </a:p>
          <a:p>
            <a:pPr marL="742950" lvl="1" indent="-285750" algn="l">
              <a:buFont typeface="+mj-lt"/>
              <a:buAutoNum type="arabicPeriod"/>
            </a:pPr>
            <a:r>
              <a:rPr lang="en-US" sz="1900" dirty="0">
                <a:solidFill>
                  <a:srgbClr val="374151"/>
                </a:solidFill>
                <a:effectLst/>
                <a:latin typeface="Times New Roman" panose="02020603050405020304" pitchFamily="18" charset="0"/>
                <a:cs typeface="Times New Roman" panose="02020603050405020304" pitchFamily="18" charset="0"/>
              </a:rPr>
              <a:t>Identified features correlated with the target variable ('Yield') to understand feature importance.</a:t>
            </a:r>
          </a:p>
          <a:p>
            <a:pPr algn="l">
              <a:buFont typeface="+mj-lt"/>
              <a:buAutoNum type="arabicPeriod"/>
            </a:pPr>
            <a:r>
              <a:rPr lang="en-US" sz="1900" b="1" dirty="0">
                <a:solidFill>
                  <a:srgbClr val="374151"/>
                </a:solidFill>
                <a:effectLst/>
                <a:latin typeface="Times New Roman" panose="02020603050405020304" pitchFamily="18" charset="0"/>
                <a:cs typeface="Times New Roman" panose="02020603050405020304" pitchFamily="18" charset="0"/>
              </a:rPr>
              <a:t>Feature Selection Based on Correlation:</a:t>
            </a:r>
          </a:p>
          <a:p>
            <a:pPr marL="742950" lvl="1" indent="-285750" algn="l">
              <a:buFont typeface="+mj-lt"/>
              <a:buAutoNum type="arabicPeriod"/>
            </a:pPr>
            <a:r>
              <a:rPr lang="en-US" sz="1900" dirty="0">
                <a:solidFill>
                  <a:srgbClr val="374151"/>
                </a:solidFill>
                <a:effectLst/>
                <a:latin typeface="Times New Roman" panose="02020603050405020304" pitchFamily="18" charset="0"/>
                <a:cs typeface="Times New Roman" panose="02020603050405020304" pitchFamily="18" charset="0"/>
              </a:rPr>
              <a:t>Set a correlation threshold (0.20) to filter features significantly correlated with 'Yield.'</a:t>
            </a:r>
          </a:p>
          <a:p>
            <a:pPr marL="742950" lvl="1" indent="-285750" algn="l">
              <a:buFont typeface="+mj-lt"/>
              <a:buAutoNum type="arabicPeriod"/>
            </a:pPr>
            <a:r>
              <a:rPr lang="en-US" sz="1900" dirty="0">
                <a:solidFill>
                  <a:srgbClr val="374151"/>
                </a:solidFill>
                <a:effectLst/>
                <a:latin typeface="Times New Roman" panose="02020603050405020304" pitchFamily="18" charset="0"/>
                <a:cs typeface="Times New Roman" panose="02020603050405020304" pitchFamily="18" charset="0"/>
              </a:rPr>
              <a:t>Selected features meeting or exceeding the correlation threshold for further analysis and model building.</a:t>
            </a:r>
          </a:p>
          <a:p>
            <a:pPr algn="l">
              <a:buFont typeface="+mj-lt"/>
              <a:buAutoNum type="arabicPeriod"/>
            </a:pPr>
            <a:r>
              <a:rPr lang="en-US" sz="1900" b="1" dirty="0">
                <a:solidFill>
                  <a:srgbClr val="374151"/>
                </a:solidFill>
                <a:effectLst/>
                <a:latin typeface="Times New Roman" panose="02020603050405020304" pitchFamily="18" charset="0"/>
                <a:cs typeface="Times New Roman" panose="02020603050405020304" pitchFamily="18" charset="0"/>
              </a:rPr>
              <a:t>Handling Missing Data:</a:t>
            </a:r>
          </a:p>
          <a:p>
            <a:pPr marL="742950" lvl="1" indent="-285750" algn="l">
              <a:buFont typeface="+mj-lt"/>
              <a:buAutoNum type="arabicPeriod"/>
            </a:pPr>
            <a:r>
              <a:rPr lang="en-US" sz="1900" dirty="0">
                <a:solidFill>
                  <a:srgbClr val="374151"/>
                </a:solidFill>
                <a:effectLst/>
                <a:latin typeface="Times New Roman" panose="02020603050405020304" pitchFamily="18" charset="0"/>
                <a:cs typeface="Times New Roman" panose="02020603050405020304" pitchFamily="18" charset="0"/>
              </a:rPr>
              <a:t>Investigated missing data, identifying columns with null values.</a:t>
            </a:r>
          </a:p>
          <a:p>
            <a:pPr marL="742950" lvl="1" indent="-285750" algn="l">
              <a:buFont typeface="+mj-lt"/>
              <a:buAutoNum type="arabicPeriod"/>
            </a:pPr>
            <a:r>
              <a:rPr lang="en-US" sz="1900" dirty="0">
                <a:solidFill>
                  <a:srgbClr val="374151"/>
                </a:solidFill>
                <a:effectLst/>
                <a:latin typeface="Times New Roman" panose="02020603050405020304" pitchFamily="18" charset="0"/>
                <a:cs typeface="Times New Roman" panose="02020603050405020304" pitchFamily="18" charset="0"/>
              </a:rPr>
              <a:t>Imputed missing values using a strategy of replacing nulls with correlated features, enhancing data completeness.</a:t>
            </a:r>
          </a:p>
          <a:p>
            <a:pPr algn="l">
              <a:buFont typeface="+mj-lt"/>
              <a:buAutoNum type="arabicPeriod"/>
            </a:pPr>
            <a:r>
              <a:rPr lang="en-US" sz="1900" b="1" dirty="0">
                <a:solidFill>
                  <a:srgbClr val="374151"/>
                </a:solidFill>
                <a:effectLst/>
                <a:latin typeface="Times New Roman" panose="02020603050405020304" pitchFamily="18" charset="0"/>
                <a:cs typeface="Times New Roman" panose="02020603050405020304" pitchFamily="18" charset="0"/>
              </a:rPr>
              <a:t>Replacement Strategy for Null Values:</a:t>
            </a:r>
          </a:p>
          <a:p>
            <a:pPr marL="742950" lvl="1" indent="-285750" algn="l">
              <a:buFont typeface="+mj-lt"/>
              <a:buAutoNum type="arabicPeriod"/>
            </a:pPr>
            <a:r>
              <a:rPr lang="en-US" sz="1900" dirty="0">
                <a:solidFill>
                  <a:srgbClr val="374151"/>
                </a:solidFill>
                <a:effectLst/>
                <a:latin typeface="Times New Roman" panose="02020603050405020304" pitchFamily="18" charset="0"/>
                <a:cs typeface="Times New Roman" panose="02020603050405020304" pitchFamily="18" charset="0"/>
              </a:rPr>
              <a:t>Implemented a targeted approach for replacing nulls, ensuring data integrity.</a:t>
            </a:r>
          </a:p>
          <a:p>
            <a:pPr marL="742950" lvl="1" indent="-285750" algn="l">
              <a:buFont typeface="+mj-lt"/>
              <a:buAutoNum type="arabicPeriod"/>
            </a:pPr>
            <a:r>
              <a:rPr lang="en-US" sz="1900" dirty="0">
                <a:solidFill>
                  <a:srgbClr val="374151"/>
                </a:solidFill>
                <a:effectLst/>
                <a:latin typeface="Times New Roman" panose="02020603050405020304" pitchFamily="18" charset="0"/>
                <a:cs typeface="Times New Roman" panose="02020603050405020304" pitchFamily="18" charset="0"/>
              </a:rPr>
              <a:t>Focused on replacing missing values in specific columns ('2tdUrea', '1tdUrea', BasalDAP, BasalUrea) by comparing correlations among these features.</a:t>
            </a:r>
          </a:p>
          <a:p>
            <a:pPr algn="l">
              <a:buFont typeface="+mj-lt"/>
              <a:buAutoNum type="arabicPeriod"/>
            </a:pPr>
            <a:r>
              <a:rPr lang="en-US" sz="1900" b="1" dirty="0">
                <a:solidFill>
                  <a:srgbClr val="374151"/>
                </a:solidFill>
                <a:effectLst/>
                <a:latin typeface="Times New Roman" panose="02020603050405020304" pitchFamily="18" charset="0"/>
                <a:cs typeface="Times New Roman" panose="02020603050405020304" pitchFamily="18" charset="0"/>
              </a:rPr>
              <a:t>Model Building: - </a:t>
            </a:r>
            <a:r>
              <a:rPr lang="en-US" sz="1900" dirty="0">
                <a:solidFill>
                  <a:srgbClr val="374151"/>
                </a:solidFill>
                <a:effectLst/>
                <a:latin typeface="Times New Roman" panose="02020603050405020304" pitchFamily="18" charset="0"/>
                <a:cs typeface="Times New Roman" panose="02020603050405020304" pitchFamily="18" charset="0"/>
              </a:rPr>
              <a:t>Diverse machine learning models, including deep learning with TensorFlow and PyTorch, as well as traditional models like KNN, ElasticNet, Random Forest, Decision Tree, Support Vector Regressor, and Linear Regression, were utilized for predicting crop yield.</a:t>
            </a:r>
          </a:p>
          <a:p>
            <a:pPr algn="l"/>
            <a:endParaRPr lang="en-US" sz="19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399B7D-B471-249A-693C-21B3C85D387C}"/>
              </a:ext>
            </a:extLst>
          </p:cNvPr>
          <p:cNvPicPr>
            <a:picLocks noChangeAspect="1"/>
          </p:cNvPicPr>
          <p:nvPr/>
        </p:nvPicPr>
        <p:blipFill>
          <a:blip r:embed="rId3"/>
          <a:stretch>
            <a:fillRect/>
          </a:stretch>
        </p:blipFill>
        <p:spPr>
          <a:xfrm>
            <a:off x="24178632" y="585530"/>
            <a:ext cx="3246935" cy="2078038"/>
          </a:xfrm>
          <a:prstGeom prst="rect">
            <a:avLst/>
          </a:prstGeom>
        </p:spPr>
      </p:pic>
      <p:sp>
        <p:nvSpPr>
          <p:cNvPr id="6" name="TextBox 5">
            <a:hlinkClick r:id="rId4"/>
            <a:extLst>
              <a:ext uri="{FF2B5EF4-FFF2-40B4-BE49-F238E27FC236}">
                <a16:creationId xmlns:a16="http://schemas.microsoft.com/office/drawing/2014/main" id="{9DB8CCED-A9F7-CA14-0815-6C49C59B11C0}"/>
              </a:ext>
            </a:extLst>
          </p:cNvPr>
          <p:cNvSpPr txBox="1"/>
          <p:nvPr/>
        </p:nvSpPr>
        <p:spPr>
          <a:xfrm>
            <a:off x="20526375" y="2044410"/>
            <a:ext cx="3309937" cy="923330"/>
          </a:xfrm>
          <a:prstGeom prst="rect">
            <a:avLst/>
          </a:prstGeom>
          <a:noFill/>
        </p:spPr>
        <p:txBody>
          <a:bodyPr wrap="square" rtlCol="0">
            <a:spAutoFit/>
          </a:bodyPr>
          <a:lstStyle/>
          <a:p>
            <a:pPr algn="l"/>
            <a:r>
              <a:rPr lang="en-US" sz="1800" b="1" dirty="0">
                <a:solidFill>
                  <a:schemeClr val="bg1"/>
                </a:solidFill>
                <a:effectLst/>
                <a:latin typeface="ACADEMY ENGRAVED LET PLAIN:1.0" panose="02000000000000000000" pitchFamily="2" charset="0"/>
              </a:rPr>
              <a:t>Python Notebook : </a:t>
            </a:r>
            <a:r>
              <a:rPr lang="en-US" sz="1800" b="1" dirty="0">
                <a:solidFill>
                  <a:schemeClr val="accent3">
                    <a:lumMod val="95000"/>
                  </a:schemeClr>
                </a:solidFill>
                <a:effectLst/>
                <a:latin typeface="ACADEMY ENGRAVED LET PLAIN:1.0" panose="02000000000000000000" pitchFamily="2" charset="0"/>
              </a:rPr>
              <a:t>- </a:t>
            </a:r>
            <a:r>
              <a:rPr lang="en-US" sz="1800" b="1" dirty="0">
                <a:solidFill>
                  <a:srgbClr val="140879"/>
                </a:solidFill>
                <a:effectLst/>
                <a:latin typeface="ACADEMY ENGRAVED LET PLAIN:1.0" panose="02000000000000000000" pitchFamily="2" charset="0"/>
                <a:hlinkClick r:id="rId4">
                  <a:extLst>
                    <a:ext uri="{A12FA001-AC4F-418D-AE19-62706E023703}">
                      <ahyp:hlinkClr xmlns:ahyp="http://schemas.microsoft.com/office/drawing/2018/hyperlinkcolor" val="tx"/>
                    </a:ext>
                  </a:extLst>
                </a:hlinkClick>
              </a:rPr>
              <a:t>Link</a:t>
            </a:r>
            <a:br>
              <a:rPr lang="en-US" sz="1800" b="1" dirty="0">
                <a:solidFill>
                  <a:schemeClr val="accent3">
                    <a:lumMod val="95000"/>
                  </a:schemeClr>
                </a:solidFill>
                <a:latin typeface="ACADEMY ENGRAVED LET PLAIN:1.0" panose="02000000000000000000" pitchFamily="2" charset="0"/>
              </a:rPr>
            </a:br>
            <a:r>
              <a:rPr lang="en-US" sz="1800" b="1" dirty="0">
                <a:solidFill>
                  <a:schemeClr val="accent3">
                    <a:lumMod val="95000"/>
                  </a:schemeClr>
                </a:solidFill>
                <a:latin typeface="ACADEMY ENGRAVED LET PLAIN:1.0" panose="02000000000000000000" pitchFamily="2" charset="0"/>
              </a:rPr>
              <a:t>              </a:t>
            </a:r>
            <a:r>
              <a:rPr lang="en-US" sz="1800" b="1" dirty="0">
                <a:solidFill>
                  <a:schemeClr val="accent3">
                    <a:lumMod val="95000"/>
                  </a:schemeClr>
                </a:solidFill>
                <a:effectLst/>
                <a:latin typeface="ACADEMY ENGRAVED LET PLAIN:1.0" panose="02000000000000000000" pitchFamily="2" charset="0"/>
              </a:rPr>
              <a:t>Dataset : - </a:t>
            </a:r>
            <a:r>
              <a:rPr lang="en-US" sz="1800" b="1" dirty="0">
                <a:solidFill>
                  <a:srgbClr val="16097A"/>
                </a:solidFill>
                <a:effectLst/>
                <a:latin typeface="ACADEMY ENGRAVED LET PLAIN:1.0" panose="02000000000000000000" pitchFamily="2" charset="0"/>
                <a:hlinkClick r:id="rId5">
                  <a:extLst>
                    <a:ext uri="{A12FA001-AC4F-418D-AE19-62706E023703}">
                      <ahyp:hlinkClr xmlns:ahyp="http://schemas.microsoft.com/office/drawing/2018/hyperlinkcolor" val="tx"/>
                    </a:ext>
                  </a:extLst>
                </a:hlinkClick>
              </a:rPr>
              <a:t>Link</a:t>
            </a:r>
            <a:endParaRPr lang="en-US" sz="1800" b="1" dirty="0">
              <a:solidFill>
                <a:srgbClr val="16097A"/>
              </a:solidFill>
              <a:effectLst/>
              <a:latin typeface="ACADEMY ENGRAVED LET PLAIN:1.0" panose="02000000000000000000" pitchFamily="2" charset="0"/>
            </a:endParaRPr>
          </a:p>
          <a:p>
            <a:pPr algn="l"/>
            <a:r>
              <a:rPr lang="en-US" sz="1800" b="1" dirty="0">
                <a:solidFill>
                  <a:schemeClr val="accent3">
                    <a:lumMod val="95000"/>
                  </a:schemeClr>
                </a:solidFill>
                <a:latin typeface="ACADEMY ENGRAVED LET PLAIN:1.0" panose="02000000000000000000" pitchFamily="2" charset="0"/>
              </a:rPr>
              <a:t>              GitHub : - </a:t>
            </a:r>
            <a:r>
              <a:rPr lang="en-US" sz="1800" b="1" dirty="0">
                <a:solidFill>
                  <a:srgbClr val="000375"/>
                </a:solidFill>
                <a:latin typeface="ACADEMY ENGRAVED LET PLAIN:1.0" panose="02000000000000000000" pitchFamily="2" charset="0"/>
                <a:hlinkClick r:id="rId6">
                  <a:extLst>
                    <a:ext uri="{A12FA001-AC4F-418D-AE19-62706E023703}">
                      <ahyp:hlinkClr xmlns:ahyp="http://schemas.microsoft.com/office/drawing/2018/hyperlinkcolor" val="tx"/>
                    </a:ext>
                  </a:extLst>
                </a:hlinkClick>
              </a:rPr>
              <a:t>Link</a:t>
            </a:r>
            <a:endParaRPr lang="en-US" sz="1800" b="1" dirty="0">
              <a:solidFill>
                <a:srgbClr val="000375"/>
              </a:solidFill>
              <a:latin typeface="ACADEMY ENGRAVED LET PLAIN:1.0" panose="02000000000000000000" pitchFamily="2" charset="0"/>
            </a:endParaRPr>
          </a:p>
        </p:txBody>
      </p:sp>
      <p:sp>
        <p:nvSpPr>
          <p:cNvPr id="8" name="TextBox 7">
            <a:extLst>
              <a:ext uri="{FF2B5EF4-FFF2-40B4-BE49-F238E27FC236}">
                <a16:creationId xmlns:a16="http://schemas.microsoft.com/office/drawing/2014/main" id="{96274062-A8A5-2951-D875-88B131D9A0D5}"/>
              </a:ext>
            </a:extLst>
          </p:cNvPr>
          <p:cNvSpPr txBox="1"/>
          <p:nvPr/>
        </p:nvSpPr>
        <p:spPr>
          <a:xfrm>
            <a:off x="357187" y="10370872"/>
            <a:ext cx="6477000" cy="1107996"/>
          </a:xfrm>
          <a:prstGeom prst="rect">
            <a:avLst/>
          </a:prstGeom>
          <a:noFill/>
        </p:spPr>
        <p:txBody>
          <a:bodyPr wrap="square" rtlCol="0">
            <a:spAutoFit/>
          </a:bodyPr>
          <a:lstStyle/>
          <a:p>
            <a:r>
              <a:rPr lang="en-US" sz="2800" b="1" dirty="0">
                <a:latin typeface="Arima Koshi ExtraBold" pitchFamily="2" charset="77"/>
                <a:cs typeface="Arima Koshi ExtraBold" pitchFamily="2" charset="77"/>
              </a:rPr>
              <a:t>Research Question</a:t>
            </a:r>
          </a:p>
          <a:p>
            <a:pPr algn="l"/>
            <a:r>
              <a:rPr lang="en-US" sz="1900" u="none" strike="noStrike" dirty="0">
                <a:solidFill>
                  <a:srgbClr val="374151"/>
                </a:solidFill>
                <a:effectLst/>
                <a:latin typeface="Times New Roman" panose="02020603050405020304" pitchFamily="18" charset="0"/>
                <a:cs typeface="Times New Roman" panose="02020603050405020304" pitchFamily="18" charset="0"/>
              </a:rPr>
              <a:t>Can we predict crop yield  per acre, using data on farming practices and environmental conditions?</a:t>
            </a:r>
            <a:endParaRPr lang="en-US" sz="19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3E40317-313B-2E40-CDEB-3351BCB52D3D}"/>
              </a:ext>
            </a:extLst>
          </p:cNvPr>
          <p:cNvSpPr txBox="1"/>
          <p:nvPr/>
        </p:nvSpPr>
        <p:spPr>
          <a:xfrm>
            <a:off x="341310" y="11588390"/>
            <a:ext cx="6516690" cy="4093428"/>
          </a:xfrm>
          <a:prstGeom prst="rect">
            <a:avLst/>
          </a:prstGeom>
          <a:noFill/>
        </p:spPr>
        <p:txBody>
          <a:bodyPr wrap="square" rtlCol="0">
            <a:spAutoFit/>
          </a:bodyPr>
          <a:lstStyle/>
          <a:p>
            <a:r>
              <a:rPr lang="en-US" sz="3200" b="1" dirty="0">
                <a:latin typeface="Arima Koshi ExtraBold" pitchFamily="2" charset="77"/>
                <a:cs typeface="Arima Koshi ExtraBold" pitchFamily="2" charset="77"/>
              </a:rPr>
              <a:t>Dataset</a:t>
            </a:r>
          </a:p>
          <a:p>
            <a:pPr algn="l"/>
            <a:r>
              <a:rPr lang="en-US" sz="1900" dirty="0">
                <a:effectLst/>
                <a:latin typeface="Times New Roman" panose="02020603050405020304" pitchFamily="18" charset="0"/>
                <a:cs typeface="Times New Roman" panose="02020603050405020304" pitchFamily="18" charset="0"/>
              </a:rPr>
              <a:t>The dataset is collected by Digital Green from smallholder farmers in India, focuses on addressing the challenges faced by these farmers, who play a vital role in global food production but often grapple with poverty and malnutrition. Comprising </a:t>
            </a:r>
            <a:r>
              <a:rPr lang="en-US" sz="1900" b="1" dirty="0">
                <a:effectLst/>
                <a:latin typeface="Times New Roman" panose="02020603050405020304" pitchFamily="18" charset="0"/>
                <a:cs typeface="Times New Roman" panose="02020603050405020304" pitchFamily="18" charset="0"/>
              </a:rPr>
              <a:t>44 columns and 3870 rows</a:t>
            </a:r>
            <a:r>
              <a:rPr lang="en-US" sz="1900" dirty="0">
                <a:effectLst/>
                <a:latin typeface="Times New Roman" panose="02020603050405020304" pitchFamily="18" charset="0"/>
                <a:cs typeface="Times New Roman" panose="02020603050405020304" pitchFamily="18" charset="0"/>
              </a:rPr>
              <a:t>, the dataset includes essential agricultural information such as </a:t>
            </a:r>
            <a:r>
              <a:rPr lang="en-US" sz="1900" b="1" dirty="0">
                <a:effectLst/>
                <a:latin typeface="Times New Roman" panose="02020603050405020304" pitchFamily="18" charset="0"/>
                <a:cs typeface="Times New Roman" panose="02020603050405020304" pitchFamily="18" charset="0"/>
              </a:rPr>
              <a:t>land characteristics of different areas, farming practices, </a:t>
            </a:r>
            <a:r>
              <a:rPr lang="en-US" sz="1900" dirty="0">
                <a:effectLst/>
                <a:latin typeface="Times New Roman" panose="02020603050405020304" pitchFamily="18" charset="0"/>
                <a:cs typeface="Times New Roman" panose="02020603050405020304" pitchFamily="18" charset="0"/>
              </a:rPr>
              <a:t>and</a:t>
            </a:r>
            <a:r>
              <a:rPr lang="en-US" sz="1900" b="1" dirty="0">
                <a:effectLst/>
                <a:latin typeface="Times New Roman" panose="02020603050405020304" pitchFamily="18" charset="0"/>
                <a:cs typeface="Times New Roman" panose="02020603050405020304" pitchFamily="18" charset="0"/>
              </a:rPr>
              <a:t> environmental conditions. </a:t>
            </a:r>
            <a:r>
              <a:rPr lang="en-US" sz="1900" dirty="0">
                <a:effectLst/>
                <a:latin typeface="Times New Roman" panose="02020603050405020304" pitchFamily="18" charset="0"/>
                <a:cs typeface="Times New Roman" panose="02020603050405020304" pitchFamily="18" charset="0"/>
              </a:rPr>
              <a:t>Noteworthy features encompass </a:t>
            </a:r>
            <a:r>
              <a:rPr lang="en-US" sz="1900" b="1" dirty="0">
                <a:effectLst/>
                <a:latin typeface="Times New Roman" panose="02020603050405020304" pitchFamily="18" charset="0"/>
                <a:cs typeface="Times New Roman" panose="02020603050405020304" pitchFamily="18" charset="0"/>
              </a:rPr>
              <a:t>land preparation methods, irrigation details, fertilizer application, and post-harvest practices</a:t>
            </a:r>
            <a:r>
              <a:rPr lang="en-US" sz="1900" dirty="0">
                <a:effectLst/>
                <a:latin typeface="Times New Roman" panose="02020603050405020304" pitchFamily="18" charset="0"/>
                <a:cs typeface="Times New Roman" panose="02020603050405020304" pitchFamily="18" charset="0"/>
              </a:rPr>
              <a:t>. The </a:t>
            </a:r>
            <a:r>
              <a:rPr lang="en-US" sz="1900" b="1" dirty="0">
                <a:effectLst/>
                <a:latin typeface="Times New Roman" panose="02020603050405020304" pitchFamily="18" charset="0"/>
                <a:cs typeface="Times New Roman" panose="02020603050405020304" pitchFamily="18" charset="0"/>
              </a:rPr>
              <a:t>'Acre' </a:t>
            </a:r>
            <a:r>
              <a:rPr lang="en-US" sz="1900" dirty="0">
                <a:effectLst/>
                <a:latin typeface="Times New Roman" panose="02020603050405020304" pitchFamily="18" charset="0"/>
                <a:cs typeface="Times New Roman" panose="02020603050405020304" pitchFamily="18" charset="0"/>
              </a:rPr>
              <a:t>and </a:t>
            </a:r>
            <a:r>
              <a:rPr lang="en-US" sz="1900" b="1" dirty="0">
                <a:effectLst/>
                <a:latin typeface="Times New Roman" panose="02020603050405020304" pitchFamily="18" charset="0"/>
                <a:cs typeface="Times New Roman" panose="02020603050405020304" pitchFamily="18" charset="0"/>
              </a:rPr>
              <a:t>'Yield' </a:t>
            </a:r>
            <a:r>
              <a:rPr lang="en-US" sz="1900" dirty="0">
                <a:effectLst/>
                <a:latin typeface="Times New Roman" panose="02020603050405020304" pitchFamily="18" charset="0"/>
                <a:cs typeface="Times New Roman" panose="02020603050405020304" pitchFamily="18" charset="0"/>
              </a:rPr>
              <a:t>columns represent the land size in acres and the corresponding crop yield per acre, respectively</a:t>
            </a:r>
            <a:r>
              <a:rPr lang="en-US" sz="1800" dirty="0">
                <a:effectLst/>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pic>
        <p:nvPicPr>
          <p:cNvPr id="12" name="Picture 11" descr="A table with text and words&#10;&#10;Description automatically generated with medium confidence">
            <a:extLst>
              <a:ext uri="{FF2B5EF4-FFF2-40B4-BE49-F238E27FC236}">
                <a16:creationId xmlns:a16="http://schemas.microsoft.com/office/drawing/2014/main" id="{FBDBEEC7-1A82-3FE7-2D19-1D77E0A924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35063" y="12192371"/>
            <a:ext cx="6424610" cy="2755900"/>
          </a:xfrm>
          <a:prstGeom prst="rect">
            <a:avLst/>
          </a:prstGeom>
        </p:spPr>
      </p:pic>
      <p:pic>
        <p:nvPicPr>
          <p:cNvPr id="1030" name="Picture 6" descr="Farmer, Agriculture, Agribusiness, Logo, Tractor, Agritech, Crop, Yellow  transparent background PNG clipart | HiClipart">
            <a:extLst>
              <a:ext uri="{FF2B5EF4-FFF2-40B4-BE49-F238E27FC236}">
                <a16:creationId xmlns:a16="http://schemas.microsoft.com/office/drawing/2014/main" id="{4448403E-9985-3511-EEC3-82949FBDA8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7" y="539653"/>
            <a:ext cx="2149818" cy="21068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Custom 1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1791</TotalTime>
  <Words>1234</Words>
  <Application>Microsoft Macintosh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ACADEMY ENGRAVED LET PLAIN:1.0</vt:lpstr>
      <vt:lpstr>Arial</vt:lpstr>
      <vt:lpstr>Arima Koshi ExtraBold</vt:lpstr>
      <vt:lpstr>Comfortaa</vt:lpstr>
      <vt:lpstr>Söhne</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Horizontal Template</dc:title>
  <dc:creator>Ethan Shulda;www.postersession.com</dc:creator>
  <cp:keywords>www.postersession.com</cp:keywords>
  <dc:description>©MegaPrint Inc. 2009</dc:description>
  <cp:lastModifiedBy>awasthirishabhm99@gmail.com</cp:lastModifiedBy>
  <cp:revision>42</cp:revision>
  <dcterms:created xsi:type="dcterms:W3CDTF">2008-12-04T00:20:37Z</dcterms:created>
  <dcterms:modified xsi:type="dcterms:W3CDTF">2023-12-13T21:10:32Z</dcterms:modified>
  <cp:category>Research Poster</cp:category>
</cp:coreProperties>
</file>