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For Post banners-2.png" descr="For Post banners-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940"/>
          <a:stretch>
            <a:fillRect/>
          </a:stretch>
        </p:blipFill>
        <p:spPr>
          <a:xfrm>
            <a:off x="127000" y="1256189"/>
            <a:ext cx="9144000" cy="4692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EC2 (Elastic Compute Cloud)</a:t>
            </a:r>
          </a:p>
        </p:txBody>
      </p:sp>
      <p:sp>
        <p:nvSpPr>
          <p:cNvPr id="147" name="Rectangle 7"/>
          <p:cNvSpPr txBox="1"/>
          <p:nvPr/>
        </p:nvSpPr>
        <p:spPr>
          <a:xfrm>
            <a:off x="179169" y="918158"/>
            <a:ext cx="8837553" cy="5078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>
                <a:solidFill>
                  <a:srgbClr val="FFC000"/>
                </a:solidFill>
              </a:defRPr>
            </a:pPr>
            <a:r>
              <a:t>Compute</a:t>
            </a:r>
            <a:r>
              <a:rPr>
                <a:solidFill>
                  <a:srgbClr val="FFFFFF"/>
                </a:solidFill>
              </a:rPr>
              <a:t> is one of the key foundational building blocks of the cloud computing infrastructure layer. "</a:t>
            </a:r>
            <a:r>
              <a:t>compute</a:t>
            </a:r>
            <a:r>
              <a:rPr>
                <a:solidFill>
                  <a:srgbClr val="FFFFFF"/>
                </a:solidFill>
              </a:rPr>
              <a:t>" refers to physical servers comprised of </a:t>
            </a:r>
            <a:r>
              <a:t>the processing, memory, and storage </a:t>
            </a:r>
            <a:r>
              <a:rPr>
                <a:solidFill>
                  <a:srgbClr val="FFFFFF"/>
                </a:solidFill>
              </a:rPr>
              <a:t>required to run an operating system such as Microsoft Windows or Linux, and some virtualized networking capability. </a:t>
            </a:r>
            <a:endParaRPr>
              <a:solidFill>
                <a:srgbClr val="FFFFFF"/>
              </a:solidFill>
            </a:endParaRP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Amazon EC2</a:t>
            </a:r>
            <a:r>
              <a:rPr>
                <a:solidFill>
                  <a:srgbClr val="FFFFFF"/>
                </a:solidFill>
              </a:rPr>
              <a:t> is a web service that provides resizable compute capacity in the cloud.</a:t>
            </a:r>
            <a:endParaRPr>
              <a:solidFill>
                <a:srgbClr val="FFFFFF"/>
              </a:solidFill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Amazon EC2 reduces the time required to obtain and boot new server instances to minutes, allowing you to quickly scale capacity, both up and down as computing requirement changes.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You have root access to each of your EC2 instances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You can Stop, Start, Reboot or Terminate your EC2 instances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You can provision your EC2 instances on Shared or dedicated hosts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You need a AMI to launch any EC2 instance.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 </a:t>
            </a: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EC2 instance </a:t>
            </a:r>
            <a:r>
              <a:rPr>
                <a:solidFill>
                  <a:srgbClr val="FFFFFF"/>
                </a:solidFill>
              </a:rPr>
              <a:t>metadata (from EC2 instances console)</a:t>
            </a:r>
            <a:endParaRPr>
              <a:solidFill>
                <a:srgbClr val="FFFFFF"/>
              </a:solidFill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            GET (or curl) http://169.254.169.254/latest/meta-data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An Amazon Machine Image (AMI) </a:t>
            </a:r>
            <a:r>
              <a:rPr>
                <a:solidFill>
                  <a:srgbClr val="FFFFFF"/>
                </a:solidFill>
              </a:rPr>
              <a:t>is a special type of virtual appliance that is used to create a virtual machine within EC2. AMIs come in three main categories: </a:t>
            </a:r>
            <a:endParaRPr>
              <a:solidFill>
                <a:srgbClr val="FFFFFF"/>
              </a:solidFill>
            </a:endParaRP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• Community AMIs – free to use, generally you just select the operating system you want 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• AWS Marketplace AMIs – pay to use, generally come packaged with additional, licensed software 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• My AMIs – AMIs that you create yourself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EC2 Families</a:t>
            </a:r>
          </a:p>
        </p:txBody>
      </p:sp>
      <p:sp>
        <p:nvSpPr>
          <p:cNvPr id="150" name="Rectangle 7"/>
          <p:cNvSpPr txBox="1"/>
          <p:nvPr/>
        </p:nvSpPr>
        <p:spPr>
          <a:xfrm>
            <a:off x="179170" y="918157"/>
            <a:ext cx="3699038" cy="59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C000"/>
                </a:solidFill>
              </a:defRPr>
            </a:pPr>
            <a:r>
              <a:t>General purpose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Balanced memory and CPU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suitable for most applications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Ex. M3, M4, T2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Compute Optimized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More CPU than memory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Compute intensive use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Ex C2, C4</a:t>
            </a:r>
          </a:p>
          <a:p>
            <a:pPr marL="285750" indent="-285750">
              <a:buSzPct val="100000"/>
              <a:buChar char="➢"/>
              <a:defRPr b="1" sz="1500">
                <a:solidFill>
                  <a:srgbClr val="FFC000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Memory optimized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More RAM/Memory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Memory intensive apps, DB, caching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Ex R3, R4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GPU Compute instances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Graphics Optimized-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High performance and parallel computing,  Ex G2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 </a:t>
            </a:r>
            <a:r>
              <a:rPr>
                <a:solidFill>
                  <a:srgbClr val="FFC000"/>
                </a:solidFill>
              </a:rPr>
              <a:t>Storage Optimized </a:t>
            </a:r>
            <a:endParaRPr>
              <a:solidFill>
                <a:srgbClr val="FFC000"/>
              </a:solidFill>
            </a:endParaRP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Very High, Low latency, </a:t>
            </a:r>
          </a:p>
          <a:p>
            <a:pPr lvl="1">
              <a:defRPr sz="1500">
                <a:solidFill>
                  <a:srgbClr val="FFFFFF"/>
                </a:solidFill>
              </a:defRPr>
            </a:pPr>
            <a:r>
              <a:t>- I/O optimized I/O intensive apps, data warehousing, hadoop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 Ex I2, D2</a:t>
            </a:r>
          </a:p>
        </p:txBody>
      </p:sp>
      <p:pic>
        <p:nvPicPr>
          <p:cNvPr id="151" name="Google Shape;141;p6" descr="Google Shape;141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5858" y="1340767"/>
            <a:ext cx="5194693" cy="4676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EC2 Instance Pricing</a:t>
            </a:r>
          </a:p>
        </p:txBody>
      </p:sp>
      <p:sp>
        <p:nvSpPr>
          <p:cNvPr id="154" name="Rectangle 7"/>
          <p:cNvSpPr txBox="1"/>
          <p:nvPr/>
        </p:nvSpPr>
        <p:spPr>
          <a:xfrm>
            <a:off x="179170" y="1068699"/>
            <a:ext cx="8379558" cy="3935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C000"/>
                </a:solidFill>
              </a:defRPr>
            </a:pPr>
            <a:r>
              <a:t>On-demand: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Low cost and flexibility of EC2 without any up-front payment or long term commitment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Applications with short term, spiky, or unpredictable workloads that cannot be interrupted </a:t>
            </a:r>
          </a:p>
          <a:p>
            <a:pPr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Reserved: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Applications with steady state or predictable usage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Users can make up-front payments to reduce their total computing costs even further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Standard Reserved Instances (RIs) provide up to 75% off on-demand price</a:t>
            </a:r>
          </a:p>
          <a:p>
            <a:pPr>
              <a:defRPr sz="1500">
                <a:solidFill>
                  <a:srgbClr val="FFC000"/>
                </a:solidFill>
              </a:defRPr>
            </a:pP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Spot: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Applications that can be interrupted or only feasible at very low compute prices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Users with an urgent need for a large amount of additional compute capacity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If Amazon terminate your instances you do not pay, if you terminate you pay for the hour </a:t>
            </a: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 </a:t>
            </a:r>
          </a:p>
          <a:p>
            <a:pPr>
              <a:defRPr sz="1500">
                <a:solidFill>
                  <a:srgbClr val="FFC000"/>
                </a:solidFill>
              </a:defRPr>
            </a:pPr>
            <a:r>
              <a:t>Dedicated hosts: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Useful for regulatory requirements that may not support multi-tenant virtualization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Can be purchased on-demand (hourly) or Reserved for up to 70% off the on-demand price </a:t>
            </a:r>
          </a:p>
        </p:txBody>
      </p:sp>
      <p:sp>
        <p:nvSpPr>
          <p:cNvPr id="155" name="Rectangle 2"/>
          <p:cNvSpPr txBox="1"/>
          <p:nvPr/>
        </p:nvSpPr>
        <p:spPr>
          <a:xfrm>
            <a:off x="301645" y="5388187"/>
            <a:ext cx="4949121" cy="68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Char char="❑"/>
              <a:defRPr sz="2400">
                <a:solidFill>
                  <a:srgbClr val="FFFFFF"/>
                </a:solidFill>
              </a:defRPr>
            </a:pPr>
            <a:r>
              <a:t>LAB – Create your own EC2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4"/>
          <p:cNvSpPr txBox="1"/>
          <p:nvPr/>
        </p:nvSpPr>
        <p:spPr>
          <a:xfrm>
            <a:off x="-134809" y="375201"/>
            <a:ext cx="8837553" cy="500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 lvl="1">
              <a:defRPr>
                <a:solidFill>
                  <a:srgbClr val="FFFFFF"/>
                </a:solidFill>
              </a:defRPr>
            </a:pPr>
          </a:p>
          <a:p>
            <a:pPr lvl="1"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Elastic Block Store (Amazon EBS) provides </a:t>
            </a:r>
            <a:r>
              <a:rPr>
                <a:solidFill>
                  <a:srgbClr val="FFC000"/>
                </a:solidFill>
              </a:rPr>
              <a:t>persistent block storage volumes </a:t>
            </a:r>
            <a:r>
              <a:t>for use with Amazon EC2 instances in the AWS Cloud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Each Amazon EBS volume is </a:t>
            </a:r>
            <a:r>
              <a:rPr>
                <a:solidFill>
                  <a:srgbClr val="FFC000"/>
                </a:solidFill>
              </a:rPr>
              <a:t>automatically replicated within its Availability Zone </a:t>
            </a:r>
            <a:r>
              <a:t>to protect you from component failure, offering high availability and durability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EBS volume data persists </a:t>
            </a:r>
            <a:r>
              <a:rPr>
                <a:solidFill>
                  <a:srgbClr val="FFC000"/>
                </a:solidFill>
              </a:rPr>
              <a:t>independently of the life of the instance</a:t>
            </a:r>
            <a:r>
              <a:t>, Root EBS volumes are deleted on termination by default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EBS volumes can be backed up by creating a snapshot of the volume, which is stored in Amazon S3. EBS volumes can be created from a snapshot can be attached to an another instance within the same region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C000"/>
                </a:solidFill>
              </a:defRPr>
            </a:pPr>
            <a:r>
              <a:t>EBS volumes are created in a specific Availability Zone, and can then be attached to any instances in that same Availability </a:t>
            </a:r>
            <a:r>
              <a:rPr>
                <a:solidFill>
                  <a:srgbClr val="FFFFFF"/>
                </a:solidFill>
              </a:rPr>
              <a:t>Zone. To make a volume available outside of the Availability Zone, create a snapshot and restore that snapshot to a new volume anywhere in that region.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Rectangle 8"/>
          <p:cNvSpPr txBox="1"/>
          <p:nvPr/>
        </p:nvSpPr>
        <p:spPr>
          <a:xfrm>
            <a:off x="301646" y="-44152"/>
            <a:ext cx="5448770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EBS – Elastic Block Store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4"/>
          <p:cNvSpPr txBox="1"/>
          <p:nvPr/>
        </p:nvSpPr>
        <p:spPr>
          <a:xfrm>
            <a:off x="-134809" y="620687"/>
            <a:ext cx="8837553" cy="266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Simple Storage Service (</a:t>
            </a:r>
            <a:r>
              <a:rPr>
                <a:solidFill>
                  <a:srgbClr val="FFC000"/>
                </a:solidFill>
              </a:rPr>
              <a:t>Amazon S3</a:t>
            </a:r>
            <a:r>
              <a:t>) – Object based storage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Glacier – Archival Solution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Elastic Block Store (</a:t>
            </a:r>
            <a:r>
              <a:rPr>
                <a:solidFill>
                  <a:srgbClr val="FFC000"/>
                </a:solidFill>
              </a:rPr>
              <a:t>Amazon EBS</a:t>
            </a:r>
            <a:r>
              <a:t>) – block based storage with EC2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Elastic File System (</a:t>
            </a:r>
            <a:r>
              <a:rPr>
                <a:solidFill>
                  <a:srgbClr val="FFC000"/>
                </a:solidFill>
              </a:rPr>
              <a:t>Amazon EFS</a:t>
            </a:r>
            <a:r>
              <a:t>) – File storage with EC2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AWS Storage Gateway - hybrid storage between on-premises storage environments and the AWS Cloud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AWS Snowball - Petabyte-scale data transport solution</a:t>
            </a:r>
          </a:p>
        </p:txBody>
      </p:sp>
      <p:sp>
        <p:nvSpPr>
          <p:cNvPr id="161" name="Rectangle 8"/>
          <p:cNvSpPr txBox="1"/>
          <p:nvPr/>
        </p:nvSpPr>
        <p:spPr>
          <a:xfrm>
            <a:off x="301646" y="-44152"/>
            <a:ext cx="4238919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Storage Services</a:t>
            </a:r>
          </a:p>
        </p:txBody>
      </p:sp>
      <p:pic>
        <p:nvPicPr>
          <p:cNvPr id="162" name="Google Shape;158;p8" descr="Google Shape;158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3284983"/>
            <a:ext cx="7446930" cy="3418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4"/>
          <p:cNvSpPr txBox="1"/>
          <p:nvPr/>
        </p:nvSpPr>
        <p:spPr>
          <a:xfrm>
            <a:off x="-134809" y="375200"/>
            <a:ext cx="8837553" cy="675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S3 is object storage built to store and retrieve any amount of data from anywhere – web sites and mobile apps, corporate applications, and data from IoT sensors or devices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You can store </a:t>
            </a:r>
            <a:r>
              <a:rPr>
                <a:solidFill>
                  <a:srgbClr val="FFC000"/>
                </a:solidFill>
              </a:rPr>
              <a:t>any type of file </a:t>
            </a:r>
            <a:r>
              <a:t>in S3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S3 is designed to deliver </a:t>
            </a:r>
            <a:r>
              <a:rPr>
                <a:solidFill>
                  <a:srgbClr val="FFC000"/>
                </a:solidFill>
              </a:rPr>
              <a:t>99.999999999%</a:t>
            </a:r>
            <a:r>
              <a:t> durability,  and </a:t>
            </a:r>
            <a:r>
              <a:rPr>
                <a:solidFill>
                  <a:srgbClr val="FFC000"/>
                </a:solidFill>
              </a:rPr>
              <a:t>99.99%</a:t>
            </a:r>
            <a:r>
              <a:t> availability and stores data for millions of applications used by market leaders in every industry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S3 objects are automatically stored across multiple devices spanning a minimum of three Availability Zones, each separated by miles across an AWS Region.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Buckets are fundamental container in S3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Objects are the entities stored in buckets in Amazon S3. Objects consist of object data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    and metadata.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Objects (Files) can be anywhere from </a:t>
            </a:r>
            <a:r>
              <a:rPr>
                <a:solidFill>
                  <a:srgbClr val="FFC000"/>
                </a:solidFill>
              </a:rPr>
              <a:t>0 bytes to 5 TB </a:t>
            </a:r>
            <a:endParaRPr>
              <a:solidFill>
                <a:srgbClr val="FFC000"/>
              </a:solidFill>
            </a:endParaR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S3 is a universal namespace so bucket names must be unique globally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When you successfully upload a file to S3 you receive a HTTP 200 code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Once data is stored in Amazon S3, it can be automatically tiered into lower cost, longer-term cloud storage classes like Amazon S3 Standard - Infrequent Access and Amazon Glacier for archiving.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Amazon S3 guarantees </a:t>
            </a:r>
            <a:r>
              <a:rPr>
                <a:solidFill>
                  <a:srgbClr val="FFC000"/>
                </a:solidFill>
              </a:rPr>
              <a:t>high-availability </a:t>
            </a:r>
            <a:r>
              <a:t>by replicating </a:t>
            </a:r>
            <a:r>
              <a:rPr>
                <a:solidFill>
                  <a:srgbClr val="FFC000"/>
                </a:solidFill>
              </a:rPr>
              <a:t>data across many servers and Azs</a:t>
            </a:r>
            <a:endParaRPr>
              <a:solidFill>
                <a:srgbClr val="FFC000"/>
              </a:solidFill>
            </a:endParaR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Read After Write Consistency for Puts of new objects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Eventual consistency for overwrite PUTS and DELETES</a:t>
            </a:r>
          </a:p>
        </p:txBody>
      </p:sp>
      <p:sp>
        <p:nvSpPr>
          <p:cNvPr id="165" name="Rectangle 8"/>
          <p:cNvSpPr txBox="1"/>
          <p:nvPr/>
        </p:nvSpPr>
        <p:spPr>
          <a:xfrm>
            <a:off x="301646" y="-44152"/>
            <a:ext cx="5448770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S3 - Simple Storage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4"/>
          <p:cNvSpPr txBox="1"/>
          <p:nvPr/>
        </p:nvSpPr>
        <p:spPr>
          <a:xfrm>
            <a:off x="-134809" y="375200"/>
            <a:ext cx="8837553" cy="617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C000"/>
                </a:solidFill>
              </a:defRPr>
            </a:pPr>
            <a:r>
              <a:t>Extremely Low-cost, secure, durable storage</a:t>
            </a:r>
            <a:r>
              <a:rPr>
                <a:solidFill>
                  <a:srgbClr val="FFFFFF"/>
                </a:solidFill>
              </a:rPr>
              <a:t> service for data archiving and long-term backup. </a:t>
            </a:r>
            <a:endParaRPr>
              <a:solidFill>
                <a:srgbClr val="FFFFFF"/>
              </a:solidFill>
            </a:endParaR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Designed to deliver </a:t>
            </a:r>
            <a:r>
              <a:rPr>
                <a:solidFill>
                  <a:srgbClr val="FFC000"/>
                </a:solidFill>
              </a:rPr>
              <a:t>11 9’s </a:t>
            </a:r>
            <a:r>
              <a:t>durability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To archive objects, define archival rules identifying objects and a timeline when you want Amazon S3 to archive these objects to Amazon Glacier.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Set the rules on a bucket using the Amazon S3 console or programmatically using the Amazon S3 API or AWS SDKs.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Retrievals as quick as 1-5 min [Expedited 1-5 min, Standard 3-5 hours, Bulk 5-12 hours]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Unmatched durability and scalability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Most comprehensive Security and Compliance capabilities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Extremely Low cost</a:t>
            </a:r>
          </a:p>
        </p:txBody>
      </p:sp>
      <p:sp>
        <p:nvSpPr>
          <p:cNvPr id="168" name="Rectangle 8"/>
          <p:cNvSpPr txBox="1"/>
          <p:nvPr/>
        </p:nvSpPr>
        <p:spPr>
          <a:xfrm>
            <a:off x="301646" y="-44152"/>
            <a:ext cx="5448770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S3 - Glacier </a:t>
            </a:r>
          </a:p>
        </p:txBody>
      </p:sp>
      <p:grpSp>
        <p:nvGrpSpPr>
          <p:cNvPr id="171" name="Rounded Rectangle 1"/>
          <p:cNvGrpSpPr/>
          <p:nvPr/>
        </p:nvGrpSpPr>
        <p:grpSpPr>
          <a:xfrm>
            <a:off x="539551" y="3916841"/>
            <a:ext cx="7992890" cy="392470"/>
            <a:chOff x="0" y="0"/>
            <a:chExt cx="7992888" cy="392469"/>
          </a:xfrm>
        </p:grpSpPr>
        <p:sp>
          <p:nvSpPr>
            <p:cNvPr id="169" name="Rounded Rectangle"/>
            <p:cNvSpPr/>
            <p:nvPr/>
          </p:nvSpPr>
          <p:spPr>
            <a:xfrm>
              <a:off x="0" y="16214"/>
              <a:ext cx="7992889" cy="360041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70" name="Benefits of Glacier"/>
            <p:cNvSpPr txBox="1"/>
            <p:nvPr/>
          </p:nvSpPr>
          <p:spPr>
            <a:xfrm>
              <a:off x="75996" y="0"/>
              <a:ext cx="7840896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Benefits of Glacier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4"/>
          <p:cNvSpPr txBox="1"/>
          <p:nvPr/>
        </p:nvSpPr>
        <p:spPr>
          <a:xfrm>
            <a:off x="-134809" y="375201"/>
            <a:ext cx="8837553" cy="296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Create S3 Bucket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Upload files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Host a static webpage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Host static website on your DNS via Route53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Change bucket permissions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 Use S3 via CLI</a:t>
            </a:r>
          </a:p>
        </p:txBody>
      </p:sp>
      <p:sp>
        <p:nvSpPr>
          <p:cNvPr id="174" name="Rectangle 8"/>
          <p:cNvSpPr txBox="1"/>
          <p:nvPr/>
        </p:nvSpPr>
        <p:spPr>
          <a:xfrm>
            <a:off x="301646" y="-44152"/>
            <a:ext cx="5448770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S3 – Lets see it in Action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文本框 14"/>
          <p:cNvSpPr txBox="1"/>
          <p:nvPr/>
        </p:nvSpPr>
        <p:spPr>
          <a:xfrm>
            <a:off x="848017" y="2687765"/>
            <a:ext cx="7447965" cy="71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9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6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 txBox="1"/>
          <p:nvPr/>
        </p:nvSpPr>
        <p:spPr>
          <a:xfrm>
            <a:off x="301646" y="12997"/>
            <a:ext cx="423891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Technology Trends</a:t>
            </a:r>
          </a:p>
        </p:txBody>
      </p:sp>
      <p:pic>
        <p:nvPicPr>
          <p:cNvPr id="98" name="Shape 100" descr="Shape 1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057" y="1543050"/>
            <a:ext cx="7178921" cy="375761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1"/>
          <p:cNvSpPr txBox="1"/>
          <p:nvPr/>
        </p:nvSpPr>
        <p:spPr>
          <a:xfrm>
            <a:off x="513051" y="543338"/>
            <a:ext cx="315353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Technology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"/>
          <p:cNvSpPr txBox="1"/>
          <p:nvPr/>
        </p:nvSpPr>
        <p:spPr>
          <a:xfrm>
            <a:off x="153223" y="915435"/>
            <a:ext cx="8837553" cy="1745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 marL="285750" indent="-285750">
              <a:buSzPct val="100000"/>
              <a:buChar char="❑"/>
              <a:defRPr>
                <a:solidFill>
                  <a:srgbClr val="FFFFFF"/>
                </a:solidFill>
              </a:defRPr>
            </a:pPr>
            <a:r>
              <a:t>Cloud computing is a term broadly used to define the </a:t>
            </a:r>
            <a:r>
              <a:rPr>
                <a:solidFill>
                  <a:srgbClr val="FFFF00"/>
                </a:solidFill>
              </a:rPr>
              <a:t>on-demand delivery</a:t>
            </a:r>
            <a:r>
              <a:t> of IT resources like servers, storage, databases, networking, software, and applications over the internet (“the cloud”) with </a:t>
            </a:r>
            <a:r>
              <a:rPr>
                <a:solidFill>
                  <a:srgbClr val="FFFF00"/>
                </a:solidFill>
              </a:rPr>
              <a:t>pay-as-you-go pricing</a:t>
            </a:r>
            <a:r>
              <a:t>.</a:t>
            </a:r>
          </a:p>
          <a:p>
            <a:pPr marL="285750" indent="-285750">
              <a:buSzPct val="100000"/>
              <a:buChar char="❑"/>
              <a:defRPr sz="1700">
                <a:solidFill>
                  <a:srgbClr val="FFFFFF"/>
                </a:solidFill>
              </a:defRPr>
            </a:pPr>
            <a:r>
              <a:t>Cloud computing provides a simple way to access servers, storage, databases and a broad set of application services over the Internet. </a:t>
            </a:r>
          </a:p>
        </p:txBody>
      </p:sp>
      <p:sp>
        <p:nvSpPr>
          <p:cNvPr id="102" name="Rectangle 8"/>
          <p:cNvSpPr txBox="1"/>
          <p:nvPr/>
        </p:nvSpPr>
        <p:spPr>
          <a:xfrm>
            <a:off x="301646" y="-44152"/>
            <a:ext cx="4238919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Cloud computing</a:t>
            </a:r>
          </a:p>
        </p:txBody>
      </p:sp>
      <p:pic>
        <p:nvPicPr>
          <p:cNvPr id="10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5530" y="2780927"/>
            <a:ext cx="5328593" cy="4009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Advantages of  Cloud 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3" y="1340767"/>
            <a:ext cx="8064897" cy="4785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4"/>
          <p:cNvSpPr txBox="1"/>
          <p:nvPr/>
        </p:nvSpPr>
        <p:spPr>
          <a:xfrm>
            <a:off x="153223" y="915435"/>
            <a:ext cx="8837553" cy="237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 marL="285750" indent="-285750">
              <a:buSzPct val="100000"/>
              <a:buChar char="❑"/>
              <a:defRPr>
                <a:solidFill>
                  <a:srgbClr val="FFFFFF"/>
                </a:solidFill>
              </a:defRPr>
            </a:pPr>
            <a:r>
              <a:t>Cloud services are broadly categorized as</a:t>
            </a:r>
            <a:br/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Infrastructure as a service (IaaS)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Platform as a Service (PaaS)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Software as a Service (SaaS)</a:t>
            </a:r>
          </a:p>
        </p:txBody>
      </p:sp>
      <p:sp>
        <p:nvSpPr>
          <p:cNvPr id="109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Types of Cloud Computing</a:t>
            </a:r>
          </a:p>
        </p:txBody>
      </p:sp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983" y="1241412"/>
            <a:ext cx="4427985" cy="3964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"/>
          <p:cNvSpPr txBox="1"/>
          <p:nvPr/>
        </p:nvSpPr>
        <p:spPr>
          <a:xfrm>
            <a:off x="153223" y="1196751"/>
            <a:ext cx="8837553" cy="237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Char char="❑"/>
              <a:defRPr>
                <a:solidFill>
                  <a:srgbClr val="FFFFFF"/>
                </a:solidFill>
              </a:defRPr>
            </a:pPr>
            <a:r>
              <a:t>Key Cloud Characteristics – </a:t>
            </a:r>
            <a:br/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On-Demand Self Service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Broad Network Access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Resource Pooling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Rapid Elasticity </a:t>
            </a:r>
          </a:p>
          <a:p>
            <a:pPr lvl="1" marL="7429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Measured Service </a:t>
            </a:r>
          </a:p>
        </p:txBody>
      </p:sp>
      <p:pic>
        <p:nvPicPr>
          <p:cNvPr id="11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3616" y="1648393"/>
            <a:ext cx="5344887" cy="401285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"/>
          <p:cNvSpPr txBox="1"/>
          <p:nvPr/>
        </p:nvSpPr>
        <p:spPr>
          <a:xfrm>
            <a:off x="430031" y="135925"/>
            <a:ext cx="3015368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F253F"/>
                </a:solidFill>
              </a:defRPr>
            </a:pP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Characteristics of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 txBox="1"/>
          <p:nvPr/>
        </p:nvSpPr>
        <p:spPr>
          <a:xfrm>
            <a:off x="153223" y="915435"/>
            <a:ext cx="8837553" cy="142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According to where the infrastructure for the deployment resides and who has control over that infrastructure, NIST defines four cloud deployment models: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Public clouds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Private clouds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Hybrid clouds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Community clouds</a:t>
            </a:r>
          </a:p>
        </p:txBody>
      </p:sp>
      <p:sp>
        <p:nvSpPr>
          <p:cNvPr id="117" name="Rectangle 8"/>
          <p:cNvSpPr txBox="1"/>
          <p:nvPr/>
        </p:nvSpPr>
        <p:spPr>
          <a:xfrm>
            <a:off x="8121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Cloud Deployment Models</a:t>
            </a:r>
          </a:p>
        </p:txBody>
      </p:sp>
      <p:grpSp>
        <p:nvGrpSpPr>
          <p:cNvPr id="120" name="Rounded Rectangle 1"/>
          <p:cNvGrpSpPr/>
          <p:nvPr/>
        </p:nvGrpSpPr>
        <p:grpSpPr>
          <a:xfrm>
            <a:off x="125065" y="2757162"/>
            <a:ext cx="7102848" cy="392470"/>
            <a:chOff x="0" y="0"/>
            <a:chExt cx="7102846" cy="392469"/>
          </a:xfrm>
        </p:grpSpPr>
        <p:sp>
          <p:nvSpPr>
            <p:cNvPr id="118" name="Rounded Rectangle"/>
            <p:cNvSpPr/>
            <p:nvPr/>
          </p:nvSpPr>
          <p:spPr>
            <a:xfrm>
              <a:off x="0" y="16214"/>
              <a:ext cx="7102847" cy="360041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19" name="Public Cloud"/>
            <p:cNvSpPr txBox="1"/>
            <p:nvPr/>
          </p:nvSpPr>
          <p:spPr>
            <a:xfrm>
              <a:off x="75995" y="0"/>
              <a:ext cx="6950855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Public Cloud</a:t>
              </a:r>
            </a:p>
          </p:txBody>
        </p:sp>
      </p:grpSp>
      <p:sp>
        <p:nvSpPr>
          <p:cNvPr id="121" name="Rectangle 7"/>
          <p:cNvSpPr txBox="1"/>
          <p:nvPr/>
        </p:nvSpPr>
        <p:spPr>
          <a:xfrm>
            <a:off x="153223" y="3133417"/>
            <a:ext cx="8837553" cy="96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Public clouds are environments that are entirely managed and serviced by an external service provider.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When most people think about computer clouds, it is public clouds they are thinking about.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The cloud infrastructure is provisioned for open use by the general public. It may be owned, managed, and operated by a business, academic, or government organization, or some combination of them. </a:t>
            </a:r>
          </a:p>
        </p:txBody>
      </p:sp>
      <p:grpSp>
        <p:nvGrpSpPr>
          <p:cNvPr id="124" name="Rounded Rectangle 10"/>
          <p:cNvGrpSpPr/>
          <p:nvPr/>
        </p:nvGrpSpPr>
        <p:grpSpPr>
          <a:xfrm>
            <a:off x="160461" y="4553292"/>
            <a:ext cx="7102848" cy="392470"/>
            <a:chOff x="0" y="0"/>
            <a:chExt cx="7102846" cy="392469"/>
          </a:xfrm>
        </p:grpSpPr>
        <p:sp>
          <p:nvSpPr>
            <p:cNvPr id="122" name="Rounded Rectangle"/>
            <p:cNvSpPr/>
            <p:nvPr/>
          </p:nvSpPr>
          <p:spPr>
            <a:xfrm>
              <a:off x="0" y="27835"/>
              <a:ext cx="7102847" cy="336799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23" name="Private Cloud [on-prem]"/>
            <p:cNvSpPr txBox="1"/>
            <p:nvPr/>
          </p:nvSpPr>
          <p:spPr>
            <a:xfrm>
              <a:off x="74861" y="0"/>
              <a:ext cx="695312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Private Cloud [on-prem]</a:t>
              </a:r>
            </a:p>
          </p:txBody>
        </p:sp>
      </p:grpSp>
      <p:sp>
        <p:nvSpPr>
          <p:cNvPr id="125" name="Rectangle 11"/>
          <p:cNvSpPr txBox="1"/>
          <p:nvPr/>
        </p:nvSpPr>
        <p:spPr>
          <a:xfrm>
            <a:off x="153223" y="4912593"/>
            <a:ext cx="8837553" cy="73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A private cloud consists of computing resources used exclusively by one business or organisation.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The private cloud </a:t>
            </a:r>
            <a:r>
              <a:t>is</a:t>
            </a:r>
            <a:r>
              <a:t> physically located at your organisation’s on-site data centre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It may be managed either by the consumer organization or by a third party.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Hybrid Cloud</a:t>
            </a:r>
          </a:p>
        </p:txBody>
      </p:sp>
      <p:grpSp>
        <p:nvGrpSpPr>
          <p:cNvPr id="130" name="Rounded Rectangle 6"/>
          <p:cNvGrpSpPr/>
          <p:nvPr/>
        </p:nvGrpSpPr>
        <p:grpSpPr>
          <a:xfrm>
            <a:off x="133450" y="3844833"/>
            <a:ext cx="7102847" cy="392470"/>
            <a:chOff x="0" y="0"/>
            <a:chExt cx="7102846" cy="392469"/>
          </a:xfrm>
        </p:grpSpPr>
        <p:sp>
          <p:nvSpPr>
            <p:cNvPr id="128" name="Rounded Rectangle"/>
            <p:cNvSpPr/>
            <p:nvPr/>
          </p:nvSpPr>
          <p:spPr>
            <a:xfrm>
              <a:off x="0" y="16214"/>
              <a:ext cx="7102847" cy="360041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29" name="Community Cloud"/>
            <p:cNvSpPr txBox="1"/>
            <p:nvPr/>
          </p:nvSpPr>
          <p:spPr>
            <a:xfrm>
              <a:off x="75995" y="0"/>
              <a:ext cx="6950855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Community Cloud</a:t>
              </a:r>
            </a:p>
          </p:txBody>
        </p:sp>
      </p:grpSp>
      <p:sp>
        <p:nvSpPr>
          <p:cNvPr id="131" name="Rectangle 7"/>
          <p:cNvSpPr txBox="1"/>
          <p:nvPr/>
        </p:nvSpPr>
        <p:spPr>
          <a:xfrm>
            <a:off x="179169" y="918158"/>
            <a:ext cx="8837553" cy="2106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/>
            </a:pP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Often called “the best of both worlds”, hybrid clouds combine on-premises infrastructure, or private clouds, with public clouds so that organisations can reap the advantages of both.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In a hybrid cloud, data and applications can move between private and public clouds for greater flexibility and more deployment options.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In a hybrid cloud, “cloud bursting” is also an option. This is when an application or resource runs in the private cloud until there is a spike in demand (such as a seasonal event like online shopping or tax filing), at which point the organisation can “burst through” to the public cloud to tap into additional computing resources.</a:t>
            </a:r>
          </a:p>
        </p:txBody>
      </p:sp>
      <p:sp>
        <p:nvSpPr>
          <p:cNvPr id="132" name="Rectangle 10"/>
          <p:cNvSpPr txBox="1"/>
          <p:nvPr/>
        </p:nvSpPr>
        <p:spPr>
          <a:xfrm>
            <a:off x="153223" y="4255927"/>
            <a:ext cx="8837553" cy="73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Community clouds aren't used as much as public or private clouds; in fact, they are the least known and least used cloud deployment model. In a community cloud, the cloud is shared by a group of organizations that have a common purpose or goal. The cloud environment is generally built to help them achieve that purpose or goal.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8"/>
          <p:cNvSpPr txBox="1"/>
          <p:nvPr/>
        </p:nvSpPr>
        <p:spPr>
          <a:xfrm>
            <a:off x="301645" y="12997"/>
            <a:ext cx="6600899" cy="73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AWS Global Infrastructure</a:t>
            </a:r>
          </a:p>
        </p:txBody>
      </p:sp>
      <p:grpSp>
        <p:nvGrpSpPr>
          <p:cNvPr id="137" name="Rounded Rectangle 6"/>
          <p:cNvGrpSpPr/>
          <p:nvPr/>
        </p:nvGrpSpPr>
        <p:grpSpPr>
          <a:xfrm>
            <a:off x="133450" y="3879672"/>
            <a:ext cx="4654575" cy="392470"/>
            <a:chOff x="0" y="0"/>
            <a:chExt cx="4654574" cy="392469"/>
          </a:xfrm>
        </p:grpSpPr>
        <p:sp>
          <p:nvSpPr>
            <p:cNvPr id="135" name="Rounded Rectangle"/>
            <p:cNvSpPr/>
            <p:nvPr/>
          </p:nvSpPr>
          <p:spPr>
            <a:xfrm>
              <a:off x="0" y="16214"/>
              <a:ext cx="4654575" cy="360041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36" name="Availability Zones (AZs)"/>
            <p:cNvSpPr txBox="1"/>
            <p:nvPr/>
          </p:nvSpPr>
          <p:spPr>
            <a:xfrm>
              <a:off x="75996" y="0"/>
              <a:ext cx="4502582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Availability Zones (AZs)</a:t>
              </a:r>
            </a:p>
          </p:txBody>
        </p:sp>
      </p:grpSp>
      <p:sp>
        <p:nvSpPr>
          <p:cNvPr id="138" name="Rectangle 7"/>
          <p:cNvSpPr txBox="1"/>
          <p:nvPr/>
        </p:nvSpPr>
        <p:spPr>
          <a:xfrm>
            <a:off x="179169" y="918158"/>
            <a:ext cx="8837553" cy="142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AWS are constantly expanding around the world and currently there are: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24 regions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• 76 availability zones </a:t>
            </a:r>
          </a:p>
          <a:p>
            <a:pPr>
              <a:defRPr sz="1500">
                <a:solidFill>
                  <a:srgbClr val="FFFFFF"/>
                </a:solidFill>
              </a:defRPr>
            </a:pP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Interactive and up-to-date infrastructure information is available at: infrastructure.aws</a:t>
            </a:r>
          </a:p>
        </p:txBody>
      </p:sp>
      <p:grpSp>
        <p:nvGrpSpPr>
          <p:cNvPr id="141" name="Rounded Rectangle 6"/>
          <p:cNvGrpSpPr/>
          <p:nvPr/>
        </p:nvGrpSpPr>
        <p:grpSpPr>
          <a:xfrm>
            <a:off x="133450" y="2263128"/>
            <a:ext cx="7102847" cy="392470"/>
            <a:chOff x="0" y="0"/>
            <a:chExt cx="7102846" cy="392469"/>
          </a:xfrm>
        </p:grpSpPr>
        <p:sp>
          <p:nvSpPr>
            <p:cNvPr id="139" name="Rounded Rectangle"/>
            <p:cNvSpPr/>
            <p:nvPr/>
          </p:nvSpPr>
          <p:spPr>
            <a:xfrm>
              <a:off x="0" y="16214"/>
              <a:ext cx="7102847" cy="360041"/>
            </a:xfrm>
            <a:prstGeom prst="roundRect">
              <a:avLst>
                <a:gd name="adj" fmla="val 16667"/>
              </a:avLst>
            </a:prstGeom>
            <a:solidFill>
              <a:srgbClr val="17375E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40" name="AWS Regions"/>
            <p:cNvSpPr txBox="1"/>
            <p:nvPr/>
          </p:nvSpPr>
          <p:spPr>
            <a:xfrm>
              <a:off x="75995" y="0"/>
              <a:ext cx="6950855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</a:defRPr>
              </a:lvl1pPr>
            </a:lstStyle>
            <a:p>
              <a:pPr/>
              <a:r>
                <a:t>AWS Regions</a:t>
              </a:r>
            </a:p>
          </p:txBody>
        </p:sp>
      </p:grpSp>
      <p:sp>
        <p:nvSpPr>
          <p:cNvPr id="142" name="Rectangle 4"/>
          <p:cNvSpPr txBox="1"/>
          <p:nvPr/>
        </p:nvSpPr>
        <p:spPr>
          <a:xfrm>
            <a:off x="153223" y="2817875"/>
            <a:ext cx="8837553" cy="96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A region is a geographical area, Each region consists of 2 or more availability zones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Each Amazon Region is designed to be completely isolated from the other Amazon Regions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Note that there is a charge for data transfer between regions </a:t>
            </a:r>
          </a:p>
        </p:txBody>
      </p:sp>
      <p:sp>
        <p:nvSpPr>
          <p:cNvPr id="143" name="Rectangle 5"/>
          <p:cNvSpPr txBox="1"/>
          <p:nvPr/>
        </p:nvSpPr>
        <p:spPr>
          <a:xfrm>
            <a:off x="179169" y="4463751"/>
            <a:ext cx="8837553" cy="210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Availability Zones are physically separate and isolated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from each other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AZs span one or more data centres and have direct,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low-latency, high throughput and redundant network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connections between each other </a:t>
            </a: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Char char="➢"/>
              <a:defRPr sz="1500">
                <a:solidFill>
                  <a:srgbClr val="FFFFFF"/>
                </a:solidFill>
              </a:defRPr>
            </a:pPr>
            <a:r>
              <a:t>An Availability Zone is represented by a region code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followed by a letter identifier; for example, us-east-1a</a:t>
            </a:r>
          </a:p>
        </p:txBody>
      </p:sp>
      <p:pic>
        <p:nvPicPr>
          <p:cNvPr id="144" name="Google Shape;109;p2" descr="Google Shape;109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9444" y="3862599"/>
            <a:ext cx="3417640" cy="278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