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crdownload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8"/>
  </p:notesMasterIdLst>
  <p:sldIdLst>
    <p:sldId id="319" r:id="rId2"/>
    <p:sldId id="328" r:id="rId3"/>
    <p:sldId id="307" r:id="rId4"/>
    <p:sldId id="308" r:id="rId5"/>
    <p:sldId id="310" r:id="rId6"/>
    <p:sldId id="274" r:id="rId7"/>
    <p:sldId id="311" r:id="rId8"/>
    <p:sldId id="313" r:id="rId9"/>
    <p:sldId id="329" r:id="rId10"/>
    <p:sldId id="324" r:id="rId11"/>
    <p:sldId id="330" r:id="rId12"/>
    <p:sldId id="332" r:id="rId13"/>
    <p:sldId id="325" r:id="rId14"/>
    <p:sldId id="326" r:id="rId15"/>
    <p:sldId id="327" r:id="rId16"/>
    <p:sldId id="336" r:id="rId17"/>
    <p:sldId id="337" r:id="rId18"/>
    <p:sldId id="338" r:id="rId19"/>
    <p:sldId id="341" r:id="rId20"/>
    <p:sldId id="342" r:id="rId21"/>
    <p:sldId id="339" r:id="rId22"/>
    <p:sldId id="343" r:id="rId23"/>
    <p:sldId id="340" r:id="rId24"/>
    <p:sldId id="344" r:id="rId25"/>
    <p:sldId id="345" r:id="rId26"/>
    <p:sldId id="323" r:id="rId27"/>
  </p:sldIdLst>
  <p:sldSz cx="9144000" cy="6858000" type="screen4x3"/>
  <p:notesSz cx="6645275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94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58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2F5A1-580F-4E65-A432-123442AC16FE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192213"/>
            <a:ext cx="429577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591050"/>
            <a:ext cx="5314950" cy="37576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3038"/>
            <a:ext cx="2879725" cy="477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963" y="9063038"/>
            <a:ext cx="2879725" cy="477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AE5A9-6D84-44CE-B4DE-9DD8432D8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4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82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7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3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6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0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7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7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41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1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54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A2A6-FB92-497F-82EB-C982DFE59809}" type="datetimeFigureOut">
              <a:rPr lang="en-GB" smtClean="0"/>
              <a:pPr/>
              <a:t>13/10/2023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A62F-534B-4A7E-BEBB-B9F669D1D3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4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crdownload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jp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Cloud Computing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AWS Global Infrastructure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450" y="3895887"/>
            <a:ext cx="4654574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Availability Zones (AZs)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450" y="918158"/>
            <a:ext cx="8928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sym typeface="Arial"/>
              </a:rPr>
              <a:t>AWS are constantly expanding around the world and currently there are: </a:t>
            </a:r>
            <a:endParaRPr lang="en-US" sz="15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sym typeface="Arial"/>
              </a:rPr>
              <a:t>• 24 regions </a:t>
            </a:r>
            <a:endParaRPr lang="en-US" sz="15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sym typeface="Arial"/>
              </a:rPr>
              <a:t>• 76 availability zones </a:t>
            </a:r>
            <a:endParaRPr lang="en-US" sz="15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sym typeface="Arial"/>
              </a:rPr>
              <a:t>Interactive and up-to-date infrastructure information is available at: </a:t>
            </a:r>
            <a:r>
              <a:rPr lang="en-US" sz="1500" dirty="0" err="1">
                <a:solidFill>
                  <a:schemeClr val="bg1"/>
                </a:solidFill>
                <a:sym typeface="Arial"/>
              </a:rPr>
              <a:t>infrastructure.aws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7DA85A1E-78C3-2603-42CC-690E6663D89E}"/>
              </a:ext>
            </a:extLst>
          </p:cNvPr>
          <p:cNvSpPr/>
          <p:nvPr/>
        </p:nvSpPr>
        <p:spPr>
          <a:xfrm>
            <a:off x="133450" y="2279343"/>
            <a:ext cx="710284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AWS Regions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67219-EEFB-36A1-1FE0-A432C29A183D}"/>
              </a:ext>
            </a:extLst>
          </p:cNvPr>
          <p:cNvSpPr/>
          <p:nvPr/>
        </p:nvSpPr>
        <p:spPr>
          <a:xfrm>
            <a:off x="107504" y="2817875"/>
            <a:ext cx="8928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A region is a geographical area, Each region consists of 2 or more availability zones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Each Amazon Region is designed to be completely isolated from the other Amazon Regions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Note that there is a charge for data transfer between regions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26596-E98D-C36F-DA7F-0CC1E57C8B1D}"/>
              </a:ext>
            </a:extLst>
          </p:cNvPr>
          <p:cNvSpPr/>
          <p:nvPr/>
        </p:nvSpPr>
        <p:spPr>
          <a:xfrm>
            <a:off x="133450" y="4463752"/>
            <a:ext cx="892899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Availability Zones are physically separate and isolated </a:t>
            </a:r>
          </a:p>
          <a:p>
            <a:r>
              <a:rPr lang="en-US" sz="1500" dirty="0">
                <a:solidFill>
                  <a:schemeClr val="bg1"/>
                </a:solidFill>
              </a:rPr>
              <a:t>from each other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AZs span one or more data </a:t>
            </a:r>
            <a:r>
              <a:rPr lang="en-US" sz="1500" dirty="0" err="1">
                <a:solidFill>
                  <a:schemeClr val="bg1"/>
                </a:solidFill>
              </a:rPr>
              <a:t>centres</a:t>
            </a:r>
            <a:r>
              <a:rPr lang="en-US" sz="1500" dirty="0">
                <a:solidFill>
                  <a:schemeClr val="bg1"/>
                </a:solidFill>
              </a:rPr>
              <a:t> and have direct, </a:t>
            </a:r>
          </a:p>
          <a:p>
            <a:r>
              <a:rPr lang="en-US" sz="1500" dirty="0">
                <a:solidFill>
                  <a:schemeClr val="bg1"/>
                </a:solidFill>
              </a:rPr>
              <a:t>low-latency, high throughput and redundant network 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connections between each other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</a:rPr>
              <a:t>An Availability Zone is represented by a region code </a:t>
            </a:r>
          </a:p>
          <a:p>
            <a:r>
              <a:rPr lang="en-US" sz="1500" dirty="0">
                <a:solidFill>
                  <a:schemeClr val="bg1"/>
                </a:solidFill>
              </a:rPr>
              <a:t>followed by a letter identifier; for example, us-east-1a</a:t>
            </a:r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10" name="Google Shape;109;p2" descr="&#10;   Single AZ Scenario&#10;  ">
            <a:extLst>
              <a:ext uri="{FF2B5EF4-FFF2-40B4-BE49-F238E27FC236}">
                <a16:creationId xmlns:a16="http://schemas.microsoft.com/office/drawing/2014/main" id="{CD1220D6-FBA0-DF6B-2B0E-BF170F1903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9444" y="3862600"/>
            <a:ext cx="3417639" cy="2786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91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Core services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26" y="12998"/>
            <a:ext cx="43303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3 Pillars of Cloud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3947C-C236-ABC0-EEC3-AED76EC5B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19275"/>
            <a:ext cx="8382000" cy="3219450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94C756C8-2629-FBA0-E20E-852B8305E78E}"/>
              </a:ext>
            </a:extLst>
          </p:cNvPr>
          <p:cNvSpPr/>
          <p:nvPr/>
        </p:nvSpPr>
        <p:spPr>
          <a:xfrm>
            <a:off x="755576" y="5229200"/>
            <a:ext cx="1872208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Compute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D8F1C647-2159-433D-BAA5-FF5C9EAA1B85}"/>
              </a:ext>
            </a:extLst>
          </p:cNvPr>
          <p:cNvSpPr/>
          <p:nvPr/>
        </p:nvSpPr>
        <p:spPr>
          <a:xfrm>
            <a:off x="3635896" y="5229200"/>
            <a:ext cx="1872208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Storage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05599B99-9888-EC75-B73A-EE5BE7ECFB8B}"/>
              </a:ext>
            </a:extLst>
          </p:cNvPr>
          <p:cNvSpPr/>
          <p:nvPr/>
        </p:nvSpPr>
        <p:spPr>
          <a:xfrm>
            <a:off x="6516216" y="5238430"/>
            <a:ext cx="1872208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Network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AWS EC2 (Elastic Compute Cloud)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50" y="918158"/>
            <a:ext cx="892899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C000"/>
                </a:solidFill>
              </a:rPr>
              <a:t>Compute</a:t>
            </a:r>
            <a:r>
              <a:rPr lang="en-US" sz="1500" dirty="0">
                <a:solidFill>
                  <a:schemeClr val="bg1"/>
                </a:solidFill>
              </a:rPr>
              <a:t> is one of the key foundational building blocks of the cloud computing infrastructure layer. "</a:t>
            </a:r>
            <a:r>
              <a:rPr lang="en-US" sz="1500" dirty="0">
                <a:solidFill>
                  <a:srgbClr val="FFC000"/>
                </a:solidFill>
              </a:rPr>
              <a:t>compute</a:t>
            </a:r>
            <a:r>
              <a:rPr lang="en-US" sz="1500" dirty="0">
                <a:solidFill>
                  <a:schemeClr val="bg1"/>
                </a:solidFill>
              </a:rPr>
              <a:t>" refers to physical servers comprised of </a:t>
            </a:r>
            <a:r>
              <a:rPr lang="en-US" sz="1500" dirty="0">
                <a:solidFill>
                  <a:srgbClr val="FFC000"/>
                </a:solidFill>
              </a:rPr>
              <a:t>the processing, memory, and storage </a:t>
            </a:r>
            <a:r>
              <a:rPr lang="en-US" sz="1500" dirty="0">
                <a:solidFill>
                  <a:schemeClr val="bg1"/>
                </a:solidFill>
              </a:rPr>
              <a:t>required to run an operating system such as Microsoft Windows or Linux, and some virtualized networking capability.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rgbClr val="FFC000"/>
                </a:solidFill>
              </a:rPr>
              <a:t>Amazon EC2</a:t>
            </a:r>
            <a:r>
              <a:rPr lang="en-US" sz="1500" dirty="0">
                <a:solidFill>
                  <a:schemeClr val="bg1"/>
                </a:solidFill>
              </a:rPr>
              <a:t> is a web service that provides resizable compute capacity in the cloud.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Amazon EC2 reduces the time required to obtain and boot new server instances to minutes, allowing you to quickly scale capacity, both up and down as computing requirement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You have root access to each of your EC2 instances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You can Stop, Start, Reboot or Terminate your EC2 instances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You can provision your EC2 instances on Shared or dedicated hosts</a:t>
            </a:r>
          </a:p>
          <a:p>
            <a:r>
              <a:rPr lang="en-US" sz="1500" dirty="0">
                <a:solidFill>
                  <a:schemeClr val="bg1"/>
                </a:solidFill>
              </a:rPr>
              <a:t>You need a AMI to launch any EC2 instance.</a:t>
            </a:r>
          </a:p>
          <a:p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500" dirty="0">
                <a:solidFill>
                  <a:srgbClr val="FFC000"/>
                </a:solidFill>
              </a:rPr>
              <a:t>EC2 instance </a:t>
            </a:r>
            <a:r>
              <a:rPr lang="en-US" sz="1500" dirty="0">
                <a:solidFill>
                  <a:schemeClr val="bg1"/>
                </a:solidFill>
              </a:rPr>
              <a:t>metadata (from EC2 instances console)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GET (or curl) http://169.254.169.254/latest/meta-data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rgbClr val="FFC000"/>
                </a:solidFill>
              </a:rPr>
              <a:t>An Amazon Machine Image (AMI) </a:t>
            </a:r>
            <a:r>
              <a:rPr lang="en-US" sz="1500" dirty="0">
                <a:solidFill>
                  <a:schemeClr val="bg1"/>
                </a:solidFill>
              </a:rPr>
              <a:t>is a special type of virtual appliance that is used to create a virtual machine within EC2. AMIs come in three main categories: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• Community AMIs – free to use, generally you just select the operating system you want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• AWS Marketplace AMIs – pay to use, generally come packaged with additional, licensed software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• My AMIs – AMIs that you create yourself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3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EC2 Families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50" y="918158"/>
            <a:ext cx="3790478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FFC000"/>
                </a:solidFill>
              </a:rPr>
              <a:t>General purpose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Balanced memory and CPU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suitable for most applications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Ex. M3, M4, T2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rgbClr val="FFC000"/>
                </a:solidFill>
              </a:rPr>
              <a:t>Compute Optimized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More CPU than memory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Compute intensive use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Ex C2, C4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b="1" dirty="0">
              <a:solidFill>
                <a:srgbClr val="FFC000"/>
              </a:solidFill>
            </a:endParaRPr>
          </a:p>
          <a:p>
            <a:r>
              <a:rPr lang="en-GB" sz="1500" dirty="0">
                <a:solidFill>
                  <a:srgbClr val="FFC000"/>
                </a:solidFill>
              </a:rPr>
              <a:t>Memory optimized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More RAM/Memory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Memory intensive apps, DB, caching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Ex R3, R4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rgbClr val="FFC000"/>
                </a:solidFill>
              </a:rPr>
              <a:t>GPU Compute instances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Graphics Optimized-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High performance and parallel computing,  Ex G2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chemeClr val="bg1"/>
                </a:solidFill>
              </a:rPr>
              <a:t> </a:t>
            </a:r>
            <a:r>
              <a:rPr lang="en-GB" sz="1500" dirty="0">
                <a:solidFill>
                  <a:srgbClr val="FFC000"/>
                </a:solidFill>
              </a:rPr>
              <a:t>Storage Optimized 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Very High, Low latency, </a:t>
            </a:r>
          </a:p>
          <a:p>
            <a:pPr lvl="1"/>
            <a:r>
              <a:rPr lang="en-GB" sz="1500" dirty="0">
                <a:solidFill>
                  <a:schemeClr val="bg1"/>
                </a:solidFill>
              </a:rPr>
              <a:t>- I/O optimized I/O intensive apps, data warehousing, </a:t>
            </a:r>
            <a:r>
              <a:rPr lang="en-GB" sz="1500" dirty="0" err="1">
                <a:solidFill>
                  <a:schemeClr val="bg1"/>
                </a:solidFill>
              </a:rPr>
              <a:t>hadoop</a:t>
            </a:r>
            <a:endParaRPr lang="en-GB" sz="1500" dirty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chemeClr val="bg1"/>
                </a:solidFill>
              </a:rPr>
              <a:t> Ex I2, D2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2" name="Google Shape;141;p6">
            <a:extLst>
              <a:ext uri="{FF2B5EF4-FFF2-40B4-BE49-F238E27FC236}">
                <a16:creationId xmlns:a16="http://schemas.microsoft.com/office/drawing/2014/main" id="{E43627BD-354B-A443-4D68-D19B831771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5858" y="1340768"/>
            <a:ext cx="5194692" cy="4676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90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EC2 Instance Pricing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50" y="1068700"/>
            <a:ext cx="8470998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</a:rPr>
              <a:t>On-demand: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Low cost and flexibility of EC2 without any up-front payment or long term commitment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Applications with short term, spiky, or unpredictable workloads that cannot be interrupted 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rgbClr val="FFC000"/>
                </a:solidFill>
              </a:rPr>
              <a:t>Reserved: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Applications with steady state or predictable usage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Users can make up-front payments to reduce their total computing costs even further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Standard Reserved Instances (RIs) provide up to 75% off on-demand price</a:t>
            </a:r>
          </a:p>
          <a:p>
            <a:endParaRPr lang="en-US" sz="1500" dirty="0">
              <a:solidFill>
                <a:srgbClr val="FFC000"/>
              </a:solidFill>
            </a:endParaRPr>
          </a:p>
          <a:p>
            <a:r>
              <a:rPr lang="en-US" sz="1500" dirty="0">
                <a:solidFill>
                  <a:srgbClr val="FFC000"/>
                </a:solidFill>
              </a:rPr>
              <a:t>Spot: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Applications that can be interrupted or only feasible at very low compute prices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Users with an urgent need for a large amount of additional compute capacity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If Amazon terminate your instances you do not pay, if you terminate you pay for the hour </a:t>
            </a:r>
          </a:p>
          <a:p>
            <a:r>
              <a:rPr lang="en-US" sz="1500" dirty="0">
                <a:solidFill>
                  <a:srgbClr val="FFC000"/>
                </a:solidFill>
              </a:rPr>
              <a:t> </a:t>
            </a:r>
          </a:p>
          <a:p>
            <a:r>
              <a:rPr lang="en-US" sz="1500" dirty="0">
                <a:solidFill>
                  <a:srgbClr val="FFC000"/>
                </a:solidFill>
              </a:rPr>
              <a:t>Dedicated hosts: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Useful for regulatory requirements that may not support multi-tenant virtualization </a:t>
            </a:r>
          </a:p>
          <a:p>
            <a:r>
              <a:rPr lang="en-US" sz="1500" dirty="0">
                <a:solidFill>
                  <a:schemeClr val="bg1"/>
                </a:solidFill>
              </a:rPr>
              <a:t>• Can be purchased on-demand (hourly) or Reserved for up to 70% off the on-demand price </a:t>
            </a:r>
          </a:p>
        </p:txBody>
      </p:sp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150" name="Google Shape;150;p7"/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C2583EA-728D-0AFE-1036-82980139F288}"/>
              </a:ext>
            </a:extLst>
          </p:cNvPr>
          <p:cNvSpPr/>
          <p:nvPr/>
        </p:nvSpPr>
        <p:spPr>
          <a:xfrm>
            <a:off x="255926" y="5388187"/>
            <a:ext cx="5040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bg1"/>
                </a:solidFill>
              </a:rPr>
              <a:t>LAB – Create your own EC2 Instance</a:t>
            </a:r>
          </a:p>
        </p:txBody>
      </p:sp>
    </p:spTree>
    <p:extLst>
      <p:ext uri="{BB962C8B-B14F-4D97-AF65-F5344CB8AC3E}">
        <p14:creationId xmlns:p14="http://schemas.microsoft.com/office/powerpoint/2010/main" val="20139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-180528" y="620688"/>
            <a:ext cx="8928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Amazon Simple Storage Service (</a:t>
            </a:r>
            <a:r>
              <a:rPr lang="en-GB" dirty="0">
                <a:solidFill>
                  <a:srgbClr val="FFC000"/>
                </a:solidFill>
                <a:sym typeface="Arial"/>
              </a:rPr>
              <a:t>Amazon S3</a:t>
            </a:r>
            <a:r>
              <a:rPr lang="en-GB" dirty="0">
                <a:solidFill>
                  <a:schemeClr val="bg1"/>
                </a:solidFill>
                <a:sym typeface="Arial"/>
              </a:rPr>
              <a:t>) – Object based storage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Amazon Glacier – Archival Solution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Amazon Elastic Block Store (</a:t>
            </a:r>
            <a:r>
              <a:rPr lang="en-GB" dirty="0">
                <a:solidFill>
                  <a:srgbClr val="FFC000"/>
                </a:solidFill>
                <a:sym typeface="Arial"/>
              </a:rPr>
              <a:t>Amazon EBS</a:t>
            </a:r>
            <a:r>
              <a:rPr lang="en-GB" dirty="0">
                <a:solidFill>
                  <a:schemeClr val="bg1"/>
                </a:solidFill>
                <a:sym typeface="Arial"/>
              </a:rPr>
              <a:t>) – block based storage with EC2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Amazon Elastic File System (</a:t>
            </a:r>
            <a:r>
              <a:rPr lang="en-GB" dirty="0">
                <a:solidFill>
                  <a:srgbClr val="FFC000"/>
                </a:solidFill>
                <a:sym typeface="Arial"/>
              </a:rPr>
              <a:t>Amazon EFS</a:t>
            </a:r>
            <a:r>
              <a:rPr lang="en-GB" dirty="0">
                <a:solidFill>
                  <a:schemeClr val="bg1"/>
                </a:solidFill>
                <a:sym typeface="Arial"/>
              </a:rPr>
              <a:t>) – File storage with EC2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AWS Storage Gateway - hybrid storage between on-premises storage environments and the AWS Cloud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sym typeface="Arial"/>
              </a:rPr>
              <a:t>AWS Snowball - Petabyte-scale data transport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926" y="-44152"/>
            <a:ext cx="4330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AWS Storage Services</a:t>
            </a:r>
          </a:p>
        </p:txBody>
      </p:sp>
      <p:pic>
        <p:nvPicPr>
          <p:cNvPr id="10" name="Google Shape;158;p8">
            <a:extLst>
              <a:ext uri="{FF2B5EF4-FFF2-40B4-BE49-F238E27FC236}">
                <a16:creationId xmlns:a16="http://schemas.microsoft.com/office/drawing/2014/main" id="{E87E97D2-9725-E4DA-4B71-3770B739161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536" y="3284984"/>
            <a:ext cx="7446929" cy="341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7160" y="671691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Amazon </a:t>
            </a:r>
            <a:r>
              <a:rPr lang="en-US" dirty="0">
                <a:solidFill>
                  <a:schemeClr val="bg1"/>
                </a:solidFill>
                <a:sym typeface="Arial"/>
              </a:rPr>
              <a:t>S3 is object storage built to store and retrieve any amount of data from anywhere – web sites and mobile apps, corporate applications, and data from </a:t>
            </a:r>
            <a:r>
              <a:rPr lang="en-US" dirty="0" err="1">
                <a:solidFill>
                  <a:schemeClr val="bg1"/>
                </a:solidFill>
                <a:sym typeface="Arial"/>
              </a:rPr>
              <a:t>IoT</a:t>
            </a:r>
            <a:r>
              <a:rPr lang="en-US" dirty="0">
                <a:solidFill>
                  <a:schemeClr val="bg1"/>
                </a:solidFill>
                <a:sym typeface="Arial"/>
              </a:rPr>
              <a:t> sensors or devices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You can store </a:t>
            </a:r>
            <a:r>
              <a:rPr lang="en-US" dirty="0">
                <a:solidFill>
                  <a:srgbClr val="FFC000"/>
                </a:solidFill>
                <a:sym typeface="Arial"/>
              </a:rPr>
              <a:t>any type of file </a:t>
            </a:r>
            <a:r>
              <a:rPr lang="en-US" dirty="0">
                <a:solidFill>
                  <a:schemeClr val="bg1"/>
                </a:solidFill>
                <a:sym typeface="Arial"/>
              </a:rPr>
              <a:t>in S3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S3 is designed to deliver </a:t>
            </a:r>
            <a:r>
              <a:rPr lang="en-US" dirty="0">
                <a:solidFill>
                  <a:srgbClr val="FFC000"/>
                </a:solidFill>
                <a:sym typeface="Arial"/>
              </a:rPr>
              <a:t>99.999999999%</a:t>
            </a:r>
            <a:r>
              <a:rPr lang="en-US" dirty="0">
                <a:solidFill>
                  <a:schemeClr val="bg1"/>
                </a:solidFill>
                <a:sym typeface="Arial"/>
              </a:rPr>
              <a:t> durability,  and </a:t>
            </a:r>
            <a:r>
              <a:rPr lang="en-US" dirty="0">
                <a:solidFill>
                  <a:srgbClr val="FFC000"/>
                </a:solidFill>
                <a:sym typeface="Arial"/>
              </a:rPr>
              <a:t>99.99%</a:t>
            </a:r>
            <a:r>
              <a:rPr lang="en-US" dirty="0">
                <a:solidFill>
                  <a:schemeClr val="bg1"/>
                </a:solidFill>
                <a:sym typeface="Arial"/>
              </a:rPr>
              <a:t> availability and stores data for millions of applications used by market leaders in every industry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S3 objects are automatically stored across multiple devices spanning a minimum of three Availability Zones, each separated by miles across an AWS Region.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Buckets are fundamental container in S3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Objects are the entities stored in buckets in Amazon S3. Objects consist of object data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Arial"/>
              </a:rPr>
              <a:t>     and metadata.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Objects (Files) can be anywhere from </a:t>
            </a:r>
            <a:r>
              <a:rPr lang="en-US" dirty="0">
                <a:solidFill>
                  <a:srgbClr val="FFC000"/>
                </a:solidFill>
                <a:sym typeface="Arial"/>
              </a:rPr>
              <a:t>0 bytes to 5 TB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S3 is a universal namespace so bucket names must be unique globally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When you successfully upload a file to S3 you receive a HTTP 200 code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Once data is stored in Amazon S3, it can be automatically tiered into lower cost, longer-term cloud storage classes like Amazon S3 Standard - Infrequent Access and Amazon Glacier for archiving.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Amazon S3 guarantees </a:t>
            </a:r>
            <a:r>
              <a:rPr lang="en-US" dirty="0">
                <a:solidFill>
                  <a:srgbClr val="FFC000"/>
                </a:solidFill>
                <a:sym typeface="Arial"/>
              </a:rPr>
              <a:t>high-availability </a:t>
            </a:r>
            <a:r>
              <a:rPr lang="en-US" dirty="0">
                <a:solidFill>
                  <a:schemeClr val="bg1"/>
                </a:solidFill>
                <a:sym typeface="Arial"/>
              </a:rPr>
              <a:t>by replicating </a:t>
            </a:r>
            <a:r>
              <a:rPr lang="en-US" dirty="0">
                <a:solidFill>
                  <a:srgbClr val="FFC000"/>
                </a:solidFill>
                <a:sym typeface="Arial"/>
              </a:rPr>
              <a:t>data across many servers and </a:t>
            </a:r>
            <a:r>
              <a:rPr lang="en-US" dirty="0" err="1">
                <a:solidFill>
                  <a:srgbClr val="FFC000"/>
                </a:solidFill>
                <a:sym typeface="Arial"/>
              </a:rPr>
              <a:t>Azs</a:t>
            </a:r>
            <a:endParaRPr lang="en-US" dirty="0">
              <a:solidFill>
                <a:srgbClr val="FFC000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Read After Write Consistency for Puts of new objects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Eventual consistency for overwrite PUTS and DELETES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15692"/>
            <a:ext cx="5540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AWS </a:t>
            </a:r>
            <a:r>
              <a:rPr lang="en-GB" sz="2800" dirty="0">
                <a:solidFill>
                  <a:schemeClr val="bg1"/>
                </a:solidFill>
              </a:rPr>
              <a:t>S3 - Simple Storage Service </a:t>
            </a:r>
          </a:p>
        </p:txBody>
      </p:sp>
    </p:spTree>
    <p:extLst>
      <p:ext uri="{BB962C8B-B14F-4D97-AF65-F5344CB8AC3E}">
        <p14:creationId xmlns:p14="http://schemas.microsoft.com/office/powerpoint/2010/main" val="41824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79512" y="1131317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  <a:sym typeface="Arial"/>
              </a:rPr>
              <a:t>Extremely </a:t>
            </a:r>
            <a:r>
              <a:rPr lang="en-US" dirty="0">
                <a:solidFill>
                  <a:srgbClr val="FFC000"/>
                </a:solidFill>
                <a:sym typeface="Arial"/>
              </a:rPr>
              <a:t>Low-cost, secure, durable storage</a:t>
            </a:r>
            <a:r>
              <a:rPr lang="en-US" dirty="0">
                <a:solidFill>
                  <a:schemeClr val="bg1"/>
                </a:solidFill>
                <a:sym typeface="Arial"/>
              </a:rPr>
              <a:t> service for data archiving and long-term backup.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Designed to deliver </a:t>
            </a:r>
            <a:r>
              <a:rPr lang="en-US" dirty="0">
                <a:solidFill>
                  <a:srgbClr val="FFC000"/>
                </a:solidFill>
                <a:sym typeface="Arial"/>
              </a:rPr>
              <a:t>11 9’s </a:t>
            </a:r>
            <a:r>
              <a:rPr lang="en-US" dirty="0">
                <a:solidFill>
                  <a:schemeClr val="bg1"/>
                </a:solidFill>
                <a:sym typeface="Arial"/>
              </a:rPr>
              <a:t>durability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To archive objects, define archival rules identifying objects and a timeline when you want Amazon S3 to archive these objects to Amazon Glacier.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Set the rules on a bucket using the Amazon S3 console or programmatically using the Amazon S3 API or AWS SDKs.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Retrievals as quick as 1-5 min [Expedited 1-5 min, Standard 3-5 hours, Bulk 5-12 hours]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Unmatched durability and scalability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Most comprehensive Security and Compliance capabilities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sym typeface="Arial"/>
              </a:rPr>
              <a:t>Extremely Low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cost</a:t>
            </a:r>
            <a:endParaRPr lang="en-US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04664"/>
            <a:ext cx="266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AWS S3 - Glacier </a:t>
            </a:r>
          </a:p>
        </p:txBody>
      </p:sp>
    </p:spTree>
    <p:extLst>
      <p:ext uri="{BB962C8B-B14F-4D97-AF65-F5344CB8AC3E}">
        <p14:creationId xmlns:p14="http://schemas.microsoft.com/office/powerpoint/2010/main" val="6629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Security &amp; Compliance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43303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Technology Trends</a:t>
            </a:r>
          </a:p>
        </p:txBody>
      </p:sp>
      <p:pic>
        <p:nvPicPr>
          <p:cNvPr id="7" name="Shape 100" descr="evolution_slide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8" y="1543051"/>
            <a:ext cx="717892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332" y="543339"/>
            <a:ext cx="377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Technology Trends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098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-216532" y="721147"/>
            <a:ext cx="8928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‘</a:t>
            </a:r>
            <a:endParaRPr lang="en-US" dirty="0">
              <a:solidFill>
                <a:schemeClr val="bg1"/>
              </a:solidFill>
              <a:sym typeface="Arial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sym typeface="Arial"/>
              </a:rPr>
              <a:t>Cloud security at AWS is the highest priority. As an AWS customer, you will benefit from a data center and network architecture built to meet the requirements of the most security sensitive organizations.</a:t>
            </a:r>
          </a:p>
          <a:p>
            <a:pPr lvl="1"/>
            <a:endParaRPr lang="en-US" dirty="0">
              <a:solidFill>
                <a:schemeClr val="bg1"/>
              </a:solidFill>
              <a:sym typeface="Arial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sym typeface="Arial"/>
              </a:rPr>
              <a:t>Security in the cloud is much like security in your on-premises data centers—only without the costs of  maintaining facilities and hardware.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926" y="-44152"/>
            <a:ext cx="5540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AWS Shared Security Model</a:t>
            </a:r>
          </a:p>
        </p:txBody>
      </p:sp>
      <p:pic>
        <p:nvPicPr>
          <p:cNvPr id="5" name="Google Shape;126;p4">
            <a:extLst>
              <a:ext uri="{FF2B5EF4-FFF2-40B4-BE49-F238E27FC236}">
                <a16:creationId xmlns:a16="http://schemas.microsoft.com/office/drawing/2014/main" id="{C226F775-8FDC-ECED-4B19-028CFFB93A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9632" y="2924944"/>
            <a:ext cx="6323776" cy="344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2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IAM is a web service that helps you securely control access to AWS resources for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your users. You use IAM to control who can use your AWS resources (authentication) and how they can use resources (authorization).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</a:tabLst>
            </a:pPr>
            <a:endParaRPr lang="en-US" alt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IAM Features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Shared access to your AWS account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Granular permissions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Multi-factor authentication (MFA)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5721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Identity federation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4" name="image13.jpeg">
            <a:extLst>
              <a:ext uri="{FF2B5EF4-FFF2-40B4-BE49-F238E27FC236}">
                <a16:creationId xmlns:a16="http://schemas.microsoft.com/office/drawing/2014/main" id="{E419576C-2DB2-4903-95C7-8FCD1A8E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1" y="3741138"/>
            <a:ext cx="7018338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308699"/>
            <a:ext cx="52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IAM – Identity and Access Management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</a:t>
            </a:r>
            <a:r>
              <a:rPr lang="en-US" sz="4000" b="1" dirty="0" smtClean="0">
                <a:solidFill>
                  <a:schemeClr val="bg1"/>
                </a:solidFill>
              </a:rPr>
              <a:t>Databases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260648"/>
            <a:ext cx="5540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Databases services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783868"/>
            <a:ext cx="828940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GB" sz="1600" dirty="0">
                <a:solidFill>
                  <a:schemeClr val="bg1"/>
                </a:solidFill>
              </a:rPr>
              <a:t>Amazon Relational Database Service (Amazon RDS) is a managed service that makes it easy to </a:t>
            </a:r>
            <a:r>
              <a:rPr lang="en-GB" sz="1600" dirty="0" smtClean="0">
                <a:solidFill>
                  <a:schemeClr val="bg1"/>
                </a:solidFill>
              </a:rPr>
              <a:t>setup</a:t>
            </a:r>
            <a:r>
              <a:rPr lang="en-GB" sz="1600" dirty="0">
                <a:solidFill>
                  <a:schemeClr val="bg1"/>
                </a:solidFill>
              </a:rPr>
              <a:t>, operate, and scale a relational database in the </a:t>
            </a:r>
            <a:r>
              <a:rPr lang="en-GB" sz="1600" dirty="0" smtClean="0">
                <a:solidFill>
                  <a:schemeClr val="bg1"/>
                </a:solidFill>
              </a:rPr>
              <a:t>cloud RDS </a:t>
            </a:r>
            <a:r>
              <a:rPr lang="en-GB" sz="1600" dirty="0">
                <a:solidFill>
                  <a:schemeClr val="bg1"/>
                </a:solidFill>
              </a:rPr>
              <a:t>is a fully managed service </a:t>
            </a:r>
            <a:r>
              <a:rPr lang="en-GB" sz="1600" dirty="0" smtClean="0">
                <a:solidFill>
                  <a:schemeClr val="bg1"/>
                </a:solidFill>
              </a:rPr>
              <a:t>and you </a:t>
            </a:r>
            <a:r>
              <a:rPr lang="en-GB" sz="1600" dirty="0">
                <a:solidFill>
                  <a:schemeClr val="bg1"/>
                </a:solidFill>
              </a:rPr>
              <a:t>do not have access to the underlying EC2 instance (no root access) </a:t>
            </a:r>
          </a:p>
          <a:p>
            <a:pPr lvl="0"/>
            <a:r>
              <a:rPr lang="en-IN" sz="1600" dirty="0">
                <a:solidFill>
                  <a:schemeClr val="bg1"/>
                </a:solidFill>
              </a:rPr>
              <a:t>Amazon RDS automates common administrative tasks such as performing </a:t>
            </a:r>
            <a:r>
              <a:rPr lang="en-IN" sz="1600" b="1" dirty="0">
                <a:solidFill>
                  <a:schemeClr val="bg1"/>
                </a:solidFill>
              </a:rPr>
              <a:t>Backups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b="1" dirty="0">
                <a:solidFill>
                  <a:schemeClr val="bg1"/>
                </a:solidFill>
              </a:rPr>
              <a:t>Patching </a:t>
            </a:r>
            <a:r>
              <a:rPr lang="en-IN" sz="1600" dirty="0">
                <a:solidFill>
                  <a:schemeClr val="bg1"/>
                </a:solidFill>
              </a:rPr>
              <a:t>the software that</a:t>
            </a:r>
          </a:p>
          <a:p>
            <a:r>
              <a:rPr lang="en-IN" sz="1600" dirty="0">
                <a:solidFill>
                  <a:schemeClr val="bg1"/>
                </a:solidFill>
              </a:rPr>
              <a:t>powers your database.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Amazon RDS supports the following database engines: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SQL Server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Oracle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</a:t>
            </a:r>
            <a:r>
              <a:rPr lang="en-GB" sz="1600" dirty="0" err="1">
                <a:solidFill>
                  <a:schemeClr val="bg1"/>
                </a:solidFill>
              </a:rPr>
              <a:t>MySQL</a:t>
            </a:r>
            <a:r>
              <a:rPr lang="en-GB" sz="1600" dirty="0">
                <a:solidFill>
                  <a:schemeClr val="bg1"/>
                </a:solidFill>
              </a:rPr>
              <a:t> Server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</a:t>
            </a:r>
            <a:r>
              <a:rPr lang="en-GB" sz="1600" dirty="0" err="1">
                <a:solidFill>
                  <a:schemeClr val="bg1"/>
                </a:solidFill>
              </a:rPr>
              <a:t>PostgreSQL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Aurora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</a:t>
            </a:r>
            <a:r>
              <a:rPr lang="en-GB" sz="1600" dirty="0" err="1">
                <a:solidFill>
                  <a:schemeClr val="bg1"/>
                </a:solidFill>
              </a:rPr>
              <a:t>MariaDB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AWS Charge for: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DB instance hours (partial hours are charged as full hours)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Storage GB/month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I/O requests/month – for magnetic storage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Provisioned IOPS/month – for RDS provisioned IOPS SSD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Egress data transfer </a:t>
            </a:r>
          </a:p>
          <a:p>
            <a:r>
              <a:rPr lang="en-GB" sz="1600" dirty="0">
                <a:solidFill>
                  <a:schemeClr val="bg1"/>
                </a:solidFill>
              </a:rPr>
              <a:t>• Backup storage (DB backups and manual snapshots) 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AI/ML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50;p7">
            <a:extLst>
              <a:ext uri="{FF2B5EF4-FFF2-40B4-BE49-F238E27FC236}">
                <a16:creationId xmlns:a16="http://schemas.microsoft.com/office/drawing/2014/main" id="{AFF89040-8570-9B58-785A-7656E7FB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269080"/>
              </p:ext>
            </p:extLst>
          </p:nvPr>
        </p:nvGraphicFramePr>
        <p:xfrm>
          <a:off x="5868144" y="5757519"/>
          <a:ext cx="690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Packager Shell Object" showAsIcon="1" r:id="rId4" imgW="690120" imgH="439560" progId="Package">
                  <p:embed/>
                </p:oleObj>
              </mc:Choice>
              <mc:Fallback>
                <p:oleObj name="Packager Shell Object" showAsIcon="1" r:id="rId4" imgW="690120" imgH="439560" progId="Package">
                  <p:embed/>
                  <p:pic>
                    <p:nvPicPr>
                      <p:cNvPr id="2" name="Google Shape;150;p7">
                        <a:extLst>
                          <a:ext uri="{FF2B5EF4-FFF2-40B4-BE49-F238E27FC236}">
                            <a16:creationId xmlns:a16="http://schemas.microsoft.com/office/drawing/2014/main" id="{AFF89040-8570-9B58-785A-7656E7FB9B93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868144" y="5757519"/>
                        <a:ext cx="6905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07504" y="1052736"/>
            <a:ext cx="8928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AWS helps you at every stage of your ML adoption journey with the most comprehensive set of artificial intelligence (AI) and ML services, infrastructure, and implementation resources.</a:t>
            </a:r>
            <a:endParaRPr lang="en-US" sz="20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60648"/>
            <a:ext cx="5540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Machine Learning and AI Services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2591589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</a:t>
            </a:r>
            <a:r>
              <a:rPr lang="en-IN" sz="2400" dirty="0" err="1">
                <a:solidFill>
                  <a:schemeClr val="bg1"/>
                </a:solidFill>
              </a:rPr>
              <a:t>SageMaker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Bedrock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</a:t>
            </a:r>
            <a:r>
              <a:rPr lang="en-IN" sz="2400" dirty="0" err="1">
                <a:solidFill>
                  <a:schemeClr val="bg1"/>
                </a:solidFill>
              </a:rPr>
              <a:t>CodeGuru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</a:t>
            </a:r>
            <a:r>
              <a:rPr lang="en-IN" sz="2400" dirty="0" err="1">
                <a:solidFill>
                  <a:schemeClr val="bg1"/>
                </a:solidFill>
              </a:rPr>
              <a:t>CodeWhisperer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Comprehend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Amazon </a:t>
            </a:r>
            <a:r>
              <a:rPr lang="en-IN" sz="2400" dirty="0" smtClean="0">
                <a:solidFill>
                  <a:schemeClr val="bg1"/>
                </a:solidFill>
              </a:rPr>
              <a:t>Lex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2591589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Amazon Polly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Amazon </a:t>
            </a:r>
            <a:r>
              <a:rPr lang="en-IN" sz="2400" dirty="0" err="1" smtClean="0">
                <a:solidFill>
                  <a:schemeClr val="bg1"/>
                </a:solidFill>
              </a:rPr>
              <a:t>Rekognition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Amazon Transcribe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Amazon 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Amazon Fraud Detector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02298" y="2687765"/>
            <a:ext cx="75394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>
                <a:solidFill>
                  <a:prstClr val="white"/>
                </a:solidFill>
                <a:cs typeface="+mn-ea"/>
                <a:sym typeface="+mn-lt"/>
              </a:rPr>
              <a:t>THANKS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915435"/>
            <a:ext cx="8928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Cloud computing is a term broadly used to define the </a:t>
            </a:r>
            <a:r>
              <a:rPr lang="en-GB" dirty="0">
                <a:solidFill>
                  <a:srgbClr val="FFFF00"/>
                </a:solidFill>
              </a:rPr>
              <a:t>on-demand delivery</a:t>
            </a:r>
            <a:r>
              <a:rPr lang="en-GB" dirty="0">
                <a:solidFill>
                  <a:schemeClr val="bg1"/>
                </a:solidFill>
              </a:rPr>
              <a:t> of IT resources like servers, storage, databases, networking, software, and applications over the internet (“the cloud”) with </a:t>
            </a:r>
            <a:r>
              <a:rPr lang="en-GB" dirty="0">
                <a:solidFill>
                  <a:srgbClr val="FFFF00"/>
                </a:solidFill>
              </a:rPr>
              <a:t>pay-as-you-go pricing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chemeClr val="bg1"/>
                </a:solidFill>
              </a:rPr>
              <a:t>Cloud computing provides a simple way to access servers, storage, databases and a broad set of application services over the Internet.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926" y="-44152"/>
            <a:ext cx="4330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Cloud computing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30" y="2780928"/>
            <a:ext cx="5328592" cy="40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Advantages of  Cloud 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5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915435"/>
            <a:ext cx="8928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Cloud services are broadly categorized as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Infrastructure as a service (IaaS)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Platform as a Service (PaaS)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Software as a Service (SaaS)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Types of Cloud Computing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1412"/>
            <a:ext cx="4427984" cy="396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196752"/>
            <a:ext cx="8928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Key Cloud Characteristics – 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On-Demand Self Service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Broad Network Access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Resource Pooling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Rapid Elasticity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Measured Service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6" y="1648394"/>
            <a:ext cx="5344887" cy="40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312" y="135925"/>
            <a:ext cx="3121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Characteristics of Cloud</a:t>
            </a:r>
          </a:p>
          <a:p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915435"/>
            <a:ext cx="8928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According to where the infrastructure for the deployment resides and who has control over that infrastructure, NIST defines four cloud deployment models: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Public clouds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Private clouds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Hybrid clouds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Community clouds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9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Cloud Deployment Models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5066" y="2773377"/>
            <a:ext cx="710284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Public Cloud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3133417"/>
            <a:ext cx="8928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Public clouds are environments that are entirely managed and serviced by an external service provider.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When most people think about computer clouds, it is public clouds they are thinking about.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The cloud infrastructure is provisioned for open use by the general public. It may be owned, managed, and operated by a business, academic, or government organization, or some combination of them.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0462" y="4581128"/>
            <a:ext cx="7102846" cy="33679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Private Cloud [on-</a:t>
            </a:r>
            <a:r>
              <a:rPr lang="en-US" sz="2400" dirty="0" err="1">
                <a:solidFill>
                  <a:srgbClr val="FFFF00"/>
                </a:solidFill>
              </a:rPr>
              <a:t>prem</a:t>
            </a:r>
            <a:r>
              <a:rPr lang="en-US" sz="2400" dirty="0">
                <a:solidFill>
                  <a:srgbClr val="FFFF00"/>
                </a:solidFill>
              </a:rPr>
              <a:t>]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504" y="4912593"/>
            <a:ext cx="8928992" cy="78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A private cloud consists of computing resources used exclusively by one business or organisation.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The private cloud </a:t>
            </a:r>
            <a:r>
              <a:rPr lang="en-IN" altLang="en-GB" sz="1500" dirty="0">
                <a:solidFill>
                  <a:schemeClr val="bg1"/>
                </a:solidFill>
              </a:rPr>
              <a:t>is</a:t>
            </a:r>
            <a:r>
              <a:rPr lang="en-GB" sz="1500" dirty="0">
                <a:solidFill>
                  <a:schemeClr val="bg1"/>
                </a:solidFill>
              </a:rPr>
              <a:t> physically located at your organisation’s on-site data centre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It may be managed either by the consumer organization or by a third party.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926" y="12998"/>
            <a:ext cx="66923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Hybrid Cloud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450" y="3861048"/>
            <a:ext cx="710284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00"/>
                </a:solidFill>
              </a:rPr>
              <a:t>Community Cloud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450" y="918158"/>
            <a:ext cx="892899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Often called “the best of both worlds”, hybrid clouds combine on-premises infrastructure, or private clouds, with public clouds so that organisations can reap the advantages of both.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In a hybrid cloud, data and applications can move between private and public clouds for greater flexibility and more deployment options.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500" dirty="0">
                <a:solidFill>
                  <a:schemeClr val="bg1"/>
                </a:solidFill>
              </a:rPr>
              <a:t>In a hybrid cloud, “cloud bursting” is also an option. This is when an application or resource runs in the private cloud until there is a spike in demand (such as a seasonal event like online shopping or tax filing), at which point the organisation can “burst through” to the public cloud to tap into additional computing resources.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4255928"/>
            <a:ext cx="892899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Community clouds aren't used as much as public or private clouds; in fact, they are the least known and least used cloud deployment model. In a community cloud, the cloud is shared by a group of organizations that have a common purpose or goal. The cloud environment is generally built to help them achieve that purpose or goal.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2708920"/>
            <a:ext cx="6480720" cy="165618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Introduction to Amazon web services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764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C3B0B05-D1E1-44FA-954C-7AB62D722893}" vid="{92980D42-2DB2-4EF5-B89B-0760DA95AA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207</TotalTime>
  <Words>1828</Words>
  <Application>Microsoft Office PowerPoint</Application>
  <PresentationFormat>On-screen Show (4:3)</PresentationFormat>
  <Paragraphs>237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Wingdings</vt:lpstr>
      <vt:lpstr>Theme1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Royal Bank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nssrr</dc:creator>
  <cp:lastModifiedBy>User</cp:lastModifiedBy>
  <cp:revision>236</cp:revision>
  <cp:lastPrinted>2019-08-21T06:19:00Z</cp:lastPrinted>
  <dcterms:created xsi:type="dcterms:W3CDTF">2017-04-19T10:23:00Z</dcterms:created>
  <dcterms:modified xsi:type="dcterms:W3CDTF">2023-10-13T06:51:28Z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1532216835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Dipali.Kulshrestha@rbs.com</vt:lpwstr>
  </property>
  <property fmtid="{D5CDD505-2E9C-101B-9397-08002B2CF9AE}" pid="6" name="_AuthorEmailDisplayName">
    <vt:lpwstr>Kulshrestha, Dipali (Enterprise Solutions)</vt:lpwstr>
  </property>
  <property fmtid="{D5CDD505-2E9C-101B-9397-08002B2CF9AE}" pid="7" name="_PreviousAdHocReviewCycleID">
    <vt:i4>408080752</vt:i4>
  </property>
  <property fmtid="{D5CDD505-2E9C-101B-9397-08002B2CF9AE}" pid="8" name="KSOProductBuildVer">
    <vt:lpwstr>1033-11.2.0.9718</vt:lpwstr>
  </property>
</Properties>
</file>