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  <p:sldMasterId id="2147483692" r:id="rId2"/>
  </p:sldMasterIdLst>
  <p:notesMasterIdLst>
    <p:notesMasterId r:id="rId16"/>
  </p:notesMasterIdLst>
  <p:sldIdLst>
    <p:sldId id="379" r:id="rId3"/>
    <p:sldId id="381" r:id="rId4"/>
    <p:sldId id="388" r:id="rId5"/>
    <p:sldId id="389" r:id="rId6"/>
    <p:sldId id="387" r:id="rId7"/>
    <p:sldId id="380" r:id="rId8"/>
    <p:sldId id="385" r:id="rId9"/>
    <p:sldId id="391" r:id="rId10"/>
    <p:sldId id="383" r:id="rId11"/>
    <p:sldId id="384" r:id="rId12"/>
    <p:sldId id="390" r:id="rId13"/>
    <p:sldId id="386" r:id="rId14"/>
    <p:sldId id="285" r:id="rId15"/>
  </p:sldIdLst>
  <p:sldSz cx="9144000" cy="5143500" type="screen16x9"/>
  <p:notesSz cx="6858000" cy="9144000"/>
  <p:embeddedFontLst>
    <p:embeddedFont>
      <p:font typeface="Play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7058676A-C3B8-714C-85FC-821BA3EE2E94}">
          <p14:sldIdLst>
            <p14:sldId id="379"/>
          </p14:sldIdLst>
        </p14:section>
        <p14:section name="Resources" id="{AEDDEB22-67D8-B740-897D-B6B204488E71}">
          <p14:sldIdLst>
            <p14:sldId id="381"/>
            <p14:sldId id="388"/>
            <p14:sldId id="389"/>
            <p14:sldId id="387"/>
            <p14:sldId id="380"/>
            <p14:sldId id="385"/>
            <p14:sldId id="391"/>
            <p14:sldId id="383"/>
            <p14:sldId id="384"/>
            <p14:sldId id="390"/>
            <p14:sldId id="3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4"/>
    <p:restoredTop sz="96110" autoAdjust="0"/>
  </p:normalViewPr>
  <p:slideViewPr>
    <p:cSldViewPr snapToGrid="0">
      <p:cViewPr varScale="1">
        <p:scale>
          <a:sx n="97" d="100"/>
          <a:sy n="97" d="100"/>
        </p:scale>
        <p:origin x="4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44be8fe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g133244be8fe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277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44be8fe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g133244be8fe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094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44be8fe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g133244be8fe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094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44be8fe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g133244be8fe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1933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44be8fe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g133244be8fe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094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44be8fe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g133244be8fe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094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44be8fe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g133244be8fe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709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44be8fe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g133244be8fe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0940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3244be8fe_2_3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4" name="Google Shape;444;g133244be8fe_2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lv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92654" y="4771641"/>
            <a:ext cx="1381312" cy="10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hank_You">
  <p:cSld name="2_Thank_You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/>
        </p:nvSpPr>
        <p:spPr>
          <a:xfrm>
            <a:off x="202406" y="1381125"/>
            <a:ext cx="7484071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57150" rIns="91425" bIns="571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0"/>
          <p:cNvSpPr txBox="1">
            <a:spLocks noGrp="1"/>
          </p:cNvSpPr>
          <p:nvPr>
            <p:ph type="body" idx="1"/>
          </p:nvPr>
        </p:nvSpPr>
        <p:spPr>
          <a:xfrm>
            <a:off x="202406" y="2575558"/>
            <a:ext cx="4140994" cy="33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7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body" idx="2"/>
          </p:nvPr>
        </p:nvSpPr>
        <p:spPr>
          <a:xfrm>
            <a:off x="202406" y="2964982"/>
            <a:ext cx="4140994" cy="132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7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solidFill>
          <a:srgbClr val="1C232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TwoSpeakers">
  <p:cSld name="Title_TwoSpeaker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>
            <a:spLocks noGrp="1"/>
          </p:cNvSpPr>
          <p:nvPr>
            <p:ph type="title"/>
          </p:nvPr>
        </p:nvSpPr>
        <p:spPr>
          <a:xfrm>
            <a:off x="201930" y="1807284"/>
            <a:ext cx="6538874" cy="115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3"/>
          <p:cNvSpPr txBox="1">
            <a:spLocks noGrp="1"/>
          </p:cNvSpPr>
          <p:nvPr>
            <p:ph type="body" idx="1"/>
          </p:nvPr>
        </p:nvSpPr>
        <p:spPr>
          <a:xfrm>
            <a:off x="202406" y="3405188"/>
            <a:ext cx="3131344" cy="29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43"/>
          <p:cNvSpPr txBox="1">
            <a:spLocks noGrp="1"/>
          </p:cNvSpPr>
          <p:nvPr>
            <p:ph type="body" idx="2"/>
          </p:nvPr>
        </p:nvSpPr>
        <p:spPr>
          <a:xfrm>
            <a:off x="202406" y="3688868"/>
            <a:ext cx="3131344" cy="6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43"/>
          <p:cNvSpPr txBox="1">
            <a:spLocks noGrp="1"/>
          </p:cNvSpPr>
          <p:nvPr>
            <p:ph type="body" idx="3"/>
          </p:nvPr>
        </p:nvSpPr>
        <p:spPr>
          <a:xfrm>
            <a:off x="3609459" y="3405188"/>
            <a:ext cx="3131344" cy="29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43"/>
          <p:cNvSpPr txBox="1">
            <a:spLocks noGrp="1"/>
          </p:cNvSpPr>
          <p:nvPr>
            <p:ph type="body" idx="4"/>
          </p:nvPr>
        </p:nvSpPr>
        <p:spPr>
          <a:xfrm>
            <a:off x="3609459" y="3688868"/>
            <a:ext cx="3131344" cy="6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body" idx="5"/>
          </p:nvPr>
        </p:nvSpPr>
        <p:spPr>
          <a:xfrm>
            <a:off x="201929" y="1052197"/>
            <a:ext cx="6538873" cy="3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900" b="1" i="0" cap="non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6"/>
          </p:nvPr>
        </p:nvSpPr>
        <p:spPr>
          <a:xfrm>
            <a:off x="201929" y="1490666"/>
            <a:ext cx="6538873" cy="3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900" b="1" i="0" cap="non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12" name="Google Shape;21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929" y="4724219"/>
            <a:ext cx="1194938" cy="41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ThreeSpeakers">
  <p:cSld name="Title_ThreeSpeaker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201930" y="1807284"/>
            <a:ext cx="6538874" cy="115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201930" y="3405188"/>
            <a:ext cx="2688828" cy="29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44"/>
          <p:cNvSpPr txBox="1">
            <a:spLocks noGrp="1"/>
          </p:cNvSpPr>
          <p:nvPr>
            <p:ph type="body" idx="2"/>
          </p:nvPr>
        </p:nvSpPr>
        <p:spPr>
          <a:xfrm>
            <a:off x="201930" y="3688868"/>
            <a:ext cx="2688828" cy="6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44"/>
          <p:cNvSpPr txBox="1">
            <a:spLocks noGrp="1"/>
          </p:cNvSpPr>
          <p:nvPr>
            <p:ph type="body" idx="3"/>
          </p:nvPr>
        </p:nvSpPr>
        <p:spPr>
          <a:xfrm>
            <a:off x="3044390" y="3405188"/>
            <a:ext cx="2688828" cy="29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44"/>
          <p:cNvSpPr txBox="1">
            <a:spLocks noGrp="1"/>
          </p:cNvSpPr>
          <p:nvPr>
            <p:ph type="body" idx="4"/>
          </p:nvPr>
        </p:nvSpPr>
        <p:spPr>
          <a:xfrm>
            <a:off x="3044390" y="3688868"/>
            <a:ext cx="2688828" cy="6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44"/>
          <p:cNvSpPr txBox="1">
            <a:spLocks noGrp="1"/>
          </p:cNvSpPr>
          <p:nvPr>
            <p:ph type="body" idx="5"/>
          </p:nvPr>
        </p:nvSpPr>
        <p:spPr>
          <a:xfrm>
            <a:off x="5886851" y="3405188"/>
            <a:ext cx="2688828" cy="29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44"/>
          <p:cNvSpPr txBox="1">
            <a:spLocks noGrp="1"/>
          </p:cNvSpPr>
          <p:nvPr>
            <p:ph type="body" idx="6"/>
          </p:nvPr>
        </p:nvSpPr>
        <p:spPr>
          <a:xfrm>
            <a:off x="5886851" y="3688868"/>
            <a:ext cx="2688828" cy="6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44"/>
          <p:cNvSpPr txBox="1">
            <a:spLocks noGrp="1"/>
          </p:cNvSpPr>
          <p:nvPr>
            <p:ph type="body" idx="7"/>
          </p:nvPr>
        </p:nvSpPr>
        <p:spPr>
          <a:xfrm>
            <a:off x="201929" y="1054396"/>
            <a:ext cx="6538873" cy="3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900" b="1" i="0" cap="non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4"/>
          <p:cNvSpPr txBox="1">
            <a:spLocks noGrp="1"/>
          </p:cNvSpPr>
          <p:nvPr>
            <p:ph type="body" idx="8"/>
          </p:nvPr>
        </p:nvSpPr>
        <p:spPr>
          <a:xfrm>
            <a:off x="201929" y="1490666"/>
            <a:ext cx="6538873" cy="3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900" b="1" i="0" cap="non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5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758868" y="0"/>
            <a:ext cx="7377160" cy="5143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02406" y="217289"/>
            <a:ext cx="8741172" cy="53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202406" y="891977"/>
            <a:ext cx="8739188" cy="101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1929" y="4724219"/>
            <a:ext cx="1194938" cy="4144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85" r:id="rId2"/>
    <p:sldLayoutId id="2147483687" r:id="rId3"/>
    <p:sldLayoutId id="2147483688" r:id="rId4"/>
    <p:sldLayoutId id="2147483689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6768">
          <p15:clr>
            <a:srgbClr val="F26B43"/>
          </p15:clr>
        </p15:guide>
        <p15:guide id="3" orient="horz" pos="162">
          <p15:clr>
            <a:srgbClr val="F26B43"/>
          </p15:clr>
        </p15:guide>
        <p15:guide id="4" orient="horz" pos="37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inkedin.com/learning/data-engineering-with-aws-part-2/" TargetMode="External"/><Relationship Id="rId5" Type="http://schemas.openxmlformats.org/officeDocument/2006/relationships/hyperlink" Target="https://www.linkedin.com/learning/data-engineering-with-aws-part-1" TargetMode="External"/><Relationship Id="rId4" Type="http://schemas.openxmlformats.org/officeDocument/2006/relationships/hyperlink" Target="https://www.linkedin.com/learning/devops-with-aw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xplore.skillbuilder.aws/learn?trk=b8399f63-614c-40de-baf8-63ed084b09f8&amp;sc_channel=e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hyperlink" Target="https://aws.amazon.com/training/learn-about/?nc2=sb_tr_l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hyperlink" Target="https://aws.amazon.com/training/even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hyperlink" Target="https://aws.amazon.com/education/awseducat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hyperlink" Target="https://awsreskil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9CE5E8-F04F-621B-963E-AF8CFC514083}"/>
              </a:ext>
            </a:extLst>
          </p:cNvPr>
          <p:cNvSpPr txBox="1"/>
          <p:nvPr/>
        </p:nvSpPr>
        <p:spPr>
          <a:xfrm>
            <a:off x="3784619" y="1863864"/>
            <a:ext cx="53593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 smtClean="0">
                <a:solidFill>
                  <a:schemeClr val="bg1"/>
                </a:solidFill>
              </a:rPr>
              <a:t>AWS skilling &amp; Certification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E9AC2E94-6CFD-D647-8B82-43A6A039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86892" cy="12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C9C9F265-C443-B654-E7B9-F970BD0B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86892" cy="12493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E3C6363-D7F5-D9BD-205D-7EEB0CEE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518" y="968033"/>
            <a:ext cx="6858000" cy="845236"/>
          </a:xfrm>
        </p:spPr>
        <p:txBody>
          <a:bodyPr/>
          <a:lstStyle/>
          <a:p>
            <a:r>
              <a:rPr lang="en-US" sz="3600" dirty="0" smtClean="0"/>
              <a:t>Learn with </a:t>
            </a:r>
            <a:r>
              <a:rPr lang="en-US" sz="3600" dirty="0" err="1" smtClean="0"/>
              <a:t>Dipali</a:t>
            </a:r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628867" y="2476228"/>
            <a:ext cx="2699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hlinkClick r:id="rId4"/>
              </a:rPr>
              <a:t>Devops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606169" y="3066373"/>
            <a:ext cx="2699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5"/>
              </a:rPr>
              <a:t>Data Engineering Part1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602926" y="3666246"/>
            <a:ext cx="2699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6"/>
              </a:rPr>
              <a:t>Data Engineering Part2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01930" y="1922935"/>
            <a:ext cx="35814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70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C9C9F265-C443-B654-E7B9-F970BD0B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86892" cy="12493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E3C6363-D7F5-D9BD-205D-7EEB0CEE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9" y="1376516"/>
            <a:ext cx="3522295" cy="1111045"/>
          </a:xfrm>
        </p:spPr>
        <p:txBody>
          <a:bodyPr/>
          <a:lstStyle/>
          <a:p>
            <a:r>
              <a:rPr lang="en-US" sz="2800" dirty="0" smtClean="0"/>
              <a:t>Get expertise on Machine Learning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19" y="1305010"/>
            <a:ext cx="29718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C9C9F265-C443-B654-E7B9-F970BD0B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86892" cy="1249368"/>
          </a:xfrm>
          <a:prstGeom prst="rect">
            <a:avLst/>
          </a:prstGeom>
        </p:spPr>
      </p:pic>
      <p:pic>
        <p:nvPicPr>
          <p:cNvPr id="9" name="Picture 8" descr="qrcode_cert.konfhub.c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071" y="739909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6"/>
          <p:cNvSpPr txBox="1">
            <a:spLocks noGrp="1"/>
          </p:cNvSpPr>
          <p:nvPr>
            <p:ph type="body" idx="1"/>
          </p:nvPr>
        </p:nvSpPr>
        <p:spPr>
          <a:xfrm>
            <a:off x="202406" y="2575558"/>
            <a:ext cx="4140994" cy="33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IN" dirty="0" smtClean="0"/>
              <a:t>KEEP LEARNING &amp; GROWING.....</a:t>
            </a:r>
            <a:endParaRPr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2F66FDB2-2011-43EB-4EA3-3D8C273A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86892" cy="124936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620FCAB-2D50-9BE0-5E27-37422EF7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75"/>
            <a:ext cx="2586892" cy="1249368"/>
          </a:xfrm>
          <a:prstGeom prst="rect">
            <a:avLst/>
          </a:prstGeom>
        </p:spPr>
      </p:pic>
      <p:pic>
        <p:nvPicPr>
          <p:cNvPr id="9" name="Content Placeholder 1" descr="Certifications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2080" y="670298"/>
            <a:ext cx="7541649" cy="4384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4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620FCAB-2D50-9BE0-5E27-37422EF7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75"/>
            <a:ext cx="2586892" cy="124936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6389" y="136524"/>
            <a:ext cx="7886700" cy="11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4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altLang="en-US" sz="2400" dirty="0" smtClean="0">
                <a:latin typeface="Arial" charset="0"/>
              </a:rPr>
              <a:t>Content Breakdown: Cloud Practitioner</a:t>
            </a:r>
            <a:endParaRPr lang="en-GB" sz="2400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31339" y="1385892"/>
            <a:ext cx="7416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16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600" dirty="0">
                <a:solidFill>
                  <a:schemeClr val="bg1"/>
                </a:solidFill>
                <a:sym typeface="Arial" charset="0"/>
              </a:rPr>
              <a:t>Cloud Practitioner Exam: Content </a:t>
            </a:r>
            <a:r>
              <a:rPr lang="en-GB" altLang="en-US" sz="1600" dirty="0" smtClean="0">
                <a:solidFill>
                  <a:schemeClr val="bg1"/>
                </a:solidFill>
                <a:sym typeface="Arial" charset="0"/>
              </a:rPr>
              <a:t>Breakdown</a:t>
            </a:r>
            <a:endParaRPr lang="en-GB" altLang="en-US" sz="1600" dirty="0">
              <a:solidFill>
                <a:schemeClr val="bg1"/>
              </a:solidFill>
              <a:sym typeface="Arial" charset="0"/>
            </a:endParaRP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600" dirty="0">
                <a:solidFill>
                  <a:schemeClr val="bg1"/>
                </a:solidFill>
                <a:sym typeface="Arial" charset="0"/>
              </a:rPr>
              <a:t>Domain 1: Cloud Concepts (28%)</a:t>
            </a: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600" dirty="0">
                <a:solidFill>
                  <a:schemeClr val="bg1"/>
                </a:solidFill>
                <a:sym typeface="Arial" charset="0"/>
              </a:rPr>
              <a:t>Domain 2: Security (24%)</a:t>
            </a:r>
            <a:endParaRPr lang="en-US" altLang="en-US" sz="1600" dirty="0">
              <a:solidFill>
                <a:schemeClr val="bg1"/>
              </a:solidFill>
              <a:sym typeface="Arial" charset="0"/>
            </a:endParaRP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600" dirty="0">
                <a:solidFill>
                  <a:schemeClr val="bg1"/>
                </a:solidFill>
                <a:sym typeface="Arial" charset="0"/>
              </a:rPr>
              <a:t>Domain 3: Technology (36%)</a:t>
            </a:r>
            <a:endParaRPr lang="en-US" altLang="en-US" sz="1600" dirty="0">
              <a:solidFill>
                <a:schemeClr val="bg1"/>
              </a:solidFill>
              <a:sym typeface="Arial" charset="0"/>
            </a:endParaRP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US" altLang="en-US" sz="1600" dirty="0">
                <a:solidFill>
                  <a:schemeClr val="bg1"/>
                </a:solidFill>
                <a:sym typeface="Arial" charset="0"/>
              </a:rPr>
              <a:t>Domain 4: Billing and Pricing (12</a:t>
            </a:r>
            <a:r>
              <a:rPr lang="en-US" altLang="en-US" sz="1600" dirty="0" smtClean="0">
                <a:solidFill>
                  <a:schemeClr val="bg1"/>
                </a:solidFill>
                <a:sym typeface="Arial" charset="0"/>
              </a:rPr>
              <a:t>%)</a:t>
            </a:r>
            <a:endParaRPr lang="en-GB" altLang="en-US" sz="1100" dirty="0">
              <a:solidFill>
                <a:schemeClr val="bg1"/>
              </a:solidFill>
              <a:sym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94271" y="3319305"/>
            <a:ext cx="5132439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6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400" dirty="0">
                <a:solidFill>
                  <a:schemeClr val="bg1"/>
                </a:solidFill>
                <a:cs typeface="Arial" charset="0"/>
                <a:sym typeface="Arial" charset="0"/>
              </a:rPr>
              <a:t>Time: 90 min</a:t>
            </a:r>
          </a:p>
          <a:p>
            <a:pPr eaLnBrk="0" hangingPunct="0">
              <a:spcBef>
                <a:spcPts val="16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400" dirty="0" err="1">
                <a:solidFill>
                  <a:schemeClr val="bg1"/>
                </a:solidFill>
                <a:cs typeface="Arial" charset="0"/>
                <a:sym typeface="Arial" charset="0"/>
              </a:rPr>
              <a:t>No.of</a:t>
            </a:r>
            <a:r>
              <a:rPr lang="en-GB" altLang="en-US" sz="1400" dirty="0">
                <a:solidFill>
                  <a:schemeClr val="bg1"/>
                </a:solidFill>
                <a:cs typeface="Arial" charset="0"/>
                <a:sym typeface="Arial" charset="0"/>
              </a:rPr>
              <a:t> questions: 65</a:t>
            </a:r>
          </a:p>
          <a:p>
            <a:pPr eaLnBrk="0" hangingPunct="0">
              <a:spcBef>
                <a:spcPts val="16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400" dirty="0">
                <a:solidFill>
                  <a:schemeClr val="bg1"/>
                </a:solidFill>
                <a:cs typeface="Arial" charset="0"/>
                <a:sym typeface="Arial" charset="0"/>
              </a:rPr>
              <a:t>Passing Score: 700/1000</a:t>
            </a:r>
          </a:p>
          <a:p>
            <a:pPr eaLnBrk="0" hangingPunct="0">
              <a:spcBef>
                <a:spcPts val="16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400" dirty="0">
                <a:solidFill>
                  <a:schemeClr val="bg1"/>
                </a:solidFill>
                <a:cs typeface="Arial" charset="0"/>
                <a:sym typeface="Arial" charset="0"/>
              </a:rPr>
              <a:t>Fee: $100</a:t>
            </a:r>
          </a:p>
        </p:txBody>
      </p:sp>
    </p:spTree>
    <p:extLst>
      <p:ext uri="{BB962C8B-B14F-4D97-AF65-F5344CB8AC3E}">
        <p14:creationId xmlns:p14="http://schemas.microsoft.com/office/powerpoint/2010/main" val="9524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620FCAB-2D50-9BE0-5E27-37422EF7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75"/>
            <a:ext cx="2586892" cy="124936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6389" y="136525"/>
            <a:ext cx="7886700" cy="104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4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altLang="en-US" sz="2400" dirty="0" smtClean="0">
                <a:latin typeface="Arial" charset="0"/>
              </a:rPr>
              <a:t>Content Breakdown: SAA</a:t>
            </a:r>
            <a:endParaRPr lang="en-GB" sz="2400" dirty="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95313" y="1262370"/>
            <a:ext cx="7416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16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600" dirty="0">
                <a:solidFill>
                  <a:schemeClr val="bg1"/>
                </a:solidFill>
                <a:sym typeface="Arial" charset="0"/>
              </a:rPr>
              <a:t>AWS Solutions Architect Associate Exam: Content </a:t>
            </a:r>
            <a:r>
              <a:rPr lang="en-GB" altLang="en-US" sz="1600" dirty="0" smtClean="0">
                <a:solidFill>
                  <a:schemeClr val="bg1"/>
                </a:solidFill>
                <a:sym typeface="Arial" charset="0"/>
              </a:rPr>
              <a:t>Breakdown</a:t>
            </a:r>
            <a:endParaRPr lang="en-GB" altLang="en-US" sz="1600" dirty="0">
              <a:solidFill>
                <a:schemeClr val="bg1"/>
              </a:solidFill>
              <a:sym typeface="Arial" charset="0"/>
            </a:endParaRP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600" dirty="0">
                <a:solidFill>
                  <a:schemeClr val="bg1"/>
                </a:solidFill>
                <a:sym typeface="Arial" charset="0"/>
              </a:rPr>
              <a:t>Domain 1: </a:t>
            </a:r>
            <a:r>
              <a:rPr lang="en-IN" sz="1600" dirty="0">
                <a:solidFill>
                  <a:schemeClr val="bg1"/>
                </a:solidFill>
              </a:rPr>
              <a:t>Designing highly available, cost-efficient, fault-tolerant, scalable systems </a:t>
            </a:r>
            <a:r>
              <a:rPr lang="en-GB" altLang="en-US" sz="1600" dirty="0">
                <a:solidFill>
                  <a:schemeClr val="bg1"/>
                </a:solidFill>
                <a:sym typeface="Arial" charset="0"/>
              </a:rPr>
              <a:t>(60%)</a:t>
            </a: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600" dirty="0">
                <a:solidFill>
                  <a:schemeClr val="bg1"/>
                </a:solidFill>
                <a:sym typeface="Arial" charset="0"/>
              </a:rPr>
              <a:t>Domain 2: </a:t>
            </a:r>
            <a:r>
              <a:rPr lang="en-IN" sz="1600" dirty="0">
                <a:solidFill>
                  <a:schemeClr val="bg1"/>
                </a:solidFill>
              </a:rPr>
              <a:t>Implementation/Deployment </a:t>
            </a:r>
            <a:r>
              <a:rPr lang="en-GB" altLang="en-US" sz="1600" dirty="0">
                <a:solidFill>
                  <a:schemeClr val="bg1"/>
                </a:solidFill>
                <a:sym typeface="Arial" charset="0"/>
              </a:rPr>
              <a:t>(10%)</a:t>
            </a:r>
            <a:endParaRPr lang="en-US" altLang="en-US" sz="1600" dirty="0">
              <a:solidFill>
                <a:schemeClr val="bg1"/>
              </a:solidFill>
              <a:sym typeface="Arial" charset="0"/>
            </a:endParaRP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600" dirty="0">
                <a:solidFill>
                  <a:schemeClr val="bg1"/>
                </a:solidFill>
                <a:sym typeface="Arial" charset="0"/>
              </a:rPr>
              <a:t>Domain 3: </a:t>
            </a:r>
            <a:r>
              <a:rPr lang="en-IN" sz="1600" dirty="0">
                <a:solidFill>
                  <a:schemeClr val="bg1"/>
                </a:solidFill>
              </a:rPr>
              <a:t>Data Security </a:t>
            </a:r>
            <a:r>
              <a:rPr lang="en-GB" sz="1600" dirty="0">
                <a:solidFill>
                  <a:schemeClr val="bg1"/>
                </a:solidFill>
                <a:sym typeface="Arial" charset="0"/>
              </a:rPr>
              <a:t>(20</a:t>
            </a:r>
            <a:r>
              <a:rPr lang="en-GB" altLang="en-US" sz="1600" dirty="0">
                <a:solidFill>
                  <a:schemeClr val="bg1"/>
                </a:solidFill>
                <a:sym typeface="Arial" charset="0"/>
              </a:rPr>
              <a:t>%)</a:t>
            </a:r>
            <a:endParaRPr lang="en-US" altLang="en-US" sz="1600" dirty="0">
              <a:solidFill>
                <a:schemeClr val="bg1"/>
              </a:solidFill>
              <a:sym typeface="Arial" charset="0"/>
            </a:endParaRP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US" altLang="en-US" sz="1600" dirty="0">
                <a:solidFill>
                  <a:schemeClr val="bg1"/>
                </a:solidFill>
                <a:sym typeface="Arial" charset="0"/>
              </a:rPr>
              <a:t>Domain 4: </a:t>
            </a:r>
            <a:r>
              <a:rPr lang="en-IN" sz="1600" dirty="0">
                <a:solidFill>
                  <a:schemeClr val="bg1"/>
                </a:solidFill>
              </a:rPr>
              <a:t>Troubleshooting </a:t>
            </a:r>
            <a:r>
              <a:rPr lang="en-US" altLang="en-US" sz="1600" dirty="0">
                <a:solidFill>
                  <a:schemeClr val="bg1"/>
                </a:solidFill>
                <a:sym typeface="Arial" charset="0"/>
              </a:rPr>
              <a:t>(10</a:t>
            </a:r>
            <a:r>
              <a:rPr lang="en-US" altLang="en-US" sz="1600" dirty="0" smtClean="0">
                <a:solidFill>
                  <a:schemeClr val="bg1"/>
                </a:solidFill>
                <a:sym typeface="Arial" charset="0"/>
              </a:rPr>
              <a:t>%)</a:t>
            </a:r>
            <a:endParaRPr lang="en-GB" altLang="en-US" sz="1100" dirty="0">
              <a:solidFill>
                <a:schemeClr val="bg1"/>
              </a:solidFill>
              <a:sym typeface="Arial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1293446" y="3401050"/>
            <a:ext cx="5903767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6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400" dirty="0">
                <a:solidFill>
                  <a:schemeClr val="bg1"/>
                </a:solidFill>
                <a:cs typeface="Arial" charset="0"/>
                <a:sym typeface="Arial" charset="0"/>
              </a:rPr>
              <a:t>Time: 130 min</a:t>
            </a:r>
          </a:p>
          <a:p>
            <a:pPr eaLnBrk="0" hangingPunct="0">
              <a:spcBef>
                <a:spcPts val="16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400" dirty="0" err="1">
                <a:solidFill>
                  <a:schemeClr val="bg1"/>
                </a:solidFill>
                <a:cs typeface="Arial" charset="0"/>
                <a:sym typeface="Arial" charset="0"/>
              </a:rPr>
              <a:t>No.of</a:t>
            </a:r>
            <a:r>
              <a:rPr lang="en-GB" altLang="en-US" sz="1400" dirty="0">
                <a:solidFill>
                  <a:schemeClr val="bg1"/>
                </a:solidFill>
                <a:cs typeface="Arial" charset="0"/>
                <a:sym typeface="Arial" charset="0"/>
              </a:rPr>
              <a:t> questions: 65</a:t>
            </a:r>
          </a:p>
          <a:p>
            <a:pPr eaLnBrk="0" hangingPunct="0">
              <a:spcBef>
                <a:spcPts val="16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400" dirty="0">
                <a:solidFill>
                  <a:schemeClr val="bg1"/>
                </a:solidFill>
                <a:cs typeface="Arial" charset="0"/>
                <a:sym typeface="Arial" charset="0"/>
              </a:rPr>
              <a:t>Passing Score: 720/1000</a:t>
            </a:r>
          </a:p>
          <a:p>
            <a:pPr eaLnBrk="0" hangingPunct="0">
              <a:spcBef>
                <a:spcPts val="1600"/>
              </a:spcBef>
              <a:buClr>
                <a:schemeClr val="accent1"/>
              </a:buClr>
              <a:buSzPct val="95000"/>
              <a:buFont typeface="Arial" charset="0"/>
              <a:buNone/>
            </a:pPr>
            <a:r>
              <a:rPr lang="en-GB" altLang="en-US" sz="1400" dirty="0">
                <a:solidFill>
                  <a:schemeClr val="bg1"/>
                </a:solidFill>
                <a:cs typeface="Arial" charset="0"/>
                <a:sym typeface="Arial" charset="0"/>
              </a:rPr>
              <a:t>Fee: $150</a:t>
            </a:r>
          </a:p>
        </p:txBody>
      </p:sp>
    </p:spTree>
    <p:extLst>
      <p:ext uri="{BB962C8B-B14F-4D97-AF65-F5344CB8AC3E}">
        <p14:creationId xmlns:p14="http://schemas.microsoft.com/office/powerpoint/2010/main" val="4468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6363-D7F5-D9BD-205D-7EEB0CEE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518" y="968033"/>
            <a:ext cx="6858000" cy="845236"/>
          </a:xfrm>
        </p:spPr>
        <p:txBody>
          <a:bodyPr/>
          <a:lstStyle/>
          <a:p>
            <a:r>
              <a:rPr lang="en-US" sz="3600" dirty="0" err="1" smtClean="0"/>
              <a:t>SkillBuilder</a:t>
            </a:r>
            <a:r>
              <a:rPr lang="en-US" sz="3600" dirty="0" smtClean="0"/>
              <a:t> for Advanced Learners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F64A-B472-38EA-992F-D17BF6E36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608" y="1942497"/>
            <a:ext cx="6858000" cy="52218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Explore the tool here</a:t>
            </a:r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620FCAB-2D50-9BE0-5E27-37422EF7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575"/>
            <a:ext cx="2586892" cy="12493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9042" y="2758330"/>
            <a:ext cx="394851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• Earn New Badges for your social profiles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• Access Builder’s Labs with Subscription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• Official Exam Prep material for certifications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• Access AWS Jams – for </a:t>
            </a:r>
            <a:r>
              <a:rPr lang="en-IN" dirty="0" err="1" smtClean="0">
                <a:solidFill>
                  <a:schemeClr val="bg1"/>
                </a:solidFill>
              </a:rPr>
              <a:t>gamified</a:t>
            </a:r>
            <a:r>
              <a:rPr lang="en-IN" dirty="0" smtClean="0">
                <a:solidFill>
                  <a:schemeClr val="bg1"/>
                </a:solidFill>
              </a:rPr>
              <a:t> learning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• Access Industry Quests for deeper knowledge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0989" y="2665385"/>
            <a:ext cx="4523011" cy="246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29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C9C9F265-C443-B654-E7B9-F970BD0B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86892" cy="12493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57306" y="123496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 smtClean="0">
                <a:hlinkClick r:id="rId4"/>
              </a:rPr>
              <a:t>Explore it here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3C6363-D7F5-D9BD-205D-7EEB0CEE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793" y="567340"/>
            <a:ext cx="6858000" cy="845236"/>
          </a:xfrm>
        </p:spPr>
        <p:txBody>
          <a:bodyPr/>
          <a:lstStyle/>
          <a:p>
            <a:r>
              <a:rPr lang="en-US" sz="3600" dirty="0" smtClean="0"/>
              <a:t>Learn by Role or Solution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3393" y="1596850"/>
            <a:ext cx="7767947" cy="35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70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C9C9F265-C443-B654-E7B9-F970BD0B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86892" cy="12493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54093" y="172648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 smtClean="0">
                <a:hlinkClick r:id="rId4"/>
              </a:rPr>
              <a:t>Explore it here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3C6363-D7F5-D9BD-205D-7EEB0CEE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518" y="851301"/>
            <a:ext cx="6858000" cy="845236"/>
          </a:xfrm>
        </p:spPr>
        <p:txBody>
          <a:bodyPr/>
          <a:lstStyle/>
          <a:p>
            <a:r>
              <a:rPr lang="en-US" sz="3600" dirty="0" smtClean="0"/>
              <a:t>Training &amp; Certification Events</a:t>
            </a:r>
            <a:endParaRPr lang="en-US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458421"/>
            <a:ext cx="9144000" cy="265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70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C9C9F265-C443-B654-E7B9-F970BD0B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86892" cy="12493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54093" y="172648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 smtClean="0">
                <a:hlinkClick r:id="rId4"/>
              </a:rPr>
              <a:t>Explore it here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3C6363-D7F5-D9BD-205D-7EEB0CEE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518" y="851301"/>
            <a:ext cx="6858000" cy="845236"/>
          </a:xfrm>
        </p:spPr>
        <p:txBody>
          <a:bodyPr/>
          <a:lstStyle/>
          <a:p>
            <a:r>
              <a:rPr lang="en-US" sz="3600" dirty="0" smtClean="0"/>
              <a:t>AWS Educate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49" y="2034258"/>
            <a:ext cx="7600951" cy="29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C9C9F265-C443-B654-E7B9-F970BD0B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86892" cy="12493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E3C6363-D7F5-D9BD-205D-7EEB0CEE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518" y="968033"/>
            <a:ext cx="6858000" cy="845236"/>
          </a:xfrm>
        </p:spPr>
        <p:txBody>
          <a:bodyPr/>
          <a:lstStyle/>
          <a:p>
            <a:r>
              <a:rPr lang="en-US" sz="3600" dirty="0" smtClean="0"/>
              <a:t>Learn with AWS Community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564714" y="1659104"/>
            <a:ext cx="2699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4"/>
              </a:rPr>
              <a:t>Explore </a:t>
            </a:r>
            <a:r>
              <a:rPr lang="en-IN" dirty="0" err="1" smtClean="0">
                <a:hlinkClick r:id="rId4"/>
              </a:rPr>
              <a:t>reskill</a:t>
            </a:r>
            <a:r>
              <a:rPr lang="en-IN" dirty="0" smtClean="0">
                <a:hlinkClick r:id="rId4"/>
              </a:rPr>
              <a:t> here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91055" y="2096277"/>
            <a:ext cx="6566170" cy="301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70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-60358_Summit 2020_Template_Dark">
  <a:themeElements>
    <a:clrScheme name="AWS-User-Groups">
      <a:dk1>
        <a:srgbClr val="1C232F"/>
      </a:dk1>
      <a:lt1>
        <a:srgbClr val="FFFFFF"/>
      </a:lt1>
      <a:dk2>
        <a:srgbClr val="44546A"/>
      </a:dk2>
      <a:lt2>
        <a:srgbClr val="E7E6E6"/>
      </a:lt2>
      <a:accent1>
        <a:srgbClr val="A166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166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220</Words>
  <Application>Microsoft Office PowerPoint</Application>
  <PresentationFormat>On-screen Show (16:9)</PresentationFormat>
  <Paragraphs>42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Play</vt:lpstr>
      <vt:lpstr>Arial</vt:lpstr>
      <vt:lpstr>Simple Light</vt:lpstr>
      <vt:lpstr>4-60358_Summit 2020_Template_Dark</vt:lpstr>
      <vt:lpstr>PowerPoint Presentation</vt:lpstr>
      <vt:lpstr>PowerPoint Presentation</vt:lpstr>
      <vt:lpstr>PowerPoint Presentation</vt:lpstr>
      <vt:lpstr>PowerPoint Presentation</vt:lpstr>
      <vt:lpstr>SkillBuilder for Advanced Learners</vt:lpstr>
      <vt:lpstr>Learn by Role or Solution</vt:lpstr>
      <vt:lpstr>Training &amp; Certification Events</vt:lpstr>
      <vt:lpstr>AWS Educate</vt:lpstr>
      <vt:lpstr>Learn with AWS Community</vt:lpstr>
      <vt:lpstr>Learn with Dipali…</vt:lpstr>
      <vt:lpstr>Get expertise on Machine Learning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 Gavade</dc:creator>
  <cp:lastModifiedBy>User</cp:lastModifiedBy>
  <cp:revision>22</cp:revision>
  <dcterms:modified xsi:type="dcterms:W3CDTF">2023-10-13T06:59:02Z</dcterms:modified>
</cp:coreProperties>
</file>