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9.xml" ContentType="application/vnd.openxmlformats-officedocument.theme+xml"/>
  <Override PartName="/ppt/slideLayouts/slideLayout31.xml" ContentType="application/vnd.openxmlformats-officedocument.presentationml.slideLayout+xml"/>
  <Override PartName="/ppt/theme/theme10.xml" ContentType="application/vnd.openxmlformats-officedocument.theme+xml"/>
  <Override PartName="/ppt/slideLayouts/slideLayout32.xml" ContentType="application/vnd.openxmlformats-officedocument.presentationml.slideLayout+xml"/>
  <Override PartName="/ppt/theme/theme11.xml" ContentType="application/vnd.openxmlformats-officedocument.theme+xml"/>
  <Override PartName="/ppt/slideLayouts/slideLayout33.xml" ContentType="application/vnd.openxmlformats-officedocument.presentationml.slideLayout+xml"/>
  <Override PartName="/ppt/theme/theme12.xml" ContentType="application/vnd.openxmlformats-officedocument.theme+xml"/>
  <Override PartName="/ppt/slideLayouts/slideLayout34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  <p:sldMasterId id="2147483658" r:id="rId2"/>
    <p:sldMasterId id="2147483686" r:id="rId3"/>
    <p:sldMasterId id="2147483710" r:id="rId4"/>
    <p:sldMasterId id="2147483706" r:id="rId5"/>
    <p:sldMasterId id="2147483680" r:id="rId6"/>
    <p:sldMasterId id="2147483695" r:id="rId7"/>
    <p:sldMasterId id="2147483699" r:id="rId8"/>
    <p:sldMasterId id="2147483704" r:id="rId9"/>
    <p:sldMasterId id="2147483666" r:id="rId10"/>
    <p:sldMasterId id="2147483676" r:id="rId11"/>
    <p:sldMasterId id="2147483678" r:id="rId12"/>
    <p:sldMasterId id="2147483674" r:id="rId13"/>
  </p:sldMasterIdLst>
  <p:notesMasterIdLst>
    <p:notesMasterId r:id="rId30"/>
  </p:notesMasterIdLst>
  <p:sldIdLst>
    <p:sldId id="259" r:id="rId14"/>
    <p:sldId id="263" r:id="rId15"/>
    <p:sldId id="303" r:id="rId16"/>
    <p:sldId id="304" r:id="rId17"/>
    <p:sldId id="327" r:id="rId18"/>
    <p:sldId id="324" r:id="rId19"/>
    <p:sldId id="325" r:id="rId20"/>
    <p:sldId id="326" r:id="rId21"/>
    <p:sldId id="328" r:id="rId22"/>
    <p:sldId id="329" r:id="rId23"/>
    <p:sldId id="331" r:id="rId24"/>
    <p:sldId id="332" r:id="rId25"/>
    <p:sldId id="336" r:id="rId26"/>
    <p:sldId id="335" r:id="rId27"/>
    <p:sldId id="334" r:id="rId28"/>
    <p:sldId id="333" r:id="rId29"/>
  </p:sldIdLst>
  <p:sldSz cx="12192000" cy="6858000"/>
  <p:notesSz cx="9144000" cy="6858000"/>
  <p:defaultTextStyle>
    <a:defPPr>
      <a:defRPr lang="en-US"/>
    </a:defPPr>
    <a:lvl1pPr marL="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3235"/>
    <a:srgbClr val="C82506"/>
    <a:srgbClr val="E68523"/>
    <a:srgbClr val="0077B5"/>
    <a:srgbClr val="404145"/>
    <a:srgbClr val="D7D7D7"/>
    <a:srgbClr val="E589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7"/>
    <p:restoredTop sz="94665"/>
  </p:normalViewPr>
  <p:slideViewPr>
    <p:cSldViewPr snapToGrid="0">
      <p:cViewPr varScale="1">
        <p:scale>
          <a:sx n="69" d="100"/>
          <a:sy n="69" d="100"/>
        </p:scale>
        <p:origin x="8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viewProps" Target="viewProps.xml"/><Relationship Id="rId53" Type="http://schemas.microsoft.com/office/2016/11/relationships/changesInfo" Target="changesInfos/changesInfo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 Escobar" userId="1003BFFD9D27E8C7@LIVE.COM" providerId="AD" clId="Web-{8783731A-F5DA-4F23-BA8A-96875AD0A37D}"/>
    <pc:docChg chg="modSld">
      <pc:chgData name="Lisa Escobar" userId="1003BFFD9D27E8C7@LIVE.COM" providerId="AD" clId="Web-{8783731A-F5DA-4F23-BA8A-96875AD0A37D}" dt="2017-11-03T00:56:14.470" v="9"/>
      <pc:docMkLst>
        <pc:docMk/>
      </pc:docMkLst>
      <pc:sldChg chg="addSp delSp modSp mod modClrScheme chgLayout">
        <pc:chgData name="Lisa Escobar" userId="1003BFFD9D27E8C7@LIVE.COM" providerId="AD" clId="Web-{8783731A-F5DA-4F23-BA8A-96875AD0A37D}" dt="2017-11-03T00:56:14.470" v="9"/>
        <pc:sldMkLst>
          <pc:docMk/>
          <pc:sldMk cId="1792905964" sldId="259"/>
        </pc:sldMkLst>
        <pc:spChg chg="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2" creationId="{00000000-0000-0000-0000-000000000000}"/>
          </ac:spMkLst>
        </pc:spChg>
        <pc:spChg chg="add del 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4" creationId="{88559AE1-990B-472F-9B51-84A8D206632A}"/>
          </ac:spMkLst>
        </pc:spChg>
        <pc:picChg chg="add del mod">
          <ac:chgData name="Lisa Escobar" userId="1003BFFD9D27E8C7@LIVE.COM" providerId="AD" clId="Web-{8783731A-F5DA-4F23-BA8A-96875AD0A37D}" dt="2017-11-03T00:56:14.470" v="9"/>
          <ac:picMkLst>
            <pc:docMk/>
            <pc:sldMk cId="1792905964" sldId="259"/>
            <ac:picMk id="5" creationId="{82402763-AB1C-4E8B-81BE-28A43ACAD0B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A2C10-8C9F-9B42-9862-A5B84F1CAB8B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91E2F-405C-1745-A228-A66B56F3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12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91E2F-405C-1745-A228-A66B56F37D3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76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838200" y="2766225"/>
            <a:ext cx="10515600" cy="1325563"/>
          </a:xfrm>
        </p:spPr>
        <p:txBody>
          <a:bodyPr anchor="ctr"/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341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2 Column Bullet List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 numCol="2" spcCol="457200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lvl="0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Comparison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Comparison Bullets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1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345314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Bullets With Icon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5981700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This is a good slide to use if you have a vertical graphic or image</a:t>
            </a:r>
          </a:p>
          <a:p>
            <a:pPr lvl="0"/>
            <a:r>
              <a:rPr lang="en-US" dirty="0"/>
              <a:t>Can place bullet items on this side</a:t>
            </a:r>
          </a:p>
          <a:p>
            <a:pPr lvl="0"/>
            <a:r>
              <a:rPr lang="en-US" dirty="0"/>
              <a:t>And place the graphic, diagram or image to the right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354962" y="1938344"/>
            <a:ext cx="3898831" cy="4287837"/>
          </a:xfrm>
          <a:prstGeom prst="rect">
            <a:avLst/>
          </a:prstGeom>
        </p:spPr>
        <p:txBody>
          <a:bodyPr/>
          <a:lstStyle/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Code Block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sz="2100" b="0" i="0">
                <a:solidFill>
                  <a:srgbClr val="313235"/>
                </a:solidFill>
                <a:latin typeface="Source Code Pro" charset="0"/>
                <a:ea typeface="Source Code Pro" charset="0"/>
                <a:cs typeface="Source Code Pro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r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66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Full Image</a:t>
            </a:r>
          </a:p>
        </p:txBody>
      </p:sp>
    </p:spTree>
    <p:extLst>
      <p:ext uri="{BB962C8B-B14F-4D97-AF65-F5344CB8AC3E}">
        <p14:creationId xmlns:p14="http://schemas.microsoft.com/office/powerpoint/2010/main" val="2134921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Image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lang="en-US" sz="2100" b="0" i="0" smtClean="0">
                <a:effectLst/>
                <a:latin typeface="Source Code Pro" charset="0"/>
                <a:ea typeface="Source Code Pro" charset="0"/>
                <a:cs typeface="Source Code Pro" charset="0"/>
              </a:defRPr>
            </a:lvl1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able or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Table or Graphics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Stripe with Title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Diagram or Images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76" y="2650600"/>
            <a:ext cx="9299448" cy="849347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3466096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sentence</a:t>
            </a:r>
          </a:p>
        </p:txBody>
      </p:sp>
    </p:spTree>
    <p:extLst>
      <p:ext uri="{BB962C8B-B14F-4D97-AF65-F5344CB8AC3E}">
        <p14:creationId xmlns:p14="http://schemas.microsoft.com/office/powerpoint/2010/main" val="1085220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Sub-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5896" y="2650600"/>
            <a:ext cx="6809828" cy="849347"/>
          </a:xfrm>
        </p:spPr>
        <p:txBody>
          <a:bodyPr/>
          <a:lstStyle>
            <a:lvl1pPr algn="l">
              <a:defRPr sz="50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896" y="3450054"/>
            <a:ext cx="6809828" cy="88281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800"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Short Subtitle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373038" y="2738025"/>
            <a:ext cx="1430338" cy="1523841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Icon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Quam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 </a:t>
            </a:r>
            <a:r>
              <a:rPr lang="en-US" dirty="0" err="1"/>
              <a:t>Putabam</a:t>
            </a:r>
            <a:r>
              <a:rPr lang="en-US" dirty="0"/>
              <a:t> </a:t>
            </a:r>
            <a:r>
              <a:rPr lang="en-US" dirty="0" err="1"/>
              <a:t>equidem</a:t>
            </a:r>
            <a:r>
              <a:rPr lang="en-US" dirty="0"/>
              <a:t> </a:t>
            </a:r>
            <a:r>
              <a:rPr lang="en-US" dirty="0" err="1"/>
              <a:t>satis</a:t>
            </a:r>
            <a:r>
              <a:rPr lang="en-US" dirty="0"/>
              <a:t>, </a:t>
            </a:r>
            <a:r>
              <a:rPr lang="en-US" dirty="0" err="1"/>
              <a:t>inquit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Putabam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723899"/>
            <a:ext cx="4248979" cy="5504688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723900"/>
            <a:ext cx="4248978" cy="550250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utilitates</a:t>
            </a:r>
            <a:r>
              <a:rPr lang="en-US"/>
              <a:t> </a:t>
            </a:r>
            <a:r>
              <a:rPr lang="en-US" err="1"/>
              <a:t>poterunt</a:t>
            </a:r>
            <a:r>
              <a:rPr lang="en-US"/>
              <a:t> </a:t>
            </a:r>
            <a:r>
              <a:rPr lang="en-US" err="1"/>
              <a:t>eas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6"/>
            <a:ext cx="12192000" cy="4518991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76300" y="4929810"/>
            <a:ext cx="10439400" cy="1470990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2977084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phrase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top (3) with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620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642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6863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6106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2488" y="5042285"/>
            <a:ext cx="2860812" cy="596521"/>
          </a:xfrm>
          <a:prstGeom prst="rect">
            <a:avLst/>
          </a:prstGeom>
        </p:spPr>
        <p:txBody>
          <a:bodyPr/>
          <a:lstStyle>
            <a:lvl1pPr>
              <a:defRPr sz="34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885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128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6150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5393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Oval 12"/>
          <p:cNvSpPr>
            <a:spLocks noChangeAspect="1"/>
          </p:cNvSpPr>
          <p:nvPr userDrawn="1"/>
        </p:nvSpPr>
        <p:spPr>
          <a:xfrm>
            <a:off x="762000" y="4137244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4" name="Oval 13"/>
          <p:cNvSpPr>
            <a:spLocks noChangeAspect="1"/>
          </p:cNvSpPr>
          <p:nvPr userDrawn="1"/>
        </p:nvSpPr>
        <p:spPr>
          <a:xfrm>
            <a:off x="4686300" y="4161013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5" name="Oval 14"/>
          <p:cNvSpPr>
            <a:spLocks noChangeAspect="1"/>
          </p:cNvSpPr>
          <p:nvPr userDrawn="1"/>
        </p:nvSpPr>
        <p:spPr>
          <a:xfrm>
            <a:off x="8610600" y="4175101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8957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833330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87443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75409" y="1725348"/>
            <a:ext cx="8241195" cy="72630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Short Title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870713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010485" y="2590800"/>
            <a:ext cx="10171043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This is useful for a larger amount of text, for example when a more complicated definition won’t fit on a 2-up or 3-up card slide. This is useful for a larger amount of text, for example when a more complicated definition won’t fit on a 2-up or 3-up card slide. This is useful for a larger amount of text, for example when a 3-up card slide. This is useful for a larger amount of text, for example when a 3-up card slide.</a:t>
            </a:r>
          </a:p>
        </p:txBody>
      </p:sp>
    </p:spTree>
    <p:extLst>
      <p:ext uri="{BB962C8B-B14F-4D97-AF65-F5344CB8AC3E}">
        <p14:creationId xmlns:p14="http://schemas.microsoft.com/office/powerpoint/2010/main" val="12818476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928730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95130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812695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665842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Short Title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665914" y="1646238"/>
            <a:ext cx="4743450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Short Title Goes Here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006774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87644" y="2590800"/>
            <a:ext cx="2902226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864018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46676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787643" y="1645838"/>
            <a:ext cx="2898648" cy="914573"/>
          </a:xfrm>
        </p:spPr>
        <p:txBody>
          <a:bodyPr/>
          <a:lstStyle/>
          <a:p>
            <a:r>
              <a:rPr lang="en-US" dirty="0"/>
              <a:t>1-2 Words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6676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9720401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503059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8503059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Topic or Question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67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b="1" baseline="0" smtClean="0">
                <a:effectLst/>
              </a:defRPr>
            </a:lvl1pPr>
          </a:lstStyle>
          <a:p>
            <a:r>
              <a:rPr lang="en-US" dirty="0"/>
              <a:t>What if you have a question to ask?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02588" y="2120351"/>
            <a:ext cx="10586138" cy="3339065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of Text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351729"/>
            <a:ext cx="7142028" cy="4184375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865070"/>
            <a:ext cx="7142028" cy="2498382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31165" y="4363452"/>
            <a:ext cx="7142028" cy="797918"/>
          </a:xfrm>
          <a:prstGeom prst="rect">
            <a:avLst/>
          </a:prstGeom>
        </p:spPr>
        <p:txBody>
          <a:bodyPr anchor="t"/>
          <a:lstStyle>
            <a:lvl1pPr marL="0" marR="0" indent="0" algn="r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– John Doe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Bullets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62082"/>
            <a:ext cx="10224881" cy="4292600"/>
          </a:xfrm>
          <a:prstGeom prst="rect">
            <a:avLst/>
          </a:prstGeom>
        </p:spPr>
        <p:txBody>
          <a:bodyPr/>
          <a:lstStyle>
            <a:lvl1pPr marL="292698" indent="-292698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2pPr>
            <a:lvl3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3pPr>
            <a:lvl4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4pPr>
            <a:lvl5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5pPr>
          </a:lstStyle>
          <a:p>
            <a:pPr lvl="0"/>
            <a:r>
              <a:rPr lang="en-US" dirty="0"/>
              <a:t>Short and clear bullets placed here</a:t>
            </a:r>
          </a:p>
          <a:p>
            <a:pPr lvl="0"/>
            <a:r>
              <a:rPr lang="en-US" dirty="0"/>
              <a:t>If you have longer statements</a:t>
            </a:r>
          </a:p>
          <a:p>
            <a:pPr lvl="0"/>
            <a:r>
              <a:rPr lang="en-US" dirty="0"/>
              <a:t>Please use the master slide created specially for that</a:t>
            </a:r>
          </a:p>
          <a:p>
            <a:pPr lvl="0"/>
            <a:r>
              <a:rPr lang="en-US" dirty="0"/>
              <a:t>4th statement here</a:t>
            </a:r>
          </a:p>
          <a:p>
            <a:pPr lvl="0"/>
            <a:r>
              <a:rPr lang="en-US" dirty="0"/>
              <a:t>Need more than 5 bullets, please create additional slide</a:t>
            </a:r>
          </a:p>
        </p:txBody>
      </p:sp>
    </p:spTree>
    <p:extLst>
      <p:ext uri="{BB962C8B-B14F-4D97-AF65-F5344CB8AC3E}">
        <p14:creationId xmlns:p14="http://schemas.microsoft.com/office/powerpoint/2010/main" val="159709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ent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 Sentences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Here is where explanations or definitions can go. Try and keep each bullet 2-3 lines max.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Bullets with Sub-bullets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None/>
              <a:defRPr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Numbered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Numbered Bullets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43100"/>
            <a:ext cx="10225088" cy="4288536"/>
          </a:xfrm>
          <a:prstGeom prst="rect">
            <a:avLst/>
          </a:prstGeom>
        </p:spPr>
        <p:txBody>
          <a:bodyPr/>
          <a:lstStyle>
            <a:lvl1pPr marL="514506" indent="-51450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+mj-lt"/>
              <a:buAutoNum type="arabicPeriod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823206" indent="-32013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Courier New" charset="0"/>
              <a:buChar char="o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dirty="0"/>
              <a:t>Main topic goes here</a:t>
            </a:r>
          </a:p>
          <a:p>
            <a:pPr lvl="1"/>
            <a:r>
              <a:rPr lang="en-US" dirty="0"/>
              <a:t>Sub-topic or explanation here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31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32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33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3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23270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73" r:id="rId4"/>
    <p:sldLayoutId id="2147483715" r:id="rId5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1131570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5409" y="1645838"/>
            <a:ext cx="8241195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4007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5136" y="1645838"/>
            <a:ext cx="4744279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278701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632460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867346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79052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59283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7649" y="1645838"/>
            <a:ext cx="2902227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1-2 Words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187299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4450080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Rectangle 9"/>
          <p:cNvSpPr/>
          <p:nvPr userDrawn="1"/>
        </p:nvSpPr>
        <p:spPr>
          <a:xfrm>
            <a:off x="828565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956581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79017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 baseline="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914400"/>
            <a:ext cx="11315700" cy="50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592" y="1406394"/>
            <a:ext cx="10586829" cy="555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972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22163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Place Short Title Here</a:t>
            </a:r>
          </a:p>
        </p:txBody>
      </p:sp>
    </p:spTree>
    <p:extLst>
      <p:ext uri="{BB962C8B-B14F-4D97-AF65-F5344CB8AC3E}">
        <p14:creationId xmlns:p14="http://schemas.microsoft.com/office/powerpoint/2010/main" val="18357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5" r:id="rId4"/>
    <p:sldLayoutId id="2147483662" r:id="rId5"/>
    <p:sldLayoutId id="2147483664" r:id="rId6"/>
    <p:sldLayoutId id="2147483663" r:id="rId7"/>
    <p:sldLayoutId id="2147483714" r:id="rId8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14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693" r:id="rId2"/>
    <p:sldLayoutId id="2147483694" r:id="rId3"/>
    <p:sldLayoutId id="2147483709" r:id="rId4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834894" y="27464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51406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rgbClr val="313235"/>
              </a:solidFill>
            </a:endParaRP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8911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7966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1967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685" r:id="rId3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35058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8171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7" r:id="rId2"/>
    <p:sldLayoutId id="2147483698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74370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7343362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13414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0" r:id="rId2"/>
    <p:sldLayoutId id="2147483701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533906"/>
            <a:ext cx="12192000" cy="2324099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69456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12" r:id="rId2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Avenir Black" charset="0"/>
          <a:ea typeface="Avenir Black" charset="0"/>
          <a:cs typeface="Avenir Black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3.us-west-1.amazonaws.com/awsomedomain.tk/myapp.zi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Containerize with AWS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90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</a:t>
            </a:r>
            <a:r>
              <a:rPr lang="en-US" dirty="0" smtClean="0"/>
              <a:t>Hub - Overview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869796" y="4893209"/>
            <a:ext cx="3442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https://labs.play-with-docker.com/</a:t>
            </a:r>
          </a:p>
        </p:txBody>
      </p:sp>
      <p:sp>
        <p:nvSpPr>
          <p:cNvPr id="6" name="Rectangle 5"/>
          <p:cNvSpPr/>
          <p:nvPr/>
        </p:nvSpPr>
        <p:spPr>
          <a:xfrm>
            <a:off x="938426" y="2135970"/>
            <a:ext cx="2490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https://hub.docker.com/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8426" y="2793220"/>
            <a:ext cx="2777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</a:t>
            </a:r>
            <a:r>
              <a:rPr lang="en-US" dirty="0" err="1"/>
              <a:t>blackicebird</a:t>
            </a:r>
            <a:r>
              <a:rPr lang="en-US" dirty="0"/>
              <a:t>/2048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938426" y="4304437"/>
            <a:ext cx="2918107" cy="52322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Docker Playground</a:t>
            </a:r>
            <a:endParaRPr lang="en-IN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6" y="4673769"/>
            <a:ext cx="41735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Docker </a:t>
            </a:r>
            <a:r>
              <a:rPr lang="en-US" dirty="0" err="1" smtClean="0"/>
              <a:t>ps</a:t>
            </a:r>
            <a:r>
              <a:rPr lang="en-US" dirty="0" smtClean="0"/>
              <a:t> –a</a:t>
            </a:r>
          </a:p>
          <a:p>
            <a:pPr marL="342900" indent="-342900">
              <a:buAutoNum type="arabicPeriod"/>
            </a:pPr>
            <a:r>
              <a:rPr lang="en-US" dirty="0" smtClean="0"/>
              <a:t>Docker pull </a:t>
            </a:r>
            <a:r>
              <a:rPr lang="en-US" dirty="0" err="1" smtClean="0"/>
              <a:t>blackicebird</a:t>
            </a:r>
            <a:r>
              <a:rPr lang="en-US" dirty="0" smtClean="0"/>
              <a:t>/2048</a:t>
            </a:r>
          </a:p>
          <a:p>
            <a:pPr marL="342900" indent="-342900">
              <a:buAutoNum type="arabicPeriod"/>
            </a:pPr>
            <a:r>
              <a:rPr lang="en-US" dirty="0" smtClean="0"/>
              <a:t>Docker images</a:t>
            </a:r>
          </a:p>
          <a:p>
            <a:pPr marL="342900" indent="-342900">
              <a:buAutoNum type="arabicPeriod"/>
            </a:pPr>
            <a:r>
              <a:rPr lang="en-US" dirty="0" smtClean="0"/>
              <a:t>Docker run –p 80:80 </a:t>
            </a:r>
            <a:r>
              <a:rPr lang="en-US" dirty="0" err="1" smtClean="0"/>
              <a:t>blackicebird</a:t>
            </a:r>
            <a:r>
              <a:rPr lang="en-US" dirty="0" smtClean="0"/>
              <a:t>/2048</a:t>
            </a:r>
          </a:p>
          <a:p>
            <a:pPr marL="342900" indent="-342900">
              <a:buAutoNum type="arabicPeriod"/>
            </a:pPr>
            <a:r>
              <a:rPr lang="en-US" dirty="0" smtClean="0"/>
              <a:t> open port 80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7440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</a:t>
            </a:r>
            <a:r>
              <a:rPr lang="en-US" dirty="0" smtClean="0"/>
              <a:t>Images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87927" y="1860122"/>
            <a:ext cx="111806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Docker </a:t>
            </a:r>
            <a:r>
              <a:rPr lang="en-US" dirty="0"/>
              <a:t>images are a lightweight, standalone, executable package of software that includes everything needed to run an application: code, runtime, system tools, system libraries and settings.</a:t>
            </a:r>
            <a:endParaRPr lang="en-IN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291468"/>
              </p:ext>
            </p:extLst>
          </p:nvPr>
        </p:nvGraphicFramePr>
        <p:xfrm>
          <a:off x="654245" y="2601222"/>
          <a:ext cx="6179127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963">
                  <a:extLst>
                    <a:ext uri="{9D8B030D-6E8A-4147-A177-3AD203B41FA5}">
                      <a16:colId xmlns:a16="http://schemas.microsoft.com/office/drawing/2014/main" val="3220912304"/>
                    </a:ext>
                  </a:extLst>
                </a:gridCol>
                <a:gridCol w="2937164">
                  <a:extLst>
                    <a:ext uri="{9D8B030D-6E8A-4147-A177-3AD203B41FA5}">
                      <a16:colId xmlns:a16="http://schemas.microsoft.com/office/drawing/2014/main" val="1851512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743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6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Build an Image from a </a:t>
                      </a:r>
                      <a:r>
                        <a:rPr lang="en-IN" dirty="0" err="1" smtClean="0"/>
                        <a:t>Dockerfile</a:t>
                      </a:r>
                      <a:r>
                        <a:rPr lang="en-IN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6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docker</a:t>
                      </a:r>
                      <a:r>
                        <a:rPr lang="en-IN" dirty="0" smtClean="0"/>
                        <a:t> build -t &lt;</a:t>
                      </a:r>
                      <a:r>
                        <a:rPr lang="en-IN" dirty="0" err="1" smtClean="0"/>
                        <a:t>img_name</a:t>
                      </a:r>
                      <a:r>
                        <a:rPr lang="en-IN" dirty="0" smtClean="0"/>
                        <a:t>&gt; 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510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6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List local images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6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docker</a:t>
                      </a:r>
                      <a:r>
                        <a:rPr lang="en-IN" dirty="0" smtClean="0"/>
                        <a:t> images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628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6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Delete an Image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6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docker</a:t>
                      </a:r>
                      <a:r>
                        <a:rPr lang="en-IN" dirty="0" smtClean="0"/>
                        <a:t> </a:t>
                      </a:r>
                      <a:r>
                        <a:rPr lang="en-IN" dirty="0" err="1" smtClean="0"/>
                        <a:t>rmi</a:t>
                      </a:r>
                      <a:r>
                        <a:rPr lang="en-IN" dirty="0" smtClean="0"/>
                        <a:t> &lt;</a:t>
                      </a:r>
                      <a:r>
                        <a:rPr lang="en-IN" dirty="0" err="1" smtClean="0"/>
                        <a:t>img_name</a:t>
                      </a:r>
                      <a:r>
                        <a:rPr lang="en-IN" dirty="0" smtClean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480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6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Remove all unused images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6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docker</a:t>
                      </a:r>
                      <a:r>
                        <a:rPr lang="en-IN" dirty="0" smtClean="0"/>
                        <a:t> image prune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343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6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Run image</a:t>
                      </a:r>
                      <a:r>
                        <a:rPr lang="en-US" baseline="0" dirty="0" smtClean="0"/>
                        <a:t> in Container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6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Docker run –p </a:t>
                      </a:r>
                      <a:r>
                        <a:rPr lang="en-US" dirty="0" err="1" smtClean="0"/>
                        <a:t>localport:containerport</a:t>
                      </a:r>
                      <a:r>
                        <a:rPr lang="en-US" dirty="0" smtClean="0"/>
                        <a:t> &lt;</a:t>
                      </a:r>
                      <a:r>
                        <a:rPr lang="en-US" dirty="0" err="1" smtClean="0"/>
                        <a:t>img_name</a:t>
                      </a:r>
                      <a:r>
                        <a:rPr lang="en-US" dirty="0" smtClean="0"/>
                        <a:t>&gt;</a:t>
                      </a:r>
                      <a:endParaRPr lang="en-I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881851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259782" y="3101017"/>
            <a:ext cx="4668981" cy="15794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7259782" y="3153216"/>
            <a:ext cx="45304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FROM </a:t>
            </a:r>
            <a:r>
              <a:rPr lang="en-IN" sz="1400" dirty="0" err="1" smtClean="0"/>
              <a:t>node:alpine</a:t>
            </a:r>
            <a:endParaRPr lang="en-IN" sz="1400" dirty="0"/>
          </a:p>
          <a:p>
            <a:r>
              <a:rPr lang="en-IN" sz="1400" dirty="0"/>
              <a:t>WORKDIR /</a:t>
            </a:r>
            <a:r>
              <a:rPr lang="en-IN" sz="1400" dirty="0" smtClean="0"/>
              <a:t>app</a:t>
            </a:r>
            <a:endParaRPr lang="en-IN" sz="1400" dirty="0"/>
          </a:p>
          <a:p>
            <a:r>
              <a:rPr lang="en-IN" sz="1400" dirty="0"/>
              <a:t>COPY ./</a:t>
            </a:r>
            <a:r>
              <a:rPr lang="en-IN" sz="1400" dirty="0" err="1"/>
              <a:t>package.json</a:t>
            </a:r>
            <a:r>
              <a:rPr lang="en-IN" sz="1400" dirty="0"/>
              <a:t> /</a:t>
            </a:r>
            <a:r>
              <a:rPr lang="en-IN" sz="1400" dirty="0" smtClean="0"/>
              <a:t>app</a:t>
            </a:r>
            <a:endParaRPr lang="en-IN" sz="1400" dirty="0"/>
          </a:p>
          <a:p>
            <a:r>
              <a:rPr lang="en-IN" sz="1400" dirty="0"/>
              <a:t>RUN </a:t>
            </a:r>
            <a:r>
              <a:rPr lang="en-IN" sz="1400" dirty="0" err="1"/>
              <a:t>npm</a:t>
            </a:r>
            <a:r>
              <a:rPr lang="en-IN" sz="1400" dirty="0"/>
              <a:t> </a:t>
            </a:r>
            <a:r>
              <a:rPr lang="en-IN" sz="1400" dirty="0" smtClean="0"/>
              <a:t>install</a:t>
            </a:r>
            <a:endParaRPr lang="en-IN" sz="1400" dirty="0"/>
          </a:p>
          <a:p>
            <a:r>
              <a:rPr lang="en-IN" sz="1400" dirty="0"/>
              <a:t>COPY . /</a:t>
            </a:r>
            <a:r>
              <a:rPr lang="en-IN" sz="1400" dirty="0" smtClean="0"/>
              <a:t>app</a:t>
            </a:r>
          </a:p>
          <a:p>
            <a:r>
              <a:rPr lang="en-IN" sz="1400" dirty="0" smtClean="0"/>
              <a:t>CMD </a:t>
            </a:r>
            <a:r>
              <a:rPr lang="en-IN" sz="1400" dirty="0"/>
              <a:t>["</a:t>
            </a:r>
            <a:r>
              <a:rPr lang="en-IN" sz="1400" dirty="0" err="1"/>
              <a:t>npm</a:t>
            </a:r>
            <a:r>
              <a:rPr lang="en-IN" sz="1400" dirty="0"/>
              <a:t>","start"]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59782" y="2731685"/>
            <a:ext cx="115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Dockerfile</a:t>
            </a:r>
            <a:endParaRPr lang="en-IN" b="1" dirty="0"/>
          </a:p>
        </p:txBody>
      </p:sp>
      <p:sp>
        <p:nvSpPr>
          <p:cNvPr id="10" name="Rectangle 9"/>
          <p:cNvSpPr/>
          <p:nvPr/>
        </p:nvSpPr>
        <p:spPr>
          <a:xfrm>
            <a:off x="2992582" y="5450781"/>
            <a:ext cx="89361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242424"/>
                </a:solidFill>
                <a:latin typeface="source-serif-pro"/>
              </a:rPr>
              <a:t>FROM</a:t>
            </a:r>
            <a:r>
              <a:rPr lang="en-US" b="1" dirty="0">
                <a:solidFill>
                  <a:srgbClr val="242424"/>
                </a:solidFill>
                <a:latin typeface="source-serif-pro"/>
              </a:rPr>
              <a:t> </a:t>
            </a:r>
            <a:r>
              <a:rPr lang="en-US" dirty="0"/>
              <a:t>directive is to tell Docker that which base image is to take from Docker </a:t>
            </a:r>
            <a:r>
              <a:rPr lang="en-US" dirty="0" smtClean="0"/>
              <a:t>Hub</a:t>
            </a:r>
            <a:endParaRPr lang="en-US" dirty="0"/>
          </a:p>
          <a:p>
            <a:r>
              <a:rPr lang="en-US" sz="1600" b="1" dirty="0" smtClean="0">
                <a:solidFill>
                  <a:srgbClr val="242424"/>
                </a:solidFill>
                <a:latin typeface="source-serif-pro"/>
              </a:rPr>
              <a:t>WORKDIR</a:t>
            </a:r>
            <a:r>
              <a:rPr lang="en-US" dirty="0">
                <a:solidFill>
                  <a:srgbClr val="242424"/>
                </a:solidFill>
                <a:latin typeface="source-serif-pro"/>
              </a:rPr>
              <a:t> </a:t>
            </a:r>
            <a:r>
              <a:rPr lang="en-US" dirty="0"/>
              <a:t>sets the working </a:t>
            </a:r>
            <a:r>
              <a:rPr lang="en-US" dirty="0" smtClean="0"/>
              <a:t>directory</a:t>
            </a:r>
          </a:p>
          <a:p>
            <a:r>
              <a:rPr lang="en-US" sz="1600" b="1" dirty="0">
                <a:solidFill>
                  <a:srgbClr val="242424"/>
                </a:solidFill>
                <a:latin typeface="source-serif-pro"/>
              </a:rPr>
              <a:t>COPY</a:t>
            </a:r>
            <a:r>
              <a:rPr lang="en-US" dirty="0">
                <a:solidFill>
                  <a:srgbClr val="242424"/>
                </a:solidFill>
                <a:latin typeface="source-serif-pro"/>
              </a:rPr>
              <a:t> </a:t>
            </a:r>
            <a:r>
              <a:rPr lang="en-US" dirty="0"/>
              <a:t>adds files from your Docker client's current </a:t>
            </a:r>
            <a:r>
              <a:rPr lang="en-US" dirty="0" smtClean="0"/>
              <a:t>directory</a:t>
            </a:r>
            <a:endParaRPr lang="en-US" dirty="0"/>
          </a:p>
          <a:p>
            <a:r>
              <a:rPr lang="en-US" sz="1600" b="1" dirty="0">
                <a:solidFill>
                  <a:srgbClr val="242424"/>
                </a:solidFill>
                <a:latin typeface="source-serif-pro"/>
              </a:rPr>
              <a:t>RUN</a:t>
            </a:r>
            <a:r>
              <a:rPr lang="en-US" b="1" dirty="0">
                <a:solidFill>
                  <a:srgbClr val="242424"/>
                </a:solidFill>
                <a:latin typeface="source-serif-pro"/>
              </a:rPr>
              <a:t> </a:t>
            </a:r>
            <a:r>
              <a:rPr lang="en-US" dirty="0"/>
              <a:t>directive is calling </a:t>
            </a: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/>
              <a:t>install </a:t>
            </a:r>
          </a:p>
          <a:p>
            <a:r>
              <a:rPr lang="en-US" sz="1600" b="1" dirty="0" smtClean="0">
                <a:solidFill>
                  <a:srgbClr val="242424"/>
                </a:solidFill>
                <a:latin typeface="source-serif-pro"/>
              </a:rPr>
              <a:t>CMD</a:t>
            </a:r>
            <a:r>
              <a:rPr lang="en-US" b="1" dirty="0">
                <a:solidFill>
                  <a:srgbClr val="242424"/>
                </a:solidFill>
                <a:latin typeface="source-serif-pro"/>
              </a:rPr>
              <a:t> </a:t>
            </a:r>
            <a:r>
              <a:rPr lang="en-US" dirty="0"/>
              <a:t>command is to execute the actual application </a:t>
            </a:r>
            <a:r>
              <a:rPr lang="en-US" dirty="0" smtClean="0"/>
              <a:t>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299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315161" cy="1325563"/>
          </a:xfrm>
        </p:spPr>
        <p:txBody>
          <a:bodyPr/>
          <a:lstStyle/>
          <a:p>
            <a:r>
              <a:rPr lang="en-US" dirty="0" smtClean="0"/>
              <a:t>Docker Desktop images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4567"/>
            <a:ext cx="10058400" cy="569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219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315161" cy="1325563"/>
          </a:xfrm>
        </p:spPr>
        <p:txBody>
          <a:bodyPr/>
          <a:lstStyle/>
          <a:p>
            <a:r>
              <a:rPr lang="en-US" dirty="0" smtClean="0"/>
              <a:t>Docker Desktop Containers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4567"/>
            <a:ext cx="10058400" cy="569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32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</a:t>
            </a:r>
            <a:r>
              <a:rPr lang="en-US" dirty="0" smtClean="0"/>
              <a:t>setup - installation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426758"/>
              </p:ext>
            </p:extLst>
          </p:nvPr>
        </p:nvGraphicFramePr>
        <p:xfrm>
          <a:off x="526472" y="2160539"/>
          <a:ext cx="1106978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5783">
                  <a:extLst>
                    <a:ext uri="{9D8B030D-6E8A-4147-A177-3AD203B41FA5}">
                      <a16:colId xmlns:a16="http://schemas.microsoft.com/office/drawing/2014/main" val="2055594033"/>
                    </a:ext>
                  </a:extLst>
                </a:gridCol>
                <a:gridCol w="5333999">
                  <a:extLst>
                    <a:ext uri="{9D8B030D-6E8A-4147-A177-3AD203B41FA5}">
                      <a16:colId xmlns:a16="http://schemas.microsoft.com/office/drawing/2014/main" val="715524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Create EC2 machine (Linux t2.small)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16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Update packages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6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>
                          <a:solidFill>
                            <a:srgbClr val="242424"/>
                          </a:solidFill>
                          <a:latin typeface="source-code-pro"/>
                        </a:rPr>
                        <a:t>sudo</a:t>
                      </a:r>
                      <a:r>
                        <a:rPr lang="en-IN" dirty="0" smtClean="0">
                          <a:solidFill>
                            <a:srgbClr val="242424"/>
                          </a:solidFill>
                          <a:latin typeface="source-code-pro"/>
                        </a:rPr>
                        <a:t> yum </a:t>
                      </a:r>
                      <a:r>
                        <a:rPr lang="en-IN" dirty="0" smtClean="0">
                          <a:solidFill>
                            <a:srgbClr val="AA0D91"/>
                          </a:solidFill>
                          <a:latin typeface="source-code-pro"/>
                        </a:rPr>
                        <a:t>update</a:t>
                      </a:r>
                      <a:r>
                        <a:rPr lang="en-IN" dirty="0" smtClean="0">
                          <a:solidFill>
                            <a:srgbClr val="242424"/>
                          </a:solidFill>
                          <a:latin typeface="source-code-pro"/>
                        </a:rPr>
                        <a:t> -y</a:t>
                      </a:r>
                      <a:endParaRPr lang="en-IN" dirty="0" smtClean="0">
                        <a:solidFill>
                          <a:srgbClr val="222222"/>
                        </a:solidFill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030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6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Install Docker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6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>
                          <a:solidFill>
                            <a:srgbClr val="242424"/>
                          </a:solidFill>
                          <a:latin typeface="source-code-pro"/>
                        </a:rPr>
                        <a:t>sudo</a:t>
                      </a:r>
                      <a:r>
                        <a:rPr lang="en-IN" dirty="0" smtClean="0">
                          <a:solidFill>
                            <a:srgbClr val="242424"/>
                          </a:solidFill>
                          <a:latin typeface="source-code-pro"/>
                        </a:rPr>
                        <a:t> yum install </a:t>
                      </a:r>
                      <a:r>
                        <a:rPr lang="en-IN" dirty="0" err="1" smtClean="0">
                          <a:solidFill>
                            <a:srgbClr val="242424"/>
                          </a:solidFill>
                          <a:latin typeface="source-code-pro"/>
                        </a:rPr>
                        <a:t>docker</a:t>
                      </a:r>
                      <a:r>
                        <a:rPr lang="en-IN" dirty="0" smtClean="0">
                          <a:solidFill>
                            <a:srgbClr val="242424"/>
                          </a:solidFill>
                          <a:latin typeface="source-code-pro"/>
                        </a:rPr>
                        <a:t> -y</a:t>
                      </a:r>
                      <a:endParaRPr lang="en-IN" dirty="0" smtClean="0">
                        <a:solidFill>
                          <a:srgbClr val="222222"/>
                        </a:solidFill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010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6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rgbClr val="222222"/>
                          </a:solidFill>
                          <a:latin typeface="Arial" panose="020B0604020202020204" pitchFamily="34" charset="0"/>
                        </a:rPr>
                        <a:t>Start Docker </a:t>
                      </a:r>
                      <a:r>
                        <a:rPr lang="en-IN" dirty="0" err="1" smtClean="0">
                          <a:solidFill>
                            <a:srgbClr val="222222"/>
                          </a:solidFill>
                          <a:latin typeface="Arial" panose="020B0604020202020204" pitchFamily="34" charset="0"/>
                        </a:rPr>
                        <a:t>deamon</a:t>
                      </a:r>
                      <a:endParaRPr lang="en-IN" dirty="0" smtClean="0">
                        <a:solidFill>
                          <a:srgbClr val="222222"/>
                        </a:solidFill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6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>
                          <a:solidFill>
                            <a:srgbClr val="242424"/>
                          </a:solidFill>
                          <a:latin typeface="source-code-pro"/>
                        </a:rPr>
                        <a:t>sudo</a:t>
                      </a:r>
                      <a:r>
                        <a:rPr lang="en-IN" dirty="0" smtClean="0">
                          <a:solidFill>
                            <a:srgbClr val="242424"/>
                          </a:solidFill>
                          <a:latin typeface="source-code-pro"/>
                        </a:rPr>
                        <a:t> </a:t>
                      </a:r>
                      <a:r>
                        <a:rPr lang="en-IN" dirty="0" err="1" smtClean="0">
                          <a:solidFill>
                            <a:srgbClr val="242424"/>
                          </a:solidFill>
                          <a:latin typeface="source-code-pro"/>
                        </a:rPr>
                        <a:t>systemctl</a:t>
                      </a:r>
                      <a:r>
                        <a:rPr lang="en-IN" dirty="0" smtClean="0">
                          <a:solidFill>
                            <a:srgbClr val="242424"/>
                          </a:solidFill>
                          <a:latin typeface="source-code-pro"/>
                        </a:rPr>
                        <a:t> </a:t>
                      </a:r>
                      <a:r>
                        <a:rPr lang="en-IN" dirty="0" smtClean="0">
                          <a:solidFill>
                            <a:srgbClr val="AA0D91"/>
                          </a:solidFill>
                          <a:latin typeface="source-code-pro"/>
                        </a:rPr>
                        <a:t>start</a:t>
                      </a:r>
                      <a:r>
                        <a:rPr lang="en-IN" dirty="0" smtClean="0">
                          <a:solidFill>
                            <a:srgbClr val="242424"/>
                          </a:solidFill>
                          <a:latin typeface="source-code-pro"/>
                        </a:rPr>
                        <a:t> </a:t>
                      </a:r>
                      <a:r>
                        <a:rPr lang="en-IN" dirty="0" err="1" smtClean="0">
                          <a:solidFill>
                            <a:srgbClr val="242424"/>
                          </a:solidFill>
                          <a:latin typeface="source-code-pro"/>
                        </a:rPr>
                        <a:t>docker</a:t>
                      </a:r>
                      <a:endParaRPr lang="en-IN" dirty="0" smtClean="0">
                        <a:solidFill>
                          <a:srgbClr val="222222"/>
                        </a:solidFill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660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6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rgbClr val="222222"/>
                          </a:solidFill>
                          <a:latin typeface="Arial" panose="020B0604020202020204" pitchFamily="34" charset="0"/>
                        </a:rPr>
                        <a:t>Run Hello world container to verify </a:t>
                      </a:r>
                      <a:r>
                        <a:rPr lang="en-IN" dirty="0" err="1" smtClean="0">
                          <a:solidFill>
                            <a:srgbClr val="222222"/>
                          </a:solidFill>
                          <a:latin typeface="Arial" panose="020B0604020202020204" pitchFamily="34" charset="0"/>
                        </a:rPr>
                        <a:t>docker</a:t>
                      </a:r>
                      <a:r>
                        <a:rPr lang="en-IN" dirty="0" smtClean="0">
                          <a:solidFill>
                            <a:srgbClr val="222222"/>
                          </a:solidFill>
                          <a:latin typeface="Arial" panose="020B0604020202020204" pitchFamily="34" charset="0"/>
                        </a:rPr>
                        <a:t> installation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6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>
                          <a:solidFill>
                            <a:srgbClr val="242424"/>
                          </a:solidFill>
                          <a:latin typeface="source-code-pro"/>
                        </a:rPr>
                        <a:t>sudo</a:t>
                      </a:r>
                      <a:r>
                        <a:rPr lang="en-IN" dirty="0" smtClean="0">
                          <a:solidFill>
                            <a:srgbClr val="242424"/>
                          </a:solidFill>
                          <a:latin typeface="source-code-pro"/>
                        </a:rPr>
                        <a:t> </a:t>
                      </a:r>
                      <a:r>
                        <a:rPr lang="en-IN" dirty="0" err="1" smtClean="0">
                          <a:solidFill>
                            <a:srgbClr val="242424"/>
                          </a:solidFill>
                          <a:latin typeface="source-code-pro"/>
                        </a:rPr>
                        <a:t>docker</a:t>
                      </a:r>
                      <a:r>
                        <a:rPr lang="en-IN" dirty="0" smtClean="0">
                          <a:solidFill>
                            <a:srgbClr val="242424"/>
                          </a:solidFill>
                          <a:latin typeface="source-code-pro"/>
                        </a:rPr>
                        <a:t> run hello-world</a:t>
                      </a:r>
                      <a:endParaRPr lang="en-IN" dirty="0" smtClean="0">
                        <a:solidFill>
                          <a:srgbClr val="222222"/>
                        </a:solidFill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23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6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rgbClr val="222222"/>
                          </a:solidFill>
                          <a:latin typeface="Arial" panose="020B0604020202020204" pitchFamily="34" charset="0"/>
                        </a:rPr>
                        <a:t>Enable </a:t>
                      </a:r>
                      <a:r>
                        <a:rPr lang="en-IN" dirty="0" err="1" smtClean="0">
                          <a:solidFill>
                            <a:srgbClr val="222222"/>
                          </a:solidFill>
                          <a:latin typeface="Arial" panose="020B0604020202020204" pitchFamily="34" charset="0"/>
                        </a:rPr>
                        <a:t>docker</a:t>
                      </a:r>
                      <a:r>
                        <a:rPr lang="en-IN" dirty="0" smtClean="0">
                          <a:solidFill>
                            <a:srgbClr val="222222"/>
                          </a:solidFill>
                          <a:latin typeface="Arial" panose="020B0604020202020204" pitchFamily="34" charset="0"/>
                        </a:rPr>
                        <a:t> as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6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>
                          <a:solidFill>
                            <a:srgbClr val="242424"/>
                          </a:solidFill>
                          <a:latin typeface="source-code-pro"/>
                        </a:rPr>
                        <a:t>sudo</a:t>
                      </a:r>
                      <a:r>
                        <a:rPr lang="en-IN" dirty="0" smtClean="0">
                          <a:solidFill>
                            <a:srgbClr val="242424"/>
                          </a:solidFill>
                          <a:latin typeface="source-code-pro"/>
                        </a:rPr>
                        <a:t> </a:t>
                      </a:r>
                      <a:r>
                        <a:rPr lang="en-IN" dirty="0" err="1" smtClean="0">
                          <a:solidFill>
                            <a:srgbClr val="242424"/>
                          </a:solidFill>
                          <a:latin typeface="source-code-pro"/>
                        </a:rPr>
                        <a:t>systemctl</a:t>
                      </a:r>
                      <a:r>
                        <a:rPr lang="en-IN" dirty="0" smtClean="0">
                          <a:solidFill>
                            <a:srgbClr val="242424"/>
                          </a:solidFill>
                          <a:latin typeface="source-code-pro"/>
                        </a:rPr>
                        <a:t> </a:t>
                      </a:r>
                      <a:r>
                        <a:rPr lang="en-IN" dirty="0" smtClean="0">
                          <a:solidFill>
                            <a:srgbClr val="5C2699"/>
                          </a:solidFill>
                          <a:latin typeface="source-code-pro"/>
                        </a:rPr>
                        <a:t>enable</a:t>
                      </a:r>
                      <a:r>
                        <a:rPr lang="en-IN" dirty="0" smtClean="0">
                          <a:solidFill>
                            <a:srgbClr val="242424"/>
                          </a:solidFill>
                          <a:latin typeface="source-code-pro"/>
                        </a:rPr>
                        <a:t> </a:t>
                      </a:r>
                      <a:r>
                        <a:rPr lang="en-IN" dirty="0" err="1" smtClean="0">
                          <a:solidFill>
                            <a:srgbClr val="242424"/>
                          </a:solidFill>
                          <a:latin typeface="source-code-pro"/>
                        </a:rPr>
                        <a:t>docker</a:t>
                      </a:r>
                      <a:endParaRPr lang="en-IN" dirty="0" smtClean="0">
                        <a:solidFill>
                          <a:srgbClr val="222222"/>
                        </a:solidFill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333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6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rgbClr val="222222"/>
                          </a:solidFill>
                          <a:latin typeface="Arial" panose="020B0604020202020204" pitchFamily="34" charset="0"/>
                        </a:rPr>
                        <a:t>Add Current user to Docker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6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>
                          <a:solidFill>
                            <a:srgbClr val="242424"/>
                          </a:solidFill>
                          <a:latin typeface="source-code-pro"/>
                        </a:rPr>
                        <a:t>sudo</a:t>
                      </a:r>
                      <a:r>
                        <a:rPr lang="en-IN" dirty="0" smtClean="0">
                          <a:solidFill>
                            <a:srgbClr val="242424"/>
                          </a:solidFill>
                          <a:latin typeface="source-code-pro"/>
                        </a:rPr>
                        <a:t> </a:t>
                      </a:r>
                      <a:r>
                        <a:rPr lang="en-IN" dirty="0" err="1" smtClean="0">
                          <a:solidFill>
                            <a:srgbClr val="242424"/>
                          </a:solidFill>
                          <a:latin typeface="source-code-pro"/>
                        </a:rPr>
                        <a:t>usermod</a:t>
                      </a:r>
                      <a:r>
                        <a:rPr lang="en-IN" dirty="0" smtClean="0">
                          <a:solidFill>
                            <a:srgbClr val="242424"/>
                          </a:solidFill>
                          <a:latin typeface="source-code-pro"/>
                        </a:rPr>
                        <a:t> -a -G </a:t>
                      </a:r>
                      <a:r>
                        <a:rPr lang="en-IN" dirty="0" err="1" smtClean="0">
                          <a:solidFill>
                            <a:srgbClr val="242424"/>
                          </a:solidFill>
                          <a:latin typeface="source-code-pro"/>
                        </a:rPr>
                        <a:t>docker</a:t>
                      </a:r>
                      <a:r>
                        <a:rPr lang="en-IN" dirty="0" smtClean="0">
                          <a:solidFill>
                            <a:srgbClr val="242424"/>
                          </a:solidFill>
                          <a:latin typeface="source-code-pro"/>
                        </a:rPr>
                        <a:t> $(</a:t>
                      </a:r>
                      <a:r>
                        <a:rPr lang="en-IN" dirty="0" err="1" smtClean="0">
                          <a:solidFill>
                            <a:srgbClr val="5C2699"/>
                          </a:solidFill>
                          <a:latin typeface="source-code-pro"/>
                        </a:rPr>
                        <a:t>whoami</a:t>
                      </a:r>
                      <a:r>
                        <a:rPr lang="en-IN" dirty="0" smtClean="0">
                          <a:solidFill>
                            <a:srgbClr val="242424"/>
                          </a:solidFill>
                          <a:latin typeface="source-code-pro"/>
                        </a:rPr>
                        <a:t>)</a:t>
                      </a:r>
                      <a:endParaRPr lang="en-IN" dirty="0" smtClean="0">
                        <a:solidFill>
                          <a:srgbClr val="222222"/>
                        </a:solidFill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834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Switch group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6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>
                          <a:solidFill>
                            <a:srgbClr val="242424"/>
                          </a:solidFill>
                          <a:latin typeface="source-code-pro"/>
                        </a:rPr>
                        <a:t>newgrp</a:t>
                      </a:r>
                      <a:r>
                        <a:rPr lang="en-IN" dirty="0" smtClean="0">
                          <a:solidFill>
                            <a:srgbClr val="242424"/>
                          </a:solidFill>
                          <a:latin typeface="source-code-pro"/>
                        </a:rPr>
                        <a:t> </a:t>
                      </a:r>
                      <a:r>
                        <a:rPr lang="en-IN" dirty="0" err="1" smtClean="0">
                          <a:solidFill>
                            <a:srgbClr val="242424"/>
                          </a:solidFill>
                          <a:latin typeface="source-code-pro"/>
                        </a:rPr>
                        <a:t>docker</a:t>
                      </a:r>
                      <a:endParaRPr lang="en-IN" b="0" i="0" dirty="0" smtClean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518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3533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 single container app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865454"/>
              </p:ext>
            </p:extLst>
          </p:nvPr>
        </p:nvGraphicFramePr>
        <p:xfrm>
          <a:off x="526472" y="2160539"/>
          <a:ext cx="1106978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1">
                  <a:extLst>
                    <a:ext uri="{9D8B030D-6E8A-4147-A177-3AD203B41FA5}">
                      <a16:colId xmlns:a16="http://schemas.microsoft.com/office/drawing/2014/main" val="2055594033"/>
                    </a:ext>
                  </a:extLst>
                </a:gridCol>
                <a:gridCol w="5583381">
                  <a:extLst>
                    <a:ext uri="{9D8B030D-6E8A-4147-A177-3AD203B41FA5}">
                      <a16:colId xmlns:a16="http://schemas.microsoft.com/office/drawing/2014/main" val="715524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Create EC2(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linux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atleast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t2.small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16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Putty to Linux server and download myapp.zip from S3 location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wget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https://s3.us-west-1.amazonaws.com/awsomedomain.tk/myapp.zip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030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6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Unzip files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6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unzip myapp.zip</a:t>
                      </a:r>
                      <a:endParaRPr lang="en-IN" dirty="0" smtClean="0">
                        <a:solidFill>
                          <a:srgbClr val="222222"/>
                        </a:solidFill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010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6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Cd to /</a:t>
                      </a:r>
                      <a:r>
                        <a:rPr lang="en-US" dirty="0" err="1" smtClean="0"/>
                        <a:t>myapp</a:t>
                      </a:r>
                      <a:r>
                        <a:rPr lang="en-US" dirty="0" smtClean="0"/>
                        <a:t>/frontend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6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 smtClean="0">
                        <a:solidFill>
                          <a:srgbClr val="222222"/>
                        </a:solidFill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107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6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222222"/>
                          </a:solidFill>
                          <a:latin typeface="Arial" panose="020B0604020202020204" pitchFamily="34" charset="0"/>
                        </a:rPr>
                        <a:t>Build </a:t>
                      </a:r>
                      <a:r>
                        <a:rPr lang="en-US" dirty="0" err="1" smtClean="0">
                          <a:solidFill>
                            <a:srgbClr val="222222"/>
                          </a:solidFill>
                          <a:latin typeface="Arial" panose="020B0604020202020204" pitchFamily="34" charset="0"/>
                        </a:rPr>
                        <a:t>docker</a:t>
                      </a:r>
                      <a:r>
                        <a:rPr lang="en-US" dirty="0" smtClean="0">
                          <a:solidFill>
                            <a:srgbClr val="222222"/>
                          </a:solidFill>
                          <a:latin typeface="Arial" panose="020B0604020202020204" pitchFamily="34" charset="0"/>
                        </a:rPr>
                        <a:t> image</a:t>
                      </a:r>
                      <a:endParaRPr lang="en-IN" dirty="0" smtClean="0">
                        <a:solidFill>
                          <a:srgbClr val="222222"/>
                        </a:solidFill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6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>
                          <a:solidFill>
                            <a:srgbClr val="222222"/>
                          </a:solidFill>
                          <a:latin typeface="Arial" panose="020B0604020202020204" pitchFamily="34" charset="0"/>
                        </a:rPr>
                        <a:t>docker</a:t>
                      </a:r>
                      <a:r>
                        <a:rPr lang="en-IN" dirty="0" smtClean="0">
                          <a:solidFill>
                            <a:srgbClr val="222222"/>
                          </a:solidFill>
                          <a:latin typeface="Arial" panose="020B0604020202020204" pitchFamily="34" charset="0"/>
                        </a:rPr>
                        <a:t> build -f </a:t>
                      </a:r>
                      <a:r>
                        <a:rPr lang="en-IN" dirty="0" err="1" smtClean="0">
                          <a:solidFill>
                            <a:srgbClr val="222222"/>
                          </a:solidFill>
                          <a:latin typeface="Arial" panose="020B0604020202020204" pitchFamily="34" charset="0"/>
                        </a:rPr>
                        <a:t>Dockerfile.dev</a:t>
                      </a:r>
                      <a:r>
                        <a:rPr lang="en-IN" dirty="0" smtClean="0">
                          <a:solidFill>
                            <a:srgbClr val="222222"/>
                          </a:solidFill>
                          <a:latin typeface="Arial" panose="020B0604020202020204" pitchFamily="34" charset="0"/>
                        </a:rPr>
                        <a:t> -t </a:t>
                      </a:r>
                      <a:r>
                        <a:rPr lang="en-IN" dirty="0" err="1" smtClean="0">
                          <a:solidFill>
                            <a:srgbClr val="222222"/>
                          </a:solidFill>
                          <a:latin typeface="Arial" panose="020B0604020202020204" pitchFamily="34" charset="0"/>
                        </a:rPr>
                        <a:t>tutorialreactapp</a:t>
                      </a:r>
                      <a:r>
                        <a:rPr lang="en-IN" dirty="0" smtClean="0">
                          <a:solidFill>
                            <a:srgbClr val="222222"/>
                          </a:solidFill>
                          <a:latin typeface="Arial" panose="020B0604020202020204" pitchFamily="34" charset="0"/>
                        </a:rPr>
                        <a:t> 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333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6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rgbClr val="222222"/>
                          </a:solidFill>
                          <a:latin typeface="Arial" panose="020B0604020202020204" pitchFamily="34" charset="0"/>
                        </a:rPr>
                        <a:t>Run container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6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242424"/>
                          </a:solidFill>
                          <a:latin typeface="source-code-pro"/>
                        </a:rPr>
                        <a:t>docker</a:t>
                      </a:r>
                      <a:r>
                        <a:rPr lang="en-US" dirty="0" smtClean="0">
                          <a:solidFill>
                            <a:srgbClr val="242424"/>
                          </a:solidFill>
                          <a:latin typeface="source-code-pro"/>
                        </a:rPr>
                        <a:t> run -it -d -p 3000:8081 </a:t>
                      </a:r>
                      <a:r>
                        <a:rPr lang="en-US" dirty="0" err="1" smtClean="0">
                          <a:solidFill>
                            <a:srgbClr val="242424"/>
                          </a:solidFill>
                          <a:latin typeface="source-code-pro"/>
                        </a:rPr>
                        <a:t>tutorialreactapp</a:t>
                      </a:r>
                      <a:endParaRPr lang="en-IN" dirty="0" smtClean="0">
                        <a:solidFill>
                          <a:srgbClr val="222222"/>
                        </a:solidFill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834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Open port 3000 in Security Group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6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b="0" i="0" dirty="0" smtClean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518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4878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 Multi-Container app with Docker Compose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01781" y="1816276"/>
            <a:ext cx="111806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Sometimes you want to run multiple containers but as a single service. This task can be accomplished with the help of Docker compose as it is specifically designed for this goal.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595744" y="2731685"/>
            <a:ext cx="10875819" cy="3970318"/>
          </a:xfrm>
          <a:prstGeom prst="rect">
            <a:avLst/>
          </a:prstGeom>
          <a:noFill/>
          <a:ln>
            <a:solidFill>
              <a:srgbClr val="313235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sudo curl -L https://github.com/docker/compose/releases/latest/download/docker-compose-$(uname -s)-$(uname -m) -o /</a:t>
            </a:r>
            <a:r>
              <a:rPr lang="pt-BR" dirty="0" smtClean="0"/>
              <a:t>usr/local/bin/docker-compose</a:t>
            </a:r>
          </a:p>
          <a:p>
            <a:endParaRPr lang="pt-BR" dirty="0"/>
          </a:p>
          <a:p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chmod</a:t>
            </a:r>
            <a:r>
              <a:rPr lang="en-IN" dirty="0"/>
              <a:t> +x /</a:t>
            </a:r>
            <a:r>
              <a:rPr lang="en-IN" dirty="0" err="1" smtClean="0"/>
              <a:t>usr</a:t>
            </a:r>
            <a:r>
              <a:rPr lang="en-IN" dirty="0" smtClean="0"/>
              <a:t>/local/bin/</a:t>
            </a:r>
            <a:r>
              <a:rPr lang="en-IN" dirty="0" err="1" smtClean="0"/>
              <a:t>docker</a:t>
            </a:r>
            <a:r>
              <a:rPr lang="en-IN" dirty="0" smtClean="0"/>
              <a:t>-compose</a:t>
            </a:r>
          </a:p>
          <a:p>
            <a:endParaRPr lang="en-US" dirty="0"/>
          </a:p>
          <a:p>
            <a:r>
              <a:rPr lang="en-IN" dirty="0" err="1"/>
              <a:t>docker</a:t>
            </a:r>
            <a:r>
              <a:rPr lang="en-IN" dirty="0"/>
              <a:t>-compose </a:t>
            </a:r>
            <a:r>
              <a:rPr lang="en-IN" dirty="0" smtClean="0"/>
              <a:t>version</a:t>
            </a:r>
          </a:p>
          <a:p>
            <a:endParaRPr lang="en-US" dirty="0" smtClean="0"/>
          </a:p>
          <a:p>
            <a:r>
              <a:rPr lang="en-US" dirty="0"/>
              <a:t>Edit </a:t>
            </a:r>
            <a:r>
              <a:rPr lang="en-US" dirty="0" err="1" smtClean="0"/>
              <a:t>myapp</a:t>
            </a:r>
            <a:r>
              <a:rPr lang="en-US" dirty="0" smtClean="0"/>
              <a:t>/frontend/</a:t>
            </a:r>
            <a:r>
              <a:rPr lang="en-US" dirty="0" err="1" smtClean="0"/>
              <a:t>src</a:t>
            </a:r>
            <a:r>
              <a:rPr lang="en-US" dirty="0" smtClean="0"/>
              <a:t>/services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Cd to /</a:t>
            </a:r>
            <a:r>
              <a:rPr lang="en-US" dirty="0" err="1" smtClean="0">
                <a:solidFill>
                  <a:srgbClr val="FF0000"/>
                </a:solidFill>
              </a:rPr>
              <a:t>myapp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docker</a:t>
            </a:r>
            <a:r>
              <a:rPr lang="en-IN" dirty="0"/>
              <a:t>-compose up -d  </a:t>
            </a:r>
            <a:r>
              <a:rPr lang="en-IN" dirty="0" smtClean="0"/>
              <a:t> [in </a:t>
            </a:r>
            <a:r>
              <a:rPr lang="en-IN" dirty="0" err="1" smtClean="0"/>
              <a:t>myapp</a:t>
            </a:r>
            <a:r>
              <a:rPr lang="en-IN" dirty="0" smtClean="0"/>
              <a:t> folder]</a:t>
            </a:r>
          </a:p>
          <a:p>
            <a:endParaRPr lang="sv-SE" dirty="0"/>
          </a:p>
          <a:p>
            <a:r>
              <a:rPr lang="sv-SE" dirty="0" smtClean="0"/>
              <a:t>Open port 3000 &amp; 5000 in Security group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767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Why Containers?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600" y="1547198"/>
            <a:ext cx="4208964" cy="28008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273" y="4313146"/>
            <a:ext cx="8238455" cy="25553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564" y="1565622"/>
            <a:ext cx="3454231" cy="289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02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What is Container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2618" y="1962082"/>
            <a:ext cx="10740963" cy="4292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container is an abstraction at the application layer that packages code and dependencies together. Instead of virtualizing the entire physical machine, containers virtualize the host operating system only.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6871855" y="6386945"/>
            <a:ext cx="1643419" cy="2826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56" y="3530308"/>
            <a:ext cx="5605818" cy="313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8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Docker works?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036617" y="6212973"/>
            <a:ext cx="2161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Containers</a:t>
            </a:r>
            <a:endParaRPr lang="en-IN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363691" y="6224873"/>
            <a:ext cx="325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Virtual Machines</a:t>
            </a:r>
            <a:endParaRPr lang="en-IN" sz="28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97" y="1758228"/>
            <a:ext cx="4629150" cy="45053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75" y="1682028"/>
            <a:ext cx="474345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59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Containerization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028700" y="1938133"/>
            <a:ext cx="9930245" cy="4288536"/>
          </a:xfrm>
        </p:spPr>
        <p:txBody>
          <a:bodyPr/>
          <a:lstStyle/>
          <a:p>
            <a:r>
              <a:rPr lang="en-US" dirty="0"/>
              <a:t>Portability</a:t>
            </a:r>
          </a:p>
          <a:p>
            <a:r>
              <a:rPr lang="en-US" dirty="0"/>
              <a:t>Efficiency</a:t>
            </a:r>
          </a:p>
          <a:p>
            <a:r>
              <a:rPr lang="en-US" dirty="0"/>
              <a:t>Agility</a:t>
            </a:r>
          </a:p>
          <a:p>
            <a:r>
              <a:rPr lang="en-US" dirty="0"/>
              <a:t>Faster delivery</a:t>
            </a:r>
          </a:p>
          <a:p>
            <a:r>
              <a:rPr lang="en-US" dirty="0" smtClean="0"/>
              <a:t>Improved security</a:t>
            </a:r>
          </a:p>
          <a:p>
            <a:r>
              <a:rPr lang="en-US" dirty="0" smtClean="0"/>
              <a:t>Faster </a:t>
            </a:r>
            <a:r>
              <a:rPr lang="en-US" dirty="0"/>
              <a:t>app startup</a:t>
            </a:r>
          </a:p>
          <a:p>
            <a:r>
              <a:rPr lang="en-US" dirty="0" smtClean="0"/>
              <a:t>Flexibility</a:t>
            </a:r>
            <a:endParaRPr lang="en-US" dirty="0"/>
          </a:p>
          <a:p>
            <a:r>
              <a:rPr lang="en-US" dirty="0"/>
              <a:t>Easier </a:t>
            </a:r>
            <a:r>
              <a:rPr lang="en-US" dirty="0" smtClean="0"/>
              <a:t>management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697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Docker 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622473" y="1842655"/>
            <a:ext cx="3629891" cy="484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460" y="1730951"/>
            <a:ext cx="8659091" cy="499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96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Components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28699" y="1938133"/>
            <a:ext cx="10581409" cy="4628922"/>
          </a:xfrm>
        </p:spPr>
        <p:txBody>
          <a:bodyPr/>
          <a:lstStyle/>
          <a:p>
            <a:r>
              <a:rPr lang="en-US" b="1" dirty="0"/>
              <a:t>Docker Client: </a:t>
            </a:r>
            <a:r>
              <a:rPr lang="en-US" dirty="0"/>
              <a:t>The first component of Docker is the client, which allows the users to communicate with Docker. Being a client-server architecture, Docker can connect to the host remotely and locally</a:t>
            </a:r>
            <a:r>
              <a:rPr lang="en-US" dirty="0" smtClean="0"/>
              <a:t>.</a:t>
            </a:r>
          </a:p>
          <a:p>
            <a:r>
              <a:rPr lang="en-US" b="1" dirty="0"/>
              <a:t>Docker Image: </a:t>
            </a:r>
            <a:r>
              <a:rPr lang="en-US" dirty="0"/>
              <a:t>Docker images are used to build containers and hold the entire metadata that elaborates the capabilities of the container. These images are read-only binary templates in </a:t>
            </a:r>
            <a:r>
              <a:rPr lang="en-US" dirty="0" smtClean="0"/>
              <a:t>YAML and created based on </a:t>
            </a:r>
            <a:r>
              <a:rPr lang="en-US" b="1" dirty="0" err="1" smtClean="0"/>
              <a:t>Dockerfile</a:t>
            </a:r>
            <a:r>
              <a:rPr lang="en-US" dirty="0" smtClean="0"/>
              <a:t> instructions.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3137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</a:t>
            </a:r>
            <a:r>
              <a:rPr lang="en-US" dirty="0" smtClean="0"/>
              <a:t>Components contd..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Docker Daemon: </a:t>
            </a:r>
            <a:r>
              <a:rPr lang="en-US" dirty="0"/>
              <a:t>Docker Daemon is among the most essential components of Docker as it is directly responsible for fulfilling the actions related to containers</a:t>
            </a:r>
            <a:r>
              <a:rPr lang="en-US" dirty="0" smtClean="0"/>
              <a:t>.</a:t>
            </a:r>
          </a:p>
          <a:p>
            <a:r>
              <a:rPr lang="en-US" b="1" dirty="0"/>
              <a:t>Docker Registry: </a:t>
            </a:r>
            <a:r>
              <a:rPr lang="en-US" dirty="0"/>
              <a:t>Docker images require a location where they can be stored and the Docker registry is that location. </a:t>
            </a:r>
            <a:r>
              <a:rPr lang="en-US" b="1" dirty="0"/>
              <a:t>Docker Hub </a:t>
            </a:r>
            <a:r>
              <a:rPr lang="en-US" dirty="0"/>
              <a:t>is the default storage location of images that stores the public registry.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5027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</a:t>
            </a:r>
            <a:r>
              <a:rPr lang="en-US" dirty="0" smtClean="0"/>
              <a:t>Components contd..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Docker Container: </a:t>
            </a:r>
            <a:r>
              <a:rPr lang="en-US" dirty="0"/>
              <a:t>A Docker container is the instance of an image that can be created, started, moved, or deleted through a Docker </a:t>
            </a:r>
            <a:r>
              <a:rPr lang="en-US" dirty="0" smtClean="0"/>
              <a:t>API.</a:t>
            </a:r>
          </a:p>
          <a:p>
            <a:r>
              <a:rPr lang="en-US" b="1" dirty="0"/>
              <a:t>Docker Compose: </a:t>
            </a:r>
            <a:r>
              <a:rPr lang="en-US" dirty="0"/>
              <a:t>Sometimes you want to run multiple containers but as a single service. This task can be accomplished with the help of Docker compose as it is specifically designed for this goal.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0202570"/>
      </p:ext>
    </p:extLst>
  </p:cSld>
  <p:clrMapOvr>
    <a:masterClrMapping/>
  </p:clrMapOvr>
</p:sld>
</file>

<file path=ppt/theme/theme1.xml><?xml version="1.0" encoding="utf-8"?>
<a:theme xmlns:a="http://schemas.openxmlformats.org/drawingml/2006/main" name="Blu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141E1836-0F3D-DA43-9809-208FCEF14FC2}"/>
    </a:ext>
  </a:extLst>
</a:theme>
</file>

<file path=ppt/theme/theme10.xml><?xml version="1.0" encoding="utf-8"?>
<a:theme xmlns:a="http://schemas.openxmlformats.org/drawingml/2006/main" name="Box with Numb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313BEB98-6675-BE4A-B4D6-C4389381DD59}"/>
    </a:ext>
  </a:extLst>
</a:theme>
</file>

<file path=ppt/theme/theme11.xml><?xml version="1.0" encoding="utf-8"?>
<a:theme xmlns:a="http://schemas.openxmlformats.org/drawingml/2006/main" name="Box Numbers (2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4CFE2521-D915-3241-A81E-77F929945FF3}"/>
    </a:ext>
  </a:extLst>
</a:theme>
</file>

<file path=ppt/theme/theme12.xml><?xml version="1.0" encoding="utf-8"?>
<a:theme xmlns:a="http://schemas.openxmlformats.org/drawingml/2006/main" name="Box Numbers (3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4588EDD-3E72-7249-9131-9051D7419D1B}"/>
    </a:ext>
  </a:extLst>
</a:theme>
</file>

<file path=ppt/theme/theme13.xml><?xml version="1.0" encoding="utf-8"?>
<a:theme xmlns:a="http://schemas.openxmlformats.org/drawingml/2006/main" name="Bo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C68EE159-0552-1D4B-86A3-A3363CCE48A2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C970EE-CCAB-374C-96FC-5D85E46E5B10}"/>
    </a:ext>
  </a:extLst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74552871-9BF7-8A4B-8F46-7BF70579CBFB}"/>
    </a:ext>
  </a:extLst>
</a:theme>
</file>

<file path=ppt/theme/theme4.xml><?xml version="1.0" encoding="utf-8"?>
<a:theme xmlns:a="http://schemas.openxmlformats.org/drawingml/2006/main" name="Title for Diagram or Tab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2D8D131-E435-6C4E-96AA-B4388F87385B}"/>
    </a:ext>
  </a:extLst>
</a:theme>
</file>

<file path=ppt/theme/theme5.xml><?xml version="1.0" encoding="utf-8"?>
<a:theme xmlns:a="http://schemas.openxmlformats.org/drawingml/2006/main" name="Black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6ADEDC85-685B-0148-AB94-7C2BFD45B2B7}"/>
    </a:ext>
  </a:extLst>
</a:theme>
</file>

<file path=ppt/theme/theme6.xml><?xml version="1.0" encoding="utf-8"?>
<a:theme xmlns:a="http://schemas.openxmlformats.org/drawingml/2006/main" name="Whit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ABC4983D-8853-D44A-96FF-7B75306AE634}"/>
    </a:ext>
  </a:extLst>
</a:theme>
</file>

<file path=ppt/theme/theme7.xml><?xml version="1.0" encoding="utf-8"?>
<a:theme xmlns:a="http://schemas.openxmlformats.org/drawingml/2006/main" name="Black Lef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57159B5-DE4A-DB44-A018-B25128C8BA01}"/>
    </a:ext>
  </a:extLst>
</a:theme>
</file>

<file path=ppt/theme/theme8.xml><?xml version="1.0" encoding="utf-8"?>
<a:theme xmlns:a="http://schemas.openxmlformats.org/drawingml/2006/main" name="Black Rgh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A91F32-35FB-1746-8663-38CCEE85C45C}"/>
    </a:ext>
  </a:extLst>
</a:theme>
</file>

<file path=ppt/theme/theme9.xml><?xml version="1.0" encoding="utf-8"?>
<a:theme xmlns:a="http://schemas.openxmlformats.org/drawingml/2006/main" name="Black Stripe Bot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7D4CB26-A8EE-5A43-A1D5-FE93BD40CDBE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1877</TotalTime>
  <Words>442</Words>
  <Application>Microsoft Office PowerPoint</Application>
  <PresentationFormat>Widescreen</PresentationFormat>
  <Paragraphs>108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16</vt:i4>
      </vt:variant>
    </vt:vector>
  </HeadingPairs>
  <TitlesOfParts>
    <vt:vector size="40" baseType="lpstr">
      <vt:lpstr>Arial</vt:lpstr>
      <vt:lpstr>Avenir Black</vt:lpstr>
      <vt:lpstr>Avenir Book</vt:lpstr>
      <vt:lpstr>Avenir Heavy</vt:lpstr>
      <vt:lpstr>Calibri</vt:lpstr>
      <vt:lpstr>Courier New</vt:lpstr>
      <vt:lpstr>Source Code Pro</vt:lpstr>
      <vt:lpstr>Source Sans Pro</vt:lpstr>
      <vt:lpstr>Source Sans Pro Semibold</vt:lpstr>
      <vt:lpstr>source-code-pro</vt:lpstr>
      <vt:lpstr>source-serif-pro</vt:lpstr>
      <vt:lpstr>Blue Background</vt:lpstr>
      <vt:lpstr>Blue Stripe</vt:lpstr>
      <vt:lpstr>Blank</vt:lpstr>
      <vt:lpstr>Title for Diagram or Table</vt:lpstr>
      <vt:lpstr>Black Stripe</vt:lpstr>
      <vt:lpstr>White Background</vt:lpstr>
      <vt:lpstr>Black Left Split Background</vt:lpstr>
      <vt:lpstr>Black Rght Split Background</vt:lpstr>
      <vt:lpstr>Black Stripe Bottom</vt:lpstr>
      <vt:lpstr>Box with Numbers</vt:lpstr>
      <vt:lpstr>Box Numbers (2)</vt:lpstr>
      <vt:lpstr>Box Numbers (3)</vt:lpstr>
      <vt:lpstr>Box</vt:lpstr>
      <vt:lpstr>Containerize with AWS</vt:lpstr>
      <vt:lpstr>Why Containers?</vt:lpstr>
      <vt:lpstr>What is Container</vt:lpstr>
      <vt:lpstr>How Docker works?</vt:lpstr>
      <vt:lpstr>Benefits of Containerization</vt:lpstr>
      <vt:lpstr>Docker Architecture</vt:lpstr>
      <vt:lpstr>Docker Components</vt:lpstr>
      <vt:lpstr>Docker Components contd..</vt:lpstr>
      <vt:lpstr>Docker Components contd..</vt:lpstr>
      <vt:lpstr>Docker Hub - Overview</vt:lpstr>
      <vt:lpstr>Docker Images</vt:lpstr>
      <vt:lpstr>Docker Desktop images</vt:lpstr>
      <vt:lpstr>Docker Desktop Containers</vt:lpstr>
      <vt:lpstr>Docker setup - installation</vt:lpstr>
      <vt:lpstr>Running a single container app</vt:lpstr>
      <vt:lpstr>Run Multi-Container app with Docker Compose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Dipali</cp:lastModifiedBy>
  <cp:revision>136</cp:revision>
  <dcterms:modified xsi:type="dcterms:W3CDTF">2024-06-14T16:10:50Z</dcterms:modified>
</cp:coreProperties>
</file>