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7019925" cy="9305925"/>
  <p:embeddedFontLst>
    <p:embeddedFont>
      <p:font typeface="Helvetica Neue"/>
      <p:regular r:id="rId29"/>
      <p:bold r:id="rId30"/>
      <p:italic r:id="rId31"/>
      <p:boldItalic r:id="rId32"/>
    </p:embeddedFont>
    <p:embeddedFont>
      <p:font typeface="Droid Sans Mono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schemas.openxmlformats.org/officeDocument/2006/relationships/font" Target="fonts/DroidSansMono-regular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41967" cy="465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6332" y="0"/>
            <a:ext cx="3041967" cy="465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39014"/>
            <a:ext cx="3041967" cy="4652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6332" y="8839014"/>
            <a:ext cx="3041967" cy="465295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rIns="93275" tIns="466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3976332" y="8839014"/>
            <a:ext cx="3041967" cy="465295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rIns="93275" tIns="466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407987" y="698500"/>
            <a:ext cx="62040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01993" y="4420314"/>
            <a:ext cx="5616000" cy="418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976332" y="8839014"/>
            <a:ext cx="3042000" cy="465300"/>
          </a:xfrm>
          <a:prstGeom prst="rect">
            <a:avLst/>
          </a:prstGeom>
        </p:spPr>
        <p:txBody>
          <a:bodyPr anchorCtr="0" anchor="b" bIns="46625" lIns="93275" rIns="93275" tIns="466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701993" y="4420314"/>
            <a:ext cx="5616000" cy="418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407987" y="698500"/>
            <a:ext cx="6204000" cy="348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701993" y="4420314"/>
            <a:ext cx="5615939" cy="418766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407987" y="698500"/>
            <a:ext cx="6203950" cy="34893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 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96393" y="1969201"/>
            <a:ext cx="7772400" cy="93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D4D4C"/>
              </a:buClr>
              <a:buFont typeface="Arial"/>
              <a:buNone/>
              <a:defRPr b="1" i="0" sz="40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x Content - Graphic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36788" y="114935"/>
            <a:ext cx="8205303" cy="545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2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39933" y="2151897"/>
            <a:ext cx="1924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C4D4B"/>
              </a:buClr>
              <a:buFont typeface="Arial"/>
              <a:buNone/>
              <a:defRPr b="0" i="0" sz="14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3479307" y="2151897"/>
            <a:ext cx="1924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C4D4B"/>
              </a:buClr>
              <a:buFont typeface="Arial"/>
              <a:buNone/>
              <a:defRPr b="0" i="0" sz="14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6624974" y="2151897"/>
            <a:ext cx="1924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C4D4B"/>
              </a:buClr>
              <a:buFont typeface="Arial"/>
              <a:buNone/>
              <a:defRPr b="0" i="0" sz="14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4" type="body"/>
          </p:nvPr>
        </p:nvSpPr>
        <p:spPr>
          <a:xfrm>
            <a:off x="339933" y="3963639"/>
            <a:ext cx="1924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C4D4B"/>
              </a:buClr>
              <a:buFont typeface="Arial"/>
              <a:buNone/>
              <a:defRPr b="0" i="0" sz="14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5" type="body"/>
          </p:nvPr>
        </p:nvSpPr>
        <p:spPr>
          <a:xfrm>
            <a:off x="3479307" y="3963639"/>
            <a:ext cx="1924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C4D4B"/>
              </a:buClr>
              <a:buFont typeface="Arial"/>
              <a:buNone/>
              <a:defRPr b="0" i="0" sz="14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6" type="body"/>
          </p:nvPr>
        </p:nvSpPr>
        <p:spPr>
          <a:xfrm>
            <a:off x="6624974" y="3963639"/>
            <a:ext cx="1924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C4D4B"/>
              </a:buClr>
              <a:buFont typeface="Arial"/>
              <a:buNone/>
              <a:defRPr b="0" i="0" sz="14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/>
          <p:nvPr>
            <p:ph idx="7" type="pic"/>
          </p:nvPr>
        </p:nvSpPr>
        <p:spPr>
          <a:xfrm>
            <a:off x="339938" y="928298"/>
            <a:ext cx="192404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2C2C1"/>
              </a:buClr>
              <a:buFont typeface="Arial"/>
              <a:buNone/>
              <a:defRPr b="0" i="0" sz="1400" u="none" cap="none" strike="noStrik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/>
          <p:nvPr>
            <p:ph idx="8" type="pic"/>
          </p:nvPr>
        </p:nvSpPr>
        <p:spPr>
          <a:xfrm>
            <a:off x="3479307" y="928298"/>
            <a:ext cx="192404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2C2C1"/>
              </a:buClr>
              <a:buFont typeface="Arial"/>
              <a:buNone/>
              <a:defRPr b="0" i="0" sz="1400" u="none" cap="none" strike="noStrik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/>
          <p:nvPr>
            <p:ph idx="9" type="pic"/>
          </p:nvPr>
        </p:nvSpPr>
        <p:spPr>
          <a:xfrm>
            <a:off x="6624974" y="928298"/>
            <a:ext cx="192404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2C2C1"/>
              </a:buClr>
              <a:buFont typeface="Arial"/>
              <a:buNone/>
              <a:defRPr b="0" i="0" sz="1400" u="none" cap="none" strike="noStrik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/>
          <p:nvPr>
            <p:ph idx="13" type="pic"/>
          </p:nvPr>
        </p:nvSpPr>
        <p:spPr>
          <a:xfrm>
            <a:off x="339938" y="2782372"/>
            <a:ext cx="192404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2C2C1"/>
              </a:buClr>
              <a:buFont typeface="Arial"/>
              <a:buNone/>
              <a:defRPr b="0" i="0" sz="1400" u="none" cap="none" strike="noStrik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/>
          <p:nvPr>
            <p:ph idx="14" type="pic"/>
          </p:nvPr>
        </p:nvSpPr>
        <p:spPr>
          <a:xfrm>
            <a:off x="3479307" y="2782372"/>
            <a:ext cx="192404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2C2C1"/>
              </a:buClr>
              <a:buFont typeface="Arial"/>
              <a:buNone/>
              <a:defRPr b="0" i="0" sz="1400" u="none" cap="none" strike="noStrik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/>
          <p:nvPr>
            <p:ph idx="15" type="pic"/>
          </p:nvPr>
        </p:nvSpPr>
        <p:spPr>
          <a:xfrm>
            <a:off x="6624974" y="2782372"/>
            <a:ext cx="1924049" cy="11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2C2C1"/>
              </a:buClr>
              <a:buFont typeface="Arial"/>
              <a:buNone/>
              <a:defRPr b="0" i="0" sz="1400" u="none" cap="none" strike="noStrike">
                <a:solidFill>
                  <a:srgbClr val="C2C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36788" y="114935"/>
            <a:ext cx="8205303" cy="545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2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- No Log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8053950" y="4639758"/>
            <a:ext cx="1018533" cy="4400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074458" y="1674427"/>
            <a:ext cx="6069540" cy="125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3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ank You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90702" y="1550830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4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87899" y="3482769"/>
            <a:ext cx="3682999" cy="433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2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7783" y="2688966"/>
            <a:ext cx="6400799" cy="1749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FAA634"/>
              </a:buClr>
              <a:buFont typeface="Arial"/>
              <a:buNone/>
              <a:defRPr b="1" i="0" sz="2400" u="none" cap="none" strike="noStrike">
                <a:solidFill>
                  <a:srgbClr val="FAA6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929292"/>
              </a:buClr>
              <a:buFont typeface="Arial"/>
              <a:buNone/>
              <a:defRPr b="0" i="0" sz="20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buClr>
                <a:srgbClr val="929292"/>
              </a:buClr>
              <a:buFont typeface="Arial"/>
              <a:buNone/>
              <a:defRPr b="0" i="0" sz="18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buClr>
                <a:srgbClr val="929292"/>
              </a:buClr>
              <a:buFont typeface="Arial"/>
              <a:buNone/>
              <a:defRPr b="0" i="0" sz="1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929292"/>
              </a:buClr>
              <a:buFont typeface="Arial"/>
              <a:buNone/>
              <a:defRPr b="0" i="0" sz="1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929292"/>
              </a:buClr>
              <a:buFont typeface="Arial"/>
              <a:buNone/>
              <a:defRPr b="0" i="0" sz="20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929292"/>
              </a:buClr>
              <a:buFont typeface="Arial"/>
              <a:buNone/>
              <a:defRPr b="0" i="0" sz="20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929292"/>
              </a:buClr>
              <a:buFont typeface="Arial"/>
              <a:buNone/>
              <a:defRPr b="0" i="0" sz="20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929292"/>
              </a:buClr>
              <a:buFont typeface="Arial"/>
              <a:buNone/>
              <a:defRPr b="0" i="0" sz="20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487899" y="3482769"/>
            <a:ext cx="3682999" cy="433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87899" y="3863771"/>
            <a:ext cx="3682999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chemeClr val="accent6"/>
              </a:buClr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3" type="body"/>
          </p:nvPr>
        </p:nvSpPr>
        <p:spPr>
          <a:xfrm>
            <a:off x="487899" y="1250570"/>
            <a:ext cx="7324987" cy="744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rgbClr val="4C4D4B"/>
              </a:buClr>
              <a:buFont typeface="Arial"/>
              <a:buNone/>
              <a:defRPr b="1" i="0" sz="4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4" type="body"/>
          </p:nvPr>
        </p:nvSpPr>
        <p:spPr>
          <a:xfrm>
            <a:off x="487899" y="2000917"/>
            <a:ext cx="6041582" cy="487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4C4D4B"/>
              </a:buClr>
              <a:buFont typeface="Arial"/>
              <a:buNone/>
              <a:defRPr b="0" i="0" sz="24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/>
        </p:nvSpPr>
        <p:spPr>
          <a:xfrm>
            <a:off x="489150" y="4891341"/>
            <a:ext cx="302777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00">
                <a:solidFill>
                  <a:srgbClr val="C1C1C0"/>
                </a:solidFill>
                <a:latin typeface="Arial"/>
                <a:ea typeface="Arial"/>
                <a:cs typeface="Arial"/>
                <a:sym typeface="Arial"/>
              </a:rPr>
              <a:t>© 2015, Amazon Web Services, Inc. or its Affiliates.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36788" y="114935"/>
            <a:ext cx="8205303" cy="54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D4D4C"/>
              </a:buClr>
              <a:buFont typeface="Arial"/>
              <a:buNone/>
              <a:defRPr b="1" i="0" sz="28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40591" y="1009332"/>
            <a:ext cx="8205303" cy="3553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4D4D4C"/>
              </a:buClr>
              <a:buFont typeface="Arial"/>
              <a:buNone/>
              <a:defRPr b="0" i="0" sz="24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D4D4C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D4D4C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D4D4C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D4D4C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de Snippe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36788" y="114935"/>
            <a:ext cx="8205303" cy="54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D4D4C"/>
              </a:buClr>
              <a:buFont typeface="Arial"/>
              <a:buNone/>
              <a:defRPr b="1" i="0" sz="28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36612" y="1010408"/>
            <a:ext cx="8207741" cy="3641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rgbClr val="3366FF"/>
              </a:buClr>
              <a:buFont typeface="Droid Sans Mono"/>
              <a:buNone/>
              <a:defRPr b="0" i="0" sz="1100" u="none" cap="none" strike="noStrik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0" i="0" sz="2000" u="none" cap="none" strike="noStrike">
                <a:solidFill>
                  <a:srgbClr val="4C4D4B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C4D4B"/>
              </a:buClr>
              <a:buFont typeface="Arial"/>
              <a:buNone/>
              <a:defRPr b="0" i="0" sz="1800" u="none" cap="none" strike="noStrike">
                <a:solidFill>
                  <a:srgbClr val="4C4D4B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0" i="0" sz="1600" u="none" cap="none" strike="noStrike">
                <a:solidFill>
                  <a:srgbClr val="4C4D4B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0" i="0" sz="1600" u="none" cap="none" strike="noStrike">
                <a:solidFill>
                  <a:srgbClr val="4C4D4B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36788" y="114935"/>
            <a:ext cx="8205303" cy="54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2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33575" y="1012507"/>
            <a:ext cx="4038599" cy="3472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40"/>
              </a:spcBef>
              <a:buClr>
                <a:srgbClr val="4C4D4B"/>
              </a:buClr>
              <a:buFont typeface="Arial"/>
              <a:buNone/>
              <a:defRPr b="0" i="0" sz="2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524575" y="1012507"/>
            <a:ext cx="4038599" cy="3472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40"/>
              </a:spcBef>
              <a:buClr>
                <a:srgbClr val="4C4D4B"/>
              </a:buClr>
              <a:buFont typeface="Arial"/>
              <a:buNone/>
              <a:defRPr b="0" i="0" sz="2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337742" y="1008053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1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1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C4D4B"/>
              </a:buClr>
              <a:buFont typeface="Arial"/>
              <a:buNone/>
              <a:defRPr b="1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1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1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37742" y="1487874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36788" y="114935"/>
            <a:ext cx="8205303" cy="54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2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525569" y="1008053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1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1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C4D4B"/>
              </a:buClr>
              <a:buFont typeface="Arial"/>
              <a:buNone/>
              <a:defRPr b="1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1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1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4525569" y="1487874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36788" y="114935"/>
            <a:ext cx="8205303" cy="54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2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37517" y="1011541"/>
            <a:ext cx="244263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3231000" y="1011541"/>
            <a:ext cx="244263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24485" y="1011541"/>
            <a:ext cx="244263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4C4D4B"/>
              </a:buClr>
              <a:buFont typeface="Arial"/>
              <a:buNone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C4D4B"/>
              </a:buClr>
              <a:buFont typeface="Arial"/>
              <a:buNone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 Content - Graphic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36788" y="114935"/>
            <a:ext cx="8205303" cy="545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2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37741" y="3127083"/>
            <a:ext cx="1797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D4D4C"/>
              </a:buClr>
              <a:buFont typeface="Arial"/>
              <a:buNone/>
              <a:defRPr b="0" i="0" sz="14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2496747" y="3127083"/>
            <a:ext cx="1797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D4D4C"/>
              </a:buClr>
              <a:buFont typeface="Arial"/>
              <a:buNone/>
              <a:defRPr b="0" i="0" sz="14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34585" y="3127083"/>
            <a:ext cx="1797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D4D4C"/>
              </a:buClr>
              <a:buFont typeface="Arial"/>
              <a:buNone/>
              <a:defRPr b="0" i="0" sz="14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990345" y="3127083"/>
            <a:ext cx="1797049" cy="34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4D4D4C"/>
              </a:buClr>
              <a:buFont typeface="Arial"/>
              <a:buNone/>
              <a:defRPr b="0" i="0" sz="14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C4D4B"/>
              </a:buClr>
              <a:buFont typeface="Arial"/>
              <a:buNone/>
              <a:defRPr b="0" i="0" sz="12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C4D4B"/>
              </a:buClr>
              <a:buFont typeface="Arial"/>
              <a:buNone/>
              <a:defRPr b="0" i="0" sz="1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4C4D4B"/>
              </a:buClr>
              <a:buFont typeface="Arial"/>
              <a:buNone/>
              <a:defRPr b="0" i="0" sz="9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337741" y="1604354"/>
            <a:ext cx="1797049" cy="1344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1C1C0"/>
              </a:buClr>
              <a:buFont typeface="Arial"/>
              <a:buNone/>
              <a:defRPr b="0" i="0" sz="1400" u="none" cap="none" strike="noStrike">
                <a:solidFill>
                  <a:srgbClr val="C1C1C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2496747" y="1604354"/>
            <a:ext cx="1797049" cy="1344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1C1C0"/>
              </a:buClr>
              <a:buFont typeface="Arial"/>
              <a:buNone/>
              <a:defRPr b="0" i="0" sz="1400" u="none" cap="none" strike="noStrike">
                <a:solidFill>
                  <a:srgbClr val="C1C1C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4634585" y="1604354"/>
            <a:ext cx="1797049" cy="1344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1C1C0"/>
              </a:buClr>
              <a:buFont typeface="Arial"/>
              <a:buNone/>
              <a:defRPr b="0" i="0" sz="1400" u="none" cap="none" strike="noStrike">
                <a:solidFill>
                  <a:srgbClr val="C1C1C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6990345" y="1604354"/>
            <a:ext cx="1797049" cy="1344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C1C1C0"/>
              </a:buClr>
              <a:buFont typeface="Arial"/>
              <a:buNone/>
              <a:defRPr b="0" i="0" sz="1400" u="none" cap="none" strike="noStrike">
                <a:solidFill>
                  <a:srgbClr val="C1C1C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36788" y="114935"/>
            <a:ext cx="8205303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C4D4B"/>
              </a:buClr>
              <a:buFont typeface="Arial"/>
              <a:buNone/>
              <a:defRPr b="1" i="0" sz="2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40591" y="1009332"/>
            <a:ext cx="8205303" cy="3553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4C4D4B"/>
              </a:buClr>
              <a:buFont typeface="Arial"/>
              <a:buNone/>
              <a:defRPr b="0" i="0" sz="24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C4D4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4C4D4B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C4D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10911" y="4699139"/>
            <a:ext cx="883650" cy="3310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96393" y="1969201"/>
            <a:ext cx="7772400" cy="93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4D4D4C"/>
              </a:buClr>
              <a:buSzPct val="250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Infraestructura como código</a:t>
            </a:r>
          </a:p>
        </p:txBody>
      </p:sp>
      <p:pic>
        <p:nvPicPr>
          <p:cNvPr descr="meetup.png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926" cy="489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406382" y="380994"/>
            <a:ext cx="43657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es el ciclo de cloudformation?</a:t>
            </a:r>
          </a:p>
        </p:txBody>
      </p:sp>
      <p:sp>
        <p:nvSpPr>
          <p:cNvPr id="192" name="Shape 192"/>
          <p:cNvSpPr/>
          <p:nvPr/>
        </p:nvSpPr>
        <p:spPr>
          <a:xfrm>
            <a:off x="588983" y="1263075"/>
            <a:ext cx="1083599" cy="948299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</a:p>
        </p:txBody>
      </p:sp>
      <p:sp>
        <p:nvSpPr>
          <p:cNvPr id="193" name="Shape 193"/>
          <p:cNvSpPr/>
          <p:nvPr/>
        </p:nvSpPr>
        <p:spPr>
          <a:xfrm>
            <a:off x="3095113" y="1254607"/>
            <a:ext cx="1447800" cy="9651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Templates</a:t>
            </a:r>
          </a:p>
        </p:txBody>
      </p:sp>
      <p:sp>
        <p:nvSpPr>
          <p:cNvPr id="194" name="Shape 194"/>
          <p:cNvSpPr/>
          <p:nvPr/>
        </p:nvSpPr>
        <p:spPr>
          <a:xfrm>
            <a:off x="1884383" y="1601741"/>
            <a:ext cx="978300" cy="4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812916" y="1296941"/>
            <a:ext cx="1608600" cy="9651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Stacks</a:t>
            </a:r>
          </a:p>
        </p:txBody>
      </p:sp>
      <p:sp>
        <p:nvSpPr>
          <p:cNvPr id="196" name="Shape 196"/>
          <p:cNvSpPr/>
          <p:nvPr/>
        </p:nvSpPr>
        <p:spPr>
          <a:xfrm>
            <a:off x="5855248" y="3295075"/>
            <a:ext cx="1617000" cy="9651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Actualización</a:t>
            </a:r>
          </a:p>
        </p:txBody>
      </p:sp>
      <p:sp>
        <p:nvSpPr>
          <p:cNvPr id="197" name="Shape 197"/>
          <p:cNvSpPr/>
          <p:nvPr/>
        </p:nvSpPr>
        <p:spPr>
          <a:xfrm rot="5400000">
            <a:off x="6275034" y="2673575"/>
            <a:ext cx="511500" cy="4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 rot="-8656410">
            <a:off x="4075127" y="2784381"/>
            <a:ext cx="1629684" cy="4844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4678383" y="1593275"/>
            <a:ext cx="978300" cy="4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etup.png"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1153" y="46542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96393" y="1969201"/>
            <a:ext cx="7772400" cy="93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4D4D4C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Templates</a:t>
            </a:r>
          </a:p>
        </p:txBody>
      </p:sp>
      <p:pic>
        <p:nvPicPr>
          <p:cNvPr descr="meetup.png"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347132" y="245532"/>
            <a:ext cx="2660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es un template ?</a:t>
            </a:r>
          </a:p>
        </p:txBody>
      </p:sp>
      <p:pic>
        <p:nvPicPr>
          <p:cNvPr descr="Screen Shot 2017-06-13 at 11.51.59 PM.png"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729300"/>
            <a:ext cx="5676866" cy="411786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meetup.png" id="213" name="Shape 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643481" y="287866"/>
            <a:ext cx="3528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- Conceptos Básicos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728147" y="1049866"/>
            <a:ext cx="1736373" cy="214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</a:p>
        </p:txBody>
      </p:sp>
      <p:pic>
        <p:nvPicPr>
          <p:cNvPr descr="Screen Shot 2017-06-13 at 11.09.06 PM.png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332" y="1193803"/>
            <a:ext cx="3219061" cy="19473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meetup.png"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643481" y="287866"/>
            <a:ext cx="3528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- Conceptos Básicos 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728147" y="1049866"/>
            <a:ext cx="1864613" cy="214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</a:p>
        </p:txBody>
      </p:sp>
      <p:pic>
        <p:nvPicPr>
          <p:cNvPr descr="Screen Shot 2017-06-13 at 11.09.06 PM.png"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332" y="1193803"/>
            <a:ext cx="3219061" cy="19473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29" name="Shape 229"/>
          <p:cNvSpPr txBox="1"/>
          <p:nvPr/>
        </p:nvSpPr>
        <p:spPr>
          <a:xfrm>
            <a:off x="2743200" y="1236133"/>
            <a:ext cx="2336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400">
                <a:solidFill>
                  <a:srgbClr val="F19304"/>
                </a:solidFill>
                <a:latin typeface="Arial"/>
                <a:ea typeface="Arial"/>
                <a:cs typeface="Arial"/>
                <a:sym typeface="Arial"/>
              </a:rPr>
              <a:t>Descripción del uso de las plantillas.</a:t>
            </a:r>
          </a:p>
        </p:txBody>
      </p:sp>
      <p:pic>
        <p:nvPicPr>
          <p:cNvPr descr="meetup.png" id="230" name="Shape 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643481" y="287866"/>
            <a:ext cx="3528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- Conceptos Básicos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28147" y="1049866"/>
            <a:ext cx="1736373" cy="214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</a:p>
        </p:txBody>
      </p:sp>
      <p:pic>
        <p:nvPicPr>
          <p:cNvPr descr="Screen Shot 2017-06-13 at 11.09.06 PM.png"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332" y="1193803"/>
            <a:ext cx="3219061" cy="19473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38" name="Shape 238"/>
          <p:cNvSpPr txBox="1"/>
          <p:nvPr/>
        </p:nvSpPr>
        <p:spPr>
          <a:xfrm>
            <a:off x="2743200" y="1236133"/>
            <a:ext cx="2336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400">
                <a:solidFill>
                  <a:srgbClr val="F19304"/>
                </a:solidFill>
                <a:latin typeface="Arial"/>
                <a:ea typeface="Arial"/>
                <a:cs typeface="Arial"/>
                <a:sym typeface="Arial"/>
              </a:rPr>
              <a:t>Son los recursos entregados por aws, por ejemplo ec2, elb, rds, etc..</a:t>
            </a:r>
          </a:p>
        </p:txBody>
      </p:sp>
      <p:pic>
        <p:nvPicPr>
          <p:cNvPr descr="meetup.png" id="239" name="Shape 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643481" y="287866"/>
            <a:ext cx="3528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- Conceptos Básicos 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28147" y="1049866"/>
            <a:ext cx="1736373" cy="214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</a:p>
        </p:txBody>
      </p:sp>
      <p:pic>
        <p:nvPicPr>
          <p:cNvPr descr="Screen Shot 2017-06-13 at 11.09.06 PM.png"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332" y="1193803"/>
            <a:ext cx="3219061" cy="19473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47" name="Shape 247"/>
          <p:cNvSpPr txBox="1"/>
          <p:nvPr/>
        </p:nvSpPr>
        <p:spPr>
          <a:xfrm>
            <a:off x="2743200" y="1236133"/>
            <a:ext cx="23368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400">
                <a:solidFill>
                  <a:srgbClr val="F19304"/>
                </a:solidFill>
                <a:latin typeface="Arial"/>
                <a:ea typeface="Arial"/>
                <a:cs typeface="Arial"/>
                <a:sym typeface="Arial"/>
              </a:rPr>
              <a:t>Son una lista de atributos definidos con sus valores  para su posterior utilización.</a:t>
            </a:r>
          </a:p>
        </p:txBody>
      </p:sp>
      <p:pic>
        <p:nvPicPr>
          <p:cNvPr descr="meetup.png" id="248" name="Shape 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643481" y="287866"/>
            <a:ext cx="3528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- Conceptos Básicos 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728147" y="1049866"/>
            <a:ext cx="1736373" cy="214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</a:p>
        </p:txBody>
      </p:sp>
      <p:pic>
        <p:nvPicPr>
          <p:cNvPr descr="Screen Shot 2017-06-13 at 11.09.06 PM.png"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332" y="1193803"/>
            <a:ext cx="3219061" cy="19473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56" name="Shape 256"/>
          <p:cNvSpPr txBox="1"/>
          <p:nvPr/>
        </p:nvSpPr>
        <p:spPr>
          <a:xfrm>
            <a:off x="2743200" y="1236133"/>
            <a:ext cx="23368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400">
                <a:solidFill>
                  <a:srgbClr val="F19304"/>
                </a:solidFill>
                <a:latin typeface="Arial"/>
                <a:ea typeface="Arial"/>
                <a:cs typeface="Arial"/>
                <a:sym typeface="Arial"/>
              </a:rPr>
              <a:t>Mapping puede ser usado como un conjunto de parámetros para asegurar la región de despliegue por ejemplo.</a:t>
            </a:r>
          </a:p>
        </p:txBody>
      </p:sp>
      <p:pic>
        <p:nvPicPr>
          <p:cNvPr descr="meetup.png" id="257" name="Shape 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643481" y="287866"/>
            <a:ext cx="3528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- Conceptos Básicos 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728147" y="1049866"/>
            <a:ext cx="1736373" cy="214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</a:p>
        </p:txBody>
      </p:sp>
      <p:pic>
        <p:nvPicPr>
          <p:cNvPr descr="Screen Shot 2017-06-13 at 11.09.06 PM.png" id="264" name="Shape 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332" y="1193803"/>
            <a:ext cx="3219061" cy="19473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65" name="Shape 265"/>
          <p:cNvSpPr txBox="1"/>
          <p:nvPr/>
        </p:nvSpPr>
        <p:spPr>
          <a:xfrm>
            <a:off x="2743200" y="1236133"/>
            <a:ext cx="23368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400">
                <a:solidFill>
                  <a:srgbClr val="F19304"/>
                </a:solidFill>
                <a:latin typeface="Arial"/>
                <a:ea typeface="Arial"/>
                <a:cs typeface="Arial"/>
                <a:sym typeface="Arial"/>
              </a:rPr>
              <a:t>Nos ayuda a capturar los valores generados por los recursos una vez creados en aws.</a:t>
            </a:r>
          </a:p>
        </p:txBody>
      </p:sp>
      <p:pic>
        <p:nvPicPr>
          <p:cNvPr descr="meetup.png" id="266" name="Shape 2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643481" y="287866"/>
            <a:ext cx="5673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tipos de formatos soporta CloudFormation?</a:t>
            </a:r>
          </a:p>
        </p:txBody>
      </p:sp>
      <p:pic>
        <p:nvPicPr>
          <p:cNvPr descr="Screen Shot 2017-06-13 at 11.41.37 PM.png"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81" y="795866"/>
            <a:ext cx="3760286" cy="37295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13 at 11.41.50 PM.png" id="273" name="Shape 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7342" y="795866"/>
            <a:ext cx="3903512" cy="372533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905000" y="4639725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YAML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375401" y="4631267"/>
            <a:ext cx="8002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</a:p>
        </p:txBody>
      </p:sp>
      <p:pic>
        <p:nvPicPr>
          <p:cNvPr descr="meetup.png" id="276" name="Shape 2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252506" y="-69702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4D4D4C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4D4D4C"/>
                </a:solidFill>
                <a:latin typeface="Calibri"/>
                <a:ea typeface="Calibri"/>
                <a:cs typeface="Calibri"/>
                <a:sym typeface="Calibri"/>
              </a:rPr>
              <a:t>Infraestructura como código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911" y="4699139"/>
            <a:ext cx="883650" cy="33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54627" y="1088483"/>
            <a:ext cx="4339650" cy="2977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es la infraestructura como código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Cuáles son nuestros dolores?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CloudFormation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 un Template y como se usa?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etup.png"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643481" y="287866"/>
            <a:ext cx="5302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se realiza el despligue de mi template?</a:t>
            </a:r>
          </a:p>
        </p:txBody>
      </p:sp>
      <p:pic>
        <p:nvPicPr>
          <p:cNvPr descr="Screen Shot 2017-06-13 at 11.43.37 PM.png" id="282" name="Shape 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954" y="2260600"/>
            <a:ext cx="6832599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etup.png" id="283" name="Shape 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96393" y="1969201"/>
            <a:ext cx="7772400" cy="93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4D4D4C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Beneficios</a:t>
            </a:r>
          </a:p>
        </p:txBody>
      </p:sp>
      <p:pic>
        <p:nvPicPr>
          <p:cNvPr descr="meetup.png"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575733" y="270933"/>
            <a:ext cx="4506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beneficios tiene Cloudformation?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524933" y="990600"/>
            <a:ext cx="26547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668875" y="1041400"/>
            <a:ext cx="5006400" cy="3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Ahorro de tiempo en la creación de recursos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Evita errores manuales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fácil de revisar o auditar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gratis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integra fácilmente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Reutilizable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Versionable</a:t>
            </a:r>
          </a:p>
        </p:txBody>
      </p:sp>
      <p:pic>
        <p:nvPicPr>
          <p:cNvPr descr="meetup.png" id="297" name="Shape 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96393" y="1969201"/>
            <a:ext cx="7772400" cy="93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4D4D4C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</a:p>
        </p:txBody>
      </p:sp>
      <p:pic>
        <p:nvPicPr>
          <p:cNvPr descr="meetup.png"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575733" y="270933"/>
            <a:ext cx="1942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</a:rPr>
              <a:t>Demo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2916575" y="743408"/>
            <a:ext cx="17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www.example.com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4382" y="2226807"/>
            <a:ext cx="551100" cy="5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Shape 311"/>
          <p:cNvGrpSpPr/>
          <p:nvPr/>
        </p:nvGrpSpPr>
        <p:grpSpPr>
          <a:xfrm>
            <a:off x="3317495" y="2069928"/>
            <a:ext cx="977950" cy="1033936"/>
            <a:chOff x="6743699" y="760412"/>
            <a:chExt cx="1752600" cy="1777744"/>
          </a:xfrm>
        </p:grpSpPr>
        <p:grpSp>
          <p:nvGrpSpPr>
            <p:cNvPr id="312" name="Shape 312"/>
            <p:cNvGrpSpPr/>
            <p:nvPr/>
          </p:nvGrpSpPr>
          <p:grpSpPr>
            <a:xfrm>
              <a:off x="6743699" y="760412"/>
              <a:ext cx="1752600" cy="1733549"/>
              <a:chOff x="545458" y="4783771"/>
              <a:chExt cx="2293787" cy="1733797"/>
            </a:xfrm>
          </p:grpSpPr>
          <p:sp>
            <p:nvSpPr>
              <p:cNvPr id="313" name="Shape 313"/>
              <p:cNvSpPr/>
              <p:nvPr/>
            </p:nvSpPr>
            <p:spPr>
              <a:xfrm>
                <a:off x="545458" y="4783771"/>
                <a:ext cx="2293787" cy="1733797"/>
              </a:xfrm>
              <a:prstGeom prst="roundRect">
                <a:avLst>
                  <a:gd fmla="val 9818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545458" y="4783771"/>
                <a:ext cx="2293787" cy="1733797"/>
              </a:xfrm>
              <a:prstGeom prst="roundRect">
                <a:avLst>
                  <a:gd fmla="val 9818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" name="Shape 315"/>
            <p:cNvSpPr txBox="1"/>
            <p:nvPr/>
          </p:nvSpPr>
          <p:spPr>
            <a:xfrm>
              <a:off x="6851650" y="2194177"/>
              <a:ext cx="1555748" cy="343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rgbClr val="414042"/>
                  </a:solidFill>
                  <a:latin typeface="Arial"/>
                  <a:ea typeface="Arial"/>
                  <a:cs typeface="Arial"/>
                  <a:sym typeface="Arial"/>
                </a:rPr>
                <a:t>Server  Nginx</a:t>
              </a:r>
            </a:p>
          </p:txBody>
        </p:sp>
      </p:grpSp>
      <p:cxnSp>
        <p:nvCxnSpPr>
          <p:cNvPr id="316" name="Shape 316"/>
          <p:cNvCxnSpPr>
            <a:stCxn id="313" idx="0"/>
            <a:endCxn id="309" idx="2"/>
          </p:cNvCxnSpPr>
          <p:nvPr/>
        </p:nvCxnSpPr>
        <p:spPr>
          <a:xfrm flipH="1" rot="10800000">
            <a:off x="3806471" y="1051128"/>
            <a:ext cx="8100" cy="1018800"/>
          </a:xfrm>
          <a:prstGeom prst="straightConnector1">
            <a:avLst/>
          </a:prstGeom>
          <a:noFill/>
          <a:ln cap="flat" cmpd="sng" w="25400">
            <a:solidFill>
              <a:srgbClr val="4140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Shape 317"/>
          <p:cNvSpPr txBox="1"/>
          <p:nvPr/>
        </p:nvSpPr>
        <p:spPr>
          <a:xfrm>
            <a:off x="3402103" y="2792756"/>
            <a:ext cx="83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EC2 instance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3527585" y="2376271"/>
            <a:ext cx="5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app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</a:t>
            </a:r>
          </a:p>
        </p:txBody>
      </p:sp>
      <p:pic>
        <p:nvPicPr>
          <p:cNvPr descr="meetup.png" id="319" name="Shape 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sible.png" id="320" name="Shape 3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600" y="2054838"/>
            <a:ext cx="1307608" cy="103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ginx.png" id="321" name="Shape 3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7799" y="2150599"/>
            <a:ext cx="838801" cy="838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Shape 322"/>
          <p:cNvCxnSpPr>
            <a:stCxn id="314" idx="3"/>
            <a:endCxn id="321" idx="1"/>
          </p:cNvCxnSpPr>
          <p:nvPr/>
        </p:nvCxnSpPr>
        <p:spPr>
          <a:xfrm flipH="1" rot="10800000">
            <a:off x="4295446" y="2570144"/>
            <a:ext cx="1202400" cy="3900"/>
          </a:xfrm>
          <a:prstGeom prst="straightConnector1">
            <a:avLst/>
          </a:prstGeom>
          <a:noFill/>
          <a:ln cap="flat" cmpd="sng" w="25400">
            <a:solidFill>
              <a:srgbClr val="4140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Shape 323"/>
          <p:cNvCxnSpPr>
            <a:stCxn id="320" idx="3"/>
            <a:endCxn id="314" idx="1"/>
          </p:cNvCxnSpPr>
          <p:nvPr/>
        </p:nvCxnSpPr>
        <p:spPr>
          <a:xfrm>
            <a:off x="2145208" y="2571751"/>
            <a:ext cx="1172399" cy="2400"/>
          </a:xfrm>
          <a:prstGeom prst="straightConnector1">
            <a:avLst/>
          </a:prstGeom>
          <a:noFill/>
          <a:ln cap="flat" cmpd="sng" w="25400">
            <a:solidFill>
              <a:srgbClr val="4140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png"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4660" y="2065040"/>
            <a:ext cx="1966200" cy="2351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Shape 99"/>
          <p:cNvGrpSpPr/>
          <p:nvPr/>
        </p:nvGrpSpPr>
        <p:grpSpPr>
          <a:xfrm>
            <a:off x="2236340" y="1713313"/>
            <a:ext cx="2225395" cy="1407631"/>
            <a:chOff x="463550" y="760412"/>
            <a:chExt cx="1709738" cy="1737602"/>
          </a:xfrm>
        </p:grpSpPr>
        <p:sp>
          <p:nvSpPr>
            <p:cNvPr id="100" name="Shape 100"/>
            <p:cNvSpPr/>
            <p:nvPr/>
          </p:nvSpPr>
          <p:spPr>
            <a:xfrm>
              <a:off x="463550" y="760412"/>
              <a:ext cx="1709738" cy="1733549"/>
            </a:xfrm>
            <a:prstGeom prst="roundRect">
              <a:avLst>
                <a:gd fmla="val 9818" name="adj"/>
              </a:avLst>
            </a:prstGeom>
            <a:noFill/>
            <a:ln cap="flat" cmpd="sng" w="19050">
              <a:solidFill>
                <a:schemeClr val="dk1"/>
              </a:solidFill>
              <a:prstDash val="lgDashDot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546100" y="2251075"/>
              <a:ext cx="1555750" cy="246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700" u="none" cap="none" strike="noStrike">
                  <a:solidFill>
                    <a:srgbClr val="41404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Auto Scaling group</a:t>
              </a: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2109268" y="1601694"/>
            <a:ext cx="2465579" cy="2843368"/>
            <a:chOff x="2549525" y="760412"/>
            <a:chExt cx="1689100" cy="1733549"/>
          </a:xfrm>
        </p:grpSpPr>
        <p:sp>
          <p:nvSpPr>
            <p:cNvPr id="103" name="Shape 103"/>
            <p:cNvSpPr/>
            <p:nvPr/>
          </p:nvSpPr>
          <p:spPr>
            <a:xfrm>
              <a:off x="2549525" y="760412"/>
              <a:ext cx="1689100" cy="1733549"/>
            </a:xfrm>
            <a:prstGeom prst="roundRect">
              <a:avLst>
                <a:gd fmla="val 9818" name="adj"/>
              </a:avLst>
            </a:prstGeom>
            <a:noFill/>
            <a:ln cap="flat" cmpd="sng" w="19050">
              <a:solidFill>
                <a:srgbClr val="F7981F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2605191" y="2351725"/>
              <a:ext cx="1557337" cy="121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700" u="none" cap="none" strike="noStrike">
                  <a:solidFill>
                    <a:srgbClr val="F7981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Availability Zone #1</a:t>
              </a:r>
            </a:p>
          </p:txBody>
        </p:sp>
      </p:grpSp>
      <p:cxnSp>
        <p:nvCxnSpPr>
          <p:cNvPr id="105" name="Shape 105"/>
          <p:cNvCxnSpPr/>
          <p:nvPr/>
        </p:nvCxnSpPr>
        <p:spPr>
          <a:xfrm rot="10800000">
            <a:off x="1055822" y="2335333"/>
            <a:ext cx="1180500" cy="0"/>
          </a:xfrm>
          <a:prstGeom prst="straightConnector1">
            <a:avLst/>
          </a:prstGeom>
          <a:noFill/>
          <a:ln cap="flat" cmpd="sng" w="25400">
            <a:solidFill>
              <a:srgbClr val="4140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Shape 106"/>
          <p:cNvCxnSpPr/>
          <p:nvPr/>
        </p:nvCxnSpPr>
        <p:spPr>
          <a:xfrm flipH="1">
            <a:off x="1003194" y="1991206"/>
            <a:ext cx="1500" cy="270600"/>
          </a:xfrm>
          <a:prstGeom prst="straightConnector1">
            <a:avLst/>
          </a:prstGeom>
          <a:noFill/>
          <a:ln cap="flat" cmpd="sng" w="25400">
            <a:solidFill>
              <a:srgbClr val="4140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Shape 107"/>
          <p:cNvSpPr txBox="1"/>
          <p:nvPr/>
        </p:nvSpPr>
        <p:spPr>
          <a:xfrm>
            <a:off x="107300" y="640491"/>
            <a:ext cx="17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www.example.com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6412" y="3361953"/>
            <a:ext cx="358499" cy="4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0108" y="1988424"/>
            <a:ext cx="551100" cy="5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Shape 110"/>
          <p:cNvGrpSpPr/>
          <p:nvPr/>
        </p:nvGrpSpPr>
        <p:grpSpPr>
          <a:xfrm>
            <a:off x="2779278" y="3214076"/>
            <a:ext cx="977950" cy="908841"/>
            <a:chOff x="6743699" y="760412"/>
            <a:chExt cx="1752600" cy="1804330"/>
          </a:xfrm>
        </p:grpSpPr>
        <p:grpSp>
          <p:nvGrpSpPr>
            <p:cNvPr id="111" name="Shape 111"/>
            <p:cNvGrpSpPr/>
            <p:nvPr/>
          </p:nvGrpSpPr>
          <p:grpSpPr>
            <a:xfrm>
              <a:off x="6743699" y="760412"/>
              <a:ext cx="1752600" cy="1733549"/>
              <a:chOff x="545458" y="4783771"/>
              <a:chExt cx="2293787" cy="1733797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545458" y="4783771"/>
                <a:ext cx="2293787" cy="1733797"/>
              </a:xfrm>
              <a:prstGeom prst="roundRect">
                <a:avLst>
                  <a:gd fmla="val 9818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545458" y="4783771"/>
                <a:ext cx="2293787" cy="1733797"/>
              </a:xfrm>
              <a:prstGeom prst="roundRect">
                <a:avLst>
                  <a:gd fmla="val 9818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14" name="Shape 114"/>
            <p:cNvSpPr txBox="1"/>
            <p:nvPr/>
          </p:nvSpPr>
          <p:spPr>
            <a:xfrm>
              <a:off x="6851650" y="2167593"/>
              <a:ext cx="1555748" cy="397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700" u="none" cap="none" strike="noStrike">
                  <a:solidFill>
                    <a:srgbClr val="6F292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security group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413220" y="1831545"/>
            <a:ext cx="977950" cy="1033936"/>
            <a:chOff x="6743699" y="760412"/>
            <a:chExt cx="1752600" cy="1777744"/>
          </a:xfrm>
        </p:grpSpPr>
        <p:grpSp>
          <p:nvGrpSpPr>
            <p:cNvPr id="116" name="Shape 116"/>
            <p:cNvGrpSpPr/>
            <p:nvPr/>
          </p:nvGrpSpPr>
          <p:grpSpPr>
            <a:xfrm>
              <a:off x="6743699" y="760412"/>
              <a:ext cx="1752600" cy="1733549"/>
              <a:chOff x="545458" y="4783771"/>
              <a:chExt cx="2293787" cy="1733797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545458" y="4783771"/>
                <a:ext cx="2293787" cy="1733797"/>
              </a:xfrm>
              <a:prstGeom prst="roundRect">
                <a:avLst>
                  <a:gd fmla="val 9818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545458" y="4783771"/>
                <a:ext cx="2293787" cy="1733797"/>
              </a:xfrm>
              <a:prstGeom prst="roundRect">
                <a:avLst>
                  <a:gd fmla="val 9818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" name="Shape 119"/>
            <p:cNvSpPr txBox="1"/>
            <p:nvPr/>
          </p:nvSpPr>
          <p:spPr>
            <a:xfrm>
              <a:off x="6851650" y="2194177"/>
              <a:ext cx="1555748" cy="343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700" u="none" cap="none" strike="noStrike">
                  <a:solidFill>
                    <a:srgbClr val="414042"/>
                  </a:solidFill>
                  <a:latin typeface="Arial"/>
                  <a:ea typeface="Arial"/>
                  <a:cs typeface="Arial"/>
                  <a:sym typeface="Arial"/>
                </a:rPr>
                <a:t>security group</a:t>
              </a:r>
            </a:p>
          </p:txBody>
        </p:sp>
      </p:grpSp>
      <p:sp>
        <p:nvSpPr>
          <p:cNvPr id="120" name="Shape 120"/>
          <p:cNvSpPr txBox="1"/>
          <p:nvPr/>
        </p:nvSpPr>
        <p:spPr>
          <a:xfrm>
            <a:off x="3549416" y="2151539"/>
            <a:ext cx="77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root volume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536848" y="2758608"/>
            <a:ext cx="81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volume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05183" y="2606025"/>
            <a:ext cx="99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Elastic Load Balancing</a:t>
            </a:r>
          </a:p>
        </p:txBody>
      </p:sp>
      <p:cxnSp>
        <p:nvCxnSpPr>
          <p:cNvPr id="123" name="Shape 123"/>
          <p:cNvCxnSpPr>
            <a:endCxn id="107" idx="2"/>
          </p:cNvCxnSpPr>
          <p:nvPr/>
        </p:nvCxnSpPr>
        <p:spPr>
          <a:xfrm flipH="1" rot="10800000">
            <a:off x="1004600" y="948291"/>
            <a:ext cx="600" cy="704400"/>
          </a:xfrm>
          <a:prstGeom prst="straightConnector1">
            <a:avLst/>
          </a:prstGeom>
          <a:noFill/>
          <a:ln cap="flat" cmpd="sng" w="25400">
            <a:solidFill>
              <a:srgbClr val="4140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Shape 124"/>
          <p:cNvSpPr txBox="1"/>
          <p:nvPr/>
        </p:nvSpPr>
        <p:spPr>
          <a:xfrm>
            <a:off x="2497827" y="2554373"/>
            <a:ext cx="8387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EC2 instance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623310" y="2137888"/>
            <a:ext cx="5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app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3575" y="2065056"/>
            <a:ext cx="433500" cy="5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9379" y="1044221"/>
            <a:ext cx="450300" cy="5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66633" y="2355661"/>
            <a:ext cx="306600" cy="4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66633" y="1758015"/>
            <a:ext cx="306600" cy="4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05183" y="1652651"/>
            <a:ext cx="99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Amazon </a:t>
            </a:r>
            <a:br>
              <a:rPr b="1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 53</a:t>
            </a:r>
          </a:p>
        </p:txBody>
      </p:sp>
      <p:sp>
        <p:nvSpPr>
          <p:cNvPr id="131" name="Shape 131"/>
          <p:cNvSpPr/>
          <p:nvPr/>
        </p:nvSpPr>
        <p:spPr>
          <a:xfrm>
            <a:off x="6422392" y="320287"/>
            <a:ext cx="2721600" cy="1511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¿De nuevo debo construir la misma arquitectura?</a:t>
            </a:r>
          </a:p>
        </p:txBody>
      </p:sp>
      <p:sp>
        <p:nvSpPr>
          <p:cNvPr id="132" name="Shape 132"/>
          <p:cNvSpPr/>
          <p:nvPr/>
        </p:nvSpPr>
        <p:spPr>
          <a:xfrm>
            <a:off x="3199100" y="180698"/>
            <a:ext cx="2553300" cy="1407600"/>
          </a:xfrm>
          <a:prstGeom prst="wedgeEllipseCallout">
            <a:avLst>
              <a:gd fmla="val 100516" name="adj1"/>
              <a:gd fmla="val 80589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</a:rPr>
              <a:t>¿Como documento lo que tengo creado?</a:t>
            </a:r>
          </a:p>
        </p:txBody>
      </p:sp>
      <p:sp>
        <p:nvSpPr>
          <p:cNvPr id="133" name="Shape 133"/>
          <p:cNvSpPr/>
          <p:nvPr/>
        </p:nvSpPr>
        <p:spPr>
          <a:xfrm>
            <a:off x="4230300" y="3436948"/>
            <a:ext cx="2553300" cy="1407600"/>
          </a:xfrm>
          <a:prstGeom prst="wedgeEllipseCallout">
            <a:avLst>
              <a:gd fmla="val 67519" name="adj1"/>
              <a:gd fmla="val -49437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</a:rPr>
              <a:t>Debo mantener consistente DEV/QA/PROD</a:t>
            </a:r>
          </a:p>
        </p:txBody>
      </p:sp>
      <p:sp>
        <p:nvSpPr>
          <p:cNvPr id="134" name="Shape 134"/>
          <p:cNvSpPr/>
          <p:nvPr/>
        </p:nvSpPr>
        <p:spPr>
          <a:xfrm>
            <a:off x="4626599" y="1758025"/>
            <a:ext cx="2156999" cy="1407600"/>
          </a:xfrm>
          <a:prstGeom prst="wedgeEllipseCallout">
            <a:avLst>
              <a:gd fmla="val 65709" name="adj1"/>
              <a:gd fmla="val 45792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</a:rPr>
              <a:t>¿En qué orden deben crearse los recursos?</a:t>
            </a:r>
          </a:p>
        </p:txBody>
      </p:sp>
      <p:pic>
        <p:nvPicPr>
          <p:cNvPr descr="meetup.png" id="135" name="Shape 1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36788" y="114935"/>
            <a:ext cx="8205300" cy="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¿Que me beneficia manejar la infraestructura como código?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36791" y="1095107"/>
            <a:ext cx="8205300" cy="355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Puedo manejar versionado y tracking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Tengo auto documentada la Infraestructura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Puedo reproducir la Infraestructura </a:t>
            </a:r>
            <a:r>
              <a:rPr lang="en-US"/>
              <a:t>reutilizando</a:t>
            </a:r>
            <a:r>
              <a:rPr lang="en-US"/>
              <a:t> el código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Puedo parametrizar la creación de la infra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US"/>
              <a:t>Elimina la necesidad de realizar configuraciones manuales</a:t>
            </a:r>
          </a:p>
        </p:txBody>
      </p:sp>
      <p:pic>
        <p:nvPicPr>
          <p:cNvPr descr="meetup.png"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96393" y="1969201"/>
            <a:ext cx="7772400" cy="93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4D4D4C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Bienvenido a CloudFormation!!!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617" y="1450617"/>
            <a:ext cx="1482502" cy="18313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etup.png"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13 at 7.49.31 PM.png"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410" y="1175105"/>
            <a:ext cx="5614230" cy="255730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56" name="Shape 156"/>
          <p:cNvSpPr txBox="1"/>
          <p:nvPr/>
        </p:nvSpPr>
        <p:spPr>
          <a:xfrm>
            <a:off x="375664" y="449785"/>
            <a:ext cx="11338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Gratis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095238" y="499702"/>
            <a:ext cx="13393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Flexibilidad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768171" y="4292548"/>
            <a:ext cx="3020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Parámetros Personalizados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217324" y="465675"/>
            <a:ext cx="268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Transparente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Abierto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77801" y="2192866"/>
            <a:ext cx="1326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Escalable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91066" y="4284133"/>
            <a:ext cx="13779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Reutilizable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518400" y="2777066"/>
            <a:ext cx="15192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Versiones</a:t>
            </a:r>
          </a:p>
        </p:txBody>
      </p:sp>
      <p:pic>
        <p:nvPicPr>
          <p:cNvPr descr="meetup.png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13 at 7.58.34 PM.png"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4266" y="778193"/>
            <a:ext cx="1508450" cy="18972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Screen Shot 2017-06-13 at 8.00.11 PM.png"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8248" y="1570566"/>
            <a:ext cx="1101343" cy="141816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7027334" y="155879"/>
            <a:ext cx="1891760" cy="1131054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 Versión V1.3 esta Lista :D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634066" y="3369735"/>
            <a:ext cx="47528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Listo para desplegar !!</a:t>
            </a:r>
          </a:p>
        </p:txBody>
      </p:sp>
      <p:pic>
        <p:nvPicPr>
          <p:cNvPr descr="Screen Shot 2017-06-13 at 8.02.00 PM.png" id="172" name="Shape 1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537" y="775452"/>
            <a:ext cx="3818467" cy="188764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meetup.png" id="173" name="Shape 1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96393" y="1969201"/>
            <a:ext cx="77724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4D4D4C"/>
              </a:buClr>
              <a:buSzPct val="250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¿Por qué ocuparlo?</a:t>
            </a:r>
          </a:p>
        </p:txBody>
      </p:sp>
      <p:pic>
        <p:nvPicPr>
          <p:cNvPr descr="meetup.png"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etup.png"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96393" y="1969201"/>
            <a:ext cx="7772400" cy="93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4D4D4C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</a:p>
        </p:txBody>
      </p:sp>
      <p:pic>
        <p:nvPicPr>
          <p:cNvPr descr="meetup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278" y="4648910"/>
            <a:ext cx="931800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ckTemplate-AWS">
  <a:themeElements>
    <a:clrScheme name="Custom 1">
      <a:dk1>
        <a:srgbClr val="474746"/>
      </a:dk1>
      <a:lt1>
        <a:srgbClr val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