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2"/>
  </p:notesMasterIdLst>
  <p:sldIdLst>
    <p:sldId id="348" r:id="rId5"/>
    <p:sldId id="315" r:id="rId6"/>
    <p:sldId id="287" r:id="rId7"/>
    <p:sldId id="349" r:id="rId8"/>
    <p:sldId id="350" r:id="rId9"/>
    <p:sldId id="351" r:id="rId10"/>
    <p:sldId id="352" r:id="rId11"/>
    <p:sldId id="353" r:id="rId12"/>
    <p:sldId id="354" r:id="rId13"/>
    <p:sldId id="299" r:id="rId14"/>
    <p:sldId id="355" r:id="rId15"/>
    <p:sldId id="356" r:id="rId16"/>
    <p:sldId id="359" r:id="rId17"/>
    <p:sldId id="357" r:id="rId18"/>
    <p:sldId id="358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</p:sldIdLst>
  <p:sldSz cx="9144000" cy="5143500" type="screen16x9"/>
  <p:notesSz cx="7019925" cy="9305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25BB2EB4-630B-4BD9-9A3D-00D2F84CA616}">
          <p14:sldIdLst>
            <p14:sldId id="348"/>
            <p14:sldId id="315"/>
            <p14:sldId id="287"/>
            <p14:sldId id="349"/>
            <p14:sldId id="350"/>
            <p14:sldId id="351"/>
            <p14:sldId id="352"/>
            <p14:sldId id="353"/>
            <p14:sldId id="354"/>
            <p14:sldId id="299"/>
            <p14:sldId id="355"/>
            <p14:sldId id="356"/>
            <p14:sldId id="359"/>
            <p14:sldId id="357"/>
            <p14:sldId id="358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3" autoAdjust="0"/>
    <p:restoredTop sz="94918" autoAdjust="0"/>
  </p:normalViewPr>
  <p:slideViewPr>
    <p:cSldViewPr snapToGrid="0" showGuides="1">
      <p:cViewPr varScale="1">
        <p:scale>
          <a:sx n="150" d="100"/>
          <a:sy n="150" d="100"/>
        </p:scale>
        <p:origin x="-408" y="-10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interSettings" Target="printerSettings/printerSettings1.bin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6/13/17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1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© 2015, Amazon Web Services, Inc. or its Affiliates. All rights reserved.</a:t>
            </a:r>
            <a:endParaRPr lang="en-US" sz="7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53950" y="4639759"/>
            <a:ext cx="1018533" cy="440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784" y="2688966"/>
            <a:ext cx="6400800" cy="1749534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FAA63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7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912" y="4699140"/>
            <a:ext cx="883650" cy="3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86" r:id="rId13"/>
    <p:sldLayoutId id="2147483687" r:id="rId14"/>
    <p:sldLayoutId id="2147483693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CloudFormation</a:t>
            </a:r>
            <a:endParaRPr lang="en-US" dirty="0"/>
          </a:p>
        </p:txBody>
      </p:sp>
      <p:pic>
        <p:nvPicPr>
          <p:cNvPr id="3" name="Picture 2" descr="me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279" y="4648911"/>
            <a:ext cx="931926" cy="48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3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WorkFlow</a:t>
            </a:r>
            <a:r>
              <a:rPr lang="en-US" dirty="0" smtClean="0"/>
              <a:t> </a:t>
            </a:r>
            <a:r>
              <a:rPr lang="en-US" dirty="0" err="1" smtClean="0"/>
              <a:t>CloudFormation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5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382" y="380995"/>
            <a:ext cx="436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¿Cómo es el ciclo de </a:t>
            </a:r>
            <a:r>
              <a:rPr lang="es-ES_tradnl" b="1" dirty="0" err="1" smtClean="0"/>
              <a:t>cloudformation</a:t>
            </a:r>
            <a:r>
              <a:rPr lang="es-ES_tradnl" b="1" dirty="0" smtClean="0"/>
              <a:t>?</a:t>
            </a:r>
            <a:endParaRPr lang="es-ES_tradnl" b="1" dirty="0"/>
          </a:p>
        </p:txBody>
      </p:sp>
      <p:sp>
        <p:nvSpPr>
          <p:cNvPr id="6" name="Round Single Corner Rectangle 5"/>
          <p:cNvSpPr/>
          <p:nvPr/>
        </p:nvSpPr>
        <p:spPr>
          <a:xfrm>
            <a:off x="677333" y="1854201"/>
            <a:ext cx="1083733" cy="948266"/>
          </a:xfrm>
          <a:prstGeom prst="round1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Diseño</a:t>
            </a:r>
            <a:endParaRPr lang="es-ES_tradnl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3183463" y="1845732"/>
            <a:ext cx="1447800" cy="965199"/>
          </a:xfrm>
          <a:prstGeom prst="round1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Templates</a:t>
            </a:r>
            <a:endParaRPr lang="es-ES_tradnl" dirty="0"/>
          </a:p>
        </p:txBody>
      </p:sp>
      <p:sp>
        <p:nvSpPr>
          <p:cNvPr id="10" name="Right Arrow 9"/>
          <p:cNvSpPr/>
          <p:nvPr/>
        </p:nvSpPr>
        <p:spPr>
          <a:xfrm>
            <a:off x="1972734" y="2192866"/>
            <a:ext cx="978408" cy="48463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5901266" y="1888066"/>
            <a:ext cx="1608668" cy="965199"/>
          </a:xfrm>
          <a:prstGeom prst="round1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Stacks</a:t>
            </a:r>
            <a:endParaRPr lang="es-ES_tradnl" dirty="0"/>
          </a:p>
        </p:txBody>
      </p:sp>
      <p:sp>
        <p:nvSpPr>
          <p:cNvPr id="15" name="Round Single Corner Rectangle 14"/>
          <p:cNvSpPr/>
          <p:nvPr/>
        </p:nvSpPr>
        <p:spPr>
          <a:xfrm>
            <a:off x="5943599" y="3886200"/>
            <a:ext cx="1617134" cy="965199"/>
          </a:xfrm>
          <a:prstGeom prst="round1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Actualizaci</a:t>
            </a:r>
            <a:r>
              <a:rPr lang="es-ES_tradnl" dirty="0" smtClean="0"/>
              <a:t>ón</a:t>
            </a:r>
            <a:endParaRPr lang="es-ES_tradnl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6363374" y="3264578"/>
            <a:ext cx="511388" cy="48463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7" name="Right Arrow 16"/>
          <p:cNvSpPr/>
          <p:nvPr/>
        </p:nvSpPr>
        <p:spPr>
          <a:xfrm rot="12943776">
            <a:off x="4163543" y="3375331"/>
            <a:ext cx="1629699" cy="48463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8" name="Right Arrow 17"/>
          <p:cNvSpPr/>
          <p:nvPr/>
        </p:nvSpPr>
        <p:spPr>
          <a:xfrm>
            <a:off x="4766734" y="2184400"/>
            <a:ext cx="978408" cy="48463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84167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16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132" y="245532"/>
            <a:ext cx="266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¿Qué es un </a:t>
            </a:r>
            <a:r>
              <a:rPr lang="es-ES_tradnl" b="1" dirty="0" err="1" smtClean="0"/>
              <a:t>template</a:t>
            </a:r>
            <a:r>
              <a:rPr lang="es-ES_tradnl" b="1" dirty="0" smtClean="0"/>
              <a:t> ?</a:t>
            </a:r>
            <a:endParaRPr lang="es-ES_tradnl" b="1" dirty="0"/>
          </a:p>
        </p:txBody>
      </p:sp>
      <p:pic>
        <p:nvPicPr>
          <p:cNvPr id="5" name="Picture 4" descr="Screen Shot 2017-06-13 at 11.51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729300"/>
            <a:ext cx="5676866" cy="4117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4280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82" y="287867"/>
            <a:ext cx="352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/>
              <a:t>Template</a:t>
            </a:r>
            <a:r>
              <a:rPr lang="es-ES_tradnl" b="1" dirty="0"/>
              <a:t> - Conceptos Básicos </a:t>
            </a:r>
            <a:endParaRPr lang="es-ES_tradnl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8148" y="1049867"/>
            <a:ext cx="1736373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err="1" smtClean="0"/>
              <a:t>Descriptions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err="1" smtClean="0"/>
              <a:t>Resources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err="1" smtClean="0"/>
              <a:t>Parameters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err="1" smtClean="0"/>
              <a:t>Mappings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Outputs</a:t>
            </a:r>
            <a:endParaRPr lang="es-ES_tradnl" dirty="0"/>
          </a:p>
        </p:txBody>
      </p:sp>
      <p:pic>
        <p:nvPicPr>
          <p:cNvPr id="7" name="Picture 6" descr="Screen Shot 2017-06-13 at 11.0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33" y="1193803"/>
            <a:ext cx="3219061" cy="1947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8375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82" y="287867"/>
            <a:ext cx="352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Template</a:t>
            </a:r>
            <a:r>
              <a:rPr lang="es-ES_tradnl" b="1" dirty="0" smtClean="0"/>
              <a:t> - Conceptos Básicos </a:t>
            </a:r>
            <a:endParaRPr lang="es-ES_tradnl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8148" y="1049867"/>
            <a:ext cx="1864613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b="1" dirty="0" err="1" smtClean="0"/>
              <a:t>Descriptions</a:t>
            </a:r>
            <a:endParaRPr lang="es-ES_tradnl" b="1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err="1" smtClean="0"/>
              <a:t>Resources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err="1" smtClean="0"/>
              <a:t>Parameters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err="1" smtClean="0"/>
              <a:t>Mappings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Outputs</a:t>
            </a:r>
            <a:endParaRPr lang="es-ES_tradnl" dirty="0"/>
          </a:p>
        </p:txBody>
      </p:sp>
      <p:pic>
        <p:nvPicPr>
          <p:cNvPr id="7" name="Picture 6" descr="Screen Shot 2017-06-13 at 11.0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33" y="1193803"/>
            <a:ext cx="3219061" cy="1947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743201" y="1236134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i="1" dirty="0" smtClean="0">
                <a:solidFill>
                  <a:schemeClr val="accent1">
                    <a:lumMod val="75000"/>
                  </a:schemeClr>
                </a:solidFill>
              </a:rPr>
              <a:t>Descripci</a:t>
            </a:r>
            <a:r>
              <a:rPr lang="es-ES_tradnl" sz="1400" i="1" dirty="0" smtClean="0">
                <a:solidFill>
                  <a:schemeClr val="accent1">
                    <a:lumMod val="75000"/>
                  </a:schemeClr>
                </a:solidFill>
              </a:rPr>
              <a:t>ón del uso de las plantillas.</a:t>
            </a:r>
            <a:endParaRPr lang="es-ES_tradnl" sz="14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799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82" y="287867"/>
            <a:ext cx="352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Template</a:t>
            </a:r>
            <a:r>
              <a:rPr lang="es-ES_tradnl" b="1" dirty="0" smtClean="0"/>
              <a:t> - Conceptos Básicos </a:t>
            </a:r>
            <a:endParaRPr lang="es-ES_tradnl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8148" y="1049867"/>
            <a:ext cx="1736373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err="1" smtClean="0"/>
              <a:t>Descriptions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b="1" dirty="0" err="1" smtClean="0"/>
              <a:t>Resources</a:t>
            </a:r>
            <a:endParaRPr lang="es-ES_tradnl" b="1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err="1" smtClean="0"/>
              <a:t>Parameters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err="1" smtClean="0"/>
              <a:t>Mappings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Outputs</a:t>
            </a:r>
            <a:endParaRPr lang="es-ES_tradnl" dirty="0"/>
          </a:p>
        </p:txBody>
      </p:sp>
      <p:pic>
        <p:nvPicPr>
          <p:cNvPr id="7" name="Picture 6" descr="Screen Shot 2017-06-13 at 11.0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33" y="1193803"/>
            <a:ext cx="3219061" cy="1947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743201" y="1236134"/>
            <a:ext cx="233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i="1" dirty="0" smtClean="0">
                <a:solidFill>
                  <a:schemeClr val="accent1">
                    <a:lumMod val="75000"/>
                  </a:schemeClr>
                </a:solidFill>
              </a:rPr>
              <a:t>Son los recursos entregados por aws, por ejemplo ec2, </a:t>
            </a:r>
            <a:r>
              <a:rPr lang="es-ES_tradnl" sz="1400" i="1" dirty="0" err="1" smtClean="0">
                <a:solidFill>
                  <a:schemeClr val="accent1">
                    <a:lumMod val="75000"/>
                  </a:schemeClr>
                </a:solidFill>
              </a:rPr>
              <a:t>elb</a:t>
            </a:r>
            <a:r>
              <a:rPr lang="es-ES_tradnl" sz="1400" i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_tradnl" sz="1400" i="1" dirty="0" err="1" smtClean="0">
                <a:solidFill>
                  <a:schemeClr val="accent1">
                    <a:lumMod val="75000"/>
                  </a:schemeClr>
                </a:solidFill>
              </a:rPr>
              <a:t>rds</a:t>
            </a:r>
            <a:r>
              <a:rPr lang="es-ES_tradnl" sz="1400" i="1" dirty="0" smtClean="0">
                <a:solidFill>
                  <a:schemeClr val="accent1">
                    <a:lumMod val="75000"/>
                  </a:schemeClr>
                </a:solidFill>
              </a:rPr>
              <a:t>, etc..</a:t>
            </a:r>
          </a:p>
        </p:txBody>
      </p:sp>
    </p:spTree>
    <p:extLst>
      <p:ext uri="{BB962C8B-B14F-4D97-AF65-F5344CB8AC3E}">
        <p14:creationId xmlns:p14="http://schemas.microsoft.com/office/powerpoint/2010/main" val="1464723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82" y="287867"/>
            <a:ext cx="352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Template</a:t>
            </a:r>
            <a:r>
              <a:rPr lang="es-ES_tradnl" b="1" dirty="0" smtClean="0"/>
              <a:t> - Conceptos Básicos </a:t>
            </a:r>
            <a:endParaRPr lang="es-ES_tradnl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8148" y="1049867"/>
            <a:ext cx="1736373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err="1" smtClean="0"/>
              <a:t>Descriptions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err="1" smtClean="0"/>
              <a:t>Resources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b="1" dirty="0" err="1" smtClean="0"/>
              <a:t>Parameters</a:t>
            </a:r>
            <a:endParaRPr lang="es-ES_tradnl" b="1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err="1" smtClean="0"/>
              <a:t>Mappings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Outputs</a:t>
            </a:r>
            <a:endParaRPr lang="es-ES_tradnl" dirty="0"/>
          </a:p>
        </p:txBody>
      </p:sp>
      <p:pic>
        <p:nvPicPr>
          <p:cNvPr id="7" name="Picture 6" descr="Screen Shot 2017-06-13 at 11.0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33" y="1193803"/>
            <a:ext cx="3219061" cy="1947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743201" y="1236134"/>
            <a:ext cx="233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i="1" dirty="0" smtClean="0">
                <a:solidFill>
                  <a:schemeClr val="accent1">
                    <a:lumMod val="75000"/>
                  </a:schemeClr>
                </a:solidFill>
              </a:rPr>
              <a:t>Son una lista de atributos definidos con sus valores  para su posterior utilizaci</a:t>
            </a:r>
            <a:r>
              <a:rPr lang="es-ES_tradnl" sz="1400" i="1" dirty="0" smtClean="0">
                <a:solidFill>
                  <a:schemeClr val="accent1">
                    <a:lumMod val="75000"/>
                  </a:schemeClr>
                </a:solidFill>
              </a:rPr>
              <a:t>ón.</a:t>
            </a:r>
            <a:endParaRPr lang="es-ES_tradnl" sz="14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06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82" y="287867"/>
            <a:ext cx="352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Template</a:t>
            </a:r>
            <a:r>
              <a:rPr lang="es-ES_tradnl" b="1" dirty="0" smtClean="0"/>
              <a:t> - Conceptos Básicos </a:t>
            </a:r>
            <a:endParaRPr lang="es-ES_tradnl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8148" y="1049867"/>
            <a:ext cx="1736373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err="1" smtClean="0"/>
              <a:t>Descriptions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err="1" smtClean="0"/>
              <a:t>Resources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err="1" smtClean="0"/>
              <a:t>Parameters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b="1" dirty="0" err="1" smtClean="0"/>
              <a:t>Mappings</a:t>
            </a:r>
            <a:endParaRPr lang="es-ES_tradnl" b="1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Outputs</a:t>
            </a:r>
            <a:endParaRPr lang="es-ES_tradnl" dirty="0"/>
          </a:p>
        </p:txBody>
      </p:sp>
      <p:pic>
        <p:nvPicPr>
          <p:cNvPr id="7" name="Picture 6" descr="Screen Shot 2017-06-13 at 11.0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33" y="1193803"/>
            <a:ext cx="3219061" cy="1947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743201" y="1236134"/>
            <a:ext cx="233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i="1" dirty="0" err="1" smtClean="0">
                <a:solidFill>
                  <a:schemeClr val="accent1">
                    <a:lumMod val="75000"/>
                  </a:schemeClr>
                </a:solidFill>
              </a:rPr>
              <a:t>Mapping</a:t>
            </a:r>
            <a:r>
              <a:rPr lang="es-ES_tradnl" sz="1400" i="1" dirty="0" smtClean="0">
                <a:solidFill>
                  <a:schemeClr val="accent1">
                    <a:lumMod val="75000"/>
                  </a:schemeClr>
                </a:solidFill>
              </a:rPr>
              <a:t> puede ser usado como un conjunto de parámetros para asegurar la región de despliegue</a:t>
            </a:r>
            <a:r>
              <a:rPr lang="es-ES_tradnl" sz="1400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s-ES_tradnl" sz="14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0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82" y="287867"/>
            <a:ext cx="352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Template</a:t>
            </a:r>
            <a:r>
              <a:rPr lang="es-ES_tradnl" b="1" dirty="0" smtClean="0"/>
              <a:t> - Conceptos Básicos </a:t>
            </a:r>
            <a:endParaRPr lang="es-ES_tradnl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8148" y="1049867"/>
            <a:ext cx="1736373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err="1" smtClean="0"/>
              <a:t>Descriptions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err="1" smtClean="0"/>
              <a:t>Resources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err="1" smtClean="0"/>
              <a:t>Parameters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err="1" smtClean="0"/>
              <a:t>Mappings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b="1" dirty="0" smtClean="0"/>
              <a:t>Outputs</a:t>
            </a:r>
            <a:endParaRPr lang="es-ES_tradnl" b="1" dirty="0"/>
          </a:p>
        </p:txBody>
      </p:sp>
      <p:pic>
        <p:nvPicPr>
          <p:cNvPr id="7" name="Picture 6" descr="Screen Shot 2017-06-13 at 11.0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33" y="1193803"/>
            <a:ext cx="3219061" cy="1947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743201" y="1236134"/>
            <a:ext cx="233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i="1" dirty="0" smtClean="0">
                <a:solidFill>
                  <a:schemeClr val="accent1">
                    <a:lumMod val="75000"/>
                  </a:schemeClr>
                </a:solidFill>
              </a:rPr>
              <a:t>Nos ayuda a capturar los valores generados por los recursos una vez creados en aws</a:t>
            </a:r>
            <a:r>
              <a:rPr lang="es-ES_tradnl" sz="1400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s-ES_tradnl" sz="14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0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06" y="-69702"/>
            <a:ext cx="7772400" cy="1102519"/>
          </a:xfrm>
        </p:spPr>
        <p:txBody>
          <a:bodyPr anchor="ctr">
            <a:normAutofit/>
          </a:bodyPr>
          <a:lstStyle/>
          <a:p>
            <a:r>
              <a:rPr lang="es-ES_tradnl" sz="1800" noProof="1" smtClean="0">
                <a:latin typeface="Helvetica Neue"/>
                <a:cs typeface="Helvetica Neue"/>
              </a:rPr>
              <a:t>¿Como cubriremos CloudFormation?</a:t>
            </a:r>
            <a:endParaRPr lang="es-ES_tradnl" sz="1800" noProof="1">
              <a:solidFill>
                <a:schemeClr val="bg1">
                  <a:lumMod val="65000"/>
                </a:schemeClr>
              </a:solidFill>
              <a:latin typeface="Helvetica Neue"/>
              <a:cs typeface="Helvetica Neue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912" y="4699140"/>
            <a:ext cx="883650" cy="33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627" y="1088484"/>
            <a:ext cx="4339650" cy="2977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Introducción  a </a:t>
            </a:r>
            <a:r>
              <a:rPr lang="es-ES_tradnl" dirty="0" err="1" smtClean="0"/>
              <a:t>CloudFormation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err="1" smtClean="0"/>
              <a:t>WorkFlow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¿Qué es un </a:t>
            </a:r>
            <a:r>
              <a:rPr lang="es-ES_tradnl" dirty="0" err="1"/>
              <a:t>T</a:t>
            </a:r>
            <a:r>
              <a:rPr lang="es-ES_tradnl" dirty="0" err="1" smtClean="0"/>
              <a:t>emplate</a:t>
            </a:r>
            <a:r>
              <a:rPr lang="es-ES_tradnl" dirty="0" smtClean="0"/>
              <a:t> y como se usa</a:t>
            </a:r>
            <a:r>
              <a:rPr lang="es-ES_tradnl" dirty="0" smtClean="0"/>
              <a:t>?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Beneficios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Precio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Demo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04741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82" y="287867"/>
            <a:ext cx="567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¿Qué tipos de formatos soporta </a:t>
            </a:r>
            <a:r>
              <a:rPr lang="es-ES_tradnl" b="1" dirty="0" err="1" smtClean="0"/>
              <a:t>CloudFormation</a:t>
            </a:r>
            <a:r>
              <a:rPr lang="es-ES_tradnl" b="1" dirty="0" smtClean="0"/>
              <a:t>?</a:t>
            </a:r>
            <a:endParaRPr lang="es-ES_tradnl" b="1" dirty="0"/>
          </a:p>
        </p:txBody>
      </p:sp>
      <p:pic>
        <p:nvPicPr>
          <p:cNvPr id="6" name="Picture 5" descr="Screen Shot 2017-06-13 at 11.41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81" y="795867"/>
            <a:ext cx="3760286" cy="3729565"/>
          </a:xfrm>
          <a:prstGeom prst="rect">
            <a:avLst/>
          </a:prstGeom>
        </p:spPr>
      </p:pic>
      <p:pic>
        <p:nvPicPr>
          <p:cNvPr id="8" name="Picture 7" descr="Screen Shot 2017-06-13 at 11.41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343" y="795866"/>
            <a:ext cx="3903513" cy="37253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05001" y="4639734"/>
            <a:ext cx="6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YML</a:t>
            </a:r>
            <a:endParaRPr lang="es-ES_tradnl" dirty="0"/>
          </a:p>
        </p:txBody>
      </p:sp>
      <p:sp>
        <p:nvSpPr>
          <p:cNvPr id="10" name="TextBox 9"/>
          <p:cNvSpPr txBox="1"/>
          <p:nvPr/>
        </p:nvSpPr>
        <p:spPr>
          <a:xfrm>
            <a:off x="6375401" y="4631267"/>
            <a:ext cx="80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JSON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42239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82" y="287867"/>
            <a:ext cx="530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¿Cómo se realiza el </a:t>
            </a:r>
            <a:r>
              <a:rPr lang="es-ES_tradnl" b="1" dirty="0" err="1" smtClean="0"/>
              <a:t>despligue</a:t>
            </a:r>
            <a:r>
              <a:rPr lang="es-ES_tradnl" b="1" dirty="0" smtClean="0"/>
              <a:t> de mi </a:t>
            </a:r>
            <a:r>
              <a:rPr lang="es-ES_tradnl" b="1" dirty="0" err="1" smtClean="0"/>
              <a:t>template</a:t>
            </a:r>
            <a:r>
              <a:rPr lang="es-ES_tradnl" b="1" dirty="0" smtClean="0"/>
              <a:t>?</a:t>
            </a:r>
            <a:endParaRPr lang="es-ES_tradnl" b="1" dirty="0"/>
          </a:p>
        </p:txBody>
      </p:sp>
      <p:pic>
        <p:nvPicPr>
          <p:cNvPr id="2" name="Picture 1" descr="Screen Shot 2017-06-13 at 11.43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4" y="2260600"/>
            <a:ext cx="6832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64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Beneficios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96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734" y="270933"/>
            <a:ext cx="450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¿Qué beneficios tiene </a:t>
            </a:r>
            <a:r>
              <a:rPr lang="es-ES_tradnl" b="1" dirty="0" err="1" smtClean="0"/>
              <a:t>Cloudformation</a:t>
            </a:r>
            <a:r>
              <a:rPr lang="es-ES_tradnl" b="1" dirty="0" smtClean="0"/>
              <a:t>?</a:t>
            </a:r>
            <a:endParaRPr lang="es-ES_tradnl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4933" y="990601"/>
            <a:ext cx="265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s-ES_tradnl" dirty="0" smtClean="0"/>
          </a:p>
          <a:p>
            <a:pPr marL="285750" indent="-285750">
              <a:buFont typeface="Arial"/>
              <a:buChar char="•"/>
            </a:pPr>
            <a:endParaRPr lang="es-ES_tradnl" dirty="0" smtClean="0"/>
          </a:p>
          <a:p>
            <a:pPr marL="285750" indent="-285750">
              <a:buFont typeface="Arial"/>
              <a:buChar char="•"/>
            </a:pPr>
            <a:endParaRPr lang="es-ES_tradnl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68865" y="1041400"/>
            <a:ext cx="5006499" cy="4224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Ahorro de tiempo en la creaci</a:t>
            </a:r>
            <a:r>
              <a:rPr lang="es-ES_tradnl" dirty="0" smtClean="0"/>
              <a:t>ón de recursos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Evita errores manuales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Es fácil de revisar o auditar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Es gratis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Se integra fácilmente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Reutilizable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err="1" smtClean="0"/>
              <a:t>Versionable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96045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20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734" y="270933"/>
            <a:ext cx="341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¿Precios de </a:t>
            </a:r>
            <a:r>
              <a:rPr lang="es-ES_tradnl" b="1" dirty="0" err="1" smtClean="0"/>
              <a:t>Cloudformation</a:t>
            </a:r>
            <a:r>
              <a:rPr lang="es-ES_tradnl" b="1" dirty="0" smtClean="0"/>
              <a:t>?</a:t>
            </a:r>
            <a:endParaRPr lang="es-ES_tradnl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4933" y="990601"/>
            <a:ext cx="265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s-ES_tradnl" dirty="0" smtClean="0"/>
          </a:p>
          <a:p>
            <a:pPr marL="285750" indent="-285750">
              <a:buFont typeface="Arial"/>
              <a:buChar char="•"/>
            </a:pPr>
            <a:endParaRPr lang="es-ES_tradnl" dirty="0" smtClean="0"/>
          </a:p>
          <a:p>
            <a:pPr marL="285750" indent="-285750">
              <a:buFont typeface="Arial"/>
              <a:buChar char="•"/>
            </a:pPr>
            <a:endParaRPr lang="es-ES_tradnl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68865" y="1041400"/>
            <a:ext cx="5327099" cy="2977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No existe cargos</a:t>
            </a: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Pago solo por uso de los recursos desplegados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Se paga por lo que se consume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No existen tarifas mínimas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No existen compromisos iniciales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86986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93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734" y="270933"/>
            <a:ext cx="19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Diagrama Demo</a:t>
            </a:r>
            <a:endParaRPr lang="es-ES_tradnl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16576" y="743409"/>
            <a:ext cx="1795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www.example.com</a:t>
            </a:r>
            <a:endParaRPr lang="en-US" sz="1400" dirty="0">
              <a:latin typeface="Helvetica Neue"/>
              <a:cs typeface="Helvetica Neue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488" y="2304939"/>
            <a:ext cx="358453" cy="4725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83" y="2226807"/>
            <a:ext cx="551151" cy="57156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131193" y="2140148"/>
            <a:ext cx="977909" cy="908890"/>
            <a:chOff x="6743700" y="760413"/>
            <a:chExt cx="1752600" cy="1804331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6851651" y="2167594"/>
              <a:ext cx="1555749" cy="39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  <a:endParaRPr lang="en-US" sz="7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17335" y="2069920"/>
            <a:ext cx="977909" cy="1033917"/>
            <a:chOff x="6743700" y="760413"/>
            <a:chExt cx="1752600" cy="1777745"/>
          </a:xfrm>
        </p:grpSpPr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0" name="TextBox 34"/>
            <p:cNvSpPr txBox="1">
              <a:spLocks noChangeArrowheads="1"/>
            </p:cNvSpPr>
            <p:nvPr/>
          </p:nvSpPr>
          <p:spPr bwMode="auto">
            <a:xfrm>
              <a:off x="6851651" y="2194178"/>
              <a:ext cx="1555749" cy="343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rgbClr val="414042"/>
                  </a:solidFill>
                  <a:latin typeface="Arial"/>
                  <a:ea typeface="Verdana" pitchFamily="34" charset="0"/>
                  <a:cs typeface="Arial"/>
                </a:rPr>
                <a:t>Server  </a:t>
              </a:r>
              <a:r>
                <a:rPr lang="en-US" sz="700" b="1" dirty="0" err="1" smtClean="0">
                  <a:solidFill>
                    <a:srgbClr val="414042"/>
                  </a:solidFill>
                  <a:latin typeface="Arial"/>
                  <a:ea typeface="Verdana" pitchFamily="34" charset="0"/>
                  <a:cs typeface="Arial"/>
                </a:rPr>
                <a:t>Nginx</a:t>
              </a:r>
              <a:endParaRPr lang="en-US" sz="700" b="1" dirty="0">
                <a:solidFill>
                  <a:srgbClr val="414042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</p:grpSp>
      <p:cxnSp>
        <p:nvCxnSpPr>
          <p:cNvPr id="26" name="Straight Connector 25"/>
          <p:cNvCxnSpPr>
            <a:stCxn id="21" idx="0"/>
            <a:endCxn id="10" idx="2"/>
          </p:cNvCxnSpPr>
          <p:nvPr/>
        </p:nvCxnSpPr>
        <p:spPr>
          <a:xfrm flipV="1">
            <a:off x="3806290" y="1051186"/>
            <a:ext cx="8154" cy="101873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02103" y="2792756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EC2 instance</a:t>
            </a:r>
            <a:endParaRPr lang="en-US" sz="800" b="1" dirty="0">
              <a:latin typeface="Helvetica Neue"/>
              <a:cs typeface="Helvetica Neu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27586" y="2376271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Helvetica Neue"/>
                <a:cs typeface="Helvetica Neue"/>
              </a:rPr>
              <a:t>web app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Helvetica Neue"/>
                <a:cs typeface="Helvetica Neue"/>
              </a:rPr>
              <a:t>server</a:t>
            </a:r>
            <a:endParaRPr lang="en-US" sz="8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cxnSp>
        <p:nvCxnSpPr>
          <p:cNvPr id="38" name="Straight Connector 37"/>
          <p:cNvCxnSpPr>
            <a:stCxn id="17" idx="1"/>
            <a:endCxn id="22" idx="3"/>
          </p:cNvCxnSpPr>
          <p:nvPr/>
        </p:nvCxnSpPr>
        <p:spPr>
          <a:xfrm flipH="1" flipV="1">
            <a:off x="4295244" y="2574027"/>
            <a:ext cx="835949" cy="2739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43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r>
              <a:rPr lang="en-US" dirty="0" smtClean="0"/>
              <a:t> a </a:t>
            </a:r>
            <a:r>
              <a:rPr lang="en-US" dirty="0" err="1" smtClean="0"/>
              <a:t>CloudFormation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3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85" y="2076615"/>
            <a:ext cx="1966201" cy="235153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708796" y="1782390"/>
            <a:ext cx="2225323" cy="1407692"/>
            <a:chOff x="463550" y="760413"/>
            <a:chExt cx="1709738" cy="1737602"/>
          </a:xfrm>
        </p:grpSpPr>
        <p:sp>
          <p:nvSpPr>
            <p:cNvPr id="32" name="Rounded Rectangle 31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3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46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rgbClr val="414042"/>
                  </a:solidFill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700" b="1" dirty="0">
                <a:solidFill>
                  <a:srgbClr val="414042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81796" y="1670731"/>
            <a:ext cx="2465614" cy="2843339"/>
            <a:chOff x="2549525" y="760413"/>
            <a:chExt cx="1689100" cy="1733550"/>
          </a:xfrm>
        </p:grpSpPr>
        <p:sp>
          <p:nvSpPr>
            <p:cNvPr id="35" name="Rounded Rectangle 34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6" name="TextBox 32"/>
            <p:cNvSpPr txBox="1">
              <a:spLocks noChangeArrowheads="1"/>
            </p:cNvSpPr>
            <p:nvPr/>
          </p:nvSpPr>
          <p:spPr bwMode="auto">
            <a:xfrm>
              <a:off x="2605191" y="2351726"/>
              <a:ext cx="1557338" cy="121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</a:t>
              </a:r>
              <a:r>
                <a:rPr lang="en-US" sz="700" b="1" dirty="0" smtClean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Zone #1</a:t>
              </a:r>
              <a:endParaRPr lang="en-US" sz="7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 flipH="1">
            <a:off x="1528443" y="2404383"/>
            <a:ext cx="1180354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5" idx="2"/>
          </p:cNvCxnSpPr>
          <p:nvPr/>
        </p:nvCxnSpPr>
        <p:spPr>
          <a:xfrm flipH="1">
            <a:off x="1475804" y="2060256"/>
            <a:ext cx="1365" cy="270693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9776" y="709542"/>
            <a:ext cx="1795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www.example.com</a:t>
            </a:r>
            <a:endParaRPr lang="en-US" sz="1400" dirty="0">
              <a:latin typeface="Helvetica Neue"/>
              <a:cs typeface="Helvetica Neue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88" y="3431004"/>
            <a:ext cx="358453" cy="47250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583" y="2057474"/>
            <a:ext cx="551151" cy="57156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3251593" y="3283147"/>
            <a:ext cx="977909" cy="908890"/>
            <a:chOff x="6743700" y="760413"/>
            <a:chExt cx="1752600" cy="1804331"/>
          </a:xfrm>
        </p:grpSpPr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44" name="TextBox 34"/>
            <p:cNvSpPr txBox="1">
              <a:spLocks noChangeArrowheads="1"/>
            </p:cNvSpPr>
            <p:nvPr/>
          </p:nvSpPr>
          <p:spPr bwMode="auto">
            <a:xfrm>
              <a:off x="6851651" y="2167594"/>
              <a:ext cx="1555749" cy="39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  <a:endParaRPr lang="en-US" sz="7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885535" y="1900587"/>
            <a:ext cx="977909" cy="1033917"/>
            <a:chOff x="6743700" y="760413"/>
            <a:chExt cx="1752600" cy="1777745"/>
          </a:xfrm>
        </p:grpSpPr>
        <p:grpSp>
          <p:nvGrpSpPr>
            <p:cNvPr id="48" name="Group 47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9" name="TextBox 34"/>
            <p:cNvSpPr txBox="1">
              <a:spLocks noChangeArrowheads="1"/>
            </p:cNvSpPr>
            <p:nvPr/>
          </p:nvSpPr>
          <p:spPr bwMode="auto">
            <a:xfrm>
              <a:off x="6851651" y="2194178"/>
              <a:ext cx="1555749" cy="343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rgbClr val="414042"/>
                  </a:solidFill>
                  <a:latin typeface="Arial"/>
                  <a:ea typeface="Verdana" pitchFamily="34" charset="0"/>
                  <a:cs typeface="Arial"/>
                </a:rPr>
                <a:t>security group</a:t>
              </a:r>
              <a:endParaRPr lang="en-US" sz="700" b="1" dirty="0">
                <a:solidFill>
                  <a:srgbClr val="414042"/>
                </a:solidFill>
                <a:latin typeface="Arial"/>
                <a:ea typeface="Verdana" pitchFamily="34" charset="0"/>
                <a:cs typeface="Arial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021891" y="2220589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root volume</a:t>
            </a:r>
            <a:endParaRPr lang="en-US" sz="800" b="1" dirty="0">
              <a:latin typeface="Helvetica Neue"/>
              <a:cs typeface="Helvetica Neue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09324" y="2827659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data volume</a:t>
            </a:r>
            <a:endParaRPr lang="en-US" sz="800" b="1" dirty="0">
              <a:latin typeface="Helvetica Neue"/>
              <a:cs typeface="Helvetica Neue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77658" y="2675076"/>
            <a:ext cx="999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Elastic Load Balancing</a:t>
            </a:r>
            <a:endParaRPr lang="en-US" sz="800" b="1" dirty="0">
              <a:latin typeface="Helvetica Neue"/>
              <a:cs typeface="Helvetica Neue"/>
            </a:endParaRPr>
          </a:p>
        </p:txBody>
      </p:sp>
      <p:cxnSp>
        <p:nvCxnSpPr>
          <p:cNvPr id="65" name="Straight Connector 64"/>
          <p:cNvCxnSpPr>
            <a:stCxn id="75" idx="0"/>
            <a:endCxn id="39" idx="2"/>
          </p:cNvCxnSpPr>
          <p:nvPr/>
        </p:nvCxnSpPr>
        <p:spPr>
          <a:xfrm flipV="1">
            <a:off x="1477169" y="1017319"/>
            <a:ext cx="475" cy="704383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70303" y="2623423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EC2 instance</a:t>
            </a:r>
            <a:endParaRPr lang="en-US" sz="800" b="1" dirty="0">
              <a:latin typeface="Helvetica Neue"/>
              <a:cs typeface="Helvetica Neue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95786" y="2206938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Helvetica Neue"/>
                <a:cs typeface="Helvetica Neue"/>
              </a:rPr>
              <a:t>web app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Helvetica Neue"/>
                <a:cs typeface="Helvetica Neue"/>
              </a:rPr>
              <a:t>server</a:t>
            </a:r>
            <a:endParaRPr lang="en-US" sz="8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50" y="2134106"/>
            <a:ext cx="433410" cy="52009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54" y="1113272"/>
            <a:ext cx="450376" cy="534821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109" y="2424712"/>
            <a:ext cx="306546" cy="42788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109" y="1827065"/>
            <a:ext cx="306546" cy="427887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977658" y="1721702"/>
            <a:ext cx="999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Amazon </a:t>
            </a:r>
            <a:br>
              <a:rPr lang="en-US" sz="800" b="1" dirty="0" smtClean="0">
                <a:latin typeface="Helvetica Neue"/>
                <a:cs typeface="Helvetica Neue"/>
              </a:rPr>
            </a:br>
            <a:r>
              <a:rPr lang="en-US" sz="800" b="1" dirty="0" smtClean="0">
                <a:latin typeface="Helvetica Neue"/>
                <a:cs typeface="Helvetica Neue"/>
              </a:rPr>
              <a:t>Route 53</a:t>
            </a:r>
            <a:endParaRPr lang="en-US" sz="800" b="1" dirty="0">
              <a:latin typeface="Helvetica Neue"/>
              <a:cs typeface="Helvetica Neue"/>
            </a:endParaRPr>
          </a:p>
        </p:txBody>
      </p:sp>
      <p:sp>
        <p:nvSpPr>
          <p:cNvPr id="77" name="Oval Callout 76"/>
          <p:cNvSpPr/>
          <p:nvPr/>
        </p:nvSpPr>
        <p:spPr>
          <a:xfrm>
            <a:off x="6045143" y="503012"/>
            <a:ext cx="2721551" cy="1511471"/>
          </a:xfrm>
          <a:prstGeom prst="wedgeEllipseCallou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¿De nuevo debo construir la misma arquitectura?</a:t>
            </a:r>
            <a:endParaRPr lang="es-ES_tradnl" dirty="0"/>
          </a:p>
        </p:txBody>
      </p:sp>
      <p:sp>
        <p:nvSpPr>
          <p:cNvPr id="78" name="TextBox 77"/>
          <p:cNvSpPr txBox="1"/>
          <p:nvPr/>
        </p:nvSpPr>
        <p:spPr>
          <a:xfrm>
            <a:off x="3100919" y="148430"/>
            <a:ext cx="19409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smtClean="0">
                <a:latin typeface="Helvetica"/>
                <a:cs typeface="Helvetica"/>
              </a:rPr>
              <a:t>Problema</a:t>
            </a:r>
            <a:endParaRPr lang="es-ES_tradnl" sz="3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6080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6-13 at 7.41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092" y="701037"/>
            <a:ext cx="4926844" cy="3405524"/>
          </a:xfrm>
          <a:prstGeom prst="rect">
            <a:avLst/>
          </a:prstGeom>
        </p:spPr>
      </p:pic>
      <p:pic>
        <p:nvPicPr>
          <p:cNvPr id="6" name="Picture 5" descr="Screen Shot 2017-06-13 at 7.32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1" y="2743349"/>
            <a:ext cx="3444424" cy="1618829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1430867" y="1617133"/>
            <a:ext cx="2599266" cy="1193802"/>
          </a:xfrm>
          <a:prstGeom prst="wedgeEllipseCallout">
            <a:avLst>
              <a:gd name="adj1" fmla="val -37975"/>
              <a:gd name="adj2" fmla="val 58584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¿Qué recursos </a:t>
            </a:r>
          </a:p>
          <a:p>
            <a:pPr algn="ctr"/>
            <a:r>
              <a:rPr lang="es-ES_tradnl" dirty="0" smtClean="0"/>
              <a:t>eran dependientes?</a:t>
            </a:r>
            <a:endParaRPr lang="es-ES_tradnl" dirty="0"/>
          </a:p>
          <a:p>
            <a:pPr algn="ctr"/>
            <a:endParaRPr lang="es-ES_tradnl" dirty="0"/>
          </a:p>
        </p:txBody>
      </p:sp>
      <p:sp>
        <p:nvSpPr>
          <p:cNvPr id="8" name="Oval Callout 7"/>
          <p:cNvSpPr/>
          <p:nvPr/>
        </p:nvSpPr>
        <p:spPr>
          <a:xfrm>
            <a:off x="203199" y="0"/>
            <a:ext cx="3208868" cy="1430867"/>
          </a:xfrm>
          <a:prstGeom prst="wedgeEllipseCallout">
            <a:avLst>
              <a:gd name="adj1" fmla="val -23408"/>
              <a:gd name="adj2" fmla="val 116711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/>
              <a:t>¿En que lugar de la consola de aws estaban estos recursos?</a:t>
            </a:r>
            <a:endParaRPr lang="es-ES_tradnl" sz="1600" dirty="0"/>
          </a:p>
          <a:p>
            <a:pPr algn="ctr"/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179823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Bienvenido</a:t>
            </a:r>
            <a:r>
              <a:rPr lang="en-US" dirty="0" smtClean="0"/>
              <a:t> a </a:t>
            </a:r>
            <a:r>
              <a:rPr lang="en-US" dirty="0" err="1" smtClean="0"/>
              <a:t>CloudFormation</a:t>
            </a:r>
            <a:r>
              <a:rPr lang="en-US" dirty="0" smtClean="0"/>
              <a:t>!!!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618" y="1450618"/>
            <a:ext cx="1482503" cy="183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4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6-13 at 7.49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11" y="1175106"/>
            <a:ext cx="5614230" cy="25573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75665" y="449785"/>
            <a:ext cx="113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Es Gratis</a:t>
            </a:r>
            <a:endParaRPr lang="es-ES_tradnl" dirty="0"/>
          </a:p>
        </p:txBody>
      </p:sp>
      <p:sp>
        <p:nvSpPr>
          <p:cNvPr id="6" name="TextBox 5"/>
          <p:cNvSpPr txBox="1"/>
          <p:nvPr/>
        </p:nvSpPr>
        <p:spPr>
          <a:xfrm>
            <a:off x="7095238" y="499703"/>
            <a:ext cx="133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Flexibilidad</a:t>
            </a:r>
            <a:endParaRPr lang="es-ES_tradnl" dirty="0"/>
          </a:p>
        </p:txBody>
      </p:sp>
      <p:sp>
        <p:nvSpPr>
          <p:cNvPr id="7" name="TextBox 6"/>
          <p:cNvSpPr txBox="1"/>
          <p:nvPr/>
        </p:nvSpPr>
        <p:spPr>
          <a:xfrm>
            <a:off x="3768172" y="4292549"/>
            <a:ext cx="30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Parámetros Personalizados</a:t>
            </a:r>
            <a:endParaRPr lang="es-ES_tradnl" dirty="0"/>
          </a:p>
        </p:txBody>
      </p:sp>
      <p:sp>
        <p:nvSpPr>
          <p:cNvPr id="8" name="TextBox 7"/>
          <p:cNvSpPr txBox="1"/>
          <p:nvPr/>
        </p:nvSpPr>
        <p:spPr>
          <a:xfrm>
            <a:off x="3217332" y="465667"/>
            <a:ext cx="238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Trasparente y Abierto</a:t>
            </a:r>
            <a:endParaRPr lang="es-ES_tradnl" dirty="0"/>
          </a:p>
        </p:txBody>
      </p:sp>
      <p:sp>
        <p:nvSpPr>
          <p:cNvPr id="9" name="TextBox 8"/>
          <p:cNvSpPr txBox="1"/>
          <p:nvPr/>
        </p:nvSpPr>
        <p:spPr>
          <a:xfrm>
            <a:off x="177801" y="2192866"/>
            <a:ext cx="132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Integraci</a:t>
            </a:r>
            <a:r>
              <a:rPr lang="es-ES_tradnl" dirty="0" smtClean="0"/>
              <a:t>ón</a:t>
            </a:r>
            <a:endParaRPr lang="es-ES_tradnl" dirty="0"/>
          </a:p>
        </p:txBody>
      </p:sp>
      <p:sp>
        <p:nvSpPr>
          <p:cNvPr id="10" name="TextBox 9"/>
          <p:cNvSpPr txBox="1"/>
          <p:nvPr/>
        </p:nvSpPr>
        <p:spPr>
          <a:xfrm>
            <a:off x="491067" y="4284134"/>
            <a:ext cx="137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Reutilizable</a:t>
            </a:r>
            <a:endParaRPr lang="es-ES_tradnl" dirty="0"/>
          </a:p>
        </p:txBody>
      </p:sp>
      <p:sp>
        <p:nvSpPr>
          <p:cNvPr id="11" name="TextBox 10"/>
          <p:cNvSpPr txBox="1"/>
          <p:nvPr/>
        </p:nvSpPr>
        <p:spPr>
          <a:xfrm>
            <a:off x="7518400" y="2777066"/>
            <a:ext cx="1519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Control </a:t>
            </a:r>
          </a:p>
          <a:p>
            <a:r>
              <a:rPr lang="es-ES_tradnl" dirty="0" smtClean="0"/>
              <a:t>de Versiones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0621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6-13 at 7.58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266" y="778193"/>
            <a:ext cx="1508451" cy="1897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Screen Shot 2017-06-13 at 8.00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248" y="1570566"/>
            <a:ext cx="1101343" cy="14181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Oval Callout 4"/>
          <p:cNvSpPr/>
          <p:nvPr/>
        </p:nvSpPr>
        <p:spPr>
          <a:xfrm>
            <a:off x="7027334" y="155879"/>
            <a:ext cx="1891761" cy="1131055"/>
          </a:xfrm>
          <a:prstGeom prst="wedgeEllipseCallou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 Versi</a:t>
            </a:r>
            <a:r>
              <a:rPr lang="es-ES_tradnl" dirty="0" smtClean="0"/>
              <a:t>ón V1.3 esta Lista :D</a:t>
            </a:r>
            <a:endParaRPr lang="es-ES_tradnl" dirty="0"/>
          </a:p>
        </p:txBody>
      </p:sp>
      <p:sp>
        <p:nvSpPr>
          <p:cNvPr id="6" name="TextBox 5"/>
          <p:cNvSpPr txBox="1"/>
          <p:nvPr/>
        </p:nvSpPr>
        <p:spPr>
          <a:xfrm>
            <a:off x="1634066" y="3369736"/>
            <a:ext cx="475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 smtClean="0"/>
              <a:t>Listo para desplegar !!</a:t>
            </a:r>
            <a:endParaRPr lang="es-ES_tradnl" sz="3600" dirty="0"/>
          </a:p>
        </p:txBody>
      </p:sp>
      <p:pic>
        <p:nvPicPr>
          <p:cNvPr id="7" name="Picture 6" descr="Screen Shot 2017-06-13 at 8.02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7" y="775453"/>
            <a:ext cx="3818467" cy="18876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520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734" y="270933"/>
            <a:ext cx="698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¿Qué desventaja tiene la consola de AWS vs </a:t>
            </a:r>
            <a:r>
              <a:rPr lang="es-ES_tradnl" b="1" dirty="0" err="1" smtClean="0"/>
              <a:t>Cloudformation</a:t>
            </a:r>
            <a:r>
              <a:rPr lang="es-ES_tradnl" b="1" dirty="0" smtClean="0"/>
              <a:t>?</a:t>
            </a:r>
            <a:endParaRPr lang="es-ES_tradnl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4933" y="990601"/>
            <a:ext cx="265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s-ES_tradnl" dirty="0" smtClean="0"/>
          </a:p>
          <a:p>
            <a:pPr marL="285750" indent="-285750">
              <a:buFont typeface="Arial"/>
              <a:buChar char="•"/>
            </a:pPr>
            <a:endParaRPr lang="es-ES_tradnl" dirty="0" smtClean="0"/>
          </a:p>
          <a:p>
            <a:pPr marL="285750" indent="-285750">
              <a:buFont typeface="Arial"/>
              <a:buChar char="•"/>
            </a:pPr>
            <a:endParaRPr lang="es-ES_tradnl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68865" y="1041400"/>
            <a:ext cx="2980303" cy="256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M</a:t>
            </a:r>
            <a:r>
              <a:rPr lang="es-ES_tradnl" dirty="0" smtClean="0"/>
              <a:t>ás </a:t>
            </a:r>
            <a:r>
              <a:rPr lang="es-ES_tradnl" dirty="0" smtClean="0"/>
              <a:t>Tiempo de creaci</a:t>
            </a:r>
            <a:r>
              <a:rPr lang="es-ES_tradnl" dirty="0" smtClean="0"/>
              <a:t>ón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Fácil Error Manual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No es Repetible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dirty="0" smtClean="0"/>
              <a:t>No es fácil de auditar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-ES_tradnl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61220918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AWS PPT template" id="{82A343B7-D19D-4E6E-9E5D-C6238F1C4303}" vid="{1B8EB16C-F7CF-4AA2-8EB3-83C0A947C6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AWS PPT template</Template>
  <TotalTime>8468</TotalTime>
  <Words>380</Words>
  <Application>Microsoft Macintosh PowerPoint</Application>
  <PresentationFormat>On-screen Show (16:9)</PresentationFormat>
  <Paragraphs>124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DeckTemplate-AWS</vt:lpstr>
      <vt:lpstr>CloudFormation</vt:lpstr>
      <vt:lpstr>¿Como cubriremos CloudFormation?</vt:lpstr>
      <vt:lpstr>Introducción a CloudFormation</vt:lpstr>
      <vt:lpstr>PowerPoint Presentation</vt:lpstr>
      <vt:lpstr>PowerPoint Presentation</vt:lpstr>
      <vt:lpstr>Bienvenido a CloudFormation!!!</vt:lpstr>
      <vt:lpstr>PowerPoint Presentation</vt:lpstr>
      <vt:lpstr>PowerPoint Presentation</vt:lpstr>
      <vt:lpstr>PowerPoint Presentation</vt:lpstr>
      <vt:lpstr>WorkFlow CloudFormation</vt:lpstr>
      <vt:lpstr>PowerPoint Presentation</vt:lpstr>
      <vt:lpstr>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Beneficios</vt:lpstr>
      <vt:lpstr>PowerPoint Presentation</vt:lpstr>
      <vt:lpstr>Precio</vt:lpstr>
      <vt:lpstr>PowerPoint Presentation</vt:lpstr>
      <vt:lpstr>Demo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Olsen</dc:creator>
  <cp:lastModifiedBy>Groupon</cp:lastModifiedBy>
  <cp:revision>453</cp:revision>
  <cp:lastPrinted>2015-12-08T20:42:53Z</cp:lastPrinted>
  <dcterms:created xsi:type="dcterms:W3CDTF">2015-09-11T19:32:07Z</dcterms:created>
  <dcterms:modified xsi:type="dcterms:W3CDTF">2017-06-14T04:04:50Z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