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3" r:id="rId5"/>
    <p:sldId id="257" r:id="rId6"/>
    <p:sldId id="258" r:id="rId7"/>
    <p:sldId id="261" r:id="rId8"/>
    <p:sldId id="262" r:id="rId9"/>
    <p:sldId id="264" r:id="rId10"/>
    <p:sldId id="265" r:id="rId11"/>
    <p:sldId id="267" r:id="rId12"/>
    <p:sldId id="266"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07" d="100"/>
          <a:sy n="107" d="100"/>
        </p:scale>
        <p:origin x="138"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8/6/2018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8/6/2018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8/6/2018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8/6/2018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8/6/2018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8/6/2018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Programming 101</a:t>
            </a:r>
            <a:endParaRPr lang="en-US" dirty="0"/>
          </a:p>
        </p:txBody>
      </p:sp>
      <p:sp>
        <p:nvSpPr>
          <p:cNvPr id="3" name="Subtitle 2"/>
          <p:cNvSpPr>
            <a:spLocks noGrp="1"/>
          </p:cNvSpPr>
          <p:nvPr>
            <p:ph type="subTitle" idx="1"/>
          </p:nvPr>
        </p:nvSpPr>
        <p:spPr/>
        <p:txBody>
          <a:bodyPr/>
          <a:lstStyle/>
          <a:p>
            <a:r>
              <a:rPr lang="en-US" dirty="0" smtClean="0"/>
              <a:t>Week 1</a:t>
            </a:r>
            <a:endParaRPr lang="en-US" dirty="0"/>
          </a:p>
        </p:txBody>
      </p:sp>
    </p:spTree>
    <p:extLst>
      <p:ext uri="{BB962C8B-B14F-4D97-AF65-F5344CB8AC3E}">
        <p14:creationId xmlns:p14="http://schemas.microsoft.com/office/powerpoint/2010/main" val="4262537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Conditions</a:t>
            </a:r>
            <a:endParaRPr lang="en-US" dirty="0"/>
          </a:p>
        </p:txBody>
      </p:sp>
      <p:sp>
        <p:nvSpPr>
          <p:cNvPr id="3" name="Content Placeholder 2"/>
          <p:cNvSpPr>
            <a:spLocks noGrp="1"/>
          </p:cNvSpPr>
          <p:nvPr>
            <p:ph idx="1"/>
          </p:nvPr>
        </p:nvSpPr>
        <p:spPr/>
        <p:txBody>
          <a:bodyPr/>
          <a:lstStyle/>
          <a:p>
            <a:r>
              <a:rPr lang="en-US" dirty="0" smtClean="0"/>
              <a:t>True or False?</a:t>
            </a:r>
          </a:p>
          <a:p>
            <a:r>
              <a:rPr lang="en-US" dirty="0" smtClean="0"/>
              <a:t>if then</a:t>
            </a:r>
          </a:p>
          <a:p>
            <a:r>
              <a:rPr lang="en-US" dirty="0" smtClean="0"/>
              <a:t>if then -&gt; else</a:t>
            </a:r>
          </a:p>
          <a:p>
            <a:r>
              <a:rPr lang="en-US" dirty="0" smtClean="0"/>
              <a:t>if then -&gt; else if -&gt; else</a:t>
            </a:r>
          </a:p>
          <a:p>
            <a:r>
              <a:rPr lang="en-US" dirty="0" smtClean="0"/>
              <a:t>Case/switch</a:t>
            </a:r>
            <a:endParaRPr lang="en-US" dirty="0"/>
          </a:p>
        </p:txBody>
      </p:sp>
    </p:spTree>
    <p:extLst>
      <p:ext uri="{BB962C8B-B14F-4D97-AF65-F5344CB8AC3E}">
        <p14:creationId xmlns:p14="http://schemas.microsoft.com/office/powerpoint/2010/main" val="3458548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example</a:t>
            </a:r>
            <a:endParaRPr lang="en-US" dirty="0"/>
          </a:p>
        </p:txBody>
      </p:sp>
      <p:sp>
        <p:nvSpPr>
          <p:cNvPr id="3" name="Content Placeholder 2"/>
          <p:cNvSpPr>
            <a:spLocks noGrp="1"/>
          </p:cNvSpPr>
          <p:nvPr>
            <p:ph idx="1"/>
          </p:nvPr>
        </p:nvSpPr>
        <p:spPr/>
        <p:txBody>
          <a:bodyPr/>
          <a:lstStyle/>
          <a:p>
            <a:r>
              <a:rPr lang="en-US" dirty="0" smtClean="0"/>
              <a:t>if the temperature is over 90 degrees, print “It is hot!”</a:t>
            </a:r>
          </a:p>
          <a:p>
            <a:r>
              <a:rPr lang="en-US" dirty="0" smtClean="0"/>
              <a:t>if the temperature is under 32 degrees, print “It is freezing!”, else print “it’s not freezing”</a:t>
            </a:r>
          </a:p>
          <a:p>
            <a:r>
              <a:rPr lang="en-US" dirty="0" smtClean="0"/>
              <a:t>if the temperature is under 32 degrees, print “It is freezing!”, else if the temperature is under 60 degrees print “it is cold”, else if the temperature is under 80 degrees print “it is nice”, else print “It is hot!”</a:t>
            </a:r>
          </a:p>
          <a:p>
            <a:r>
              <a:rPr lang="en-US" dirty="0" smtClean="0"/>
              <a:t>Case/Switch</a:t>
            </a:r>
          </a:p>
          <a:p>
            <a:pPr lvl="1"/>
            <a:r>
              <a:rPr lang="en-US" dirty="0" smtClean="0"/>
              <a:t>If temperature is</a:t>
            </a:r>
          </a:p>
          <a:p>
            <a:pPr lvl="2"/>
            <a:r>
              <a:rPr lang="en-US" dirty="0" smtClean="0"/>
              <a:t>&lt; 32 – print “It is freezing!”</a:t>
            </a:r>
          </a:p>
          <a:p>
            <a:pPr lvl="2"/>
            <a:r>
              <a:rPr lang="en-US" dirty="0" smtClean="0"/>
              <a:t>&lt; 60 – print “it is code”</a:t>
            </a:r>
          </a:p>
          <a:p>
            <a:pPr lvl="2"/>
            <a:r>
              <a:rPr lang="en-US" dirty="0" smtClean="0"/>
              <a:t>&lt; 80 – print “it is nice”</a:t>
            </a:r>
          </a:p>
          <a:p>
            <a:pPr lvl="2"/>
            <a:r>
              <a:rPr lang="en-US" dirty="0" smtClean="0"/>
              <a:t>Else – print “it is hot!” </a:t>
            </a:r>
            <a:endParaRPr lang="en-US" dirty="0"/>
          </a:p>
        </p:txBody>
      </p:sp>
    </p:spTree>
    <p:extLst>
      <p:ext uri="{BB962C8B-B14F-4D97-AF65-F5344CB8AC3E}">
        <p14:creationId xmlns:p14="http://schemas.microsoft.com/office/powerpoint/2010/main" val="1359088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lstStyle/>
          <a:p>
            <a:r>
              <a:rPr lang="en-US" dirty="0" smtClean="0"/>
              <a:t>Scope</a:t>
            </a:r>
          </a:p>
          <a:p>
            <a:r>
              <a:rPr lang="en-US" dirty="0" smtClean="0"/>
              <a:t>Return Type</a:t>
            </a:r>
          </a:p>
          <a:p>
            <a:r>
              <a:rPr lang="en-US" dirty="0" smtClean="0"/>
              <a:t>Parameters</a:t>
            </a:r>
          </a:p>
          <a:p>
            <a:r>
              <a:rPr lang="en-US" dirty="0" smtClean="0"/>
              <a:t>Global vs Local Variables</a:t>
            </a:r>
            <a:endParaRPr lang="en-US" dirty="0"/>
          </a:p>
        </p:txBody>
      </p:sp>
    </p:spTree>
    <p:extLst>
      <p:ext uri="{BB962C8B-B14F-4D97-AF65-F5344CB8AC3E}">
        <p14:creationId xmlns:p14="http://schemas.microsoft.com/office/powerpoint/2010/main" val="1983457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example</a:t>
            </a:r>
            <a:endParaRPr lang="en-US" dirty="0"/>
          </a:p>
        </p:txBody>
      </p:sp>
      <p:sp>
        <p:nvSpPr>
          <p:cNvPr id="3" name="Content Placeholder 2"/>
          <p:cNvSpPr>
            <a:spLocks noGrp="1"/>
          </p:cNvSpPr>
          <p:nvPr>
            <p:ph idx="1"/>
          </p:nvPr>
        </p:nvSpPr>
        <p:spPr/>
        <p:txBody>
          <a:bodyPr/>
          <a:lstStyle/>
          <a:p>
            <a:r>
              <a:rPr lang="en-US" dirty="0"/>
              <a:t>We have a way to estimate the cost of flooring for a room, based on size and material type</a:t>
            </a:r>
          </a:p>
          <a:p>
            <a:pPr lvl="1"/>
            <a:r>
              <a:rPr lang="en-US" dirty="0"/>
              <a:t>What values would we need?</a:t>
            </a:r>
          </a:p>
          <a:p>
            <a:pPr lvl="1"/>
            <a:r>
              <a:rPr lang="en-US" dirty="0"/>
              <a:t>What would a function look like? Is it easy to tweak?</a:t>
            </a:r>
          </a:p>
          <a:p>
            <a:r>
              <a:rPr lang="en-US" dirty="0" smtClean="0"/>
              <a:t>We want to run the quadratic equation to figure out x, and we need to provide the values a, b, and c</a:t>
            </a:r>
          </a:p>
          <a:p>
            <a:pPr lvl="1"/>
            <a:r>
              <a:rPr lang="en-US" dirty="0" smtClean="0"/>
              <a:t>We could write the calculation/operation out with the provided values of a, b, and c</a:t>
            </a:r>
          </a:p>
          <a:p>
            <a:pPr lvl="1"/>
            <a:r>
              <a:rPr lang="en-US" dirty="0" smtClean="0"/>
              <a:t>What happens if you want to run it again with a different set of numbers? Do we write the formula out again?</a:t>
            </a:r>
          </a:p>
          <a:p>
            <a:pPr lvl="1"/>
            <a:endParaRPr lang="en-US" dirty="0"/>
          </a:p>
        </p:txBody>
      </p:sp>
      <p:pic>
        <p:nvPicPr>
          <p:cNvPr id="5" name="Picture 4"/>
          <p:cNvPicPr>
            <a:picLocks noChangeAspect="1"/>
          </p:cNvPicPr>
          <p:nvPr/>
        </p:nvPicPr>
        <p:blipFill>
          <a:blip r:embed="rId2"/>
          <a:stretch>
            <a:fillRect/>
          </a:stretch>
        </p:blipFill>
        <p:spPr>
          <a:xfrm>
            <a:off x="8037252" y="5258724"/>
            <a:ext cx="3600450" cy="1200150"/>
          </a:xfrm>
          <a:prstGeom prst="rect">
            <a:avLst/>
          </a:prstGeom>
        </p:spPr>
      </p:pic>
    </p:spTree>
    <p:extLst>
      <p:ext uri="{BB962C8B-B14F-4D97-AF65-F5344CB8AC3E}">
        <p14:creationId xmlns:p14="http://schemas.microsoft.com/office/powerpoint/2010/main" val="3488423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things to know!</a:t>
            </a:r>
            <a:endParaRPr lang="en-US" dirty="0"/>
          </a:p>
        </p:txBody>
      </p:sp>
      <p:sp>
        <p:nvSpPr>
          <p:cNvPr id="3" name="Content Placeholder 2"/>
          <p:cNvSpPr>
            <a:spLocks noGrp="1"/>
          </p:cNvSpPr>
          <p:nvPr>
            <p:ph idx="1"/>
          </p:nvPr>
        </p:nvSpPr>
        <p:spPr/>
        <p:txBody>
          <a:bodyPr/>
          <a:lstStyle/>
          <a:p>
            <a:r>
              <a:rPr lang="en-US" dirty="0" smtClean="0"/>
              <a:t>Global vs Local Variables</a:t>
            </a:r>
          </a:p>
          <a:p>
            <a:r>
              <a:rPr lang="en-US" dirty="0" smtClean="0"/>
              <a:t>Constant Variables</a:t>
            </a:r>
          </a:p>
          <a:p>
            <a:r>
              <a:rPr lang="en-US" dirty="0" smtClean="0"/>
              <a:t>Pseudocode</a:t>
            </a:r>
          </a:p>
          <a:p>
            <a:r>
              <a:rPr lang="en-US" dirty="0" smtClean="0"/>
              <a:t>Internal Documentation</a:t>
            </a:r>
          </a:p>
          <a:p>
            <a:pPr lvl="1"/>
            <a:r>
              <a:rPr lang="en-US" dirty="0" smtClean="0"/>
              <a:t>Purpose</a:t>
            </a:r>
          </a:p>
          <a:p>
            <a:pPr lvl="1"/>
            <a:r>
              <a:rPr lang="en-US" dirty="0" smtClean="0"/>
              <a:t>Best practices</a:t>
            </a:r>
          </a:p>
          <a:p>
            <a:pPr lvl="1"/>
            <a:r>
              <a:rPr lang="en-US" dirty="0" smtClean="0"/>
              <a:t>Be informative!</a:t>
            </a:r>
          </a:p>
        </p:txBody>
      </p:sp>
    </p:spTree>
    <p:extLst>
      <p:ext uri="{BB962C8B-B14F-4D97-AF65-F5344CB8AC3E}">
        <p14:creationId xmlns:p14="http://schemas.microsoft.com/office/powerpoint/2010/main" val="217480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Input/Output</a:t>
            </a:r>
            <a:r>
              <a:rPr lang="en-US" dirty="0" smtClean="0"/>
              <a:t> redirection</a:t>
            </a:r>
            <a:endParaRPr lang="en-US" dirty="0"/>
          </a:p>
        </p:txBody>
      </p:sp>
      <p:sp>
        <p:nvSpPr>
          <p:cNvPr id="3" name="Content Placeholder 2"/>
          <p:cNvSpPr>
            <a:spLocks noGrp="1"/>
          </p:cNvSpPr>
          <p:nvPr>
            <p:ph idx="1"/>
          </p:nvPr>
        </p:nvSpPr>
        <p:spPr/>
        <p:txBody>
          <a:bodyPr/>
          <a:lstStyle/>
          <a:p>
            <a:r>
              <a:rPr lang="en-US" dirty="0" smtClean="0"/>
              <a:t>Extremely useful when testing your code</a:t>
            </a:r>
          </a:p>
          <a:p>
            <a:r>
              <a:rPr lang="en-US" dirty="0" smtClean="0"/>
              <a:t>&lt; - input redirection</a:t>
            </a:r>
          </a:p>
          <a:p>
            <a:pPr lvl="1"/>
            <a:r>
              <a:rPr lang="en-US" dirty="0" smtClean="0"/>
              <a:t>Multiple sets of inputs</a:t>
            </a:r>
          </a:p>
          <a:p>
            <a:pPr lvl="1"/>
            <a:r>
              <a:rPr lang="en-US" dirty="0" smtClean="0"/>
              <a:t>Don’t have to type your inputs to test, especially longer programs</a:t>
            </a:r>
          </a:p>
          <a:p>
            <a:r>
              <a:rPr lang="en-US" dirty="0" smtClean="0"/>
              <a:t>&gt; - output redirection</a:t>
            </a:r>
          </a:p>
          <a:p>
            <a:pPr lvl="1"/>
            <a:r>
              <a:rPr lang="en-US" dirty="0" smtClean="0"/>
              <a:t>Great for any command line functions and logs</a:t>
            </a:r>
          </a:p>
          <a:p>
            <a:pPr lvl="1"/>
            <a:r>
              <a:rPr lang="en-US" dirty="0" smtClean="0"/>
              <a:t>Can easily diff your output vs expected output</a:t>
            </a:r>
            <a:endParaRPr lang="en-US" dirty="0"/>
          </a:p>
        </p:txBody>
      </p:sp>
    </p:spTree>
    <p:extLst>
      <p:ext uri="{BB962C8B-B14F-4D97-AF65-F5344CB8AC3E}">
        <p14:creationId xmlns:p14="http://schemas.microsoft.com/office/powerpoint/2010/main" val="2232284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to compile/run your code</a:t>
            </a:r>
            <a:endParaRPr lang="en-US" dirty="0"/>
          </a:p>
        </p:txBody>
      </p:sp>
      <p:sp>
        <p:nvSpPr>
          <p:cNvPr id="3" name="Content Placeholder 2"/>
          <p:cNvSpPr>
            <a:spLocks noGrp="1"/>
          </p:cNvSpPr>
          <p:nvPr>
            <p:ph idx="1"/>
          </p:nvPr>
        </p:nvSpPr>
        <p:spPr/>
        <p:txBody>
          <a:bodyPr/>
          <a:lstStyle/>
          <a:p>
            <a:r>
              <a:rPr lang="en-US" dirty="0" smtClean="0"/>
              <a:t>IDE – Integrated development environment</a:t>
            </a:r>
          </a:p>
          <a:p>
            <a:r>
              <a:rPr lang="en-US" dirty="0" smtClean="0"/>
              <a:t>Compiler / Interpreter</a:t>
            </a:r>
          </a:p>
          <a:p>
            <a:r>
              <a:rPr lang="en-US" dirty="0" smtClean="0"/>
              <a:t>Editors</a:t>
            </a:r>
          </a:p>
          <a:p>
            <a:endParaRPr lang="en-US" dirty="0"/>
          </a:p>
        </p:txBody>
      </p:sp>
    </p:spTree>
    <p:extLst>
      <p:ext uri="{BB962C8B-B14F-4D97-AF65-F5344CB8AC3E}">
        <p14:creationId xmlns:p14="http://schemas.microsoft.com/office/powerpoint/2010/main" val="832633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first lab exercise</a:t>
            </a:r>
            <a:endParaRPr lang="en-US" dirty="0"/>
          </a:p>
        </p:txBody>
      </p:sp>
      <p:sp>
        <p:nvSpPr>
          <p:cNvPr id="3" name="Content Placeholder 2"/>
          <p:cNvSpPr>
            <a:spLocks noGrp="1"/>
          </p:cNvSpPr>
          <p:nvPr>
            <p:ph idx="1"/>
          </p:nvPr>
        </p:nvSpPr>
        <p:spPr/>
        <p:txBody>
          <a:bodyPr>
            <a:normAutofit fontScale="77500" lnSpcReduction="20000"/>
          </a:bodyPr>
          <a:lstStyle/>
          <a:p>
            <a:r>
              <a:rPr lang="en-US" dirty="0"/>
              <a:t>Write a program that will</a:t>
            </a:r>
          </a:p>
          <a:p>
            <a:pPr lvl="1"/>
            <a:r>
              <a:rPr lang="en-US" dirty="0"/>
              <a:t>Ask the user for their first name</a:t>
            </a:r>
          </a:p>
          <a:p>
            <a:pPr lvl="1"/>
            <a:r>
              <a:rPr lang="en-US" dirty="0"/>
              <a:t>Ask the user for their last name</a:t>
            </a:r>
          </a:p>
          <a:p>
            <a:pPr lvl="1"/>
            <a:r>
              <a:rPr lang="en-US" dirty="0"/>
              <a:t>Ask the user for their age</a:t>
            </a:r>
          </a:p>
          <a:p>
            <a:r>
              <a:rPr lang="en-US" dirty="0"/>
              <a:t>Display their full name in a </a:t>
            </a:r>
            <a:r>
              <a:rPr lang="en-US" dirty="0" err="1"/>
              <a:t>LName</a:t>
            </a:r>
            <a:r>
              <a:rPr lang="en-US" dirty="0"/>
              <a:t>, </a:t>
            </a:r>
            <a:r>
              <a:rPr lang="en-US" dirty="0" err="1"/>
              <a:t>FName</a:t>
            </a:r>
            <a:r>
              <a:rPr lang="en-US" dirty="0"/>
              <a:t> format</a:t>
            </a:r>
            <a:r>
              <a:rPr lang="en-US" dirty="0" smtClean="0"/>
              <a:t>.</a:t>
            </a:r>
            <a:endParaRPr lang="en-US" dirty="0"/>
          </a:p>
          <a:p>
            <a:r>
              <a:rPr lang="en-US" dirty="0"/>
              <a:t>Print the year the user was born</a:t>
            </a:r>
          </a:p>
          <a:p>
            <a:pPr lvl="1"/>
            <a:r>
              <a:rPr lang="en-US" dirty="0"/>
              <a:t>If the user is under 18, print that the user is too young to vote</a:t>
            </a:r>
          </a:p>
          <a:p>
            <a:pPr lvl="1"/>
            <a:r>
              <a:rPr lang="en-US" dirty="0"/>
              <a:t>If the user is under 21, print that the user is old enough to vote, but too young to drink</a:t>
            </a:r>
          </a:p>
          <a:p>
            <a:pPr lvl="1"/>
            <a:r>
              <a:rPr lang="en-US" dirty="0"/>
              <a:t>If the user is between 21 and 65, print that the user is old enough to vote and drink</a:t>
            </a:r>
          </a:p>
          <a:p>
            <a:pPr lvl="1"/>
            <a:r>
              <a:rPr lang="en-US" dirty="0"/>
              <a:t>Otherwise, print that the user qualifies for social </a:t>
            </a:r>
            <a:r>
              <a:rPr lang="en-US" dirty="0" smtClean="0"/>
              <a:t>security</a:t>
            </a:r>
          </a:p>
          <a:p>
            <a:r>
              <a:rPr lang="en-US" dirty="0"/>
              <a:t>When you write your program, try to put some of these things into functions.</a:t>
            </a:r>
          </a:p>
          <a:p>
            <a:r>
              <a:rPr lang="en-US" dirty="0"/>
              <a:t>Another hint : You might run into errors when you calculate the year of birth – this is because you have to type cast the variable types!</a:t>
            </a:r>
          </a:p>
          <a:p>
            <a:r>
              <a:rPr lang="en-US" dirty="0"/>
              <a:t>Be sure to write internal documentation as </a:t>
            </a:r>
            <a:r>
              <a:rPr lang="en-US" dirty="0" smtClean="0"/>
              <a:t>well</a:t>
            </a:r>
            <a:endParaRPr lang="en-US" dirty="0"/>
          </a:p>
          <a:p>
            <a:endParaRPr lang="en-US" dirty="0"/>
          </a:p>
        </p:txBody>
      </p:sp>
    </p:spTree>
    <p:extLst>
      <p:ext uri="{BB962C8B-B14F-4D97-AF65-F5344CB8AC3E}">
        <p14:creationId xmlns:p14="http://schemas.microsoft.com/office/powerpoint/2010/main" val="2625895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for week 1</a:t>
            </a:r>
            <a:endParaRPr lang="en-US" dirty="0"/>
          </a:p>
        </p:txBody>
      </p:sp>
      <p:sp>
        <p:nvSpPr>
          <p:cNvPr id="3" name="Content Placeholder 2"/>
          <p:cNvSpPr>
            <a:spLocks noGrp="1"/>
          </p:cNvSpPr>
          <p:nvPr>
            <p:ph idx="1"/>
          </p:nvPr>
        </p:nvSpPr>
        <p:spPr/>
        <p:txBody>
          <a:bodyPr>
            <a:normAutofit fontScale="70000" lnSpcReduction="20000"/>
          </a:bodyPr>
          <a:lstStyle/>
          <a:p>
            <a:r>
              <a:rPr lang="en-US" dirty="0"/>
              <a:t>High level vs Low level programming languages</a:t>
            </a:r>
          </a:p>
          <a:p>
            <a:r>
              <a:rPr lang="en-US" dirty="0"/>
              <a:t>Syntax</a:t>
            </a:r>
          </a:p>
          <a:p>
            <a:r>
              <a:rPr lang="en-US" dirty="0" smtClean="0"/>
              <a:t>Compiler vs Interpreter</a:t>
            </a:r>
          </a:p>
          <a:p>
            <a:r>
              <a:rPr lang="en-US" dirty="0" smtClean="0"/>
              <a:t>Variable Types</a:t>
            </a:r>
          </a:p>
          <a:p>
            <a:r>
              <a:rPr lang="en-US" dirty="0" smtClean="0"/>
              <a:t>Type Casting</a:t>
            </a:r>
          </a:p>
          <a:p>
            <a:r>
              <a:rPr lang="en-US" dirty="0" smtClean="0"/>
              <a:t>Input &amp; Output</a:t>
            </a:r>
          </a:p>
          <a:p>
            <a:r>
              <a:rPr lang="en-US" dirty="0" smtClean="0"/>
              <a:t>Conditions</a:t>
            </a:r>
          </a:p>
          <a:p>
            <a:r>
              <a:rPr lang="en-US" dirty="0" smtClean="0"/>
              <a:t>Functions</a:t>
            </a:r>
          </a:p>
          <a:p>
            <a:r>
              <a:rPr lang="en-US" dirty="0" smtClean="0"/>
              <a:t>Constant Variables</a:t>
            </a:r>
          </a:p>
          <a:p>
            <a:r>
              <a:rPr lang="en-US" dirty="0" smtClean="0"/>
              <a:t>Pseudocode</a:t>
            </a:r>
          </a:p>
          <a:p>
            <a:r>
              <a:rPr lang="en-US" dirty="0" smtClean="0"/>
              <a:t>Internal Documentation</a:t>
            </a:r>
          </a:p>
          <a:p>
            <a:r>
              <a:rPr lang="en-US" dirty="0" err="1" smtClean="0"/>
              <a:t>Input/Output</a:t>
            </a:r>
            <a:r>
              <a:rPr lang="en-US" dirty="0" smtClean="0"/>
              <a:t> redirection</a:t>
            </a:r>
          </a:p>
          <a:p>
            <a:r>
              <a:rPr lang="en-US" dirty="0" smtClean="0"/>
              <a:t>Setting up to compile/run your code</a:t>
            </a:r>
            <a:endParaRPr lang="en-US" dirty="0"/>
          </a:p>
        </p:txBody>
      </p:sp>
    </p:spTree>
    <p:extLst>
      <p:ext uri="{BB962C8B-B14F-4D97-AF65-F5344CB8AC3E}">
        <p14:creationId xmlns:p14="http://schemas.microsoft.com/office/powerpoint/2010/main" val="433989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vs low level programming language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40788205"/>
              </p:ext>
            </p:extLst>
          </p:nvPr>
        </p:nvGraphicFramePr>
        <p:xfrm>
          <a:off x="581025" y="2181225"/>
          <a:ext cx="11029950" cy="3307080"/>
        </p:xfrm>
        <a:graphic>
          <a:graphicData uri="http://schemas.openxmlformats.org/drawingml/2006/table">
            <a:tbl>
              <a:tblPr firstRow="1" bandRow="1">
                <a:tableStyleId>{5C22544A-7EE6-4342-B048-85BDC9FD1C3A}</a:tableStyleId>
              </a:tblPr>
              <a:tblGrid>
                <a:gridCol w="5514975">
                  <a:extLst>
                    <a:ext uri="{9D8B030D-6E8A-4147-A177-3AD203B41FA5}">
                      <a16:colId xmlns:a16="http://schemas.microsoft.com/office/drawing/2014/main" val="1987240252"/>
                    </a:ext>
                  </a:extLst>
                </a:gridCol>
                <a:gridCol w="5514975">
                  <a:extLst>
                    <a:ext uri="{9D8B030D-6E8A-4147-A177-3AD203B41FA5}">
                      <a16:colId xmlns:a16="http://schemas.microsoft.com/office/drawing/2014/main" val="463841242"/>
                    </a:ext>
                  </a:extLst>
                </a:gridCol>
              </a:tblGrid>
              <a:tr h="370840">
                <a:tc>
                  <a:txBody>
                    <a:bodyPr/>
                    <a:lstStyle/>
                    <a:p>
                      <a:r>
                        <a:rPr lang="en-US" dirty="0" smtClean="0"/>
                        <a:t>High Level Programming</a:t>
                      </a:r>
                      <a:r>
                        <a:rPr lang="en-US" baseline="0" dirty="0" smtClean="0"/>
                        <a:t> Language</a:t>
                      </a:r>
                      <a:endParaRPr lang="en-US" dirty="0"/>
                    </a:p>
                  </a:txBody>
                  <a:tcPr/>
                </a:tc>
                <a:tc>
                  <a:txBody>
                    <a:bodyPr/>
                    <a:lstStyle/>
                    <a:p>
                      <a:r>
                        <a:rPr lang="en-US" dirty="0" smtClean="0"/>
                        <a:t>Low Level Programming Language</a:t>
                      </a:r>
                      <a:endParaRPr lang="en-US" dirty="0"/>
                    </a:p>
                  </a:txBody>
                  <a:tcPr/>
                </a:tc>
                <a:extLst>
                  <a:ext uri="{0D108BD9-81ED-4DB2-BD59-A6C34878D82A}">
                    <a16:rowId xmlns:a16="http://schemas.microsoft.com/office/drawing/2014/main" val="4168978699"/>
                  </a:ext>
                </a:extLst>
              </a:tr>
              <a:tr h="370840">
                <a:tc>
                  <a:txBody>
                    <a:bodyPr/>
                    <a:lstStyle/>
                    <a:p>
                      <a:r>
                        <a:rPr lang="en-US" dirty="0" smtClean="0"/>
                        <a:t>Generally easier to understand</a:t>
                      </a:r>
                      <a:endParaRPr lang="en-US" dirty="0"/>
                    </a:p>
                  </a:txBody>
                  <a:tcPr/>
                </a:tc>
                <a:tc>
                  <a:txBody>
                    <a:bodyPr/>
                    <a:lstStyle/>
                    <a:p>
                      <a:r>
                        <a:rPr lang="en-US" dirty="0" smtClean="0"/>
                        <a:t>Generally</a:t>
                      </a:r>
                      <a:r>
                        <a:rPr lang="en-US" baseline="0" dirty="0" smtClean="0"/>
                        <a:t> harder to understand</a:t>
                      </a:r>
                      <a:endParaRPr lang="en-US" dirty="0"/>
                    </a:p>
                  </a:txBody>
                  <a:tcPr/>
                </a:tc>
                <a:extLst>
                  <a:ext uri="{0D108BD9-81ED-4DB2-BD59-A6C34878D82A}">
                    <a16:rowId xmlns:a16="http://schemas.microsoft.com/office/drawing/2014/main" val="1965627387"/>
                  </a:ext>
                </a:extLst>
              </a:tr>
              <a:tr h="370840">
                <a:tc>
                  <a:txBody>
                    <a:bodyPr/>
                    <a:lstStyle/>
                    <a:p>
                      <a:r>
                        <a:rPr lang="en-US" dirty="0" smtClean="0"/>
                        <a:t>Generally more user-friendly</a:t>
                      </a:r>
                      <a:endParaRPr lang="en-US" dirty="0"/>
                    </a:p>
                  </a:txBody>
                  <a:tcPr/>
                </a:tc>
                <a:tc>
                  <a:txBody>
                    <a:bodyPr/>
                    <a:lstStyle/>
                    <a:p>
                      <a:r>
                        <a:rPr lang="en-US" dirty="0" smtClean="0"/>
                        <a:t>More appropriate for developing operating system</a:t>
                      </a:r>
                      <a:r>
                        <a:rPr lang="en-US" baseline="0" dirty="0" smtClean="0"/>
                        <a:t> or firmware codes, which are closer to machine/assembly language</a:t>
                      </a:r>
                      <a:endParaRPr lang="en-US" dirty="0"/>
                    </a:p>
                  </a:txBody>
                  <a:tcPr/>
                </a:tc>
                <a:extLst>
                  <a:ext uri="{0D108BD9-81ED-4DB2-BD59-A6C34878D82A}">
                    <a16:rowId xmlns:a16="http://schemas.microsoft.com/office/drawing/2014/main" val="1020166926"/>
                  </a:ext>
                </a:extLst>
              </a:tr>
              <a:tr h="370840">
                <a:tc>
                  <a:txBody>
                    <a:bodyPr/>
                    <a:lstStyle/>
                    <a:p>
                      <a:r>
                        <a:rPr lang="en-US" dirty="0" smtClean="0"/>
                        <a:t>Slower</a:t>
                      </a:r>
                      <a:r>
                        <a:rPr lang="en-US" baseline="0" dirty="0" smtClean="0"/>
                        <a:t> do to the abstraction layers before they reach the hardware itself</a:t>
                      </a:r>
                      <a:endParaRPr lang="en-US" dirty="0"/>
                    </a:p>
                  </a:txBody>
                  <a:tcPr/>
                </a:tc>
                <a:tc>
                  <a:txBody>
                    <a:bodyPr/>
                    <a:lstStyle/>
                    <a:p>
                      <a:r>
                        <a:rPr lang="en-US" dirty="0" smtClean="0"/>
                        <a:t>The</a:t>
                      </a:r>
                      <a:r>
                        <a:rPr lang="en-US" baseline="0" dirty="0" smtClean="0"/>
                        <a:t> language is closer to machine code so the returns are faster</a:t>
                      </a:r>
                      <a:endParaRPr lang="en-US" dirty="0"/>
                    </a:p>
                  </a:txBody>
                  <a:tcPr/>
                </a:tc>
                <a:extLst>
                  <a:ext uri="{0D108BD9-81ED-4DB2-BD59-A6C34878D82A}">
                    <a16:rowId xmlns:a16="http://schemas.microsoft.com/office/drawing/2014/main" val="2031347561"/>
                  </a:ext>
                </a:extLst>
              </a:tr>
              <a:tr h="370840">
                <a:tc>
                  <a:txBody>
                    <a:bodyPr/>
                    <a:lstStyle/>
                    <a:p>
                      <a:r>
                        <a:rPr lang="en-US" dirty="0" smtClean="0"/>
                        <a:t>More</a:t>
                      </a:r>
                      <a:r>
                        <a:rPr lang="en-US" baseline="0" dirty="0" smtClean="0"/>
                        <a:t> portable</a:t>
                      </a:r>
                      <a:endParaRPr lang="en-US" dirty="0"/>
                    </a:p>
                  </a:txBody>
                  <a:tcPr/>
                </a:tc>
                <a:tc>
                  <a:txBody>
                    <a:bodyPr/>
                    <a:lstStyle/>
                    <a:p>
                      <a:r>
                        <a:rPr lang="en-US" dirty="0" smtClean="0"/>
                        <a:t>Code written for one assembly language is impossible to run on the other</a:t>
                      </a:r>
                      <a:endParaRPr lang="en-US" dirty="0"/>
                    </a:p>
                  </a:txBody>
                  <a:tcPr/>
                </a:tc>
                <a:extLst>
                  <a:ext uri="{0D108BD9-81ED-4DB2-BD59-A6C34878D82A}">
                    <a16:rowId xmlns:a16="http://schemas.microsoft.com/office/drawing/2014/main" val="102594930"/>
                  </a:ext>
                </a:extLst>
              </a:tr>
              <a:tr h="370840">
                <a:tc>
                  <a:txBody>
                    <a:bodyPr/>
                    <a:lstStyle/>
                    <a:p>
                      <a:r>
                        <a:rPr lang="en-US" dirty="0" smtClean="0"/>
                        <a:t>Interpreted</a:t>
                      </a:r>
                      <a:endParaRPr lang="en-US" dirty="0"/>
                    </a:p>
                  </a:txBody>
                  <a:tcPr/>
                </a:tc>
                <a:tc>
                  <a:txBody>
                    <a:bodyPr/>
                    <a:lstStyle/>
                    <a:p>
                      <a:r>
                        <a:rPr lang="en-US" dirty="0" smtClean="0"/>
                        <a:t>Direct Memory management</a:t>
                      </a:r>
                      <a:endParaRPr lang="en-US" dirty="0"/>
                    </a:p>
                  </a:txBody>
                  <a:tcPr/>
                </a:tc>
                <a:extLst>
                  <a:ext uri="{0D108BD9-81ED-4DB2-BD59-A6C34878D82A}">
                    <a16:rowId xmlns:a16="http://schemas.microsoft.com/office/drawing/2014/main" val="2251070550"/>
                  </a:ext>
                </a:extLst>
              </a:tr>
            </a:tbl>
          </a:graphicData>
        </a:graphic>
      </p:graphicFrame>
    </p:spTree>
    <p:extLst>
      <p:ext uri="{BB962C8B-B14F-4D97-AF65-F5344CB8AC3E}">
        <p14:creationId xmlns:p14="http://schemas.microsoft.com/office/powerpoint/2010/main" val="3378390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idx="1"/>
          </p:nvPr>
        </p:nvSpPr>
        <p:spPr/>
        <p:txBody>
          <a:bodyPr/>
          <a:lstStyle/>
          <a:p>
            <a:r>
              <a:rPr lang="en-US" dirty="0" smtClean="0"/>
              <a:t>Variables</a:t>
            </a:r>
          </a:p>
          <a:p>
            <a:r>
              <a:rPr lang="en-US" dirty="0" smtClean="0"/>
              <a:t>Control Structures</a:t>
            </a:r>
          </a:p>
          <a:p>
            <a:r>
              <a:rPr lang="en-US" dirty="0" smtClean="0"/>
              <a:t>Data Structures</a:t>
            </a:r>
          </a:p>
          <a:p>
            <a:r>
              <a:rPr lang="en-US" dirty="0" smtClean="0"/>
              <a:t>Compiler/Interpreter</a:t>
            </a:r>
            <a:endParaRPr lang="en-US" dirty="0"/>
          </a:p>
        </p:txBody>
      </p:sp>
    </p:spTree>
    <p:extLst>
      <p:ext uri="{BB962C8B-B14F-4D97-AF65-F5344CB8AC3E}">
        <p14:creationId xmlns:p14="http://schemas.microsoft.com/office/powerpoint/2010/main" val="2814425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Vs Interpreter – Some basic differences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84973916"/>
              </p:ext>
            </p:extLst>
          </p:nvPr>
        </p:nvGraphicFramePr>
        <p:xfrm>
          <a:off x="581025" y="2181225"/>
          <a:ext cx="11029950" cy="3235960"/>
        </p:xfrm>
        <a:graphic>
          <a:graphicData uri="http://schemas.openxmlformats.org/drawingml/2006/table">
            <a:tbl>
              <a:tblPr firstRow="1" bandRow="1">
                <a:tableStyleId>{5C22544A-7EE6-4342-B048-85BDC9FD1C3A}</a:tableStyleId>
              </a:tblPr>
              <a:tblGrid>
                <a:gridCol w="5514975">
                  <a:extLst>
                    <a:ext uri="{9D8B030D-6E8A-4147-A177-3AD203B41FA5}">
                      <a16:colId xmlns:a16="http://schemas.microsoft.com/office/drawing/2014/main" val="2778784668"/>
                    </a:ext>
                  </a:extLst>
                </a:gridCol>
                <a:gridCol w="5514975">
                  <a:extLst>
                    <a:ext uri="{9D8B030D-6E8A-4147-A177-3AD203B41FA5}">
                      <a16:colId xmlns:a16="http://schemas.microsoft.com/office/drawing/2014/main" val="475787324"/>
                    </a:ext>
                  </a:extLst>
                </a:gridCol>
              </a:tblGrid>
              <a:tr h="370840">
                <a:tc>
                  <a:txBody>
                    <a:bodyPr/>
                    <a:lstStyle/>
                    <a:p>
                      <a:r>
                        <a:rPr lang="en-US" dirty="0" smtClean="0"/>
                        <a:t>Compiler</a:t>
                      </a:r>
                      <a:endParaRPr lang="en-US" dirty="0"/>
                    </a:p>
                  </a:txBody>
                  <a:tcPr/>
                </a:tc>
                <a:tc>
                  <a:txBody>
                    <a:bodyPr/>
                    <a:lstStyle/>
                    <a:p>
                      <a:r>
                        <a:rPr lang="en-US" dirty="0" smtClean="0"/>
                        <a:t>Interpreter</a:t>
                      </a:r>
                      <a:endParaRPr lang="en-US" dirty="0"/>
                    </a:p>
                  </a:txBody>
                  <a:tcPr/>
                </a:tc>
                <a:extLst>
                  <a:ext uri="{0D108BD9-81ED-4DB2-BD59-A6C34878D82A}">
                    <a16:rowId xmlns:a16="http://schemas.microsoft.com/office/drawing/2014/main" val="3329737381"/>
                  </a:ext>
                </a:extLst>
              </a:tr>
              <a:tr h="370840">
                <a:tc>
                  <a:txBody>
                    <a:bodyPr/>
                    <a:lstStyle/>
                    <a:p>
                      <a:r>
                        <a:rPr lang="en-US" dirty="0" smtClean="0"/>
                        <a:t>Scans</a:t>
                      </a:r>
                      <a:r>
                        <a:rPr lang="en-US" baseline="0" dirty="0" smtClean="0"/>
                        <a:t> the entire source code before translating to machine code</a:t>
                      </a:r>
                      <a:endParaRPr lang="en-US" dirty="0"/>
                    </a:p>
                  </a:txBody>
                  <a:tcPr/>
                </a:tc>
                <a:tc>
                  <a:txBody>
                    <a:bodyPr/>
                    <a:lstStyle/>
                    <a:p>
                      <a:r>
                        <a:rPr lang="en-US" dirty="0" smtClean="0"/>
                        <a:t>Translates program to machine code one statement at a time</a:t>
                      </a:r>
                      <a:endParaRPr lang="en-US" dirty="0"/>
                    </a:p>
                  </a:txBody>
                  <a:tcPr/>
                </a:tc>
                <a:extLst>
                  <a:ext uri="{0D108BD9-81ED-4DB2-BD59-A6C34878D82A}">
                    <a16:rowId xmlns:a16="http://schemas.microsoft.com/office/drawing/2014/main" val="1428013025"/>
                  </a:ext>
                </a:extLst>
              </a:tr>
              <a:tr h="370840">
                <a:tc>
                  <a:txBody>
                    <a:bodyPr/>
                    <a:lstStyle/>
                    <a:p>
                      <a:r>
                        <a:rPr lang="en-US" dirty="0" smtClean="0"/>
                        <a:t>Generates an artifact/executable</a:t>
                      </a:r>
                      <a:r>
                        <a:rPr lang="en-US" baseline="0" dirty="0" smtClean="0"/>
                        <a:t> to run</a:t>
                      </a:r>
                      <a:endParaRPr lang="en-US" dirty="0"/>
                    </a:p>
                  </a:txBody>
                  <a:tcPr/>
                </a:tc>
                <a:tc>
                  <a:txBody>
                    <a:bodyPr/>
                    <a:lstStyle/>
                    <a:p>
                      <a:r>
                        <a:rPr lang="en-US" dirty="0" smtClean="0"/>
                        <a:t>Runs with source code</a:t>
                      </a:r>
                      <a:endParaRPr lang="en-US" dirty="0"/>
                    </a:p>
                  </a:txBody>
                  <a:tcPr/>
                </a:tc>
                <a:extLst>
                  <a:ext uri="{0D108BD9-81ED-4DB2-BD59-A6C34878D82A}">
                    <a16:rowId xmlns:a16="http://schemas.microsoft.com/office/drawing/2014/main" val="2697212655"/>
                  </a:ext>
                </a:extLst>
              </a:tr>
              <a:tr h="370840">
                <a:tc>
                  <a:txBody>
                    <a:bodyPr/>
                    <a:lstStyle/>
                    <a:p>
                      <a:r>
                        <a:rPr lang="en-US" dirty="0" smtClean="0"/>
                        <a:t>Slower code analysis</a:t>
                      </a:r>
                      <a:endParaRPr lang="en-US" dirty="0"/>
                    </a:p>
                  </a:txBody>
                  <a:tcPr/>
                </a:tc>
                <a:tc>
                  <a:txBody>
                    <a:bodyPr/>
                    <a:lstStyle/>
                    <a:p>
                      <a:r>
                        <a:rPr lang="en-US" dirty="0" smtClean="0"/>
                        <a:t>Faster code analysis</a:t>
                      </a:r>
                      <a:endParaRPr lang="en-US" dirty="0"/>
                    </a:p>
                  </a:txBody>
                  <a:tcPr/>
                </a:tc>
                <a:extLst>
                  <a:ext uri="{0D108BD9-81ED-4DB2-BD59-A6C34878D82A}">
                    <a16:rowId xmlns:a16="http://schemas.microsoft.com/office/drawing/2014/main" val="896067879"/>
                  </a:ext>
                </a:extLst>
              </a:tr>
              <a:tr h="370840">
                <a:tc>
                  <a:txBody>
                    <a:bodyPr/>
                    <a:lstStyle/>
                    <a:p>
                      <a:r>
                        <a:rPr lang="en-US" dirty="0" smtClean="0"/>
                        <a:t>Faster</a:t>
                      </a:r>
                      <a:r>
                        <a:rPr lang="en-US" baseline="0" dirty="0" smtClean="0"/>
                        <a:t> execution</a:t>
                      </a:r>
                      <a:endParaRPr lang="en-US" dirty="0"/>
                    </a:p>
                  </a:txBody>
                  <a:tcPr/>
                </a:tc>
                <a:tc>
                  <a:txBody>
                    <a:bodyPr/>
                    <a:lstStyle/>
                    <a:p>
                      <a:r>
                        <a:rPr lang="en-US" dirty="0" smtClean="0"/>
                        <a:t>Slower Execution</a:t>
                      </a:r>
                      <a:endParaRPr lang="en-US" dirty="0"/>
                    </a:p>
                  </a:txBody>
                  <a:tcPr/>
                </a:tc>
                <a:extLst>
                  <a:ext uri="{0D108BD9-81ED-4DB2-BD59-A6C34878D82A}">
                    <a16:rowId xmlns:a16="http://schemas.microsoft.com/office/drawing/2014/main" val="1276722511"/>
                  </a:ext>
                </a:extLst>
              </a:tr>
              <a:tr h="370840">
                <a:tc>
                  <a:txBody>
                    <a:bodyPr/>
                    <a:lstStyle/>
                    <a:p>
                      <a:r>
                        <a:rPr lang="en-US" dirty="0" smtClean="0"/>
                        <a:t>Example</a:t>
                      </a:r>
                      <a:r>
                        <a:rPr lang="en-US" baseline="0" dirty="0" smtClean="0"/>
                        <a:t> languages – C, C++, Java</a:t>
                      </a:r>
                      <a:endParaRPr lang="en-US" dirty="0"/>
                    </a:p>
                  </a:txBody>
                  <a:tcPr/>
                </a:tc>
                <a:tc>
                  <a:txBody>
                    <a:bodyPr/>
                    <a:lstStyle/>
                    <a:p>
                      <a:r>
                        <a:rPr lang="en-US" dirty="0" smtClean="0"/>
                        <a:t>Example languages – Python, Ruby</a:t>
                      </a:r>
                      <a:endParaRPr lang="en-US" dirty="0"/>
                    </a:p>
                  </a:txBody>
                  <a:tcPr/>
                </a:tc>
                <a:extLst>
                  <a:ext uri="{0D108BD9-81ED-4DB2-BD59-A6C34878D82A}">
                    <a16:rowId xmlns:a16="http://schemas.microsoft.com/office/drawing/2014/main" val="1043748363"/>
                  </a:ext>
                </a:extLst>
              </a:tr>
              <a:tr h="370840">
                <a:tc>
                  <a:txBody>
                    <a:bodyPr/>
                    <a:lstStyle/>
                    <a:p>
                      <a:endParaRPr lang="en-US" dirty="0"/>
                    </a:p>
                  </a:txBody>
                  <a:tcPr/>
                </a:tc>
                <a:tc>
                  <a:txBody>
                    <a:bodyPr/>
                    <a:lstStyle/>
                    <a:p>
                      <a:endParaRPr lang="en-US"/>
                    </a:p>
                  </a:txBody>
                  <a:tcPr/>
                </a:tc>
                <a:extLst>
                  <a:ext uri="{0D108BD9-81ED-4DB2-BD59-A6C34878D82A}">
                    <a16:rowId xmlns:a16="http://schemas.microsoft.com/office/drawing/2014/main" val="2249339642"/>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3710575362"/>
                  </a:ext>
                </a:extLst>
              </a:tr>
            </a:tbl>
          </a:graphicData>
        </a:graphic>
      </p:graphicFrame>
    </p:spTree>
    <p:extLst>
      <p:ext uri="{BB962C8B-B14F-4D97-AF65-F5344CB8AC3E}">
        <p14:creationId xmlns:p14="http://schemas.microsoft.com/office/powerpoint/2010/main" val="2264500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lstStyle/>
          <a:p>
            <a:r>
              <a:rPr lang="en-US" dirty="0" smtClean="0"/>
              <a:t>Data Types</a:t>
            </a:r>
          </a:p>
          <a:p>
            <a:pPr lvl="1"/>
            <a:r>
              <a:rPr lang="en-US" dirty="0" smtClean="0"/>
              <a:t>integer (</a:t>
            </a:r>
            <a:r>
              <a:rPr lang="en-US" dirty="0" err="1" smtClean="0"/>
              <a:t>int</a:t>
            </a:r>
            <a:r>
              <a:rPr lang="en-US" dirty="0" smtClean="0"/>
              <a:t>, integer, short, long)</a:t>
            </a:r>
          </a:p>
          <a:p>
            <a:pPr lvl="1"/>
            <a:r>
              <a:rPr lang="en-US" dirty="0" smtClean="0"/>
              <a:t>Floating point numbers (float, double, real, double precision)</a:t>
            </a:r>
          </a:p>
          <a:p>
            <a:pPr lvl="1"/>
            <a:r>
              <a:rPr lang="en-US" dirty="0" smtClean="0"/>
              <a:t>Character (character, char)</a:t>
            </a:r>
          </a:p>
          <a:p>
            <a:pPr lvl="1"/>
            <a:r>
              <a:rPr lang="en-US" dirty="0" smtClean="0"/>
              <a:t>Boolean (true or false, 1 or 0)</a:t>
            </a:r>
          </a:p>
          <a:p>
            <a:pPr lvl="1"/>
            <a:r>
              <a:rPr lang="en-US" dirty="0" smtClean="0"/>
              <a:t>String (an array of characters)</a:t>
            </a:r>
          </a:p>
          <a:p>
            <a:r>
              <a:rPr lang="en-US" dirty="0" smtClean="0"/>
              <a:t>Memory Allocation</a:t>
            </a:r>
          </a:p>
          <a:p>
            <a:r>
              <a:rPr lang="en-US" dirty="0" smtClean="0"/>
              <a:t>Operations</a:t>
            </a:r>
            <a:endParaRPr lang="en-US" dirty="0"/>
          </a:p>
        </p:txBody>
      </p:sp>
    </p:spTree>
    <p:extLst>
      <p:ext uri="{BB962C8B-B14F-4D97-AF65-F5344CB8AC3E}">
        <p14:creationId xmlns:p14="http://schemas.microsoft.com/office/powerpoint/2010/main" val="1194258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examples</a:t>
            </a:r>
            <a:endParaRPr lang="en-US" dirty="0"/>
          </a:p>
        </p:txBody>
      </p:sp>
      <p:sp>
        <p:nvSpPr>
          <p:cNvPr id="3" name="Content Placeholder 2"/>
          <p:cNvSpPr>
            <a:spLocks noGrp="1"/>
          </p:cNvSpPr>
          <p:nvPr>
            <p:ph idx="1"/>
          </p:nvPr>
        </p:nvSpPr>
        <p:spPr/>
        <p:txBody>
          <a:bodyPr/>
          <a:lstStyle/>
          <a:p>
            <a:r>
              <a:rPr lang="en-US" dirty="0" smtClean="0"/>
              <a:t>Declaration</a:t>
            </a:r>
          </a:p>
          <a:p>
            <a:r>
              <a:rPr lang="en-US" dirty="0" smtClean="0"/>
              <a:t>Initializing</a:t>
            </a:r>
          </a:p>
          <a:p>
            <a:r>
              <a:rPr lang="en-US" dirty="0" smtClean="0"/>
              <a:t>Assigning</a:t>
            </a:r>
          </a:p>
        </p:txBody>
      </p:sp>
    </p:spTree>
    <p:extLst>
      <p:ext uri="{BB962C8B-B14F-4D97-AF65-F5344CB8AC3E}">
        <p14:creationId xmlns:p14="http://schemas.microsoft.com/office/powerpoint/2010/main" val="2014709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Casting</a:t>
            </a:r>
            <a:endParaRPr lang="en-US" dirty="0"/>
          </a:p>
        </p:txBody>
      </p:sp>
      <p:sp>
        <p:nvSpPr>
          <p:cNvPr id="3" name="Content Placeholder 2"/>
          <p:cNvSpPr>
            <a:spLocks noGrp="1"/>
          </p:cNvSpPr>
          <p:nvPr>
            <p:ph idx="1"/>
          </p:nvPr>
        </p:nvSpPr>
        <p:spPr/>
        <p:txBody>
          <a:bodyPr/>
          <a:lstStyle/>
          <a:p>
            <a:r>
              <a:rPr lang="en-US" dirty="0" smtClean="0"/>
              <a:t>What happens when you add a character type to a string type?</a:t>
            </a:r>
          </a:p>
          <a:p>
            <a:r>
              <a:rPr lang="en-US" dirty="0" smtClean="0"/>
              <a:t>What happens when you add an integer type to a float? Or a float to an integer?</a:t>
            </a:r>
          </a:p>
          <a:p>
            <a:r>
              <a:rPr lang="en-US" dirty="0" smtClean="0"/>
              <a:t>What happens when you assign 3.14 to an integer type?</a:t>
            </a:r>
          </a:p>
          <a:p>
            <a:r>
              <a:rPr lang="en-US" dirty="0" smtClean="0"/>
              <a:t>Understanding how type casting works with your language can save you hours from debugging</a:t>
            </a:r>
          </a:p>
          <a:p>
            <a:endParaRPr lang="en-US" dirty="0"/>
          </a:p>
        </p:txBody>
      </p:sp>
    </p:spTree>
    <p:extLst>
      <p:ext uri="{BB962C8B-B14F-4D97-AF65-F5344CB8AC3E}">
        <p14:creationId xmlns:p14="http://schemas.microsoft.com/office/powerpoint/2010/main" val="1704982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input output</a:t>
            </a:r>
            <a:endParaRPr lang="en-US" dirty="0"/>
          </a:p>
        </p:txBody>
      </p:sp>
      <p:sp>
        <p:nvSpPr>
          <p:cNvPr id="3" name="Content Placeholder 2"/>
          <p:cNvSpPr>
            <a:spLocks noGrp="1"/>
          </p:cNvSpPr>
          <p:nvPr>
            <p:ph idx="1"/>
          </p:nvPr>
        </p:nvSpPr>
        <p:spPr/>
        <p:txBody>
          <a:bodyPr/>
          <a:lstStyle/>
          <a:p>
            <a:r>
              <a:rPr lang="en-US" dirty="0"/>
              <a:t>print </a:t>
            </a:r>
            <a:r>
              <a:rPr lang="en-US" dirty="0" smtClean="0"/>
              <a:t>(“Hello World!")</a:t>
            </a:r>
          </a:p>
          <a:p>
            <a:r>
              <a:rPr lang="en-US" dirty="0" err="1" smtClean="0"/>
              <a:t>cout</a:t>
            </a:r>
            <a:r>
              <a:rPr lang="en-US" dirty="0" smtClean="0"/>
              <a:t> &lt;&lt; “Hello World!”;</a:t>
            </a:r>
          </a:p>
          <a:p>
            <a:r>
              <a:rPr lang="en-US" dirty="0" err="1" smtClean="0"/>
              <a:t>System.out.println</a:t>
            </a:r>
            <a:r>
              <a:rPr lang="en-US" dirty="0" smtClean="0"/>
              <a:t>(“Hello World!”);</a:t>
            </a:r>
          </a:p>
          <a:p>
            <a:endParaRPr lang="en-US" dirty="0"/>
          </a:p>
          <a:p>
            <a:r>
              <a:rPr lang="en-US" dirty="0" smtClean="0"/>
              <a:t>Storing inputs to a variable</a:t>
            </a:r>
            <a:endParaRPr lang="en-US" dirty="0"/>
          </a:p>
        </p:txBody>
      </p:sp>
    </p:spTree>
    <p:extLst>
      <p:ext uri="{BB962C8B-B14F-4D97-AF65-F5344CB8AC3E}">
        <p14:creationId xmlns:p14="http://schemas.microsoft.com/office/powerpoint/2010/main" val="315732597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54</TotalTime>
  <Words>845</Words>
  <Application>Microsoft Office PowerPoint</Application>
  <PresentationFormat>Widescreen</PresentationFormat>
  <Paragraphs>133</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Gill Sans MT</vt:lpstr>
      <vt:lpstr>Wingdings 2</vt:lpstr>
      <vt:lpstr>Dividend</vt:lpstr>
      <vt:lpstr>Programming 101</vt:lpstr>
      <vt:lpstr>Objectives for week 1</vt:lpstr>
      <vt:lpstr>High level vs low level programming language</vt:lpstr>
      <vt:lpstr>Syntax</vt:lpstr>
      <vt:lpstr>Compiler Vs Interpreter – Some basic differences</vt:lpstr>
      <vt:lpstr>Variables</vt:lpstr>
      <vt:lpstr>Variables examples</vt:lpstr>
      <vt:lpstr>Type Casting</vt:lpstr>
      <vt:lpstr>Standard input output</vt:lpstr>
      <vt:lpstr>Conditions</vt:lpstr>
      <vt:lpstr>Condition example</vt:lpstr>
      <vt:lpstr>Functions</vt:lpstr>
      <vt:lpstr>Function example</vt:lpstr>
      <vt:lpstr>Other things to know!</vt:lpstr>
      <vt:lpstr>Input/Output redirection</vt:lpstr>
      <vt:lpstr>Setting up to compile/run your code</vt:lpstr>
      <vt:lpstr>Your first lab exercise</vt:lpstr>
    </vt:vector>
  </TitlesOfParts>
  <Company>Amazon Corporate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101</dc:title>
  <dc:creator>Wang, Wayne</dc:creator>
  <cp:lastModifiedBy>Wang, Wayne</cp:lastModifiedBy>
  <cp:revision>6</cp:revision>
  <dcterms:created xsi:type="dcterms:W3CDTF">2018-08-06T04:55:20Z</dcterms:created>
  <dcterms:modified xsi:type="dcterms:W3CDTF">2018-08-06T05:49:32Z</dcterms:modified>
</cp:coreProperties>
</file>