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3" r:id="rId24"/>
    <p:sldId id="304" r:id="rId25"/>
    <p:sldId id="305" r:id="rId26"/>
    <p:sldId id="307" r:id="rId27"/>
    <p:sldId id="308" r:id="rId28"/>
  </p:sldIdLst>
  <p:sldSz cx="12192000" cy="6858000"/>
  <p:notesSz cx="6858000" cy="9144000"/>
  <p:embeddedFontLst>
    <p:embeddedFont>
      <p:font typeface="Lato" panose="020F0502020204030203"/>
      <p:regular r:id="rId32"/>
      <p:bold r:id="rId33"/>
      <p:italic r:id="rId34"/>
      <p:boldItalic r:id="rId35"/>
    </p:embeddedFont>
    <p:embeddedFont>
      <p:font typeface="Calibri" panose="020F0502020204030204"/>
      <p:regular r:id="rId36"/>
      <p:bold r:id="rId37"/>
      <p:italic r:id="rId38"/>
      <p:boldItalic r:id="rId39"/>
    </p:embeddedFont>
    <p:embeddedFont>
      <p:font typeface="Open Sans"/>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12.fntdata"/><Relationship Id="rId42" Type="http://schemas.openxmlformats.org/officeDocument/2006/relationships/font" Target="fonts/font11.fntdata"/><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ff3a7120db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ff3a7120db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6" name="Google Shape;286;gff3a7120db_0_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1" name="Google Shape;2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3" name="Google Shape;343;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8" name="Shape 348"/>
        <p:cNvGrpSpPr/>
        <p:nvPr/>
      </p:nvGrpSpPr>
      <p:grpSpPr>
        <a:xfrm>
          <a:off x="0" y="0"/>
          <a:ext cx="0" cy="0"/>
          <a:chOff x="0" y="0"/>
          <a:chExt cx="0" cy="0"/>
        </a:xfrm>
      </p:grpSpPr>
      <p:sp>
        <p:nvSpPr>
          <p:cNvPr id="349" name="Google Shape;349;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0" name="Google Shape;350;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panose="020B0604020202020204"/>
              <a:buNone/>
            </a:pPr>
          </a:p>
        </p:txBody>
      </p:sp>
      <p:sp>
        <p:nvSpPr>
          <p:cNvPr id="359" name="Google Shape;359;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 name="Shape 12"/>
        <p:cNvGrpSpPr/>
        <p:nvPr/>
      </p:nvGrpSpPr>
      <p:grpSpPr>
        <a:xfrm>
          <a:off x="0" y="0"/>
          <a:ext cx="0" cy="0"/>
          <a:chOff x="0" y="0"/>
          <a:chExt cx="0" cy="0"/>
        </a:xfrm>
      </p:grpSpPr>
      <p:sp>
        <p:nvSpPr>
          <p:cNvPr id="13" name="Google Shape;13;g1566eba526d_0_178"/>
          <p:cNvSpPr txBox="1"/>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g1566eba526d_0_178"/>
          <p:cNvSpPr txBox="1"/>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g1566eba526d_0_178"/>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lear">
  <p:cSld name="Clear">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raphic with title 1">
  <p:cSld name="Graphic with title 1">
    <p:spTree>
      <p:nvGrpSpPr>
        <p:cNvPr id="17" name="Shape 17"/>
        <p:cNvGrpSpPr/>
        <p:nvPr/>
      </p:nvGrpSpPr>
      <p:grpSpPr>
        <a:xfrm>
          <a:off x="0" y="0"/>
          <a:ext cx="0" cy="0"/>
          <a:chOff x="0" y="0"/>
          <a:chExt cx="0" cy="0"/>
        </a:xfrm>
      </p:grpSpPr>
      <p:sp>
        <p:nvSpPr>
          <p:cNvPr id="18" name="Google Shape;18;p48"/>
          <p:cNvSpPr/>
          <p:nvPr>
            <p:ph type="pic" idx="2"/>
          </p:nvPr>
        </p:nvSpPr>
        <p:spPr>
          <a:xfrm>
            <a:off x="0" y="219127"/>
            <a:ext cx="5398451" cy="6934100"/>
          </a:xfrm>
          <a:prstGeom prst="rect">
            <a:avLst/>
          </a:prstGeom>
          <a:noFill/>
          <a:ln>
            <a:noFill/>
          </a:ln>
        </p:spPr>
      </p:sp>
      <p:sp>
        <p:nvSpPr>
          <p:cNvPr id="19" name="Google Shape;19;p48"/>
          <p:cNvSpPr txBox="1"/>
          <p:nvPr>
            <p:ph type="body" idx="1"/>
          </p:nvPr>
        </p:nvSpPr>
        <p:spPr>
          <a:xfrm>
            <a:off x="6096000" y="989761"/>
            <a:ext cx="5471584"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Google Shape;20;p48"/>
          <p:cNvSpPr txBox="1"/>
          <p:nvPr>
            <p:ph type="body" idx="3"/>
          </p:nvPr>
        </p:nvSpPr>
        <p:spPr>
          <a:xfrm>
            <a:off x="6096000" y="1818343"/>
            <a:ext cx="5471584"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idle title ">
  <p:cSld name="Midle title ">
    <p:spTree>
      <p:nvGrpSpPr>
        <p:cNvPr id="21" name="Shape 21"/>
        <p:cNvGrpSpPr/>
        <p:nvPr/>
      </p:nvGrpSpPr>
      <p:grpSpPr>
        <a:xfrm>
          <a:off x="0" y="0"/>
          <a:ext cx="0" cy="0"/>
          <a:chOff x="0" y="0"/>
          <a:chExt cx="0" cy="0"/>
        </a:xfrm>
      </p:grpSpPr>
      <p:sp>
        <p:nvSpPr>
          <p:cNvPr id="22" name="Google Shape;22;p49"/>
          <p:cNvSpPr txBox="1"/>
          <p:nvPr>
            <p:ph type="body" idx="1"/>
          </p:nvPr>
        </p:nvSpPr>
        <p:spPr>
          <a:xfrm>
            <a:off x="635165" y="3231595"/>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Google Shape;23;p49"/>
          <p:cNvSpPr txBox="1"/>
          <p:nvPr>
            <p:ph type="body" idx="2"/>
          </p:nvPr>
        </p:nvSpPr>
        <p:spPr>
          <a:xfrm>
            <a:off x="635165" y="4060176"/>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op center title">
  <p:cSld name="Top center title">
    <p:spTree>
      <p:nvGrpSpPr>
        <p:cNvPr id="24" name="Shape 24"/>
        <p:cNvGrpSpPr/>
        <p:nvPr/>
      </p:nvGrpSpPr>
      <p:grpSpPr>
        <a:xfrm>
          <a:off x="0" y="0"/>
          <a:ext cx="0" cy="0"/>
          <a:chOff x="0" y="0"/>
          <a:chExt cx="0" cy="0"/>
        </a:xfrm>
      </p:grpSpPr>
      <p:sp>
        <p:nvSpPr>
          <p:cNvPr id="25" name="Google Shape;25;p50"/>
          <p:cNvSpPr txBox="1"/>
          <p:nvPr>
            <p:ph type="body" idx="1"/>
          </p:nvPr>
        </p:nvSpPr>
        <p:spPr>
          <a:xfrm>
            <a:off x="332943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6" name="Google Shape;26;p50"/>
          <p:cNvSpPr txBox="1"/>
          <p:nvPr>
            <p:ph type="body" idx="2"/>
          </p:nvPr>
        </p:nvSpPr>
        <p:spPr>
          <a:xfrm>
            <a:off x="332943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ctr"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op left title">
  <p:cSld name="Top left title">
    <p:spTree>
      <p:nvGrpSpPr>
        <p:cNvPr id="27" name="Shape 27"/>
        <p:cNvGrpSpPr/>
        <p:nvPr/>
      </p:nvGrpSpPr>
      <p:grpSpPr>
        <a:xfrm>
          <a:off x="0" y="0"/>
          <a:ext cx="0" cy="0"/>
          <a:chOff x="0" y="0"/>
          <a:chExt cx="0" cy="0"/>
        </a:xfrm>
      </p:grpSpPr>
      <p:sp>
        <p:nvSpPr>
          <p:cNvPr id="28" name="Google Shape;28;p51"/>
          <p:cNvSpPr txBox="1"/>
          <p:nvPr>
            <p:ph type="body" idx="1"/>
          </p:nvPr>
        </p:nvSpPr>
        <p:spPr>
          <a:xfrm>
            <a:off x="629771" y="497272"/>
            <a:ext cx="5551276" cy="769275"/>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rgbClr val="7F7F7F"/>
              </a:buClr>
              <a:buSzPts val="5333"/>
              <a:buFont typeface="Arial" panose="020B0604020202020204"/>
              <a:buNone/>
              <a:defRPr sz="5335" b="0" i="0" u="none" strike="noStrike" cap="none">
                <a:solidFill>
                  <a:srgbClr val="7F7F7F"/>
                </a:solidFill>
                <a:latin typeface="Raleway Light"/>
                <a:ea typeface="Raleway Light"/>
                <a:cs typeface="Raleway Light"/>
                <a:sym typeface="Raleway Light"/>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 name="Google Shape;29;p51"/>
          <p:cNvSpPr txBox="1"/>
          <p:nvPr>
            <p:ph type="body" idx="2"/>
          </p:nvPr>
        </p:nvSpPr>
        <p:spPr>
          <a:xfrm>
            <a:off x="629771" y="1325853"/>
            <a:ext cx="5551276" cy="295800"/>
          </a:xfrm>
          <a:prstGeom prst="rect">
            <a:avLst/>
          </a:prstGeom>
          <a:noFill/>
          <a:ln>
            <a:noFill/>
          </a:ln>
        </p:spPr>
        <p:txBody>
          <a:bodyPr spcFirstLastPara="1" wrap="square" lIns="0" tIns="45700" rIns="91425" bIns="45700" anchor="t" anchorCtr="0">
            <a:noAutofit/>
          </a:bodyPr>
          <a:lstStyle>
            <a:lvl1pPr marL="457200" marR="0" lvl="0" indent="-228600" algn="l" rtl="0">
              <a:lnSpc>
                <a:spcPct val="90000"/>
              </a:lnSpc>
              <a:spcBef>
                <a:spcPts val="1335"/>
              </a:spcBef>
              <a:spcAft>
                <a:spcPts val="0"/>
              </a:spcAft>
              <a:buClr>
                <a:schemeClr val="accent2"/>
              </a:buClr>
              <a:buSzPts val="1333"/>
              <a:buFont typeface="Arial" panose="020B0604020202020204"/>
              <a:buNone/>
              <a:defRPr sz="1335" b="1" i="0" u="none" strike="noStrike" cap="none">
                <a:solidFill>
                  <a:schemeClr val="accent2"/>
                </a:solidFill>
                <a:latin typeface="Raleway Black"/>
                <a:ea typeface="Raleway Black"/>
                <a:cs typeface="Raleway Black"/>
                <a:sym typeface="Raleway Black"/>
              </a:defRPr>
            </a:lvl1pPr>
            <a:lvl2pPr marL="914400" marR="0" lvl="1"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2pPr>
            <a:lvl3pPr marL="1371600" marR="0" lvl="2"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3pPr>
            <a:lvl4pPr marL="1828800" marR="0" lvl="3"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4pPr>
            <a:lvl5pPr marL="2286000" marR="0" lvl="4" indent="-228600" algn="l" rtl="0">
              <a:lnSpc>
                <a:spcPct val="90000"/>
              </a:lnSpc>
              <a:spcBef>
                <a:spcPts val="665"/>
              </a:spcBef>
              <a:spcAft>
                <a:spcPts val="0"/>
              </a:spcAft>
              <a:buClr>
                <a:schemeClr val="dk1"/>
              </a:buClr>
              <a:buSzPts val="5333"/>
              <a:buFont typeface="Arial" panose="020B0604020202020204"/>
              <a:buNone/>
              <a:defRPr sz="5335" b="0" i="0" u="none" strike="noStrike" cap="none">
                <a:solidFill>
                  <a:schemeClr val="dk1"/>
                </a:solidFill>
                <a:latin typeface="Raleway Light"/>
                <a:ea typeface="Raleway Light"/>
                <a:cs typeface="Raleway Light"/>
                <a:sym typeface="Raleway Light"/>
              </a:defRPr>
            </a:lvl5pPr>
            <a:lvl6pPr marL="2743200" marR="0" lvl="5"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81000" algn="l" rtl="0">
              <a:lnSpc>
                <a:spcPct val="90000"/>
              </a:lnSpc>
              <a:spcBef>
                <a:spcPts val="665"/>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1">
  <p:cSld name="Slide #1">
    <p:spTree>
      <p:nvGrpSpPr>
        <p:cNvPr id="30"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0"/>
          <p:cNvSpPr/>
          <p:nvPr/>
        </p:nvSpPr>
        <p:spPr>
          <a:xfrm>
            <a:off x="8782521" y="6450660"/>
            <a:ext cx="339727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7F7F7F"/>
                </a:solidFill>
                <a:latin typeface="Lato" panose="020F0502020204030203"/>
                <a:ea typeface="Lato" panose="020F0502020204030203"/>
                <a:cs typeface="Lato" panose="020F0502020204030203"/>
                <a:sym typeface="Lato" panose="020F0502020204030203"/>
              </a:rPr>
              <a:t>Copyright Intellipaat. All rights reserved. </a:t>
            </a:r>
            <a:endParaRPr sz="1465"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1" name="Google Shape;11;p40"/>
          <p:cNvPicPr preferRelativeResize="0"/>
          <p:nvPr/>
        </p:nvPicPr>
        <p:blipFill rotWithShape="1">
          <a:blip r:embed="rId8"/>
          <a:srcRect/>
          <a:stretch>
            <a:fillRect/>
          </a:stretch>
        </p:blipFill>
        <p:spPr>
          <a:xfrm>
            <a:off x="168965" y="119270"/>
            <a:ext cx="2166171" cy="75056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gff3a7120db_0_0"/>
          <p:cNvSpPr txBox="1"/>
          <p:nvPr/>
        </p:nvSpPr>
        <p:spPr>
          <a:xfrm>
            <a:off x="191940" y="2132955"/>
            <a:ext cx="11686800" cy="16764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5400"/>
              <a:buFont typeface="Arial" panose="020B0604020202020204"/>
              <a:buNone/>
            </a:pPr>
            <a:endParaRPr sz="5400" b="0" i="0" u="none" strike="noStrike" cap="none">
              <a:solidFill>
                <a:srgbClr val="595959"/>
              </a:solidFill>
              <a:latin typeface="Open Sans"/>
              <a:ea typeface="Open Sans"/>
              <a:cs typeface="Open Sans"/>
              <a:sym typeface="Open Sans"/>
            </a:endParaRPr>
          </a:p>
          <a:p>
            <a:pPr marL="0" marR="0" lvl="0" indent="0" algn="l" rtl="0">
              <a:lnSpc>
                <a:spcPct val="90000"/>
              </a:lnSpc>
              <a:spcBef>
                <a:spcPts val="0"/>
              </a:spcBef>
              <a:spcAft>
                <a:spcPts val="0"/>
              </a:spcAft>
              <a:buClr>
                <a:srgbClr val="000000"/>
              </a:buClr>
              <a:buSzPts val="5400"/>
              <a:buFont typeface="Arial" panose="020B0604020202020204"/>
              <a:buNone/>
            </a:pPr>
            <a:r>
              <a:rPr lang="en-US" sz="5400" b="0" i="0" u="none" strike="noStrike" cap="none">
                <a:solidFill>
                  <a:srgbClr val="595959"/>
                </a:solidFill>
                <a:latin typeface="Open Sans"/>
                <a:ea typeface="Open Sans"/>
                <a:cs typeface="Open Sans"/>
                <a:sym typeface="Open Sans"/>
              </a:rPr>
              <a:t>                 EBS- Elastic Block Store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pic>
        <p:nvPicPr>
          <p:cNvPr id="2" name="Picture 1"/>
          <p:cNvPicPr>
            <a:picLocks noChangeAspect="1"/>
          </p:cNvPicPr>
          <p:nvPr/>
        </p:nvPicPr>
        <p:blipFill>
          <a:blip r:embed="rId1"/>
          <a:stretch>
            <a:fillRect/>
          </a:stretch>
        </p:blipFill>
        <p:spPr>
          <a:xfrm>
            <a:off x="1485900" y="1557020"/>
            <a:ext cx="9220200" cy="4686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HDD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95960" y="2925445"/>
            <a:ext cx="9556750" cy="15240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SSD-backed volumes are optimized for frequent read/write operations with small I/O size, where the dominant performance attribute is IOPS.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SSD-backed volume types include:</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General Purpose SSD</a:t>
            </a:r>
            <a:r>
              <a:rPr lang="en-US" sz="1400" b="0" i="0" u="none" strike="noStrike" cap="none">
                <a:solidFill>
                  <a:srgbClr val="000000"/>
                </a:solidFill>
                <a:latin typeface="Open Sans"/>
                <a:ea typeface="Open Sans"/>
                <a:cs typeface="Open Sans"/>
                <a:sym typeface="Open Sans"/>
              </a:rPr>
              <a:t> and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Provisioned IOPS SSD</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SSD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95960" y="2925445"/>
            <a:ext cx="9556750" cy="15240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SSD-backed volumes are optimized for frequent read/write operations with small I/O size, where the dominant performance attribute is IOPS.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SSD-backed volume types include:</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General Purpose SSD</a:t>
            </a:r>
            <a:r>
              <a:rPr lang="en-US" sz="1400" b="0" i="0" u="none" strike="noStrike" cap="none">
                <a:solidFill>
                  <a:srgbClr val="000000"/>
                </a:solidFill>
                <a:latin typeface="Open Sans"/>
                <a:ea typeface="Open Sans"/>
                <a:cs typeface="Open Sans"/>
                <a:sym typeface="Open Sans"/>
              </a:rPr>
              <a:t> and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Provisioned IOPS SSD</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SSD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95960" y="2925445"/>
            <a:ext cx="9556750" cy="13081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HDD-backed volumes are optimized for large streaming workloads where the dominant performance attribute is throughput.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HDD volume types include:</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Throughput Optimized</a:t>
            </a:r>
            <a:r>
              <a:rPr lang="en-US" sz="1400" b="0" i="0" u="none" strike="noStrike" cap="none">
                <a:solidFill>
                  <a:srgbClr val="000000"/>
                </a:solidFill>
                <a:latin typeface="Open Sans"/>
                <a:ea typeface="Open Sans"/>
                <a:cs typeface="Open Sans"/>
                <a:sym typeface="Open Sans"/>
              </a:rPr>
              <a:t> HDD and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Cold HDD</a:t>
            </a:r>
            <a:r>
              <a:rPr lang="en-US" sz="1400" b="0" i="0" u="none" strike="noStrike" cap="none">
                <a:solidFill>
                  <a:srgbClr val="000000"/>
                </a:solidFill>
                <a:latin typeface="Open Sans"/>
                <a:ea typeface="Open Sans"/>
                <a:cs typeface="Open Sans"/>
                <a:sym typeface="Open Sans"/>
              </a:rPr>
              <a:t> </a:t>
            </a: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pic>
        <p:nvPicPr>
          <p:cNvPr id="1" name="Picture 0"/>
          <p:cNvPicPr>
            <a:picLocks noChangeAspect="1"/>
          </p:cNvPicPr>
          <p:nvPr/>
        </p:nvPicPr>
        <p:blipFill>
          <a:blip r:embed="rId1"/>
          <a:stretch>
            <a:fillRect/>
          </a:stretch>
        </p:blipFill>
        <p:spPr>
          <a:xfrm>
            <a:off x="838835" y="1691640"/>
            <a:ext cx="10777220" cy="4203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35" y="1725930"/>
            <a:ext cx="5826125" cy="92202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Previous Generation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83260" y="3645535"/>
            <a:ext cx="9556750" cy="109283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Magnetic (standard) volumes are previous generation volumes that are backed by magentic drives.</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Suited for small datasets where data is accessed infrequently and performance is not of primary importance.</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p:txBody>
      </p:sp>
      <p:pic>
        <p:nvPicPr>
          <p:cNvPr id="2" name="Picture 1"/>
          <p:cNvPicPr>
            <a:picLocks noChangeAspect="1"/>
          </p:cNvPicPr>
          <p:nvPr/>
        </p:nvPicPr>
        <p:blipFill>
          <a:blip r:embed="rId1"/>
          <a:stretch>
            <a:fillRect/>
          </a:stretch>
        </p:blipFill>
        <p:spPr>
          <a:xfrm>
            <a:off x="10240010" y="1557020"/>
            <a:ext cx="1636395" cy="12261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pic>
        <p:nvPicPr>
          <p:cNvPr id="2" name="Picture 1"/>
          <p:cNvPicPr>
            <a:picLocks noChangeAspect="1"/>
          </p:cNvPicPr>
          <p:nvPr/>
        </p:nvPicPr>
        <p:blipFill>
          <a:blip r:embed="rId1"/>
          <a:stretch>
            <a:fillRect/>
          </a:stretch>
        </p:blipFill>
        <p:spPr>
          <a:xfrm>
            <a:off x="1127760" y="1629410"/>
            <a:ext cx="9817735" cy="46564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IOPS &amp; Throughput</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3213100"/>
            <a:ext cx="9556750" cy="5080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600" b="0" i="0" u="none" strike="noStrike" cap="none">
                <a:solidFill>
                  <a:srgbClr val="000000"/>
                </a:solidFill>
                <a:latin typeface="Open Sans"/>
                <a:ea typeface="Open Sans"/>
                <a:cs typeface="Open Sans"/>
                <a:sym typeface="Open Sans"/>
              </a:rPr>
              <a:t>Throughput and IOPS (Input/Output Operations Per Second) are two different performance metrics used in storage systems.</a:t>
            </a:r>
            <a:endParaRPr lang="en-US" sz="16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Throughput</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3213100"/>
            <a:ext cx="9556750" cy="13081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Throughput refers to the amount of data that can be transferred between two points in a given time frame.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It is usually measured in terms of bytes per second (B/s), megabytes per second (MB/s), or gigabytes per second (GB/s).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Throughput is an important metric for applications that require high data transfer rates, such as video streaming, large file transfers, and database applications.</a:t>
            </a:r>
            <a:endParaRPr lang="en-US"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IOPS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3213100"/>
            <a:ext cx="9556750" cy="15240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 IOPS is a measure of the number of input/output operations that can be performed by a storage system in a second.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IOPS is used to measure the random access performance of a storage system, such as hard disk drives (HDDs) or solid-state drives (SSDs).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It is particularly important for applications that require a high level of random access, such as databases or virtualization.</a:t>
            </a:r>
            <a:endParaRPr lang="en-US"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1"/>
          <p:cNvSpPr txBox="1"/>
          <p:nvPr/>
        </p:nvSpPr>
        <p:spPr>
          <a:xfrm>
            <a:off x="2646867" y="2469551"/>
            <a:ext cx="2005330" cy="23114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b="1" i="0" u="none" strike="noStrike" cap="none">
                <a:solidFill>
                  <a:schemeClr val="dk1"/>
                </a:solidFill>
                <a:latin typeface="Open Sans"/>
                <a:ea typeface="Open Sans"/>
                <a:cs typeface="Open Sans"/>
                <a:sym typeface="Open Sans"/>
              </a:rPr>
              <a:t>Introduction to EBS</a:t>
            </a:r>
            <a:endParaRPr lang="en-US" sz="1400" b="1" i="0" u="none" strike="noStrike" cap="none">
              <a:solidFill>
                <a:schemeClr val="dk1"/>
              </a:solidFill>
              <a:latin typeface="Open Sans"/>
              <a:ea typeface="Open Sans"/>
              <a:cs typeface="Open Sans"/>
              <a:sym typeface="Open Sans"/>
            </a:endParaRPr>
          </a:p>
        </p:txBody>
      </p:sp>
      <p:sp>
        <p:nvSpPr>
          <p:cNvPr id="294" name="Google Shape;294;p1"/>
          <p:cNvSpPr txBox="1"/>
          <p:nvPr/>
        </p:nvSpPr>
        <p:spPr>
          <a:xfrm>
            <a:off x="2645524" y="3775212"/>
            <a:ext cx="2643590" cy="44640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b="1" i="0" u="none" strike="noStrike" cap="none">
                <a:solidFill>
                  <a:schemeClr val="dk1"/>
                </a:solidFill>
                <a:latin typeface="Open Sans"/>
                <a:ea typeface="Open Sans"/>
                <a:cs typeface="Open Sans"/>
                <a:sym typeface="Open Sans"/>
              </a:rPr>
              <a:t>Performance Characteristics - IOPS &amp; Throughput</a:t>
            </a:r>
            <a:endParaRPr lang="en-US" sz="1400" b="1" i="0" u="none" strike="noStrike" cap="none">
              <a:solidFill>
                <a:schemeClr val="dk1"/>
              </a:solidFill>
              <a:latin typeface="Open Sans"/>
              <a:ea typeface="Open Sans"/>
              <a:cs typeface="Open Sans"/>
              <a:sym typeface="Open Sans"/>
            </a:endParaRPr>
          </a:p>
        </p:txBody>
      </p:sp>
      <p:sp>
        <p:nvSpPr>
          <p:cNvPr id="295" name="Google Shape;295;p1"/>
          <p:cNvSpPr txBox="1"/>
          <p:nvPr/>
        </p:nvSpPr>
        <p:spPr>
          <a:xfrm>
            <a:off x="2665551" y="5182453"/>
            <a:ext cx="1337600" cy="23114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b="1" i="0" u="none" strike="noStrike" cap="none">
                <a:solidFill>
                  <a:schemeClr val="dk1"/>
                </a:solidFill>
                <a:latin typeface="Open Sans"/>
                <a:ea typeface="Open Sans"/>
                <a:cs typeface="Open Sans"/>
                <a:sym typeface="Open Sans"/>
              </a:rPr>
              <a:t>EBS Snapshots</a:t>
            </a:r>
            <a:endParaRPr sz="1400" b="0" i="0" u="none" strike="noStrike" cap="none">
              <a:solidFill>
                <a:schemeClr val="dk1"/>
              </a:solidFill>
              <a:latin typeface="Open Sans"/>
              <a:ea typeface="Open Sans"/>
              <a:cs typeface="Open Sans"/>
              <a:sym typeface="Open Sans"/>
            </a:endParaRPr>
          </a:p>
        </p:txBody>
      </p:sp>
      <p:sp>
        <p:nvSpPr>
          <p:cNvPr id="296" name="Google Shape;296;p1"/>
          <p:cNvSpPr txBox="1"/>
          <p:nvPr/>
        </p:nvSpPr>
        <p:spPr>
          <a:xfrm>
            <a:off x="8847271" y="2393955"/>
            <a:ext cx="2462986" cy="23114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b="1" i="0" u="none" strike="noStrike" cap="none">
                <a:solidFill>
                  <a:schemeClr val="dk1"/>
                </a:solidFill>
                <a:latin typeface="Open Sans"/>
                <a:ea typeface="Open Sans"/>
                <a:cs typeface="Open Sans"/>
                <a:sym typeface="Open Sans"/>
              </a:rPr>
              <a:t>EBS Volume Types</a:t>
            </a:r>
            <a:endParaRPr lang="en-US" sz="1400" b="1" i="0" u="none" strike="noStrike" cap="none">
              <a:solidFill>
                <a:schemeClr val="dk1"/>
              </a:solidFill>
              <a:latin typeface="Open Sans"/>
              <a:ea typeface="Open Sans"/>
              <a:cs typeface="Open Sans"/>
              <a:sym typeface="Open Sans"/>
            </a:endParaRPr>
          </a:p>
        </p:txBody>
      </p:sp>
      <p:sp>
        <p:nvSpPr>
          <p:cNvPr id="297" name="Google Shape;297;p1"/>
          <p:cNvSpPr txBox="1"/>
          <p:nvPr/>
        </p:nvSpPr>
        <p:spPr>
          <a:xfrm>
            <a:off x="8849032" y="3800994"/>
            <a:ext cx="2085061" cy="44640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b="1" i="0" u="none" strike="noStrike" cap="none">
                <a:solidFill>
                  <a:schemeClr val="dk1"/>
                </a:solidFill>
                <a:latin typeface="Open Sans"/>
                <a:ea typeface="Open Sans"/>
                <a:cs typeface="Open Sans"/>
                <a:sym typeface="Open Sans"/>
              </a:rPr>
              <a:t>Pricing and Service Quota</a:t>
            </a:r>
            <a:endParaRPr lang="en-US" sz="1400" b="1" i="0" u="none" strike="noStrike" cap="none">
              <a:solidFill>
                <a:schemeClr val="dk1"/>
              </a:solidFill>
              <a:latin typeface="Open Sans"/>
              <a:ea typeface="Open Sans"/>
              <a:cs typeface="Open Sans"/>
              <a:sym typeface="Open Sans"/>
            </a:endParaRPr>
          </a:p>
        </p:txBody>
      </p:sp>
      <p:sp>
        <p:nvSpPr>
          <p:cNvPr id="298" name="Google Shape;298;p1"/>
          <p:cNvSpPr txBox="1"/>
          <p:nvPr/>
        </p:nvSpPr>
        <p:spPr>
          <a:xfrm>
            <a:off x="8849802" y="5171617"/>
            <a:ext cx="1893187" cy="87757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None/>
            </a:pPr>
            <a:r>
              <a:rPr lang="en-US" sz="1400" b="1" i="0" u="none" strike="noStrike" cap="none">
                <a:solidFill>
                  <a:schemeClr val="dk1"/>
                </a:solidFill>
                <a:latin typeface="Open Sans"/>
                <a:ea typeface="Open Sans"/>
                <a:cs typeface="Open Sans"/>
                <a:sym typeface="Open Sans"/>
              </a:rPr>
              <a:t>Hands-on EBS Volumes, Mounting, Snaphots, Replication</a:t>
            </a:r>
            <a:endParaRPr lang="en-US" sz="1400" b="1" i="0" u="none" strike="noStrike" cap="none">
              <a:solidFill>
                <a:schemeClr val="dk1"/>
              </a:solidFill>
              <a:latin typeface="Open Sans"/>
              <a:ea typeface="Open Sans"/>
              <a:cs typeface="Open Sans"/>
              <a:sym typeface="Open Sans"/>
            </a:endParaRPr>
          </a:p>
        </p:txBody>
      </p:sp>
      <p:grpSp>
        <p:nvGrpSpPr>
          <p:cNvPr id="299" name="Google Shape;299;p1"/>
          <p:cNvGrpSpPr/>
          <p:nvPr/>
        </p:nvGrpSpPr>
        <p:grpSpPr>
          <a:xfrm>
            <a:off x="5070621" y="995104"/>
            <a:ext cx="2021125" cy="642419"/>
            <a:chOff x="5070621" y="995104"/>
            <a:chExt cx="2021125" cy="642419"/>
          </a:xfrm>
        </p:grpSpPr>
        <p:sp>
          <p:nvSpPr>
            <p:cNvPr id="300" name="Google Shape;300;p1"/>
            <p:cNvSpPr txBox="1"/>
            <p:nvPr/>
          </p:nvSpPr>
          <p:spPr>
            <a:xfrm>
              <a:off x="5100254" y="995104"/>
              <a:ext cx="1991492" cy="632224"/>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r>
                <a:rPr lang="en-US" sz="4000" b="0" i="0" u="none" strike="noStrike" cap="none">
                  <a:solidFill>
                    <a:srgbClr val="7F7F7F"/>
                  </a:solidFill>
                  <a:latin typeface="Open Sans"/>
                  <a:ea typeface="Open Sans"/>
                  <a:cs typeface="Open Sans"/>
                  <a:sym typeface="Open Sans"/>
                </a:rPr>
                <a:t>Agenda</a:t>
              </a:r>
              <a:endParaRPr lang="en-US" sz="4000" b="0" i="0" u="none" strike="noStrike" cap="none">
                <a:solidFill>
                  <a:srgbClr val="7F7F7F"/>
                </a:solidFill>
                <a:latin typeface="Open Sans"/>
                <a:ea typeface="Open Sans"/>
                <a:cs typeface="Open Sans"/>
                <a:sym typeface="Open Sans"/>
              </a:endParaRPr>
            </a:p>
          </p:txBody>
        </p:sp>
        <p:sp>
          <p:nvSpPr>
            <p:cNvPr id="301" name="Google Shape;301;p1"/>
            <p:cNvSpPr txBox="1"/>
            <p:nvPr/>
          </p:nvSpPr>
          <p:spPr>
            <a:xfrm>
              <a:off x="5070621" y="1005299"/>
              <a:ext cx="1991492" cy="632224"/>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r>
                <a:rPr lang="en-US" sz="4000" b="0" i="0" u="none" strike="noStrike" cap="none">
                  <a:solidFill>
                    <a:schemeClr val="dk1"/>
                  </a:solidFill>
                  <a:latin typeface="Open Sans"/>
                  <a:ea typeface="Open Sans"/>
                  <a:cs typeface="Open Sans"/>
                  <a:sym typeface="Open Sans"/>
                </a:rPr>
                <a:t>Agenda</a:t>
              </a:r>
              <a:endParaRPr lang="en-US" sz="4000" b="0" i="0" u="none" strike="noStrike" cap="none">
                <a:solidFill>
                  <a:schemeClr val="dk1"/>
                </a:solidFill>
                <a:latin typeface="Open Sans"/>
                <a:ea typeface="Open Sans"/>
                <a:cs typeface="Open Sans"/>
                <a:sym typeface="Open Sans"/>
              </a:endParaRPr>
            </a:p>
          </p:txBody>
        </p:sp>
      </p:grpSp>
      <p:grpSp>
        <p:nvGrpSpPr>
          <p:cNvPr id="302" name="Google Shape;302;p1"/>
          <p:cNvGrpSpPr/>
          <p:nvPr/>
        </p:nvGrpSpPr>
        <p:grpSpPr>
          <a:xfrm>
            <a:off x="1638833" y="2235028"/>
            <a:ext cx="857819" cy="3467451"/>
            <a:chOff x="1638833" y="2235028"/>
            <a:chExt cx="857819" cy="3467451"/>
          </a:xfrm>
        </p:grpSpPr>
        <p:sp>
          <p:nvSpPr>
            <p:cNvPr id="303" name="Google Shape;303;p1"/>
            <p:cNvSpPr txBox="1"/>
            <p:nvPr/>
          </p:nvSpPr>
          <p:spPr>
            <a:xfrm>
              <a:off x="1824855" y="3513759"/>
              <a:ext cx="222250" cy="4495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750" b="0" i="0" u="none" strike="noStrike" cap="none">
                  <a:solidFill>
                    <a:srgbClr val="FFFFFF"/>
                  </a:solidFill>
                  <a:latin typeface="Open Sans"/>
                  <a:ea typeface="Open Sans"/>
                  <a:cs typeface="Open Sans"/>
                  <a:sym typeface="Open Sans"/>
                </a:rPr>
                <a:t>1</a:t>
              </a:r>
              <a:endParaRPr sz="2750" b="0" i="0" u="none" strike="noStrike" cap="none">
                <a:solidFill>
                  <a:srgbClr val="000000"/>
                </a:solidFill>
                <a:latin typeface="Open Sans"/>
                <a:ea typeface="Open Sans"/>
                <a:cs typeface="Open Sans"/>
                <a:sym typeface="Open Sans"/>
              </a:endParaRPr>
            </a:p>
          </p:txBody>
        </p:sp>
        <p:grpSp>
          <p:nvGrpSpPr>
            <p:cNvPr id="304" name="Google Shape;304;p1"/>
            <p:cNvGrpSpPr/>
            <p:nvPr/>
          </p:nvGrpSpPr>
          <p:grpSpPr>
            <a:xfrm>
              <a:off x="1638833" y="2235028"/>
              <a:ext cx="854291" cy="822350"/>
              <a:chOff x="1638833" y="2235028"/>
              <a:chExt cx="854291" cy="822350"/>
            </a:xfrm>
          </p:grpSpPr>
          <p:sp>
            <p:nvSpPr>
              <p:cNvPr id="305" name="Google Shape;305;p1"/>
              <p:cNvSpPr/>
              <p:nvPr/>
            </p:nvSpPr>
            <p:spPr>
              <a:xfrm>
                <a:off x="1722625" y="2235028"/>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06" name="Google Shape;306;p1"/>
              <p:cNvSpPr/>
              <p:nvPr/>
            </p:nvSpPr>
            <p:spPr>
              <a:xfrm>
                <a:off x="1722625" y="2256891"/>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07" name="Google Shape;307;p1"/>
              <p:cNvSpPr/>
              <p:nvPr/>
            </p:nvSpPr>
            <p:spPr>
              <a:xfrm>
                <a:off x="1683636" y="2235028"/>
                <a:ext cx="809488" cy="82235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308" name="Google Shape;308;p1"/>
              <p:cNvSpPr/>
              <p:nvPr/>
            </p:nvSpPr>
            <p:spPr>
              <a:xfrm>
                <a:off x="1638833" y="2235028"/>
                <a:ext cx="809488" cy="822350"/>
              </a:xfrm>
              <a:prstGeom prst="roundRect">
                <a:avLst>
                  <a:gd name="adj" fmla="val 16667"/>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Open Sans"/>
                  <a:ea typeface="Open Sans"/>
                  <a:cs typeface="Open Sans"/>
                  <a:sym typeface="Open Sans"/>
                </a:endParaRPr>
              </a:p>
            </p:txBody>
          </p:sp>
        </p:grpSp>
        <p:sp>
          <p:nvSpPr>
            <p:cNvPr id="309" name="Google Shape;309;p1"/>
            <p:cNvSpPr/>
            <p:nvPr/>
          </p:nvSpPr>
          <p:spPr>
            <a:xfrm>
              <a:off x="1722625" y="3527838"/>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10" name="Google Shape;310;p1"/>
            <p:cNvSpPr txBox="1"/>
            <p:nvPr/>
          </p:nvSpPr>
          <p:spPr>
            <a:xfrm>
              <a:off x="1977255" y="3666159"/>
              <a:ext cx="222250" cy="4495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750" b="0" i="0" u="none" strike="noStrike" cap="none">
                  <a:solidFill>
                    <a:srgbClr val="FFFFFF"/>
                  </a:solidFill>
                  <a:latin typeface="Open Sans"/>
                  <a:ea typeface="Open Sans"/>
                  <a:cs typeface="Open Sans"/>
                  <a:sym typeface="Open Sans"/>
                </a:rPr>
                <a:t>1</a:t>
              </a:r>
              <a:endParaRPr sz="2750" b="0" i="0" u="none" strike="noStrike" cap="none">
                <a:solidFill>
                  <a:srgbClr val="000000"/>
                </a:solidFill>
                <a:latin typeface="Open Sans"/>
                <a:ea typeface="Open Sans"/>
                <a:cs typeface="Open Sans"/>
                <a:sym typeface="Open Sans"/>
              </a:endParaRPr>
            </a:p>
          </p:txBody>
        </p:sp>
        <p:sp>
          <p:nvSpPr>
            <p:cNvPr id="311" name="Google Shape;311;p1"/>
            <p:cNvSpPr/>
            <p:nvPr/>
          </p:nvSpPr>
          <p:spPr>
            <a:xfrm>
              <a:off x="1722625" y="3549701"/>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12" name="Google Shape;312;p1"/>
            <p:cNvSpPr/>
            <p:nvPr/>
          </p:nvSpPr>
          <p:spPr>
            <a:xfrm>
              <a:off x="1683636" y="3527838"/>
              <a:ext cx="809488" cy="82235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313" name="Google Shape;313;p1"/>
            <p:cNvSpPr/>
            <p:nvPr/>
          </p:nvSpPr>
          <p:spPr>
            <a:xfrm>
              <a:off x="1638833" y="3527838"/>
              <a:ext cx="809488" cy="822350"/>
            </a:xfrm>
            <a:prstGeom prst="roundRect">
              <a:avLst>
                <a:gd name="adj" fmla="val 16667"/>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Open Sans"/>
                <a:ea typeface="Open Sans"/>
                <a:cs typeface="Open Sans"/>
                <a:sym typeface="Open Sans"/>
              </a:endParaRPr>
            </a:p>
          </p:txBody>
        </p:sp>
        <p:sp>
          <p:nvSpPr>
            <p:cNvPr id="314" name="Google Shape;314;p1"/>
            <p:cNvSpPr/>
            <p:nvPr/>
          </p:nvSpPr>
          <p:spPr>
            <a:xfrm>
              <a:off x="1726153" y="4880129"/>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15" name="Google Shape;315;p1"/>
            <p:cNvSpPr txBox="1"/>
            <p:nvPr/>
          </p:nvSpPr>
          <p:spPr>
            <a:xfrm>
              <a:off x="1980783" y="5018450"/>
              <a:ext cx="222250" cy="4495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750" b="0" i="0" u="none" strike="noStrike" cap="none">
                  <a:solidFill>
                    <a:srgbClr val="FFFFFF"/>
                  </a:solidFill>
                  <a:latin typeface="Open Sans"/>
                  <a:ea typeface="Open Sans"/>
                  <a:cs typeface="Open Sans"/>
                  <a:sym typeface="Open Sans"/>
                </a:rPr>
                <a:t>1</a:t>
              </a:r>
              <a:endParaRPr sz="2750" b="0" i="0" u="none" strike="noStrike" cap="none">
                <a:solidFill>
                  <a:srgbClr val="000000"/>
                </a:solidFill>
                <a:latin typeface="Open Sans"/>
                <a:ea typeface="Open Sans"/>
                <a:cs typeface="Open Sans"/>
                <a:sym typeface="Open Sans"/>
              </a:endParaRPr>
            </a:p>
          </p:txBody>
        </p:sp>
        <p:sp>
          <p:nvSpPr>
            <p:cNvPr id="316" name="Google Shape;316;p1"/>
            <p:cNvSpPr/>
            <p:nvPr/>
          </p:nvSpPr>
          <p:spPr>
            <a:xfrm>
              <a:off x="1726153" y="4901992"/>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17" name="Google Shape;317;p1"/>
            <p:cNvSpPr/>
            <p:nvPr/>
          </p:nvSpPr>
          <p:spPr>
            <a:xfrm>
              <a:off x="1687164" y="4880129"/>
              <a:ext cx="809488" cy="82235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318" name="Google Shape;318;p1"/>
            <p:cNvSpPr/>
            <p:nvPr/>
          </p:nvSpPr>
          <p:spPr>
            <a:xfrm>
              <a:off x="1642361" y="4880129"/>
              <a:ext cx="809488" cy="822350"/>
            </a:xfrm>
            <a:prstGeom prst="roundRect">
              <a:avLst>
                <a:gd name="adj" fmla="val 16667"/>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Open Sans"/>
                <a:ea typeface="Open Sans"/>
                <a:cs typeface="Open Sans"/>
                <a:sym typeface="Open Sans"/>
              </a:endParaRPr>
            </a:p>
          </p:txBody>
        </p:sp>
      </p:grpSp>
      <p:grpSp>
        <p:nvGrpSpPr>
          <p:cNvPr id="319" name="Google Shape;319;p1"/>
          <p:cNvGrpSpPr/>
          <p:nvPr/>
        </p:nvGrpSpPr>
        <p:grpSpPr>
          <a:xfrm>
            <a:off x="7688575" y="2252722"/>
            <a:ext cx="855879" cy="3449757"/>
            <a:chOff x="7688575" y="2252722"/>
            <a:chExt cx="855879" cy="3449757"/>
          </a:xfrm>
        </p:grpSpPr>
        <p:sp>
          <p:nvSpPr>
            <p:cNvPr id="320" name="Google Shape;320;p1"/>
            <p:cNvSpPr/>
            <p:nvPr/>
          </p:nvSpPr>
          <p:spPr>
            <a:xfrm>
              <a:off x="7773577" y="2252722"/>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21" name="Google Shape;321;p1"/>
            <p:cNvSpPr txBox="1"/>
            <p:nvPr/>
          </p:nvSpPr>
          <p:spPr>
            <a:xfrm>
              <a:off x="8028207" y="2391043"/>
              <a:ext cx="222250" cy="4495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750" b="0" i="0" u="none" strike="noStrike" cap="none">
                  <a:solidFill>
                    <a:srgbClr val="FFFFFF"/>
                  </a:solidFill>
                  <a:latin typeface="Open Sans"/>
                  <a:ea typeface="Open Sans"/>
                  <a:cs typeface="Open Sans"/>
                  <a:sym typeface="Open Sans"/>
                </a:rPr>
                <a:t>1</a:t>
              </a:r>
              <a:endParaRPr sz="2750" b="0" i="0" u="none" strike="noStrike" cap="none">
                <a:solidFill>
                  <a:srgbClr val="000000"/>
                </a:solidFill>
                <a:latin typeface="Open Sans"/>
                <a:ea typeface="Open Sans"/>
                <a:cs typeface="Open Sans"/>
                <a:sym typeface="Open Sans"/>
              </a:endParaRPr>
            </a:p>
          </p:txBody>
        </p:sp>
        <p:sp>
          <p:nvSpPr>
            <p:cNvPr id="322" name="Google Shape;322;p1"/>
            <p:cNvSpPr/>
            <p:nvPr/>
          </p:nvSpPr>
          <p:spPr>
            <a:xfrm>
              <a:off x="7773577" y="2274585"/>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23" name="Google Shape;323;p1"/>
            <p:cNvSpPr/>
            <p:nvPr/>
          </p:nvSpPr>
          <p:spPr>
            <a:xfrm>
              <a:off x="7734588" y="2252722"/>
              <a:ext cx="809488" cy="82235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324" name="Google Shape;324;p1"/>
            <p:cNvSpPr/>
            <p:nvPr/>
          </p:nvSpPr>
          <p:spPr>
            <a:xfrm>
              <a:off x="7689785" y="2252722"/>
              <a:ext cx="809488" cy="822350"/>
            </a:xfrm>
            <a:prstGeom prst="roundRect">
              <a:avLst>
                <a:gd name="adj" fmla="val 16667"/>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Open Sans"/>
                <a:ea typeface="Open Sans"/>
                <a:cs typeface="Open Sans"/>
                <a:sym typeface="Open Sans"/>
              </a:endParaRPr>
            </a:p>
          </p:txBody>
        </p:sp>
        <p:sp>
          <p:nvSpPr>
            <p:cNvPr id="325" name="Google Shape;325;p1"/>
            <p:cNvSpPr/>
            <p:nvPr/>
          </p:nvSpPr>
          <p:spPr>
            <a:xfrm>
              <a:off x="7773955" y="3527838"/>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26" name="Google Shape;326;p1"/>
            <p:cNvSpPr txBox="1"/>
            <p:nvPr/>
          </p:nvSpPr>
          <p:spPr>
            <a:xfrm>
              <a:off x="8028585" y="3666159"/>
              <a:ext cx="222250" cy="4495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750" b="0" i="0" u="none" strike="noStrike" cap="none">
                  <a:solidFill>
                    <a:srgbClr val="FFFFFF"/>
                  </a:solidFill>
                  <a:latin typeface="Open Sans"/>
                  <a:ea typeface="Open Sans"/>
                  <a:cs typeface="Open Sans"/>
                  <a:sym typeface="Open Sans"/>
                </a:rPr>
                <a:t>1</a:t>
              </a:r>
              <a:endParaRPr sz="2750" b="0" i="0" u="none" strike="noStrike" cap="none">
                <a:solidFill>
                  <a:srgbClr val="000000"/>
                </a:solidFill>
                <a:latin typeface="Open Sans"/>
                <a:ea typeface="Open Sans"/>
                <a:cs typeface="Open Sans"/>
                <a:sym typeface="Open Sans"/>
              </a:endParaRPr>
            </a:p>
          </p:txBody>
        </p:sp>
        <p:sp>
          <p:nvSpPr>
            <p:cNvPr id="327" name="Google Shape;327;p1"/>
            <p:cNvSpPr/>
            <p:nvPr/>
          </p:nvSpPr>
          <p:spPr>
            <a:xfrm>
              <a:off x="7773955" y="3549701"/>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28" name="Google Shape;328;p1"/>
            <p:cNvSpPr/>
            <p:nvPr/>
          </p:nvSpPr>
          <p:spPr>
            <a:xfrm>
              <a:off x="7734966" y="3527838"/>
              <a:ext cx="809488" cy="82235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329" name="Google Shape;329;p1"/>
            <p:cNvSpPr/>
            <p:nvPr/>
          </p:nvSpPr>
          <p:spPr>
            <a:xfrm>
              <a:off x="7690163" y="3527838"/>
              <a:ext cx="809488" cy="822350"/>
            </a:xfrm>
            <a:prstGeom prst="roundRect">
              <a:avLst>
                <a:gd name="adj" fmla="val 16667"/>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Open Sans"/>
                <a:ea typeface="Open Sans"/>
                <a:cs typeface="Open Sans"/>
                <a:sym typeface="Open Sans"/>
              </a:endParaRPr>
            </a:p>
          </p:txBody>
        </p:sp>
        <p:sp>
          <p:nvSpPr>
            <p:cNvPr id="330" name="Google Shape;330;p1"/>
            <p:cNvSpPr/>
            <p:nvPr/>
          </p:nvSpPr>
          <p:spPr>
            <a:xfrm>
              <a:off x="7772367" y="4880129"/>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31" name="Google Shape;331;p1"/>
            <p:cNvSpPr txBox="1"/>
            <p:nvPr/>
          </p:nvSpPr>
          <p:spPr>
            <a:xfrm>
              <a:off x="8026997" y="5018450"/>
              <a:ext cx="222250" cy="449580"/>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2750" b="0" i="0" u="none" strike="noStrike" cap="none">
                  <a:solidFill>
                    <a:srgbClr val="FFFFFF"/>
                  </a:solidFill>
                  <a:latin typeface="Open Sans"/>
                  <a:ea typeface="Open Sans"/>
                  <a:cs typeface="Open Sans"/>
                  <a:sym typeface="Open Sans"/>
                </a:rPr>
                <a:t>1</a:t>
              </a:r>
              <a:endParaRPr sz="2750" b="0" i="0" u="none" strike="noStrike" cap="none">
                <a:solidFill>
                  <a:srgbClr val="000000"/>
                </a:solidFill>
                <a:latin typeface="Open Sans"/>
                <a:ea typeface="Open Sans"/>
                <a:cs typeface="Open Sans"/>
                <a:sym typeface="Open Sans"/>
              </a:endParaRPr>
            </a:p>
          </p:txBody>
        </p:sp>
        <p:sp>
          <p:nvSpPr>
            <p:cNvPr id="332" name="Google Shape;332;p1"/>
            <p:cNvSpPr/>
            <p:nvPr/>
          </p:nvSpPr>
          <p:spPr>
            <a:xfrm>
              <a:off x="7772367" y="4901992"/>
              <a:ext cx="712470" cy="734060"/>
            </a:xfrm>
            <a:custGeom>
              <a:avLst/>
              <a:gdLst/>
              <a:ahLst/>
              <a:cxnLst/>
              <a:rect l="l" t="t" r="r" b="b"/>
              <a:pathLst>
                <a:path w="712469" h="734060" extrusionOk="0">
                  <a:moveTo>
                    <a:pt x="712457" y="0"/>
                  </a:moveTo>
                  <a:lnTo>
                    <a:pt x="0" y="0"/>
                  </a:lnTo>
                  <a:lnTo>
                    <a:pt x="0" y="733449"/>
                  </a:lnTo>
                  <a:lnTo>
                    <a:pt x="712457" y="733449"/>
                  </a:lnTo>
                  <a:lnTo>
                    <a:pt x="712457" y="0"/>
                  </a:lnTo>
                  <a:close/>
                </a:path>
              </a:pathLst>
            </a:custGeom>
            <a:solidFill>
              <a:srgbClr val="F07F0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Open Sans"/>
                <a:ea typeface="Open Sans"/>
                <a:cs typeface="Open Sans"/>
                <a:sym typeface="Open Sans"/>
              </a:endParaRPr>
            </a:p>
          </p:txBody>
        </p:sp>
        <p:sp>
          <p:nvSpPr>
            <p:cNvPr id="333" name="Google Shape;333;p1"/>
            <p:cNvSpPr/>
            <p:nvPr/>
          </p:nvSpPr>
          <p:spPr>
            <a:xfrm>
              <a:off x="7733378" y="4880129"/>
              <a:ext cx="809488" cy="82235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Open Sans"/>
                <a:ea typeface="Open Sans"/>
                <a:cs typeface="Open Sans"/>
                <a:sym typeface="Open Sans"/>
              </a:endParaRPr>
            </a:p>
          </p:txBody>
        </p:sp>
        <p:sp>
          <p:nvSpPr>
            <p:cNvPr id="334" name="Google Shape;334;p1"/>
            <p:cNvSpPr/>
            <p:nvPr/>
          </p:nvSpPr>
          <p:spPr>
            <a:xfrm>
              <a:off x="7688575" y="4880129"/>
              <a:ext cx="809488" cy="822350"/>
            </a:xfrm>
            <a:prstGeom prst="roundRect">
              <a:avLst>
                <a:gd name="adj" fmla="val 16667"/>
              </a:avLst>
            </a:prstGeom>
            <a:solidFill>
              <a:schemeClr val="accen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Open Sans"/>
                <a:ea typeface="Open Sans"/>
                <a:cs typeface="Open Sans"/>
                <a:sym typeface="Open Sans"/>
              </a:endParaRPr>
            </a:p>
          </p:txBody>
        </p:sp>
      </p:grpSp>
      <p:sp>
        <p:nvSpPr>
          <p:cNvPr id="335" name="Google Shape;335;p1"/>
          <p:cNvSpPr/>
          <p:nvPr/>
        </p:nvSpPr>
        <p:spPr>
          <a:xfrm>
            <a:off x="1754273" y="2362311"/>
            <a:ext cx="57860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rPr>
              <a:t>1</a:t>
            </a:r>
            <a:endPar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6" name="Google Shape;336;p1"/>
          <p:cNvSpPr/>
          <p:nvPr/>
        </p:nvSpPr>
        <p:spPr>
          <a:xfrm>
            <a:off x="7804015" y="2362311"/>
            <a:ext cx="57860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rPr>
              <a:t>2</a:t>
            </a:r>
            <a:endPar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7" name="Google Shape;337;p1"/>
          <p:cNvSpPr/>
          <p:nvPr/>
        </p:nvSpPr>
        <p:spPr>
          <a:xfrm>
            <a:off x="1754273" y="3624343"/>
            <a:ext cx="57860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rPr>
              <a:t>3</a:t>
            </a:r>
            <a:endPar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8" name="Google Shape;338;p1"/>
          <p:cNvSpPr/>
          <p:nvPr/>
        </p:nvSpPr>
        <p:spPr>
          <a:xfrm>
            <a:off x="7804015" y="3626809"/>
            <a:ext cx="57860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rPr>
              <a:t>4</a:t>
            </a:r>
            <a:endPar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39" name="Google Shape;339;p1"/>
          <p:cNvSpPr/>
          <p:nvPr/>
        </p:nvSpPr>
        <p:spPr>
          <a:xfrm>
            <a:off x="1754273" y="4976634"/>
            <a:ext cx="57860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rPr>
              <a:t>5</a:t>
            </a:r>
            <a:endPar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40" name="Google Shape;340;p1"/>
          <p:cNvSpPr/>
          <p:nvPr/>
        </p:nvSpPr>
        <p:spPr>
          <a:xfrm>
            <a:off x="7807042" y="4994966"/>
            <a:ext cx="57860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rPr>
              <a:t>6</a:t>
            </a:r>
            <a:endParaRPr lang="en-US" sz="32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35" y="1725930"/>
            <a:ext cx="10287000" cy="96901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Understanding the difference between Throughput &amp; IOPS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3213100"/>
            <a:ext cx="9556750" cy="109283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Throughput measures the amount of data that can be transferred in a given time frame, IOPS measures the rate at which input/output operations can be performed.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In other words, IOPS measures the speed at which data can be read or written to storage, while throughput measures the amount of data that can be transferred in that same time frame.</a:t>
            </a:r>
            <a:endParaRPr lang="en-US"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35" y="1725930"/>
            <a:ext cx="6245225" cy="93853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EBS Pricing &amp; Service Quota</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3213100"/>
            <a:ext cx="9556750" cy="238569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With Amazon Elastic Block Store (EBS), you pay only for what you provision.</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Volume storage for all EBS volume types is charged by the amount of GB you provision per month until you release the storage.</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Costs increase for EBS volumes that support additional input/output operations per second (IOPS) and throughput beyond baseline performance.</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IOPS is used to measure the random access performance of a storage system, such as hard disk drives (HDDs) or solid-state drives (SSDs).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35" y="1725930"/>
            <a:ext cx="6245225" cy="93853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EBS Pricing &amp; Service Quota</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3213100"/>
            <a:ext cx="9556750" cy="173926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Free Tier:</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AWS Free Tier includes 30 GB of storage, 2 million I/Os, and 1 GB of snapshot storage with Amazon Elastic Block Store (EBS).</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You can view Free Tier details here:</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sng" strike="noStrike" cap="none">
                <a:solidFill>
                  <a:srgbClr val="000000"/>
                </a:solidFill>
                <a:latin typeface="Open Sans"/>
                <a:ea typeface="Open Sans"/>
                <a:cs typeface="Open Sans"/>
                <a:sym typeface="Open Sans"/>
              </a:rPr>
              <a:t>https://aws.amazon.com/free/</a:t>
            </a:r>
            <a:endParaRPr lang="en-US" b="0" i="0" u="sng" strike="noStrike" cap="none">
              <a:solidFill>
                <a:srgbClr val="000000"/>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pic>
        <p:nvPicPr>
          <p:cNvPr id="1" name="Picture 0"/>
          <p:cNvPicPr>
            <a:picLocks noChangeAspect="1"/>
          </p:cNvPicPr>
          <p:nvPr/>
        </p:nvPicPr>
        <p:blipFill>
          <a:blip r:embed="rId1"/>
          <a:stretch>
            <a:fillRect/>
          </a:stretch>
        </p:blipFill>
        <p:spPr>
          <a:xfrm>
            <a:off x="1416050" y="1557020"/>
            <a:ext cx="9494520" cy="43205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EBS Snapshots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911860" y="2997200"/>
            <a:ext cx="9556750" cy="3032125"/>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Amazon EBS Snapshots are point-in-time copies of your block data.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EBS Snapshots in the Standard tier are stored incrementally, which means you are billed only for the changed blocks stored.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EBS Snapshots in the Archive tier are full copies of your block data, which means you are billed for all the blocks stored and not just the changed blocks.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Snapshots in the Archive tier have a minimum retention period of 90 days.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Archived snapshots that are deleted or permanently restored to the Standard tier before 90 days will incur a pro-rated charge equal to the storage charge for the remaining days. </a:t>
            </a: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endParaRPr lang="en-US"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pPr>
            <a:r>
              <a:rPr lang="en-US" b="0" i="0" u="none" strike="noStrike" cap="none">
                <a:solidFill>
                  <a:srgbClr val="000000"/>
                </a:solidFill>
                <a:latin typeface="Open Sans"/>
                <a:ea typeface="Open Sans"/>
                <a:cs typeface="Open Sans"/>
                <a:sym typeface="Open Sans"/>
              </a:rPr>
              <a:t>Additional charges apply for retrievals from the Archive tier.</a:t>
            </a:r>
            <a:endParaRPr lang="en-US"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767766" y="10530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How Snapshot works?</a:t>
            </a:r>
            <a:endParaRPr lang="en-US" sz="2800" b="0" i="0" u="none" strike="noStrike" cap="none">
              <a:solidFill>
                <a:schemeClr val="dk1"/>
              </a:solidFill>
              <a:latin typeface="Open Sans"/>
              <a:ea typeface="Open Sans"/>
              <a:cs typeface="Open Sans"/>
              <a:sym typeface="Open Sans"/>
            </a:endParaRPr>
          </a:p>
        </p:txBody>
      </p:sp>
      <p:pic>
        <p:nvPicPr>
          <p:cNvPr id="1" name="Picture 0"/>
          <p:cNvPicPr>
            <a:picLocks noChangeAspect="1"/>
          </p:cNvPicPr>
          <p:nvPr/>
        </p:nvPicPr>
        <p:blipFill>
          <a:blip r:embed="rId1"/>
          <a:stretch>
            <a:fillRect/>
          </a:stretch>
        </p:blipFill>
        <p:spPr>
          <a:xfrm>
            <a:off x="3512820" y="2011045"/>
            <a:ext cx="4934585" cy="4490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1" name="Text Box 0"/>
          <p:cNvSpPr txBox="1"/>
          <p:nvPr/>
        </p:nvSpPr>
        <p:spPr>
          <a:xfrm>
            <a:off x="3195955" y="2750185"/>
            <a:ext cx="6556375" cy="829945"/>
          </a:xfrm>
          <a:prstGeom prst="rect">
            <a:avLst/>
          </a:prstGeom>
          <a:noFill/>
        </p:spPr>
        <p:txBody>
          <a:bodyPr wrap="square" rtlCol="0">
            <a:spAutoFit/>
          </a:bodyPr>
          <a:p>
            <a:pPr algn="ctr"/>
            <a:r>
              <a:rPr lang="en-US" sz="4800"/>
              <a:t>Introduction to EBS</a:t>
            </a:r>
            <a:endParaRPr lang="en-US" sz="4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1" name="Shape 351"/>
        <p:cNvGrpSpPr/>
        <p:nvPr/>
      </p:nvGrpSpPr>
      <p:grpSpPr>
        <a:xfrm>
          <a:off x="0" y="0"/>
          <a:ext cx="0" cy="0"/>
          <a:chOff x="0" y="0"/>
          <a:chExt cx="0" cy="0"/>
        </a:xfrm>
      </p:grpSpPr>
      <p:sp>
        <p:nvSpPr>
          <p:cNvPr id="352" name="Google Shape;352;p3"/>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55" name="Google Shape;355;p3"/>
          <p:cNvSpPr txBox="1"/>
          <p:nvPr/>
        </p:nvSpPr>
        <p:spPr>
          <a:xfrm>
            <a:off x="962025" y="2825750"/>
            <a:ext cx="10372725" cy="2513330"/>
          </a:xfrm>
          <a:prstGeom prst="rect">
            <a:avLst/>
          </a:prstGeom>
          <a:noFill/>
          <a:ln>
            <a:noFill/>
          </a:ln>
        </p:spPr>
        <p:txBody>
          <a:bodyPr spcFirstLastPara="1" wrap="square" lIns="0" tIns="15875" rIns="0" bIns="0" anchor="t" anchorCtr="0">
            <a:spAutoFit/>
          </a:bodyPr>
          <a:lstStyle/>
          <a:p>
            <a:pPr marL="12065" marR="0" lvl="0" indent="0" algn="just" rtl="0">
              <a:lnSpc>
                <a:spcPct val="100000"/>
              </a:lnSpc>
              <a:spcBef>
                <a:spcPts val="125"/>
              </a:spcBef>
              <a:spcAft>
                <a:spcPts val="0"/>
              </a:spcAft>
              <a:buNone/>
            </a:pPr>
            <a:r>
              <a:rPr lang="en-US" sz="2000" b="1" i="0" u="none" strike="noStrike" cap="none">
                <a:solidFill>
                  <a:srgbClr val="000000"/>
                </a:solidFill>
                <a:latin typeface="Open Sans"/>
                <a:ea typeface="Open Sans"/>
                <a:cs typeface="Open Sans"/>
                <a:sym typeface="Open Sans"/>
              </a:rPr>
              <a:t>What is EBS?</a:t>
            </a:r>
            <a:endParaRPr sz="2000" b="1" i="0" u="none" strike="noStrike" cap="none">
              <a:solidFill>
                <a:srgbClr val="000000"/>
              </a:solidFill>
              <a:latin typeface="Open Sans"/>
              <a:ea typeface="Open Sans"/>
              <a:cs typeface="Open Sans"/>
              <a:sym typeface="Open Sans"/>
            </a:endParaRPr>
          </a:p>
          <a:p>
            <a:pPr marL="12065" marR="1085215" lvl="0" indent="0" algn="just" rtl="0">
              <a:lnSpc>
                <a:spcPct val="199000"/>
              </a:lnSpc>
              <a:spcBef>
                <a:spcPts val="75"/>
              </a:spcBef>
              <a:spcAft>
                <a:spcPts val="0"/>
              </a:spcAft>
              <a:buClr>
                <a:srgbClr val="000000"/>
              </a:buClr>
              <a:buSzPts val="1400"/>
              <a:buFont typeface="Arial" panose="020B0604020202020204"/>
              <a:buChar char="•"/>
            </a:pPr>
            <a:r>
              <a:rPr sz="1400" b="0" i="0" u="none" strike="noStrike" cap="none">
                <a:solidFill>
                  <a:srgbClr val="000000"/>
                </a:solidFill>
                <a:latin typeface="Open Sans"/>
                <a:ea typeface="Open Sans"/>
                <a:cs typeface="Open Sans"/>
                <a:sym typeface="Open Sans"/>
              </a:rPr>
              <a:t>Amazon Elastic Block Store (Amazon EBS) provides block level storage volumes for use with EC2 instances. </a:t>
            </a:r>
            <a:endParaRPr sz="1400" b="0" i="0" u="none" strike="noStrike" cap="none">
              <a:solidFill>
                <a:srgbClr val="000000"/>
              </a:solidFill>
              <a:latin typeface="Open Sans"/>
              <a:ea typeface="Open Sans"/>
              <a:cs typeface="Open Sans"/>
              <a:sym typeface="Open Sans"/>
            </a:endParaRPr>
          </a:p>
          <a:p>
            <a:pPr marL="12065" marR="1085215" lvl="0" indent="0" algn="just" rtl="0">
              <a:lnSpc>
                <a:spcPct val="199000"/>
              </a:lnSpc>
              <a:spcBef>
                <a:spcPts val="75"/>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R</a:t>
            </a:r>
            <a:r>
              <a:rPr sz="1400" b="0" i="0" u="none" strike="noStrike" cap="none">
                <a:solidFill>
                  <a:srgbClr val="000000"/>
                </a:solidFill>
                <a:latin typeface="Open Sans"/>
                <a:ea typeface="Open Sans"/>
                <a:cs typeface="Open Sans"/>
                <a:sym typeface="Open Sans"/>
              </a:rPr>
              <a:t>aw, unformatted block devices. </a:t>
            </a:r>
            <a:endParaRPr sz="1400" b="0" i="0" u="none" strike="noStrike" cap="none">
              <a:solidFill>
                <a:srgbClr val="000000"/>
              </a:solidFill>
              <a:latin typeface="Open Sans"/>
              <a:ea typeface="Open Sans"/>
              <a:cs typeface="Open Sans"/>
              <a:sym typeface="Open Sans"/>
            </a:endParaRPr>
          </a:p>
          <a:p>
            <a:pPr marL="12065" marR="1085215" lvl="0" indent="0" algn="just" rtl="0">
              <a:lnSpc>
                <a:spcPct val="199000"/>
              </a:lnSpc>
              <a:spcBef>
                <a:spcPts val="75"/>
              </a:spcBef>
              <a:spcAft>
                <a:spcPts val="0"/>
              </a:spcAft>
              <a:buClr>
                <a:srgbClr val="000000"/>
              </a:buClr>
              <a:buSzPts val="1400"/>
              <a:buFont typeface="Arial" panose="020B0604020202020204"/>
              <a:buChar char="•"/>
            </a:pPr>
            <a:r>
              <a:rPr sz="1400" b="0" i="0" u="none" strike="noStrike" cap="none">
                <a:solidFill>
                  <a:srgbClr val="000000"/>
                </a:solidFill>
                <a:latin typeface="Open Sans"/>
                <a:ea typeface="Open Sans"/>
                <a:cs typeface="Open Sans"/>
                <a:sym typeface="Open Sans"/>
              </a:rPr>
              <a:t>You can mount these volumes as devices on your instances. </a:t>
            </a:r>
            <a:endParaRPr sz="1400" b="0" i="0" u="none" strike="noStrike" cap="none">
              <a:solidFill>
                <a:srgbClr val="000000"/>
              </a:solidFill>
              <a:latin typeface="Open Sans"/>
              <a:ea typeface="Open Sans"/>
              <a:cs typeface="Open Sans"/>
              <a:sym typeface="Open Sans"/>
            </a:endParaRPr>
          </a:p>
          <a:p>
            <a:pPr marL="12065" marR="1085215" lvl="0" indent="0" algn="just" rtl="0">
              <a:lnSpc>
                <a:spcPct val="199000"/>
              </a:lnSpc>
              <a:spcBef>
                <a:spcPts val="75"/>
              </a:spcBef>
              <a:spcAft>
                <a:spcPts val="0"/>
              </a:spcAft>
              <a:buClr>
                <a:srgbClr val="000000"/>
              </a:buClr>
              <a:buSzPts val="1400"/>
              <a:buFont typeface="Arial" panose="020B0604020202020204"/>
              <a:buChar char="•"/>
            </a:pPr>
            <a:r>
              <a:rPr sz="1400" b="0" i="0" u="none" strike="noStrike" cap="none">
                <a:solidFill>
                  <a:srgbClr val="000000"/>
                </a:solidFill>
                <a:latin typeface="Open Sans"/>
                <a:ea typeface="Open Sans"/>
                <a:cs typeface="Open Sans"/>
                <a:sym typeface="Open Sans"/>
              </a:rPr>
              <a:t>EBS volumes that are attached to an instance persist independently from the life of the instance. </a:t>
            </a:r>
            <a:endParaRPr sz="1400" b="0" i="0" u="none" strike="noStrike" cap="none">
              <a:solidFill>
                <a:srgbClr val="000000"/>
              </a:solidFill>
              <a:latin typeface="Open Sans"/>
              <a:ea typeface="Open Sans"/>
              <a:cs typeface="Open Sans"/>
              <a:sym typeface="Open Sans"/>
            </a:endParaRPr>
          </a:p>
          <a:p>
            <a:pPr marL="12065" marR="1085215" lvl="0" indent="0" algn="just" rtl="0">
              <a:lnSpc>
                <a:spcPct val="199000"/>
              </a:lnSpc>
              <a:spcBef>
                <a:spcPts val="75"/>
              </a:spcBef>
              <a:spcAft>
                <a:spcPts val="0"/>
              </a:spcAft>
              <a:buClr>
                <a:srgbClr val="000000"/>
              </a:buClr>
              <a:buSzPts val="1400"/>
              <a:buFont typeface="Arial" panose="020B0604020202020204"/>
              <a:buChar char="•"/>
            </a:pPr>
            <a:r>
              <a:rPr sz="1400" b="0" i="0" u="none" strike="noStrike" cap="none">
                <a:solidFill>
                  <a:srgbClr val="000000"/>
                </a:solidFill>
                <a:latin typeface="Open Sans"/>
                <a:ea typeface="Open Sans"/>
                <a:cs typeface="Open Sans"/>
                <a:sym typeface="Open Sans"/>
              </a:rPr>
              <a:t>You can create a file system on top of these volumes</a:t>
            </a:r>
            <a:r>
              <a:rPr lang="en-US" sz="1400" b="0" i="0" u="none" strike="noStrike" cap="none">
                <a:solidFill>
                  <a:srgbClr val="000000"/>
                </a:solidFill>
                <a:latin typeface="Open Sans"/>
                <a:ea typeface="Open Sans"/>
                <a:cs typeface="Open Sans"/>
                <a:sym typeface="Open Sans"/>
              </a:rPr>
              <a:t>.</a:t>
            </a: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Amazon EBS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709295" y="3248025"/>
            <a:ext cx="9556750" cy="1092835"/>
          </a:xfrm>
          <a:prstGeom prst="rect">
            <a:avLst/>
          </a:prstGeom>
          <a:noFill/>
          <a:ln>
            <a:noFill/>
          </a:ln>
        </p:spPr>
        <p:txBody>
          <a:bodyPr spcFirstLastPara="1" wrap="square" lIns="0" tIns="15875" rIns="0" bIns="0" anchor="t" anchorCtr="0">
            <a:spAutoFit/>
          </a:bodyPr>
          <a:lstStyle/>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An Amazon EBS volume is a durable, block-level storage device that you can attach to your instances.</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After you attach a volume to an instance, you can use it as you would use a physical hard drive. </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EBS volumes are flexible.</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You can dynamically increase size, modify the provisioned IOPS capacity. </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You can change volume type on live production volumes.</a:t>
            </a: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Amazon EBS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709295" y="3248025"/>
            <a:ext cx="9556750" cy="1524000"/>
          </a:xfrm>
          <a:prstGeom prst="rect">
            <a:avLst/>
          </a:prstGeom>
          <a:noFill/>
          <a:ln>
            <a:noFill/>
          </a:ln>
        </p:spPr>
        <p:txBody>
          <a:bodyPr spcFirstLastPara="1" wrap="square" lIns="0" tIns="15875" rIns="0" bIns="0" anchor="t" anchorCtr="0">
            <a:spAutoFit/>
          </a:bodyPr>
          <a:lstStyle/>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EBS volumes can be used as primary storage for data that requires frequent updates, such as the system drive for an instance or storage for a database application. </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You can also use them for throughput-intensive applications that perform continuous disk scans. </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You can attach multiple EBS volumes to a single instance. The volume and instance must be in the same Availability Zone. </a:t>
            </a:r>
            <a:endParaRPr lang="en-US" sz="1400" b="0" i="0" u="none" strike="noStrike" cap="none">
              <a:solidFill>
                <a:srgbClr val="000000"/>
              </a:solidFill>
              <a:latin typeface="Open Sans"/>
              <a:ea typeface="Open Sans"/>
              <a:cs typeface="Open Sans"/>
              <a:sym typeface="Open Sans"/>
            </a:endParaRPr>
          </a:p>
          <a:p>
            <a:pPr marL="298450" marR="0" lvl="0" indent="-285750" algn="l" rtl="0">
              <a:lnSpc>
                <a:spcPct val="100000"/>
              </a:lnSpc>
              <a:spcBef>
                <a:spcPts val="0"/>
              </a:spcBef>
              <a:spcAft>
                <a:spcPts val="0"/>
              </a:spcAft>
              <a:buClr>
                <a:srgbClr val="000000"/>
              </a:buClr>
              <a:buSzPts val="1400"/>
              <a:buFont typeface="Arial" panose="020B0604020202020204"/>
              <a:buChar char="•"/>
            </a:pPr>
            <a:r>
              <a:rPr lang="en-US" sz="1400" b="0" i="0" u="none" strike="noStrike" cap="none">
                <a:solidFill>
                  <a:srgbClr val="000000"/>
                </a:solidFill>
                <a:latin typeface="Open Sans"/>
                <a:ea typeface="Open Sans"/>
                <a:cs typeface="Open Sans"/>
                <a:sym typeface="Open Sans"/>
              </a:rPr>
              <a:t>Depending on the volume and instance types, you can use Multi-Attach to mount a volume to multiple instances at the same time.</a:t>
            </a: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EBS - Volume Types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95960" y="2925445"/>
            <a:ext cx="9556750" cy="324739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Amazon EBS provides the following volume types:</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SSD Volumes -</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General Purpose SSD (gp2 and gp3),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Provisioned IOPS SSD (io1 and io2),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HDD Volumes -</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Throughput Optimized HDD (st1),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Cold HDD (sc1)</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Previous Generation Volumes -</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Magnetic (standard).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They differ in performance characteristics and price, allowing you to tailor your storage performance and cost to the needs of your applications.</a:t>
            </a: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EBS - Volume Types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95960" y="2925445"/>
            <a:ext cx="9556750" cy="324739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Amazon EBS provides the following volume types:</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SSD Volumes -</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General Purpose SSD (gp2 and gp3),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Provisioned IOPS SSD (io1 and io2),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HDD Volumes -</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Throughput Optimized HDD (st1),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Cold HDD (sc1)</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Previous Generation Volumes -</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Magnetic (standard).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They differ in performance characteristics and price, allowing you to tailor your storage performance and cost to the needs of your applications.</a:t>
            </a: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4"/>
          <p:cNvSpPr txBox="1"/>
          <p:nvPr/>
        </p:nvSpPr>
        <p:spPr>
          <a:xfrm>
            <a:off x="5758543" y="452689"/>
            <a:ext cx="5576134" cy="751205"/>
          </a:xfrm>
          <a:prstGeom prst="rect">
            <a:avLst/>
          </a:prstGeom>
          <a:noFill/>
          <a:ln>
            <a:noFill/>
          </a:ln>
        </p:spPr>
        <p:txBody>
          <a:bodyPr spcFirstLastPara="1" wrap="square" lIns="0" tIns="13325" rIns="0" bIns="0" anchor="t" anchorCtr="0">
            <a:spAutoFit/>
          </a:bodyPr>
          <a:lstStyle/>
          <a:p>
            <a:pPr marL="12700" marR="0" lvl="0" indent="0" algn="r" rtl="0">
              <a:lnSpc>
                <a:spcPct val="100000"/>
              </a:lnSpc>
              <a:spcBef>
                <a:spcPts val="0"/>
              </a:spcBef>
              <a:spcAft>
                <a:spcPts val="0"/>
              </a:spcAft>
              <a:buNone/>
            </a:pPr>
            <a:r>
              <a:rPr lang="en-US" sz="4800" b="0" i="0" u="none" strike="noStrike" cap="none">
                <a:solidFill>
                  <a:srgbClr val="000000"/>
                </a:solidFill>
                <a:latin typeface="Open Sans"/>
                <a:ea typeface="Open Sans"/>
                <a:cs typeface="Open Sans"/>
                <a:sym typeface="Open Sans"/>
              </a:rPr>
              <a:t>Elastic Block Store</a:t>
            </a:r>
            <a:endParaRPr lang="en-US" sz="4800" b="0" i="0" u="none" strike="noStrike" cap="none">
              <a:solidFill>
                <a:srgbClr val="000000"/>
              </a:solidFill>
              <a:latin typeface="Open Sans"/>
              <a:ea typeface="Open Sans"/>
              <a:cs typeface="Open Sans"/>
              <a:sym typeface="Open Sans"/>
            </a:endParaRPr>
          </a:p>
        </p:txBody>
      </p:sp>
      <p:sp>
        <p:nvSpPr>
          <p:cNvPr id="373" name="Google Shape;373;p4"/>
          <p:cNvSpPr/>
          <p:nvPr/>
        </p:nvSpPr>
        <p:spPr>
          <a:xfrm>
            <a:off x="800786" y="1726175"/>
            <a:ext cx="3817156" cy="708990"/>
          </a:xfrm>
          <a:prstGeom prst="roundRect">
            <a:avLst>
              <a:gd name="adj" fmla="val 16667"/>
            </a:avLst>
          </a:prstGeom>
          <a:solidFill>
            <a:srgbClr val="D8D8D8"/>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dk1"/>
                </a:solidFill>
                <a:latin typeface="Open Sans"/>
                <a:ea typeface="Open Sans"/>
                <a:cs typeface="Open Sans"/>
                <a:sym typeface="Open Sans"/>
              </a:rPr>
              <a:t>SSD Volumes</a:t>
            </a:r>
            <a:endParaRPr lang="en-US" sz="2800" b="0" i="0" u="none" strike="noStrike" cap="none">
              <a:solidFill>
                <a:schemeClr val="dk1"/>
              </a:solidFill>
              <a:latin typeface="Open Sans"/>
              <a:ea typeface="Open Sans"/>
              <a:cs typeface="Open Sans"/>
              <a:sym typeface="Open Sans"/>
            </a:endParaRPr>
          </a:p>
        </p:txBody>
      </p:sp>
      <p:sp>
        <p:nvSpPr>
          <p:cNvPr id="374" name="Google Shape;374;p4"/>
          <p:cNvSpPr txBox="1"/>
          <p:nvPr/>
        </p:nvSpPr>
        <p:spPr>
          <a:xfrm>
            <a:off x="695960" y="2925445"/>
            <a:ext cx="9556750" cy="15240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SSD-backed volumes are optimized for frequent read/write operations with small I/O size, where the dominant performance attribute is IOPS.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Open Sans"/>
                <a:ea typeface="Open Sans"/>
                <a:cs typeface="Open Sans"/>
                <a:sym typeface="Open Sans"/>
              </a:rPr>
              <a:t>SSD-backed volume types include:</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General Purpose SSD</a:t>
            </a:r>
            <a:r>
              <a:rPr lang="en-US" sz="1400" b="0" i="0" u="none" strike="noStrike" cap="none">
                <a:solidFill>
                  <a:srgbClr val="000000"/>
                </a:solidFill>
                <a:latin typeface="Open Sans"/>
                <a:ea typeface="Open Sans"/>
                <a:cs typeface="Open Sans"/>
                <a:sym typeface="Open Sans"/>
              </a:rPr>
              <a:t> and </a:t>
            </a:r>
            <a:endParaRPr lang="en-US" sz="1400" b="0"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r>
              <a:rPr lang="en-US" sz="1400" b="1" i="0" u="none" strike="noStrike" cap="none">
                <a:solidFill>
                  <a:srgbClr val="000000"/>
                </a:solidFill>
                <a:latin typeface="Open Sans"/>
                <a:ea typeface="Open Sans"/>
                <a:cs typeface="Open Sans"/>
                <a:sym typeface="Open Sans"/>
              </a:rPr>
              <a:t>Provisioned IOPS SSD</a:t>
            </a:r>
            <a:endParaRPr lang="en-US" sz="1400" b="1" i="0" u="none" strike="noStrike" cap="none">
              <a:solidFill>
                <a:srgbClr val="000000"/>
              </a:solidFill>
              <a:latin typeface="Open Sans"/>
              <a:ea typeface="Open Sans"/>
              <a:cs typeface="Open Sans"/>
              <a:sym typeface="Open Sans"/>
            </a:endParaRPr>
          </a:p>
          <a:p>
            <a:pPr marL="12700" marR="0" lvl="0" indent="0" algn="l" rtl="0">
              <a:lnSpc>
                <a:spcPct val="100000"/>
              </a:lnSpc>
              <a:spcBef>
                <a:spcPts val="0"/>
              </a:spcBef>
              <a:spcAft>
                <a:spcPts val="0"/>
              </a:spcAft>
              <a:buClr>
                <a:srgbClr val="000000"/>
              </a:buClr>
              <a:buSzPts val="1400"/>
              <a:buFont typeface="Arial" panose="020B0604020202020204"/>
              <a:buNone/>
            </a:pPr>
            <a:endParaRPr lang="en-US" sz="1400" b="0" i="0" u="none" strike="noStrike" cap="none">
              <a:solidFill>
                <a:srgbClr val="000000"/>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1_Diseño personalizado">
  <a:themeElements>
    <a:clrScheme name="Custom 4">
      <a:dk1>
        <a:srgbClr val="000000"/>
      </a:dk1>
      <a:lt1>
        <a:srgbClr val="FFFFFF"/>
      </a:lt1>
      <a:dk2>
        <a:srgbClr val="323232"/>
      </a:dk2>
      <a:lt2>
        <a:srgbClr val="E3DED1"/>
      </a:lt2>
      <a:accent1>
        <a:srgbClr val="F07F09"/>
      </a:accent1>
      <a:accent2>
        <a:srgbClr val="604878"/>
      </a:accent2>
      <a:accent3>
        <a:srgbClr val="6B9F25"/>
      </a:accent3>
      <a:accent4>
        <a:srgbClr val="1B587C"/>
      </a:accent4>
      <a:accent5>
        <a:srgbClr val="00B0F0"/>
      </a:accent5>
      <a:accent6>
        <a:srgbClr val="FFFFFF"/>
      </a:accent6>
      <a:hlink>
        <a:srgbClr val="4E8542"/>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6566</Words>
  <Application>WPS Presentation</Application>
  <PresentationFormat/>
  <Paragraphs>249</Paragraphs>
  <Slides>25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25</vt:i4>
      </vt:variant>
    </vt:vector>
  </HeadingPairs>
  <TitlesOfParts>
    <vt:vector size="42" baseType="lpstr">
      <vt:lpstr>Arial</vt:lpstr>
      <vt:lpstr>SimSun</vt:lpstr>
      <vt:lpstr>Wingdings</vt:lpstr>
      <vt:lpstr>Arial</vt:lpstr>
      <vt:lpstr>Lato</vt:lpstr>
      <vt:lpstr>Calibri</vt:lpstr>
      <vt:lpstr>Raleway Light</vt:lpstr>
      <vt:lpstr>Raleway Black</vt:lpstr>
      <vt:lpstr>Raleway</vt:lpstr>
      <vt:lpstr>Open Sans</vt:lpstr>
      <vt:lpstr>Noto Sans Symbols</vt:lpstr>
      <vt:lpstr>Segoe Print</vt:lpstr>
      <vt:lpstr>Times New Roman</vt:lpstr>
      <vt:lpstr>Microsoft YaHei</vt:lpstr>
      <vt:lpstr>Arial Unicode MS</vt:lpstr>
      <vt:lpstr>Montserrat</vt:lpstr>
      <vt:lpstr>1_Diseño personalizado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Intellipaat-Team</dc:creator>
  <cp:lastModifiedBy>Dell</cp:lastModifiedBy>
  <cp:revision>2</cp:revision>
  <dcterms:created xsi:type="dcterms:W3CDTF">2023-04-02T11:25:21Z</dcterms:created>
  <dcterms:modified xsi:type="dcterms:W3CDTF">2023-04-02T11:25:52Z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496E3B15D5E64A0A88D83A79F1F3AC09</vt:lpwstr>
  </property>
  <property fmtid="{D5CDD505-2E9C-101B-9397-08002B2CF9AE}" pid="3" name="KSOProductBuildVer">
    <vt:lpwstr>1033-11.2.0.11516</vt:lpwstr>
  </property>
</Properties>
</file>