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7" r:id="rId3"/>
    <p:sldId id="288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8C95-0F91-A94D-8F5A-4160BD45E1D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9A3D0-7519-E941-9EF6-C59949B9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25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646D0-857C-4639-9717-D92B5E6B8C7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B53C-F7C0-4834-91CE-D7E3B268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8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3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6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5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Tree Structures – AVL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10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3206" y="291272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8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31891" y="1258412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327420" y="2204371"/>
            <a:ext cx="554181" cy="522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9058" y="2204371"/>
            <a:ext cx="554181" cy="522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73239" y="1318476"/>
            <a:ext cx="554181" cy="522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4</a:t>
            </a:r>
            <a:endParaRPr lang="en-US" dirty="0"/>
          </a:p>
        </p:txBody>
      </p:sp>
      <p:cxnSp>
        <p:nvCxnSpPr>
          <p:cNvPr id="16" name="Straight Connector 15"/>
          <p:cNvCxnSpPr>
            <a:stCxn id="7" idx="3"/>
            <a:endCxn id="14" idx="0"/>
          </p:cNvCxnSpPr>
          <p:nvPr/>
        </p:nvCxnSpPr>
        <p:spPr>
          <a:xfrm flipH="1">
            <a:off x="1050330" y="764295"/>
            <a:ext cx="694034" cy="554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2136229" y="764295"/>
            <a:ext cx="672753" cy="494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  <a:endCxn id="13" idx="0"/>
          </p:cNvCxnSpPr>
          <p:nvPr/>
        </p:nvCxnSpPr>
        <p:spPr>
          <a:xfrm flipH="1">
            <a:off x="496149" y="1764092"/>
            <a:ext cx="358248" cy="440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5"/>
            <a:endCxn id="12" idx="0"/>
          </p:cNvCxnSpPr>
          <p:nvPr/>
        </p:nvCxnSpPr>
        <p:spPr>
          <a:xfrm>
            <a:off x="1246262" y="1764092"/>
            <a:ext cx="358249" cy="440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800443" y="2649987"/>
            <a:ext cx="690322" cy="1103171"/>
            <a:chOff x="1800443" y="2649987"/>
            <a:chExt cx="690322" cy="1103171"/>
          </a:xfrm>
        </p:grpSpPr>
        <p:sp>
          <p:nvSpPr>
            <p:cNvPr id="51" name="Oval 50"/>
            <p:cNvSpPr/>
            <p:nvPr/>
          </p:nvSpPr>
          <p:spPr>
            <a:xfrm>
              <a:off x="1936584" y="3231086"/>
              <a:ext cx="554181" cy="5220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6</a:t>
              </a:r>
              <a:endParaRPr lang="en-US" dirty="0"/>
            </a:p>
          </p:txBody>
        </p:sp>
        <p:cxnSp>
          <p:nvCxnSpPr>
            <p:cNvPr id="3" name="Straight Connector 2"/>
            <p:cNvCxnSpPr>
              <a:stCxn id="12" idx="5"/>
              <a:endCxn id="51" idx="0"/>
            </p:cNvCxnSpPr>
            <p:nvPr/>
          </p:nvCxnSpPr>
          <p:spPr>
            <a:xfrm>
              <a:off x="1800443" y="2649987"/>
              <a:ext cx="413232" cy="5810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217387" y="27741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imbalanced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022" y="764295"/>
            <a:ext cx="453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Right subtree of left child is too </a:t>
            </a:r>
            <a:r>
              <a:rPr lang="en-HK" sz="2400" dirty="0">
                <a:sym typeface="Symbol" panose="05050102010706020507" pitchFamily="18" charset="2"/>
              </a:rPr>
              <a:t>tall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1318476"/>
            <a:ext cx="248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800" dirty="0" smtClean="0"/>
              <a:t>Double rotation</a:t>
            </a:r>
            <a:endParaRPr lang="en-US" sz="2800" dirty="0"/>
          </a:p>
        </p:txBody>
      </p:sp>
      <p:sp>
        <p:nvSpPr>
          <p:cNvPr id="29" name="Curved Right Arrow 28"/>
          <p:cNvSpPr/>
          <p:nvPr/>
        </p:nvSpPr>
        <p:spPr>
          <a:xfrm rot="5169880">
            <a:off x="905098" y="1853479"/>
            <a:ext cx="239662" cy="55201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136229" y="1995242"/>
            <a:ext cx="3449192" cy="3485574"/>
            <a:chOff x="2136229" y="1995242"/>
            <a:chExt cx="3449192" cy="3485574"/>
          </a:xfrm>
        </p:grpSpPr>
        <p:sp>
          <p:nvSpPr>
            <p:cNvPr id="81" name="Oval 80"/>
            <p:cNvSpPr/>
            <p:nvPr/>
          </p:nvSpPr>
          <p:spPr>
            <a:xfrm>
              <a:off x="4162555" y="1995242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8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5031240" y="2962382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9</a:t>
              </a:r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2136229" y="4958744"/>
              <a:ext cx="554181" cy="522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2</a:t>
              </a: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718407" y="3908341"/>
              <a:ext cx="554181" cy="522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4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272588" y="3022446"/>
              <a:ext cx="554181" cy="522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5</a:t>
              </a:r>
              <a:endParaRPr lang="en-US" dirty="0"/>
            </a:p>
          </p:txBody>
        </p:sp>
        <p:cxnSp>
          <p:nvCxnSpPr>
            <p:cNvPr id="91" name="Straight Connector 90"/>
            <p:cNvCxnSpPr>
              <a:stCxn id="81" idx="3"/>
              <a:endCxn id="90" idx="0"/>
            </p:cNvCxnSpPr>
            <p:nvPr/>
          </p:nvCxnSpPr>
          <p:spPr>
            <a:xfrm flipH="1">
              <a:off x="3549679" y="2468265"/>
              <a:ext cx="694034" cy="55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1" idx="5"/>
              <a:endCxn id="82" idx="0"/>
            </p:cNvCxnSpPr>
            <p:nvPr/>
          </p:nvCxnSpPr>
          <p:spPr>
            <a:xfrm>
              <a:off x="4635578" y="2468265"/>
              <a:ext cx="672753" cy="4941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3"/>
              <a:endCxn id="89" idx="0"/>
            </p:cNvCxnSpPr>
            <p:nvPr/>
          </p:nvCxnSpPr>
          <p:spPr>
            <a:xfrm flipH="1">
              <a:off x="2995498" y="3468062"/>
              <a:ext cx="358248" cy="4402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9" idx="3"/>
              <a:endCxn id="85" idx="0"/>
            </p:cNvCxnSpPr>
            <p:nvPr/>
          </p:nvCxnSpPr>
          <p:spPr>
            <a:xfrm flipH="1">
              <a:off x="2413320" y="4353957"/>
              <a:ext cx="386245" cy="604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896696" y="3905107"/>
              <a:ext cx="554181" cy="5220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6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90" idx="5"/>
              <a:endCxn id="96" idx="0"/>
            </p:cNvCxnSpPr>
            <p:nvPr/>
          </p:nvCxnSpPr>
          <p:spPr>
            <a:xfrm>
              <a:off x="3745611" y="3468062"/>
              <a:ext cx="428176" cy="4370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urved Left Arrow 36"/>
          <p:cNvSpPr/>
          <p:nvPr/>
        </p:nvSpPr>
        <p:spPr>
          <a:xfrm rot="16355341">
            <a:off x="4272424" y="2395994"/>
            <a:ext cx="356905" cy="86582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467276" y="3686584"/>
            <a:ext cx="2974719" cy="2466160"/>
            <a:chOff x="5264096" y="2881738"/>
            <a:chExt cx="2974719" cy="2466160"/>
          </a:xfrm>
        </p:grpSpPr>
        <p:sp>
          <p:nvSpPr>
            <p:cNvPr id="101" name="Oval 100"/>
            <p:cNvSpPr/>
            <p:nvPr/>
          </p:nvSpPr>
          <p:spPr>
            <a:xfrm>
              <a:off x="7045738" y="3753158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8</a:t>
              </a: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84634" y="4793717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9</a:t>
              </a: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5264096" y="4818036"/>
              <a:ext cx="554181" cy="522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2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846274" y="3767633"/>
              <a:ext cx="554181" cy="522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4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6400455" y="2881738"/>
              <a:ext cx="554181" cy="522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5</a:t>
              </a:r>
              <a:endParaRPr lang="en-US" dirty="0"/>
            </a:p>
          </p:txBody>
        </p:sp>
        <p:cxnSp>
          <p:nvCxnSpPr>
            <p:cNvPr id="107" name="Straight Connector 106"/>
            <p:cNvCxnSpPr>
              <a:stCxn id="101" idx="5"/>
              <a:endCxn id="102" idx="0"/>
            </p:cNvCxnSpPr>
            <p:nvPr/>
          </p:nvCxnSpPr>
          <p:spPr>
            <a:xfrm>
              <a:off x="7518761" y="4226181"/>
              <a:ext cx="442964" cy="567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5" idx="3"/>
              <a:endCxn id="104" idx="0"/>
            </p:cNvCxnSpPr>
            <p:nvPr/>
          </p:nvCxnSpPr>
          <p:spPr>
            <a:xfrm flipH="1">
              <a:off x="6123365" y="3327354"/>
              <a:ext cx="358248" cy="4402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4" idx="3"/>
              <a:endCxn id="103" idx="0"/>
            </p:cNvCxnSpPr>
            <p:nvPr/>
          </p:nvCxnSpPr>
          <p:spPr>
            <a:xfrm flipH="1">
              <a:off x="5541187" y="4213249"/>
              <a:ext cx="386245" cy="604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6596387" y="4809772"/>
              <a:ext cx="554181" cy="5220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6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105" idx="5"/>
              <a:endCxn id="101" idx="0"/>
            </p:cNvCxnSpPr>
            <p:nvPr/>
          </p:nvCxnSpPr>
          <p:spPr>
            <a:xfrm>
              <a:off x="6873478" y="3327354"/>
              <a:ext cx="449351" cy="4258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1" idx="3"/>
              <a:endCxn id="110" idx="0"/>
            </p:cNvCxnSpPr>
            <p:nvPr/>
          </p:nvCxnSpPr>
          <p:spPr>
            <a:xfrm flipH="1">
              <a:off x="6873478" y="4226181"/>
              <a:ext cx="253418" cy="5835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2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HK" dirty="0" smtClean="0"/>
              <a:t>Single or Double?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HK" dirty="0" smtClean="0">
                <a:solidFill>
                  <a:srgbClr val="7030A0"/>
                </a:solidFill>
              </a:rPr>
              <a:t>Let the heights become imbalanced at node be </a:t>
            </a:r>
            <a:r>
              <a:rPr lang="en-HK" dirty="0" smtClean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</a:p>
          <a:p>
            <a:r>
              <a:rPr lang="en-HK" dirty="0" smtClean="0">
                <a:sym typeface="Symbol" panose="05050102010706020507" pitchFamily="18" charset="2"/>
              </a:rPr>
              <a:t>If the </a:t>
            </a:r>
            <a:r>
              <a:rPr lang="en-HK" dirty="0" smtClean="0">
                <a:solidFill>
                  <a:srgbClr val="FF0000"/>
                </a:solidFill>
                <a:sym typeface="Symbol" panose="05050102010706020507" pitchFamily="18" charset="2"/>
              </a:rPr>
              <a:t>left</a:t>
            </a:r>
            <a:r>
              <a:rPr lang="en-HK" dirty="0" smtClean="0">
                <a:sym typeface="Symbol" panose="05050102010706020507" pitchFamily="18" charset="2"/>
              </a:rPr>
              <a:t> subtree of the </a:t>
            </a:r>
            <a:r>
              <a:rPr lang="en-HK" dirty="0" smtClean="0">
                <a:solidFill>
                  <a:srgbClr val="FF0000"/>
                </a:solidFill>
                <a:sym typeface="Symbol" panose="05050102010706020507" pitchFamily="18" charset="2"/>
              </a:rPr>
              <a:t>left</a:t>
            </a:r>
            <a:r>
              <a:rPr lang="en-HK" dirty="0" smtClean="0">
                <a:sym typeface="Symbol" panose="05050102010706020507" pitchFamily="18" charset="2"/>
              </a:rPr>
              <a:t> child is too tall</a:t>
            </a:r>
          </a:p>
          <a:p>
            <a:pPr lvl="1"/>
            <a:r>
              <a:rPr lang="en-HK" dirty="0" smtClean="0">
                <a:sym typeface="Symbol" panose="05050102010706020507" pitchFamily="18" charset="2"/>
              </a:rPr>
              <a:t>Single rotation at   (promote left child as parent)</a:t>
            </a:r>
          </a:p>
          <a:p>
            <a:r>
              <a:rPr lang="en-HK" dirty="0">
                <a:sym typeface="Symbol" panose="05050102010706020507" pitchFamily="18" charset="2"/>
              </a:rPr>
              <a:t>If the </a:t>
            </a:r>
            <a:r>
              <a:rPr lang="en-HK" dirty="0" smtClean="0">
                <a:solidFill>
                  <a:srgbClr val="FF0000"/>
                </a:solidFill>
                <a:sym typeface="Symbol" panose="05050102010706020507" pitchFamily="18" charset="2"/>
              </a:rPr>
              <a:t>right</a:t>
            </a:r>
            <a:r>
              <a:rPr lang="en-HK" dirty="0" smtClean="0">
                <a:sym typeface="Symbol" panose="05050102010706020507" pitchFamily="18" charset="2"/>
              </a:rPr>
              <a:t> </a:t>
            </a:r>
            <a:r>
              <a:rPr lang="en-HK" dirty="0">
                <a:sym typeface="Symbol" panose="05050102010706020507" pitchFamily="18" charset="2"/>
              </a:rPr>
              <a:t>subtree of the </a:t>
            </a:r>
            <a:r>
              <a:rPr lang="en-HK" dirty="0" smtClean="0">
                <a:solidFill>
                  <a:srgbClr val="FF0000"/>
                </a:solidFill>
                <a:sym typeface="Symbol" panose="05050102010706020507" pitchFamily="18" charset="2"/>
              </a:rPr>
              <a:t>right</a:t>
            </a:r>
            <a:r>
              <a:rPr lang="en-HK" dirty="0" smtClean="0">
                <a:sym typeface="Symbol" panose="05050102010706020507" pitchFamily="18" charset="2"/>
              </a:rPr>
              <a:t> </a:t>
            </a:r>
            <a:r>
              <a:rPr lang="en-HK" dirty="0">
                <a:sym typeface="Symbol" panose="05050102010706020507" pitchFamily="18" charset="2"/>
              </a:rPr>
              <a:t>child is too tall</a:t>
            </a:r>
          </a:p>
          <a:p>
            <a:pPr lvl="1"/>
            <a:r>
              <a:rPr lang="en-HK" dirty="0" smtClean="0">
                <a:sym typeface="Symbol" panose="05050102010706020507" pitchFamily="18" charset="2"/>
              </a:rPr>
              <a:t>Single rotation at  (</a:t>
            </a:r>
            <a:r>
              <a:rPr lang="en-HK" dirty="0">
                <a:sym typeface="Symbol" panose="05050102010706020507" pitchFamily="18" charset="2"/>
              </a:rPr>
              <a:t>promote </a:t>
            </a:r>
            <a:r>
              <a:rPr lang="en-HK" dirty="0" smtClean="0">
                <a:sym typeface="Symbol" panose="05050102010706020507" pitchFamily="18" charset="2"/>
              </a:rPr>
              <a:t>right </a:t>
            </a:r>
            <a:r>
              <a:rPr lang="en-HK" dirty="0">
                <a:sym typeface="Symbol" panose="05050102010706020507" pitchFamily="18" charset="2"/>
              </a:rPr>
              <a:t>child as parent</a:t>
            </a:r>
            <a:r>
              <a:rPr lang="en-HK" dirty="0" smtClean="0">
                <a:sym typeface="Symbol" panose="05050102010706020507" pitchFamily="18" charset="2"/>
              </a:rPr>
              <a:t>)</a:t>
            </a:r>
          </a:p>
          <a:p>
            <a:r>
              <a:rPr lang="en-HK" dirty="0">
                <a:sym typeface="Symbol" panose="05050102010706020507" pitchFamily="18" charset="2"/>
              </a:rPr>
              <a:t>If the </a:t>
            </a:r>
            <a:r>
              <a:rPr lang="en-HK" dirty="0">
                <a:solidFill>
                  <a:srgbClr val="FF0000"/>
                </a:solidFill>
                <a:sym typeface="Symbol" panose="05050102010706020507" pitchFamily="18" charset="2"/>
              </a:rPr>
              <a:t>left</a:t>
            </a:r>
            <a:r>
              <a:rPr lang="en-HK" dirty="0">
                <a:sym typeface="Symbol" panose="05050102010706020507" pitchFamily="18" charset="2"/>
              </a:rPr>
              <a:t> subtree of the </a:t>
            </a:r>
            <a:r>
              <a:rPr lang="en-HK" dirty="0" smtClean="0">
                <a:solidFill>
                  <a:srgbClr val="FF0000"/>
                </a:solidFill>
                <a:sym typeface="Symbol" panose="05050102010706020507" pitchFamily="18" charset="2"/>
              </a:rPr>
              <a:t>right</a:t>
            </a:r>
            <a:r>
              <a:rPr lang="en-HK" dirty="0" smtClean="0">
                <a:sym typeface="Symbol" panose="05050102010706020507" pitchFamily="18" charset="2"/>
              </a:rPr>
              <a:t> </a:t>
            </a:r>
            <a:r>
              <a:rPr lang="en-HK" dirty="0">
                <a:sym typeface="Symbol" panose="05050102010706020507" pitchFamily="18" charset="2"/>
              </a:rPr>
              <a:t>child is too tall</a:t>
            </a:r>
          </a:p>
          <a:p>
            <a:pPr lvl="1"/>
            <a:r>
              <a:rPr lang="en-HK" dirty="0" smtClean="0">
                <a:sym typeface="Symbol" panose="05050102010706020507" pitchFamily="18" charset="2"/>
              </a:rPr>
              <a:t>double rotation (right child </a:t>
            </a:r>
            <a:r>
              <a:rPr lang="en-HK" dirty="0">
                <a:sym typeface="Symbol" panose="05050102010706020507" pitchFamily="18" charset="2"/>
              </a:rPr>
              <a:t>then </a:t>
            </a:r>
            <a:r>
              <a:rPr lang="en-HK" dirty="0" smtClean="0">
                <a:sym typeface="Symbol" panose="05050102010706020507" pitchFamily="18" charset="2"/>
              </a:rPr>
              <a:t>)</a:t>
            </a:r>
            <a:endParaRPr lang="en-HK" dirty="0">
              <a:sym typeface="Symbol" panose="05050102010706020507" pitchFamily="18" charset="2"/>
            </a:endParaRPr>
          </a:p>
          <a:p>
            <a:r>
              <a:rPr lang="en-HK" dirty="0">
                <a:sym typeface="Symbol" panose="05050102010706020507" pitchFamily="18" charset="2"/>
              </a:rPr>
              <a:t>If the </a:t>
            </a:r>
            <a:r>
              <a:rPr lang="en-HK" dirty="0">
                <a:solidFill>
                  <a:srgbClr val="FF0000"/>
                </a:solidFill>
                <a:sym typeface="Symbol" panose="05050102010706020507" pitchFamily="18" charset="2"/>
              </a:rPr>
              <a:t>right</a:t>
            </a:r>
            <a:r>
              <a:rPr lang="en-HK" dirty="0">
                <a:sym typeface="Symbol" panose="05050102010706020507" pitchFamily="18" charset="2"/>
              </a:rPr>
              <a:t> subtree of the </a:t>
            </a:r>
            <a:r>
              <a:rPr lang="en-HK" dirty="0" smtClean="0">
                <a:solidFill>
                  <a:srgbClr val="FF0000"/>
                </a:solidFill>
                <a:sym typeface="Symbol" panose="05050102010706020507" pitchFamily="18" charset="2"/>
              </a:rPr>
              <a:t>left</a:t>
            </a:r>
            <a:r>
              <a:rPr lang="en-HK" dirty="0" smtClean="0">
                <a:sym typeface="Symbol" panose="05050102010706020507" pitchFamily="18" charset="2"/>
              </a:rPr>
              <a:t> </a:t>
            </a:r>
            <a:r>
              <a:rPr lang="en-HK" dirty="0">
                <a:sym typeface="Symbol" panose="05050102010706020507" pitchFamily="18" charset="2"/>
              </a:rPr>
              <a:t>child is too tall</a:t>
            </a:r>
          </a:p>
          <a:p>
            <a:pPr lvl="1"/>
            <a:r>
              <a:rPr lang="en-HK" dirty="0" smtClean="0">
                <a:sym typeface="Symbol" panose="05050102010706020507" pitchFamily="18" charset="2"/>
              </a:rPr>
              <a:t>double rotation (left </a:t>
            </a:r>
            <a:r>
              <a:rPr lang="en-HK" dirty="0">
                <a:sym typeface="Symbol" panose="05050102010706020507" pitchFamily="18" charset="2"/>
              </a:rPr>
              <a:t>child then )</a:t>
            </a:r>
          </a:p>
          <a:p>
            <a:pPr lvl="1"/>
            <a:endParaRPr lang="en-HK" dirty="0" smtClean="0">
              <a:sym typeface="Symbol" panose="05050102010706020507" pitchFamily="18" charset="2"/>
            </a:endParaRPr>
          </a:p>
          <a:p>
            <a:pPr lvl="1"/>
            <a:endParaRPr lang="en-HK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HK" dirty="0" smtClean="0"/>
              <a:t>Balanced Trees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57746"/>
            <a:ext cx="8229600" cy="4768418"/>
          </a:xfrm>
        </p:spPr>
        <p:txBody>
          <a:bodyPr/>
          <a:lstStyle/>
          <a:p>
            <a:r>
              <a:rPr lang="en-HK" dirty="0" smtClean="0"/>
              <a:t>Balance: heights of left and right children are similar</a:t>
            </a:r>
          </a:p>
          <a:p>
            <a:r>
              <a:rPr lang="en-HK" dirty="0" smtClean="0"/>
              <a:t>Height of tree is </a:t>
            </a:r>
            <a:r>
              <a:rPr lang="en-HK" i="1" dirty="0" smtClean="0"/>
              <a:t>O(log</a:t>
            </a:r>
            <a:r>
              <a:rPr lang="en-HK" i="1" baseline="-25000" dirty="0" smtClean="0"/>
              <a:t>2</a:t>
            </a:r>
            <a:r>
              <a:rPr lang="en-HK" i="1" dirty="0" smtClean="0"/>
              <a:t> n)</a:t>
            </a:r>
          </a:p>
          <a:p>
            <a:r>
              <a:rPr lang="en-HK" dirty="0" smtClean="0"/>
              <a:t>Worst case of search and insertion becomes more efficient</a:t>
            </a:r>
          </a:p>
          <a:p>
            <a:r>
              <a:rPr lang="en-HK" dirty="0" smtClean="0"/>
              <a:t>Many ways to construct balanced binary trees</a:t>
            </a:r>
          </a:p>
          <a:p>
            <a:r>
              <a:rPr lang="en-HK" dirty="0" smtClean="0"/>
              <a:t>We will study (Adelson-</a:t>
            </a:r>
            <a:r>
              <a:rPr lang="en-HK" dirty="0" err="1" smtClean="0"/>
              <a:t>Velskii</a:t>
            </a:r>
            <a:r>
              <a:rPr lang="en-HK" dirty="0" smtClean="0"/>
              <a:t> and Landis) AVL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HK" dirty="0" smtClean="0"/>
              <a:t>AVL Trees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291"/>
            <a:ext cx="8229600" cy="1655618"/>
          </a:xfrm>
        </p:spPr>
        <p:txBody>
          <a:bodyPr/>
          <a:lstStyle/>
          <a:p>
            <a:r>
              <a:rPr lang="en-HK" dirty="0" smtClean="0"/>
              <a:t>In an AVL tree, the heights of the left and right subtrees differ by at most 1</a:t>
            </a:r>
          </a:p>
          <a:p>
            <a:pPr lvl="1"/>
            <a:r>
              <a:rPr lang="en-HK" dirty="0" smtClean="0"/>
              <a:t>The height of an empty tree is 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3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942782" y="2747374"/>
            <a:ext cx="3113979" cy="3402584"/>
            <a:chOff x="1011383" y="351336"/>
            <a:chExt cx="3113979" cy="3402584"/>
          </a:xfrm>
        </p:grpSpPr>
        <p:sp>
          <p:nvSpPr>
            <p:cNvPr id="43" name="Oval 42"/>
            <p:cNvSpPr/>
            <p:nvPr/>
          </p:nvSpPr>
          <p:spPr>
            <a:xfrm>
              <a:off x="2161308" y="351336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5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512128" y="2193193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9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847110" y="1268480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8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607127" y="3199739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3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119745" y="2193193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4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011383" y="2193193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1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565564" y="1307298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2</a:t>
              </a:r>
              <a:endParaRPr lang="en-US" dirty="0"/>
            </a:p>
          </p:txBody>
        </p:sp>
        <p:cxnSp>
          <p:nvCxnSpPr>
            <p:cNvPr id="52" name="Straight Connector 51"/>
            <p:cNvCxnSpPr>
              <a:stCxn id="43" idx="3"/>
              <a:endCxn id="51" idx="0"/>
            </p:cNvCxnSpPr>
            <p:nvPr/>
          </p:nvCxnSpPr>
          <p:spPr>
            <a:xfrm flipH="1">
              <a:off x="1842655" y="824359"/>
              <a:ext cx="399811" cy="482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3" idx="5"/>
              <a:endCxn id="45" idx="0"/>
            </p:cNvCxnSpPr>
            <p:nvPr/>
          </p:nvCxnSpPr>
          <p:spPr>
            <a:xfrm>
              <a:off x="2634331" y="824359"/>
              <a:ext cx="489870" cy="4441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3"/>
              <a:endCxn id="50" idx="0"/>
            </p:cNvCxnSpPr>
            <p:nvPr/>
          </p:nvCxnSpPr>
          <p:spPr>
            <a:xfrm flipH="1">
              <a:off x="1288474" y="1780321"/>
              <a:ext cx="358248" cy="4128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1" idx="5"/>
              <a:endCxn id="49" idx="0"/>
            </p:cNvCxnSpPr>
            <p:nvPr/>
          </p:nvCxnSpPr>
          <p:spPr>
            <a:xfrm>
              <a:off x="2038587" y="1780321"/>
              <a:ext cx="358249" cy="4128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3"/>
              <a:endCxn id="48" idx="0"/>
            </p:cNvCxnSpPr>
            <p:nvPr/>
          </p:nvCxnSpPr>
          <p:spPr>
            <a:xfrm flipH="1">
              <a:off x="1884218" y="2666216"/>
              <a:ext cx="316685" cy="533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5" idx="5"/>
              <a:endCxn id="44" idx="0"/>
            </p:cNvCxnSpPr>
            <p:nvPr/>
          </p:nvCxnSpPr>
          <p:spPr>
            <a:xfrm>
              <a:off x="3320133" y="1741503"/>
              <a:ext cx="469086" cy="4516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715489" y="3001802"/>
              <a:ext cx="1409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2800" dirty="0" smtClean="0"/>
                <a:t>AVL tree</a:t>
              </a:r>
              <a:endParaRPr lang="en-US" sz="2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27988" y="1519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66216" y="6286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27450" y="15817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0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74245" y="15863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/>
                <a:t>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13224" y="2557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0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53514" y="256811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/>
                <a:t>-1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96693" y="2703334"/>
            <a:ext cx="3990107" cy="3402584"/>
            <a:chOff x="4696693" y="2703334"/>
            <a:chExt cx="3990107" cy="3402584"/>
          </a:xfrm>
        </p:grpSpPr>
        <p:sp>
          <p:nvSpPr>
            <p:cNvPr id="66" name="Oval 65"/>
            <p:cNvSpPr/>
            <p:nvPr/>
          </p:nvSpPr>
          <p:spPr>
            <a:xfrm>
              <a:off x="5846618" y="2703334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8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463150" y="5551737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5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6532420" y="3620478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9</a:t>
              </a:r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5292437" y="5551737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3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805055" y="4545191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4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696693" y="4545191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1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5250874" y="3659296"/>
              <a:ext cx="554181" cy="5541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dirty="0" smtClean="0"/>
                <a:t>2</a:t>
              </a:r>
              <a:endParaRPr lang="en-US" dirty="0"/>
            </a:p>
          </p:txBody>
        </p:sp>
        <p:cxnSp>
          <p:nvCxnSpPr>
            <p:cNvPr id="73" name="Straight Connector 72"/>
            <p:cNvCxnSpPr>
              <a:stCxn id="66" idx="3"/>
              <a:endCxn id="72" idx="0"/>
            </p:cNvCxnSpPr>
            <p:nvPr/>
          </p:nvCxnSpPr>
          <p:spPr>
            <a:xfrm flipH="1">
              <a:off x="5527965" y="3176357"/>
              <a:ext cx="399811" cy="482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6" idx="5"/>
              <a:endCxn id="68" idx="0"/>
            </p:cNvCxnSpPr>
            <p:nvPr/>
          </p:nvCxnSpPr>
          <p:spPr>
            <a:xfrm>
              <a:off x="6319641" y="3176357"/>
              <a:ext cx="489870" cy="4441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3"/>
              <a:endCxn id="71" idx="0"/>
            </p:cNvCxnSpPr>
            <p:nvPr/>
          </p:nvCxnSpPr>
          <p:spPr>
            <a:xfrm flipH="1">
              <a:off x="4973784" y="4132319"/>
              <a:ext cx="358248" cy="4128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2" idx="5"/>
              <a:endCxn id="70" idx="0"/>
            </p:cNvCxnSpPr>
            <p:nvPr/>
          </p:nvCxnSpPr>
          <p:spPr>
            <a:xfrm>
              <a:off x="5723897" y="4132319"/>
              <a:ext cx="358249" cy="4128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3"/>
              <a:endCxn id="69" idx="0"/>
            </p:cNvCxnSpPr>
            <p:nvPr/>
          </p:nvCxnSpPr>
          <p:spPr>
            <a:xfrm flipH="1">
              <a:off x="5569528" y="5018214"/>
              <a:ext cx="316685" cy="533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5"/>
              <a:endCxn id="67" idx="0"/>
            </p:cNvCxnSpPr>
            <p:nvPr/>
          </p:nvCxnSpPr>
          <p:spPr>
            <a:xfrm>
              <a:off x="6278078" y="5018214"/>
              <a:ext cx="462163" cy="533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653358" y="4489843"/>
              <a:ext cx="2033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2800" dirty="0" smtClean="0"/>
                <a:t>Not AVL tree</a:t>
              </a:r>
              <a:endParaRPr lang="en-US" sz="2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24325" y="2987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2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70613" y="298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0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14545" y="3927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0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45700" y="39472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/>
                <a:t>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69408" y="4855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0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84316" y="48699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8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02"/>
            <a:ext cx="8229600" cy="1143000"/>
          </a:xfrm>
        </p:spPr>
        <p:txBody>
          <a:bodyPr/>
          <a:lstStyle/>
          <a:p>
            <a:r>
              <a:rPr lang="en-HK" dirty="0" smtClean="0"/>
              <a:t>AVL Trees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746"/>
            <a:ext cx="8229600" cy="4768418"/>
          </a:xfrm>
        </p:spPr>
        <p:txBody>
          <a:bodyPr>
            <a:normAutofit lnSpcReduction="10000"/>
          </a:bodyPr>
          <a:lstStyle/>
          <a:p>
            <a:r>
              <a:rPr lang="en-HK" dirty="0" smtClean="0"/>
              <a:t>When we insert a new node, put it in the right position according to the order</a:t>
            </a:r>
          </a:p>
          <a:p>
            <a:r>
              <a:rPr lang="en-HK" dirty="0" smtClean="0"/>
              <a:t>Check whether the AVL tree property is violated</a:t>
            </a:r>
          </a:p>
          <a:p>
            <a:r>
              <a:rPr lang="en-HK" dirty="0" smtClean="0"/>
              <a:t>If not, fine; if </a:t>
            </a:r>
            <a:r>
              <a:rPr lang="en-HK" dirty="0" smtClean="0"/>
              <a:t>violated, </a:t>
            </a:r>
            <a:r>
              <a:rPr lang="en-HK" dirty="0" smtClean="0"/>
              <a:t>need to rebalance the tree through </a:t>
            </a:r>
            <a:r>
              <a:rPr lang="en-HK" i="1" dirty="0" smtClean="0"/>
              <a:t>rotations</a:t>
            </a:r>
          </a:p>
          <a:p>
            <a:r>
              <a:rPr lang="en-HK" dirty="0" smtClean="0"/>
              <a:t>Two types of rotations:</a:t>
            </a:r>
          </a:p>
          <a:p>
            <a:pPr lvl="1"/>
            <a:r>
              <a:rPr lang="en-HK" dirty="0" smtClean="0"/>
              <a:t>single rotation</a:t>
            </a:r>
            <a:endParaRPr lang="en-US" dirty="0"/>
          </a:p>
          <a:p>
            <a:pPr lvl="1"/>
            <a:r>
              <a:rPr lang="en-HK" dirty="0" smtClean="0"/>
              <a:t>double rotation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Single Rotation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52255" y="1898074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58636" y="3014160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b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179618" y="2997998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Z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671945" y="3950063"/>
            <a:ext cx="886691" cy="221521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X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>
            <a:off x="2147454" y="3950063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Y</a:t>
            </a:r>
            <a:endParaRPr lang="en-US" dirty="0"/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 flipH="1">
            <a:off x="1115291" y="3277396"/>
            <a:ext cx="443345" cy="67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1" idx="0"/>
          </p:cNvCxnSpPr>
          <p:nvPr/>
        </p:nvCxnSpPr>
        <p:spPr>
          <a:xfrm>
            <a:off x="2098963" y="3277396"/>
            <a:ext cx="491837" cy="67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 flipH="1">
            <a:off x="1828800" y="2161310"/>
            <a:ext cx="623455" cy="852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9" idx="0"/>
          </p:cNvCxnSpPr>
          <p:nvPr/>
        </p:nvCxnSpPr>
        <p:spPr>
          <a:xfrm>
            <a:off x="2992582" y="2161310"/>
            <a:ext cx="630382" cy="836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6980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68336" y="533716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H - 1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30781" y="361372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H - 1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146067" y="3116930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a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369920" y="1912336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b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7589413" y="4097402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Z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4821967" y="3775163"/>
            <a:ext cx="886691" cy="221521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X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6308160" y="4118567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Y</a:t>
            </a:r>
            <a:endParaRPr lang="en-US" dirty="0"/>
          </a:p>
        </p:txBody>
      </p:sp>
      <p:cxnSp>
        <p:nvCxnSpPr>
          <p:cNvPr id="35" name="Straight Connector 34"/>
          <p:cNvCxnSpPr>
            <a:stCxn id="31" idx="2"/>
            <a:endCxn id="33" idx="0"/>
          </p:cNvCxnSpPr>
          <p:nvPr/>
        </p:nvCxnSpPr>
        <p:spPr>
          <a:xfrm flipH="1">
            <a:off x="5265313" y="2175572"/>
            <a:ext cx="1104607" cy="1599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6"/>
            <a:endCxn id="32" idx="0"/>
          </p:cNvCxnSpPr>
          <p:nvPr/>
        </p:nvCxnSpPr>
        <p:spPr>
          <a:xfrm>
            <a:off x="7686394" y="3380166"/>
            <a:ext cx="346365" cy="717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84589" y="466844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40003" y="472516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H - 1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07108" y="47245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H - 1</a:t>
            </a:r>
            <a:endParaRPr lang="en-US" dirty="0"/>
          </a:p>
        </p:txBody>
      </p:sp>
      <p:cxnSp>
        <p:nvCxnSpPr>
          <p:cNvPr id="43" name="Straight Connector 42"/>
          <p:cNvCxnSpPr>
            <a:stCxn id="34" idx="0"/>
            <a:endCxn id="30" idx="2"/>
          </p:cNvCxnSpPr>
          <p:nvPr/>
        </p:nvCxnSpPr>
        <p:spPr>
          <a:xfrm flipV="1">
            <a:off x="6751506" y="3380166"/>
            <a:ext cx="394561" cy="738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1" idx="6"/>
            <a:endCxn id="30" idx="0"/>
          </p:cNvCxnSpPr>
          <p:nvPr/>
        </p:nvCxnSpPr>
        <p:spPr>
          <a:xfrm>
            <a:off x="6910247" y="2175572"/>
            <a:ext cx="505984" cy="94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047406" y="2061453"/>
            <a:ext cx="1199003" cy="5262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rved Left Arrow 55"/>
          <p:cNvSpPr/>
          <p:nvPr/>
        </p:nvSpPr>
        <p:spPr>
          <a:xfrm rot="16200000">
            <a:off x="2469041" y="2227307"/>
            <a:ext cx="576028" cy="116378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2316" y="2521184"/>
            <a:ext cx="6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H + 1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24945" y="26286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1308" y="351336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48001" y="2220332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4174" y="1318476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4837" y="3226878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27455" y="2220332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9093" y="2220332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73274" y="1334437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7" idx="3"/>
            <a:endCxn id="14" idx="0"/>
          </p:cNvCxnSpPr>
          <p:nvPr/>
        </p:nvCxnSpPr>
        <p:spPr>
          <a:xfrm flipH="1">
            <a:off x="1150365" y="824359"/>
            <a:ext cx="1092101" cy="510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2634331" y="824359"/>
            <a:ext cx="1226934" cy="494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  <a:endCxn id="13" idx="0"/>
          </p:cNvCxnSpPr>
          <p:nvPr/>
        </p:nvCxnSpPr>
        <p:spPr>
          <a:xfrm flipH="1">
            <a:off x="596184" y="1807460"/>
            <a:ext cx="358248" cy="412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5"/>
            <a:endCxn id="12" idx="0"/>
          </p:cNvCxnSpPr>
          <p:nvPr/>
        </p:nvCxnSpPr>
        <p:spPr>
          <a:xfrm>
            <a:off x="1346297" y="1807460"/>
            <a:ext cx="358249" cy="412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1" idx="0"/>
          </p:cNvCxnSpPr>
          <p:nvPr/>
        </p:nvCxnSpPr>
        <p:spPr>
          <a:xfrm flipH="1">
            <a:off x="1191928" y="2693355"/>
            <a:ext cx="316685" cy="533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2715489" y="628609"/>
            <a:ext cx="35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8355" y="163186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-1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66216" y="628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5160" y="16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81955" y="1613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20934" y="2584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61224" y="25952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-1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514384" y="3226878"/>
            <a:ext cx="554181" cy="5541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6</a:t>
            </a:r>
            <a:endParaRPr lang="en-US" dirty="0"/>
          </a:p>
        </p:txBody>
      </p:sp>
      <p:cxnSp>
        <p:nvCxnSpPr>
          <p:cNvPr id="17" name="Straight Connector 16"/>
          <p:cNvCxnSpPr>
            <a:stCxn id="9" idx="7"/>
            <a:endCxn id="9" idx="7"/>
          </p:cNvCxnSpPr>
          <p:nvPr/>
        </p:nvCxnSpPr>
        <p:spPr>
          <a:xfrm>
            <a:off x="3521024" y="230149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9" idx="0"/>
          </p:cNvCxnSpPr>
          <p:nvPr/>
        </p:nvCxnSpPr>
        <p:spPr>
          <a:xfrm flipH="1">
            <a:off x="3325092" y="1791499"/>
            <a:ext cx="340240" cy="428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51" idx="0"/>
          </p:cNvCxnSpPr>
          <p:nvPr/>
        </p:nvCxnSpPr>
        <p:spPr>
          <a:xfrm flipH="1">
            <a:off x="2791475" y="2693355"/>
            <a:ext cx="337684" cy="533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27918" y="1595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1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870834" y="2401272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5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033990" y="4273335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8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7293700" y="3368412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7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624363" y="5276814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3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136981" y="4270268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4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4028619" y="4270268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1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582800" y="3384373"/>
            <a:ext cx="554181" cy="554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2</a:t>
            </a:r>
            <a:endParaRPr lang="en-US" dirty="0"/>
          </a:p>
        </p:txBody>
      </p:sp>
      <p:cxnSp>
        <p:nvCxnSpPr>
          <p:cNvPr id="67" name="Straight Connector 66"/>
          <p:cNvCxnSpPr>
            <a:stCxn id="60" idx="3"/>
            <a:endCxn id="66" idx="0"/>
          </p:cNvCxnSpPr>
          <p:nvPr/>
        </p:nvCxnSpPr>
        <p:spPr>
          <a:xfrm flipH="1">
            <a:off x="4859891" y="2874295"/>
            <a:ext cx="1092101" cy="510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5"/>
            <a:endCxn id="62" idx="0"/>
          </p:cNvCxnSpPr>
          <p:nvPr/>
        </p:nvCxnSpPr>
        <p:spPr>
          <a:xfrm>
            <a:off x="6343857" y="2874295"/>
            <a:ext cx="1226934" cy="494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3"/>
            <a:endCxn id="65" idx="0"/>
          </p:cNvCxnSpPr>
          <p:nvPr/>
        </p:nvCxnSpPr>
        <p:spPr>
          <a:xfrm flipH="1">
            <a:off x="4305710" y="3857396"/>
            <a:ext cx="358248" cy="412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5"/>
            <a:endCxn id="64" idx="0"/>
          </p:cNvCxnSpPr>
          <p:nvPr/>
        </p:nvCxnSpPr>
        <p:spPr>
          <a:xfrm>
            <a:off x="5055823" y="3857396"/>
            <a:ext cx="358249" cy="412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3"/>
            <a:endCxn id="63" idx="0"/>
          </p:cNvCxnSpPr>
          <p:nvPr/>
        </p:nvCxnSpPr>
        <p:spPr>
          <a:xfrm flipH="1">
            <a:off x="4901454" y="4743291"/>
            <a:ext cx="316685" cy="533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6425015" y="2678545"/>
            <a:ext cx="35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7881" y="3681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5742" y="2678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44686" y="3658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91481" y="3663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30460" y="4634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570750" y="46451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-1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680233" y="4291924"/>
            <a:ext cx="554181" cy="5541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6</a:t>
            </a:r>
            <a:endParaRPr lang="en-US" dirty="0"/>
          </a:p>
        </p:txBody>
      </p:sp>
      <p:cxnSp>
        <p:nvCxnSpPr>
          <p:cNvPr id="80" name="Straight Connector 79"/>
          <p:cNvCxnSpPr>
            <a:stCxn id="61" idx="7"/>
            <a:endCxn id="61" idx="7"/>
          </p:cNvCxnSpPr>
          <p:nvPr/>
        </p:nvCxnSpPr>
        <p:spPr>
          <a:xfrm>
            <a:off x="8507013" y="4354493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037444" y="3645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0</a:t>
            </a:r>
            <a:endParaRPr lang="en-US" dirty="0"/>
          </a:p>
        </p:txBody>
      </p:sp>
      <p:cxnSp>
        <p:nvCxnSpPr>
          <p:cNvPr id="84" name="Straight Connector 83"/>
          <p:cNvCxnSpPr>
            <a:stCxn id="62" idx="3"/>
            <a:endCxn id="79" idx="0"/>
          </p:cNvCxnSpPr>
          <p:nvPr/>
        </p:nvCxnSpPr>
        <p:spPr>
          <a:xfrm flipH="1">
            <a:off x="6957324" y="3841435"/>
            <a:ext cx="417534" cy="450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2" idx="5"/>
            <a:endCxn id="61" idx="0"/>
          </p:cNvCxnSpPr>
          <p:nvPr/>
        </p:nvCxnSpPr>
        <p:spPr>
          <a:xfrm>
            <a:off x="7766723" y="3841435"/>
            <a:ext cx="544358" cy="431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52522" y="516195"/>
            <a:ext cx="246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800" dirty="0" smtClean="0"/>
              <a:t>Before Rotation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5824486" y="5162214"/>
            <a:ext cx="224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800" dirty="0" smtClean="0"/>
              <a:t>After Rotation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6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3"/>
            <a:ext cx="8229600" cy="1143000"/>
          </a:xfrm>
        </p:spPr>
        <p:txBody>
          <a:bodyPr/>
          <a:lstStyle/>
          <a:p>
            <a:r>
              <a:rPr lang="en-HK" dirty="0" smtClean="0"/>
              <a:t>Double Rotation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65686" y="1306986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73849" y="3236646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b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971310" y="2157281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Z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3587158" y="4172549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X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>
            <a:off x="5062667" y="4172549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Y</a:t>
            </a:r>
            <a:endParaRPr lang="en-US" dirty="0"/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 flipH="1">
            <a:off x="4030504" y="3499882"/>
            <a:ext cx="443345" cy="67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1" idx="0"/>
          </p:cNvCxnSpPr>
          <p:nvPr/>
        </p:nvCxnSpPr>
        <p:spPr>
          <a:xfrm>
            <a:off x="5014176" y="3499882"/>
            <a:ext cx="491837" cy="67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9" idx="0"/>
          </p:cNvCxnSpPr>
          <p:nvPr/>
        </p:nvCxnSpPr>
        <p:spPr>
          <a:xfrm>
            <a:off x="5506013" y="1570222"/>
            <a:ext cx="908643" cy="587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2413" y="5185480"/>
            <a:ext cx="3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53281" y="5190314"/>
            <a:ext cx="45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647210" y="2142270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c</a:t>
            </a:r>
            <a:endParaRPr lang="en-US" dirty="0"/>
          </a:p>
        </p:txBody>
      </p:sp>
      <p:sp>
        <p:nvSpPr>
          <p:cNvPr id="37" name="Isosceles Triangle 36"/>
          <p:cNvSpPr/>
          <p:nvPr/>
        </p:nvSpPr>
        <p:spPr>
          <a:xfrm>
            <a:off x="2060640" y="3499882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W</a:t>
            </a:r>
            <a:endParaRPr lang="en-US" dirty="0"/>
          </a:p>
        </p:txBody>
      </p:sp>
      <p:cxnSp>
        <p:nvCxnSpPr>
          <p:cNvPr id="20" name="Straight Connector 19"/>
          <p:cNvCxnSpPr>
            <a:stCxn id="7" idx="2"/>
            <a:endCxn id="36" idx="7"/>
          </p:cNvCxnSpPr>
          <p:nvPr/>
        </p:nvCxnSpPr>
        <p:spPr>
          <a:xfrm flipH="1">
            <a:off x="4108408" y="1570222"/>
            <a:ext cx="857278" cy="64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31199" y="4615407"/>
            <a:ext cx="45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68064" y="2908518"/>
            <a:ext cx="45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</a:t>
            </a:r>
            <a:endParaRPr lang="en-US" dirty="0"/>
          </a:p>
        </p:txBody>
      </p:sp>
      <p:cxnSp>
        <p:nvCxnSpPr>
          <p:cNvPr id="51" name="Straight Connector 50"/>
          <p:cNvCxnSpPr>
            <a:stCxn id="36" idx="5"/>
            <a:endCxn id="8" idx="0"/>
          </p:cNvCxnSpPr>
          <p:nvPr/>
        </p:nvCxnSpPr>
        <p:spPr>
          <a:xfrm>
            <a:off x="4108408" y="2591642"/>
            <a:ext cx="635605" cy="645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6" idx="3"/>
            <a:endCxn id="37" idx="0"/>
          </p:cNvCxnSpPr>
          <p:nvPr/>
        </p:nvCxnSpPr>
        <p:spPr>
          <a:xfrm flipH="1">
            <a:off x="2503986" y="2591642"/>
            <a:ext cx="1222353" cy="908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urved Right Arrow 61"/>
          <p:cNvSpPr/>
          <p:nvPr/>
        </p:nvSpPr>
        <p:spPr>
          <a:xfrm rot="5400000">
            <a:off x="3560028" y="2598619"/>
            <a:ext cx="486188" cy="103899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7892" y="2898056"/>
            <a:ext cx="8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+ 1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25892" y="1479735"/>
            <a:ext cx="8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+ 2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3"/>
            <a:ext cx="8229600" cy="1143000"/>
          </a:xfrm>
        </p:spPr>
        <p:txBody>
          <a:bodyPr/>
          <a:lstStyle/>
          <a:p>
            <a:r>
              <a:rPr lang="en-HK" dirty="0" smtClean="0"/>
              <a:t>Double Rotation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65686" y="1306986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16360" y="3093184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c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971310" y="2157281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Z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2897251" y="4158725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X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>
            <a:off x="4283912" y="3136591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Y</a:t>
            </a:r>
            <a:endParaRPr lang="en-US" dirty="0"/>
          </a:p>
        </p:txBody>
      </p:sp>
      <p:cxnSp>
        <p:nvCxnSpPr>
          <p:cNvPr id="19" name="Straight Connector 18"/>
          <p:cNvCxnSpPr>
            <a:stCxn id="7" idx="6"/>
            <a:endCxn id="9" idx="0"/>
          </p:cNvCxnSpPr>
          <p:nvPr/>
        </p:nvCxnSpPr>
        <p:spPr>
          <a:xfrm>
            <a:off x="5506013" y="1570222"/>
            <a:ext cx="908643" cy="587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4991" y="5312881"/>
            <a:ext cx="3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47131" y="4019880"/>
            <a:ext cx="45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647210" y="2142270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b</a:t>
            </a:r>
            <a:endParaRPr lang="en-US" dirty="0"/>
          </a:p>
        </p:txBody>
      </p:sp>
      <p:sp>
        <p:nvSpPr>
          <p:cNvPr id="37" name="Isosceles Triangle 36"/>
          <p:cNvSpPr/>
          <p:nvPr/>
        </p:nvSpPr>
        <p:spPr>
          <a:xfrm>
            <a:off x="1629669" y="4158725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W</a:t>
            </a:r>
            <a:endParaRPr lang="en-US" dirty="0"/>
          </a:p>
        </p:txBody>
      </p:sp>
      <p:cxnSp>
        <p:nvCxnSpPr>
          <p:cNvPr id="20" name="Straight Connector 19"/>
          <p:cNvCxnSpPr>
            <a:stCxn id="7" idx="2"/>
            <a:endCxn id="36" idx="7"/>
          </p:cNvCxnSpPr>
          <p:nvPr/>
        </p:nvCxnSpPr>
        <p:spPr>
          <a:xfrm flipH="1">
            <a:off x="4108408" y="1570222"/>
            <a:ext cx="857278" cy="64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62170" y="5265039"/>
            <a:ext cx="45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68064" y="2908518"/>
            <a:ext cx="45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</a:t>
            </a:r>
            <a:endParaRPr lang="en-US" dirty="0"/>
          </a:p>
        </p:txBody>
      </p:sp>
      <p:cxnSp>
        <p:nvCxnSpPr>
          <p:cNvPr id="18" name="Straight Connector 17"/>
          <p:cNvCxnSpPr>
            <a:stCxn id="36" idx="5"/>
            <a:endCxn id="11" idx="0"/>
          </p:cNvCxnSpPr>
          <p:nvPr/>
        </p:nvCxnSpPr>
        <p:spPr>
          <a:xfrm>
            <a:off x="4108408" y="2591642"/>
            <a:ext cx="618850" cy="544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3"/>
            <a:endCxn id="8" idx="7"/>
          </p:cNvCxnSpPr>
          <p:nvPr/>
        </p:nvCxnSpPr>
        <p:spPr>
          <a:xfrm flipH="1">
            <a:off x="2977558" y="2591642"/>
            <a:ext cx="748781" cy="578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3"/>
            <a:endCxn id="37" idx="0"/>
          </p:cNvCxnSpPr>
          <p:nvPr/>
        </p:nvCxnSpPr>
        <p:spPr>
          <a:xfrm flipH="1">
            <a:off x="2073015" y="3542556"/>
            <a:ext cx="522474" cy="616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0" idx="0"/>
          </p:cNvCxnSpPr>
          <p:nvPr/>
        </p:nvCxnSpPr>
        <p:spPr>
          <a:xfrm>
            <a:off x="2977558" y="3542556"/>
            <a:ext cx="363039" cy="616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rved Left Arrow 31"/>
          <p:cNvSpPr/>
          <p:nvPr/>
        </p:nvSpPr>
        <p:spPr>
          <a:xfrm rot="16200000">
            <a:off x="4951898" y="1573518"/>
            <a:ext cx="563990" cy="132378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4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3"/>
            <a:ext cx="8229600" cy="1143000"/>
          </a:xfrm>
        </p:spPr>
        <p:txBody>
          <a:bodyPr/>
          <a:lstStyle/>
          <a:p>
            <a:r>
              <a:rPr lang="en-HK" dirty="0" smtClean="0"/>
              <a:t>Double Rotation (3)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44695" y="2324015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71270" y="2347410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c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6730751" y="3425207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Z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3286825" y="3412951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X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>
            <a:off x="4942074" y="3412951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94565" y="4567107"/>
            <a:ext cx="3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92089" y="4567107"/>
            <a:ext cx="45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274262" y="1449110"/>
            <a:ext cx="540327" cy="526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b</a:t>
            </a:r>
            <a:endParaRPr lang="en-US" dirty="0"/>
          </a:p>
        </p:txBody>
      </p:sp>
      <p:sp>
        <p:nvSpPr>
          <p:cNvPr id="37" name="Isosceles Triangle 36"/>
          <p:cNvSpPr/>
          <p:nvPr/>
        </p:nvSpPr>
        <p:spPr>
          <a:xfrm>
            <a:off x="1699374" y="3412951"/>
            <a:ext cx="886691" cy="187180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W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31875" y="4519265"/>
            <a:ext cx="45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17442" y="4608768"/>
            <a:ext cx="45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 </a:t>
            </a:r>
            <a:endParaRPr lang="en-US" dirty="0"/>
          </a:p>
        </p:txBody>
      </p:sp>
      <p:cxnSp>
        <p:nvCxnSpPr>
          <p:cNvPr id="22" name="Straight Connector 21"/>
          <p:cNvCxnSpPr>
            <a:stCxn id="36" idx="2"/>
            <a:endCxn id="8" idx="7"/>
          </p:cNvCxnSpPr>
          <p:nvPr/>
        </p:nvCxnSpPr>
        <p:spPr>
          <a:xfrm flipH="1">
            <a:off x="3132468" y="1712346"/>
            <a:ext cx="1141794" cy="712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3"/>
            <a:endCxn id="37" idx="0"/>
          </p:cNvCxnSpPr>
          <p:nvPr/>
        </p:nvCxnSpPr>
        <p:spPr>
          <a:xfrm flipH="1">
            <a:off x="2142720" y="2796782"/>
            <a:ext cx="607679" cy="616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0" idx="0"/>
          </p:cNvCxnSpPr>
          <p:nvPr/>
        </p:nvCxnSpPr>
        <p:spPr>
          <a:xfrm>
            <a:off x="3132468" y="2796782"/>
            <a:ext cx="597703" cy="616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6" idx="6"/>
            <a:endCxn id="7" idx="1"/>
          </p:cNvCxnSpPr>
          <p:nvPr/>
        </p:nvCxnSpPr>
        <p:spPr>
          <a:xfrm>
            <a:off x="4814589" y="1712346"/>
            <a:ext cx="1209235" cy="688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11" idx="0"/>
          </p:cNvCxnSpPr>
          <p:nvPr/>
        </p:nvCxnSpPr>
        <p:spPr>
          <a:xfrm flipH="1">
            <a:off x="5385420" y="2773387"/>
            <a:ext cx="638404" cy="639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9" idx="0"/>
          </p:cNvCxnSpPr>
          <p:nvPr/>
        </p:nvCxnSpPr>
        <p:spPr>
          <a:xfrm>
            <a:off x="6405893" y="2773387"/>
            <a:ext cx="768204" cy="651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495</Words>
  <Application>Microsoft Office PowerPoint</Application>
  <PresentationFormat>On-screen Show (4:3)</PresentationFormat>
  <Paragraphs>208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Other Tree Structures – AVL</vt:lpstr>
      <vt:lpstr>Balanced Trees</vt:lpstr>
      <vt:lpstr>AVL Trees (1)</vt:lpstr>
      <vt:lpstr>AVL Trees (2)</vt:lpstr>
      <vt:lpstr>Single Rotation</vt:lpstr>
      <vt:lpstr>PowerPoint Presentation</vt:lpstr>
      <vt:lpstr>Double Rotation (1)</vt:lpstr>
      <vt:lpstr>Double Rotation (2)</vt:lpstr>
      <vt:lpstr>Double Rotation (3)</vt:lpstr>
      <vt:lpstr>PowerPoint Presentation</vt:lpstr>
      <vt:lpstr>Single or Double?</vt:lpstr>
    </vt:vector>
  </TitlesOfParts>
  <Company>HKU 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King-Shan Lui</dc:creator>
  <cp:lastModifiedBy>kslui</cp:lastModifiedBy>
  <cp:revision>76</cp:revision>
  <dcterms:created xsi:type="dcterms:W3CDTF">2015-04-08T15:44:29Z</dcterms:created>
  <dcterms:modified xsi:type="dcterms:W3CDTF">2017-04-13T00:39:48Z</dcterms:modified>
</cp:coreProperties>
</file>