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00" r:id="rId3"/>
    <p:sldId id="301" r:id="rId4"/>
    <p:sldId id="302" r:id="rId5"/>
    <p:sldId id="309" r:id="rId6"/>
    <p:sldId id="310" r:id="rId7"/>
    <p:sldId id="304" r:id="rId8"/>
    <p:sldId id="305" r:id="rId9"/>
    <p:sldId id="307" r:id="rId10"/>
    <p:sldId id="308" r:id="rId11"/>
    <p:sldId id="311" r:id="rId12"/>
    <p:sldId id="312" r:id="rId13"/>
    <p:sldId id="313" r:id="rId14"/>
    <p:sldId id="314" r:id="rId15"/>
    <p:sldId id="315" r:id="rId16"/>
    <p:sldId id="31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9971" autoAdjust="0"/>
    <p:restoredTop sz="94660"/>
  </p:normalViewPr>
  <p:slideViewPr>
    <p:cSldViewPr snapToGrid="0">
      <p:cViewPr varScale="1">
        <p:scale>
          <a:sx n="87" d="100"/>
          <a:sy n="87" d="100"/>
        </p:scale>
        <p:origin x="-128" y="-1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0DA92-F99F-C548-B747-01459544E8AF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1D238-5E1D-3E4C-946C-AE3F12D0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62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41A2A-AC3D-41C3-ADA6-E8D8D25B898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5EAD0-E192-47EB-B798-16BC2F945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225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5EAD0-E192-47EB-B798-16BC2F9450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27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fld id="{DBDB2E70-05F5-4361-B15B-CC4EEB5C6074}" type="slidenum">
              <a:rPr lang="en-US" altLang="zh-TW" sz="1200"/>
              <a:pPr/>
              <a:t>15</a:t>
            </a:fld>
            <a:endParaRPr lang="en-US" altLang="zh-TW" sz="12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13" y="749300"/>
            <a:ext cx="6596062" cy="3711575"/>
          </a:xfrm>
          <a:ln w="12700" cap="flat">
            <a:solidFill>
              <a:schemeClr val="tx1"/>
            </a:solidFill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35" tIns="46849" rIns="92135" bIns="46849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fld id="{29567139-C00A-4F43-B4F6-9A69A160F532}" type="slidenum">
              <a:rPr lang="en-US" altLang="zh-TW" sz="1200"/>
              <a:pPr/>
              <a:t>16</a:t>
            </a:fld>
            <a:endParaRPr lang="en-US" altLang="zh-TW" sz="12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154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fld id="{B04742BC-BE5F-49DA-9283-6A7689D854A6}" type="slidenum">
              <a:rPr lang="en-US" altLang="zh-TW" sz="1200"/>
              <a:pPr/>
              <a:t>2</a:t>
            </a:fld>
            <a:endParaRPr lang="en-US" altLang="zh-TW" sz="12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13" y="749300"/>
            <a:ext cx="6596062" cy="3711575"/>
          </a:xfrm>
          <a:ln w="12700" cap="flat">
            <a:solidFill>
              <a:schemeClr val="tx1"/>
            </a:solidFill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35" tIns="46849" rIns="92135" bIns="46849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851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fld id="{94D49B19-C98D-4804-8DC4-553F586A9409}" type="slidenum">
              <a:rPr lang="en-US" altLang="zh-TW" sz="1200"/>
              <a:pPr/>
              <a:t>4</a:t>
            </a:fld>
            <a:endParaRPr lang="en-US" altLang="zh-TW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13" y="749300"/>
            <a:ext cx="6596062" cy="3711575"/>
          </a:xfrm>
          <a:ln w="12700" cap="flat">
            <a:solidFill>
              <a:schemeClr val="tx1"/>
            </a:solidFill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35" tIns="46849" rIns="92135" bIns="46849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107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fld id="{A856D078-CBDC-4DB0-AF4F-D3B98FA6930A}" type="slidenum">
              <a:rPr lang="en-US" altLang="zh-TW" sz="1200"/>
              <a:pPr/>
              <a:t>5</a:t>
            </a:fld>
            <a:endParaRPr lang="en-US" altLang="zh-TW" sz="1200"/>
          </a:p>
        </p:txBody>
      </p:sp>
    </p:spTree>
    <p:extLst>
      <p:ext uri="{BB962C8B-B14F-4D97-AF65-F5344CB8AC3E}">
        <p14:creationId xmlns:p14="http://schemas.microsoft.com/office/powerpoint/2010/main" val="3619240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fld id="{A856D078-CBDC-4DB0-AF4F-D3B98FA6930A}" type="slidenum">
              <a:rPr lang="en-US" altLang="zh-TW" sz="1200"/>
              <a:pPr/>
              <a:t>6</a:t>
            </a:fld>
            <a:endParaRPr lang="en-US" altLang="zh-TW" sz="1200"/>
          </a:p>
        </p:txBody>
      </p:sp>
    </p:spTree>
    <p:extLst>
      <p:ext uri="{BB962C8B-B14F-4D97-AF65-F5344CB8AC3E}">
        <p14:creationId xmlns:p14="http://schemas.microsoft.com/office/powerpoint/2010/main" val="2059028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fld id="{A48D5B53-B7BA-4C7C-961E-D3AF84D8C68F}" type="slidenum">
              <a:rPr lang="en-US" altLang="zh-TW" sz="1200"/>
              <a:pPr/>
              <a:t>9</a:t>
            </a:fld>
            <a:endParaRPr lang="en-US" altLang="zh-TW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13" y="749300"/>
            <a:ext cx="6596062" cy="3711575"/>
          </a:xfrm>
          <a:ln w="12700" cap="flat">
            <a:solidFill>
              <a:schemeClr val="tx1"/>
            </a:solidFill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35" tIns="46849" rIns="92135" bIns="46849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808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fld id="{8D54D5E8-A1D9-45F5-AC00-F108ED952F39}" type="slidenum">
              <a:rPr lang="en-US" altLang="zh-TW" sz="1200"/>
              <a:pPr/>
              <a:t>10</a:t>
            </a:fld>
            <a:endParaRPr lang="en-US" altLang="zh-TW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13" y="749300"/>
            <a:ext cx="6596062" cy="3711575"/>
          </a:xfrm>
          <a:ln w="12700" cap="flat">
            <a:solidFill>
              <a:schemeClr val="tx1"/>
            </a:solidFill>
          </a:ln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35" tIns="46849" rIns="92135" bIns="46849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388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fld id="{AB94EA4D-3810-47BF-BE5B-83CEBDC74121}" type="slidenum">
              <a:rPr lang="en-US" altLang="zh-TW" sz="1200"/>
              <a:pPr/>
              <a:t>12</a:t>
            </a:fld>
            <a:endParaRPr lang="en-US" altLang="zh-TW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13" y="749300"/>
            <a:ext cx="6596062" cy="3711575"/>
          </a:xfrm>
          <a:ln w="12700" cap="flat">
            <a:solidFill>
              <a:schemeClr val="tx1"/>
            </a:solidFill>
          </a:ln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35" tIns="46849" rIns="92135" bIns="46849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555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fld id="{0C12C223-7AC1-4384-B46D-596A47CC0A25}" type="slidenum">
              <a:rPr lang="en-US" altLang="zh-TW" sz="1200"/>
              <a:pPr/>
              <a:t>13</a:t>
            </a:fld>
            <a:endParaRPr lang="en-US" altLang="zh-TW" sz="120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13" y="749300"/>
            <a:ext cx="6596062" cy="3711575"/>
          </a:xfrm>
          <a:ln w="12700" cap="flat">
            <a:solidFill>
              <a:schemeClr val="tx1"/>
            </a:solidFill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35" tIns="46849" rIns="92135" bIns="46849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756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5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7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6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6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9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3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0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2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Sorting - </a:t>
            </a:r>
            <a:fld id="{2BA5AA7F-478F-457F-ADD8-A7D2FA06F9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7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253" y="1122363"/>
            <a:ext cx="10388929" cy="2387600"/>
          </a:xfrm>
        </p:spPr>
        <p:txBody>
          <a:bodyPr>
            <a:normAutofit/>
          </a:bodyPr>
          <a:lstStyle/>
          <a:p>
            <a:r>
              <a:rPr lang="en-HK" dirty="0" smtClean="0"/>
              <a:t>Data Structures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Some notes are provided by the textbook authors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1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>
          <a:xfrm>
            <a:off x="7240955" y="4696944"/>
            <a:ext cx="4679432" cy="1376956"/>
          </a:xfrm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Adding a Node</a:t>
            </a:r>
            <a:endParaRPr lang="en-US" altLang="zh-TW" dirty="0" smtClean="0">
              <a:ea typeface="+mj-ea"/>
              <a:cs typeface="+mj-cs"/>
            </a:endParaRPr>
          </a:p>
        </p:txBody>
      </p:sp>
      <p:sp>
        <p:nvSpPr>
          <p:cNvPr id="29701" name="Rectangle 38"/>
          <p:cNvSpPr>
            <a:spLocks noChangeArrowheads="1"/>
          </p:cNvSpPr>
          <p:nvPr/>
        </p:nvSpPr>
        <p:spPr bwMode="auto">
          <a:xfrm>
            <a:off x="2008189" y="1825626"/>
            <a:ext cx="485775" cy="333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9702" name="Text Box 56"/>
          <p:cNvSpPr txBox="1">
            <a:spLocks noChangeArrowheads="1"/>
          </p:cNvSpPr>
          <p:nvPr/>
        </p:nvSpPr>
        <p:spPr bwMode="auto">
          <a:xfrm>
            <a:off x="1919288" y="2170113"/>
            <a:ext cx="73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 sz="1800">
                <a:latin typeface="Courier New" panose="02070309020205020404" pitchFamily="49" charset="0"/>
              </a:rPr>
              <a:t>list</a:t>
            </a:r>
            <a:endParaRPr lang="en-US" altLang="zh-TW" sz="1800">
              <a:latin typeface="Courier New" panose="02070309020205020404" pitchFamily="49" charset="0"/>
            </a:endParaRPr>
          </a:p>
        </p:txBody>
      </p:sp>
      <p:cxnSp>
        <p:nvCxnSpPr>
          <p:cNvPr id="29703" name="AutoShape 90"/>
          <p:cNvCxnSpPr>
            <a:cxnSpLocks noChangeShapeType="1"/>
            <a:stCxn id="29701" idx="3"/>
            <a:endCxn id="29746" idx="1"/>
          </p:cNvCxnSpPr>
          <p:nvPr/>
        </p:nvCxnSpPr>
        <p:spPr bwMode="auto">
          <a:xfrm flipV="1">
            <a:off x="2493964" y="1989139"/>
            <a:ext cx="1165225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9704" name="Group 121"/>
          <p:cNvGrpSpPr>
            <a:grpSpLocks/>
          </p:cNvGrpSpPr>
          <p:nvPr/>
        </p:nvGrpSpPr>
        <p:grpSpPr bwMode="auto">
          <a:xfrm>
            <a:off x="3659188" y="1196975"/>
            <a:ext cx="989012" cy="1582738"/>
            <a:chOff x="891" y="799"/>
            <a:chExt cx="623" cy="997"/>
          </a:xfrm>
        </p:grpSpPr>
        <p:sp>
          <p:nvSpPr>
            <p:cNvPr id="29746" name="Rectangle 72"/>
            <p:cNvSpPr>
              <a:spLocks noChangeArrowheads="1"/>
            </p:cNvSpPr>
            <p:nvPr/>
          </p:nvSpPr>
          <p:spPr bwMode="auto">
            <a:xfrm>
              <a:off x="891" y="799"/>
              <a:ext cx="623" cy="99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47" name="Text Box 75"/>
            <p:cNvSpPr txBox="1">
              <a:spLocks noChangeArrowheads="1"/>
            </p:cNvSpPr>
            <p:nvPr/>
          </p:nvSpPr>
          <p:spPr bwMode="auto">
            <a:xfrm>
              <a:off x="976" y="1081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en-US" sz="1800">
                  <a:latin typeface="Courier New" panose="02070309020205020404" pitchFamily="49" charset="0"/>
                </a:rPr>
                <a:t>prev</a:t>
              </a:r>
              <a:endParaRPr lang="en-US" altLang="zh-TW" sz="1800">
                <a:latin typeface="Courier New" panose="02070309020205020404" pitchFamily="49" charset="0"/>
              </a:endParaRPr>
            </a:p>
          </p:txBody>
        </p:sp>
        <p:sp>
          <p:nvSpPr>
            <p:cNvPr id="29748" name="Text Box 76"/>
            <p:cNvSpPr txBox="1">
              <a:spLocks noChangeArrowheads="1"/>
            </p:cNvSpPr>
            <p:nvPr/>
          </p:nvSpPr>
          <p:spPr bwMode="auto">
            <a:xfrm>
              <a:off x="1003" y="1549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en-US" sz="1800">
                  <a:latin typeface="Courier New" panose="02070309020205020404" pitchFamily="49" charset="0"/>
                </a:rPr>
                <a:t>next</a:t>
              </a:r>
              <a:endParaRPr lang="en-US" altLang="zh-TW" sz="1800">
                <a:latin typeface="Courier New" panose="02070309020205020404" pitchFamily="49" charset="0"/>
              </a:endParaRPr>
            </a:p>
          </p:txBody>
        </p:sp>
        <p:grpSp>
          <p:nvGrpSpPr>
            <p:cNvPr id="29749" name="Group 92"/>
            <p:cNvGrpSpPr>
              <a:grpSpLocks/>
            </p:cNvGrpSpPr>
            <p:nvPr/>
          </p:nvGrpSpPr>
          <p:grpSpPr bwMode="auto">
            <a:xfrm>
              <a:off x="1066" y="1344"/>
              <a:ext cx="306" cy="210"/>
              <a:chOff x="2562" y="981"/>
              <a:chExt cx="306" cy="210"/>
            </a:xfrm>
          </p:grpSpPr>
          <p:sp>
            <p:nvSpPr>
              <p:cNvPr id="29753" name="Rectangle 73"/>
              <p:cNvSpPr>
                <a:spLocks noChangeArrowheads="1"/>
              </p:cNvSpPr>
              <p:nvPr/>
            </p:nvSpPr>
            <p:spPr bwMode="auto">
              <a:xfrm>
                <a:off x="2562" y="981"/>
                <a:ext cx="306" cy="2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29754" name="Oval 78"/>
              <p:cNvSpPr>
                <a:spLocks noChangeArrowheads="1"/>
              </p:cNvSpPr>
              <p:nvPr/>
            </p:nvSpPr>
            <p:spPr bwMode="auto">
              <a:xfrm>
                <a:off x="2674" y="1045"/>
                <a:ext cx="88" cy="73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</p:grpSp>
        <p:grpSp>
          <p:nvGrpSpPr>
            <p:cNvPr id="29750" name="Group 93"/>
            <p:cNvGrpSpPr>
              <a:grpSpLocks/>
            </p:cNvGrpSpPr>
            <p:nvPr/>
          </p:nvGrpSpPr>
          <p:grpSpPr bwMode="auto">
            <a:xfrm>
              <a:off x="1050" y="865"/>
              <a:ext cx="306" cy="210"/>
              <a:chOff x="2562" y="981"/>
              <a:chExt cx="306" cy="210"/>
            </a:xfrm>
          </p:grpSpPr>
          <p:sp>
            <p:nvSpPr>
              <p:cNvPr id="29751" name="Rectangle 94"/>
              <p:cNvSpPr>
                <a:spLocks noChangeArrowheads="1"/>
              </p:cNvSpPr>
              <p:nvPr/>
            </p:nvSpPr>
            <p:spPr bwMode="auto">
              <a:xfrm>
                <a:off x="2562" y="981"/>
                <a:ext cx="306" cy="2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29752" name="Oval 95"/>
              <p:cNvSpPr>
                <a:spLocks noChangeArrowheads="1"/>
              </p:cNvSpPr>
              <p:nvPr/>
            </p:nvSpPr>
            <p:spPr bwMode="auto">
              <a:xfrm>
                <a:off x="2674" y="1045"/>
                <a:ext cx="88" cy="73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</p:grpSp>
      </p:grpSp>
      <p:grpSp>
        <p:nvGrpSpPr>
          <p:cNvPr id="29705" name="Group 122"/>
          <p:cNvGrpSpPr>
            <a:grpSpLocks/>
          </p:cNvGrpSpPr>
          <p:nvPr/>
        </p:nvGrpSpPr>
        <p:grpSpPr bwMode="auto">
          <a:xfrm>
            <a:off x="5921376" y="1196975"/>
            <a:ext cx="989013" cy="1582738"/>
            <a:chOff x="891" y="799"/>
            <a:chExt cx="623" cy="997"/>
          </a:xfrm>
        </p:grpSpPr>
        <p:sp>
          <p:nvSpPr>
            <p:cNvPr id="29737" name="Rectangle 123"/>
            <p:cNvSpPr>
              <a:spLocks noChangeArrowheads="1"/>
            </p:cNvSpPr>
            <p:nvPr/>
          </p:nvSpPr>
          <p:spPr bwMode="auto">
            <a:xfrm>
              <a:off x="891" y="799"/>
              <a:ext cx="623" cy="99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38" name="Text Box 124"/>
            <p:cNvSpPr txBox="1">
              <a:spLocks noChangeArrowheads="1"/>
            </p:cNvSpPr>
            <p:nvPr/>
          </p:nvSpPr>
          <p:spPr bwMode="auto">
            <a:xfrm>
              <a:off x="976" y="1081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en-US" sz="1800">
                  <a:latin typeface="Courier New" panose="02070309020205020404" pitchFamily="49" charset="0"/>
                </a:rPr>
                <a:t>prev</a:t>
              </a:r>
              <a:endParaRPr lang="en-US" altLang="zh-TW" sz="1800">
                <a:latin typeface="Courier New" panose="02070309020205020404" pitchFamily="49" charset="0"/>
              </a:endParaRPr>
            </a:p>
          </p:txBody>
        </p:sp>
        <p:sp>
          <p:nvSpPr>
            <p:cNvPr id="29739" name="Text Box 125"/>
            <p:cNvSpPr txBox="1">
              <a:spLocks noChangeArrowheads="1"/>
            </p:cNvSpPr>
            <p:nvPr/>
          </p:nvSpPr>
          <p:spPr bwMode="auto">
            <a:xfrm>
              <a:off x="1003" y="1549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en-US" sz="1800">
                  <a:latin typeface="Courier New" panose="02070309020205020404" pitchFamily="49" charset="0"/>
                </a:rPr>
                <a:t>next</a:t>
              </a:r>
              <a:endParaRPr lang="en-US" altLang="zh-TW" sz="1800">
                <a:latin typeface="Courier New" panose="02070309020205020404" pitchFamily="49" charset="0"/>
              </a:endParaRPr>
            </a:p>
          </p:txBody>
        </p:sp>
        <p:grpSp>
          <p:nvGrpSpPr>
            <p:cNvPr id="29740" name="Group 126"/>
            <p:cNvGrpSpPr>
              <a:grpSpLocks/>
            </p:cNvGrpSpPr>
            <p:nvPr/>
          </p:nvGrpSpPr>
          <p:grpSpPr bwMode="auto">
            <a:xfrm>
              <a:off x="1066" y="1344"/>
              <a:ext cx="306" cy="210"/>
              <a:chOff x="2562" y="981"/>
              <a:chExt cx="306" cy="210"/>
            </a:xfrm>
          </p:grpSpPr>
          <p:sp>
            <p:nvSpPr>
              <p:cNvPr id="29744" name="Rectangle 127"/>
              <p:cNvSpPr>
                <a:spLocks noChangeArrowheads="1"/>
              </p:cNvSpPr>
              <p:nvPr/>
            </p:nvSpPr>
            <p:spPr bwMode="auto">
              <a:xfrm>
                <a:off x="2562" y="981"/>
                <a:ext cx="306" cy="2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29745" name="Oval 128"/>
              <p:cNvSpPr>
                <a:spLocks noChangeArrowheads="1"/>
              </p:cNvSpPr>
              <p:nvPr/>
            </p:nvSpPr>
            <p:spPr bwMode="auto">
              <a:xfrm>
                <a:off x="2674" y="1045"/>
                <a:ext cx="88" cy="73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</p:grpSp>
        <p:grpSp>
          <p:nvGrpSpPr>
            <p:cNvPr id="29741" name="Group 129"/>
            <p:cNvGrpSpPr>
              <a:grpSpLocks/>
            </p:cNvGrpSpPr>
            <p:nvPr/>
          </p:nvGrpSpPr>
          <p:grpSpPr bwMode="auto">
            <a:xfrm>
              <a:off x="1050" y="865"/>
              <a:ext cx="306" cy="210"/>
              <a:chOff x="2562" y="981"/>
              <a:chExt cx="306" cy="210"/>
            </a:xfrm>
          </p:grpSpPr>
          <p:sp>
            <p:nvSpPr>
              <p:cNvPr id="29742" name="Rectangle 130"/>
              <p:cNvSpPr>
                <a:spLocks noChangeArrowheads="1"/>
              </p:cNvSpPr>
              <p:nvPr/>
            </p:nvSpPr>
            <p:spPr bwMode="auto">
              <a:xfrm>
                <a:off x="2562" y="981"/>
                <a:ext cx="306" cy="2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29743" name="Oval 131"/>
              <p:cNvSpPr>
                <a:spLocks noChangeArrowheads="1"/>
              </p:cNvSpPr>
              <p:nvPr/>
            </p:nvSpPr>
            <p:spPr bwMode="auto">
              <a:xfrm>
                <a:off x="2674" y="1045"/>
                <a:ext cx="88" cy="73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</p:grpSp>
      </p:grpSp>
      <p:grpSp>
        <p:nvGrpSpPr>
          <p:cNvPr id="29706" name="Group 132"/>
          <p:cNvGrpSpPr>
            <a:grpSpLocks/>
          </p:cNvGrpSpPr>
          <p:nvPr/>
        </p:nvGrpSpPr>
        <p:grpSpPr bwMode="auto">
          <a:xfrm>
            <a:off x="8183563" y="1196975"/>
            <a:ext cx="989012" cy="1582738"/>
            <a:chOff x="891" y="799"/>
            <a:chExt cx="623" cy="997"/>
          </a:xfrm>
        </p:grpSpPr>
        <p:sp>
          <p:nvSpPr>
            <p:cNvPr id="29728" name="Rectangle 133"/>
            <p:cNvSpPr>
              <a:spLocks noChangeArrowheads="1"/>
            </p:cNvSpPr>
            <p:nvPr/>
          </p:nvSpPr>
          <p:spPr bwMode="auto">
            <a:xfrm>
              <a:off x="891" y="799"/>
              <a:ext cx="623" cy="99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29" name="Text Box 134"/>
            <p:cNvSpPr txBox="1">
              <a:spLocks noChangeArrowheads="1"/>
            </p:cNvSpPr>
            <p:nvPr/>
          </p:nvSpPr>
          <p:spPr bwMode="auto">
            <a:xfrm>
              <a:off x="976" y="1081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en-US" sz="1800">
                  <a:latin typeface="Courier New" panose="02070309020205020404" pitchFamily="49" charset="0"/>
                </a:rPr>
                <a:t>prev</a:t>
              </a:r>
              <a:endParaRPr lang="en-US" altLang="zh-TW" sz="1800">
                <a:latin typeface="Courier New" panose="02070309020205020404" pitchFamily="49" charset="0"/>
              </a:endParaRPr>
            </a:p>
          </p:txBody>
        </p:sp>
        <p:sp>
          <p:nvSpPr>
            <p:cNvPr id="29730" name="Text Box 135"/>
            <p:cNvSpPr txBox="1">
              <a:spLocks noChangeArrowheads="1"/>
            </p:cNvSpPr>
            <p:nvPr/>
          </p:nvSpPr>
          <p:spPr bwMode="auto">
            <a:xfrm>
              <a:off x="1003" y="1549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en-US" sz="1800">
                  <a:latin typeface="Courier New" panose="02070309020205020404" pitchFamily="49" charset="0"/>
                </a:rPr>
                <a:t>next</a:t>
              </a:r>
              <a:endParaRPr lang="en-US" altLang="zh-TW" sz="1800">
                <a:latin typeface="Courier New" panose="02070309020205020404" pitchFamily="49" charset="0"/>
              </a:endParaRPr>
            </a:p>
          </p:txBody>
        </p:sp>
        <p:grpSp>
          <p:nvGrpSpPr>
            <p:cNvPr id="29731" name="Group 136"/>
            <p:cNvGrpSpPr>
              <a:grpSpLocks/>
            </p:cNvGrpSpPr>
            <p:nvPr/>
          </p:nvGrpSpPr>
          <p:grpSpPr bwMode="auto">
            <a:xfrm>
              <a:off x="1066" y="1344"/>
              <a:ext cx="306" cy="210"/>
              <a:chOff x="2562" y="981"/>
              <a:chExt cx="306" cy="210"/>
            </a:xfrm>
          </p:grpSpPr>
          <p:sp>
            <p:nvSpPr>
              <p:cNvPr id="29735" name="Rectangle 137"/>
              <p:cNvSpPr>
                <a:spLocks noChangeArrowheads="1"/>
              </p:cNvSpPr>
              <p:nvPr/>
            </p:nvSpPr>
            <p:spPr bwMode="auto">
              <a:xfrm>
                <a:off x="2562" y="981"/>
                <a:ext cx="306" cy="2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29736" name="Oval 138"/>
              <p:cNvSpPr>
                <a:spLocks noChangeArrowheads="1"/>
              </p:cNvSpPr>
              <p:nvPr/>
            </p:nvSpPr>
            <p:spPr bwMode="auto">
              <a:xfrm>
                <a:off x="2674" y="1045"/>
                <a:ext cx="88" cy="73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</p:grpSp>
        <p:grpSp>
          <p:nvGrpSpPr>
            <p:cNvPr id="29732" name="Group 139"/>
            <p:cNvGrpSpPr>
              <a:grpSpLocks/>
            </p:cNvGrpSpPr>
            <p:nvPr/>
          </p:nvGrpSpPr>
          <p:grpSpPr bwMode="auto">
            <a:xfrm>
              <a:off x="1050" y="865"/>
              <a:ext cx="306" cy="210"/>
              <a:chOff x="2562" y="981"/>
              <a:chExt cx="306" cy="210"/>
            </a:xfrm>
          </p:grpSpPr>
          <p:sp>
            <p:nvSpPr>
              <p:cNvPr id="29733" name="Rectangle 140"/>
              <p:cNvSpPr>
                <a:spLocks noChangeArrowheads="1"/>
              </p:cNvSpPr>
              <p:nvPr/>
            </p:nvSpPr>
            <p:spPr bwMode="auto">
              <a:xfrm>
                <a:off x="2562" y="981"/>
                <a:ext cx="306" cy="2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29734" name="Oval 141"/>
              <p:cNvSpPr>
                <a:spLocks noChangeArrowheads="1"/>
              </p:cNvSpPr>
              <p:nvPr/>
            </p:nvSpPr>
            <p:spPr bwMode="auto">
              <a:xfrm>
                <a:off x="2674" y="1045"/>
                <a:ext cx="88" cy="73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</p:grpSp>
      </p:grpSp>
      <p:sp>
        <p:nvSpPr>
          <p:cNvPr id="29707" name="Line 145"/>
          <p:cNvSpPr>
            <a:spLocks noChangeShapeType="1"/>
          </p:cNvSpPr>
          <p:nvPr/>
        </p:nvSpPr>
        <p:spPr bwMode="auto">
          <a:xfrm>
            <a:off x="6462714" y="2217738"/>
            <a:ext cx="17430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Line 146"/>
          <p:cNvSpPr>
            <a:spLocks noChangeShapeType="1"/>
          </p:cNvSpPr>
          <p:nvPr/>
        </p:nvSpPr>
        <p:spPr bwMode="auto">
          <a:xfrm>
            <a:off x="6902451" y="1462088"/>
            <a:ext cx="17430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27898" name="Group 186"/>
          <p:cNvGrpSpPr>
            <a:grpSpLocks/>
          </p:cNvGrpSpPr>
          <p:nvPr/>
        </p:nvGrpSpPr>
        <p:grpSpPr bwMode="auto">
          <a:xfrm>
            <a:off x="4151314" y="1449388"/>
            <a:ext cx="2263775" cy="755650"/>
            <a:chOff x="1655" y="913"/>
            <a:chExt cx="1426" cy="476"/>
          </a:xfrm>
        </p:grpSpPr>
        <p:sp>
          <p:nvSpPr>
            <p:cNvPr id="29726" name="Line 144"/>
            <p:cNvSpPr>
              <a:spLocks noChangeShapeType="1"/>
            </p:cNvSpPr>
            <p:nvPr/>
          </p:nvSpPr>
          <p:spPr bwMode="auto">
            <a:xfrm>
              <a:off x="1655" y="1389"/>
              <a:ext cx="10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7" name="Line 147"/>
            <p:cNvSpPr>
              <a:spLocks noChangeShapeType="1"/>
            </p:cNvSpPr>
            <p:nvPr/>
          </p:nvSpPr>
          <p:spPr bwMode="auto">
            <a:xfrm>
              <a:off x="1983" y="913"/>
              <a:ext cx="10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7897" name="Group 185"/>
          <p:cNvGrpSpPr>
            <a:grpSpLocks/>
          </p:cNvGrpSpPr>
          <p:nvPr/>
        </p:nvGrpSpPr>
        <p:grpSpPr bwMode="auto">
          <a:xfrm>
            <a:off x="4152903" y="1484315"/>
            <a:ext cx="2724151" cy="3457576"/>
            <a:chOff x="1677" y="957"/>
            <a:chExt cx="1716" cy="2178"/>
          </a:xfrm>
        </p:grpSpPr>
        <p:grpSp>
          <p:nvGrpSpPr>
            <p:cNvPr id="29712" name="Group 148"/>
            <p:cNvGrpSpPr>
              <a:grpSpLocks/>
            </p:cNvGrpSpPr>
            <p:nvPr/>
          </p:nvGrpSpPr>
          <p:grpSpPr bwMode="auto">
            <a:xfrm>
              <a:off x="2110" y="2138"/>
              <a:ext cx="623" cy="997"/>
              <a:chOff x="891" y="799"/>
              <a:chExt cx="623" cy="997"/>
            </a:xfrm>
          </p:grpSpPr>
          <p:sp>
            <p:nvSpPr>
              <p:cNvPr id="29717" name="Rectangle 149"/>
              <p:cNvSpPr>
                <a:spLocks noChangeArrowheads="1"/>
              </p:cNvSpPr>
              <p:nvPr/>
            </p:nvSpPr>
            <p:spPr bwMode="auto">
              <a:xfrm>
                <a:off x="891" y="799"/>
                <a:ext cx="623" cy="997"/>
              </a:xfrm>
              <a:prstGeom prst="rect">
                <a:avLst/>
              </a:prstGeom>
              <a:noFill/>
              <a:ln w="38100">
                <a:solidFill>
                  <a:srgbClr val="0066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29718" name="Text Box 150"/>
              <p:cNvSpPr txBox="1">
                <a:spLocks noChangeArrowheads="1"/>
              </p:cNvSpPr>
              <p:nvPr/>
            </p:nvSpPr>
            <p:spPr bwMode="auto">
              <a:xfrm>
                <a:off x="976" y="1081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Courier New" panose="02070309020205020404" pitchFamily="49" charset="0"/>
                  </a:rPr>
                  <a:t>prev</a:t>
                </a:r>
                <a:endParaRPr lang="en-US" altLang="zh-TW" sz="1800">
                  <a:latin typeface="Courier New" panose="02070309020205020404" pitchFamily="49" charset="0"/>
                </a:endParaRPr>
              </a:p>
            </p:txBody>
          </p:sp>
          <p:sp>
            <p:nvSpPr>
              <p:cNvPr id="29719" name="Text Box 151"/>
              <p:cNvSpPr txBox="1">
                <a:spLocks noChangeArrowheads="1"/>
              </p:cNvSpPr>
              <p:nvPr/>
            </p:nvSpPr>
            <p:spPr bwMode="auto">
              <a:xfrm>
                <a:off x="1003" y="154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Courier New" panose="02070309020205020404" pitchFamily="49" charset="0"/>
                  </a:rPr>
                  <a:t>next</a:t>
                </a:r>
                <a:endParaRPr lang="en-US" altLang="zh-TW" sz="1800">
                  <a:latin typeface="Courier New" panose="02070309020205020404" pitchFamily="49" charset="0"/>
                </a:endParaRPr>
              </a:p>
            </p:txBody>
          </p:sp>
          <p:grpSp>
            <p:nvGrpSpPr>
              <p:cNvPr id="29720" name="Group 152"/>
              <p:cNvGrpSpPr>
                <a:grpSpLocks/>
              </p:cNvGrpSpPr>
              <p:nvPr/>
            </p:nvGrpSpPr>
            <p:grpSpPr bwMode="auto">
              <a:xfrm>
                <a:off x="1066" y="1344"/>
                <a:ext cx="306" cy="210"/>
                <a:chOff x="2562" y="981"/>
                <a:chExt cx="306" cy="210"/>
              </a:xfrm>
            </p:grpSpPr>
            <p:sp>
              <p:nvSpPr>
                <p:cNvPr id="29724" name="Rectangle 153"/>
                <p:cNvSpPr>
                  <a:spLocks noChangeArrowheads="1"/>
                </p:cNvSpPr>
                <p:nvPr/>
              </p:nvSpPr>
              <p:spPr bwMode="auto">
                <a:xfrm>
                  <a:off x="2562" y="981"/>
                  <a:ext cx="306" cy="21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eaLnBrk="1" hangingPunct="1"/>
                  <a:endParaRPr lang="en-US" altLang="en-US" sz="1800"/>
                </a:p>
              </p:txBody>
            </p:sp>
            <p:sp>
              <p:nvSpPr>
                <p:cNvPr id="29725" name="Oval 154"/>
                <p:cNvSpPr>
                  <a:spLocks noChangeArrowheads="1"/>
                </p:cNvSpPr>
                <p:nvPr/>
              </p:nvSpPr>
              <p:spPr bwMode="auto">
                <a:xfrm>
                  <a:off x="2674" y="1045"/>
                  <a:ext cx="88" cy="73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eaLnBrk="1" hangingPunct="1"/>
                  <a:endParaRPr lang="en-US" altLang="en-US" sz="1800"/>
                </a:p>
              </p:txBody>
            </p:sp>
          </p:grpSp>
          <p:grpSp>
            <p:nvGrpSpPr>
              <p:cNvPr id="29721" name="Group 155"/>
              <p:cNvGrpSpPr>
                <a:grpSpLocks/>
              </p:cNvGrpSpPr>
              <p:nvPr/>
            </p:nvGrpSpPr>
            <p:grpSpPr bwMode="auto">
              <a:xfrm>
                <a:off x="1050" y="865"/>
                <a:ext cx="306" cy="210"/>
                <a:chOff x="2562" y="981"/>
                <a:chExt cx="306" cy="210"/>
              </a:xfrm>
            </p:grpSpPr>
            <p:sp>
              <p:nvSpPr>
                <p:cNvPr id="29722" name="Rectangle 156"/>
                <p:cNvSpPr>
                  <a:spLocks noChangeArrowheads="1"/>
                </p:cNvSpPr>
                <p:nvPr/>
              </p:nvSpPr>
              <p:spPr bwMode="auto">
                <a:xfrm>
                  <a:off x="2562" y="981"/>
                  <a:ext cx="306" cy="21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eaLnBrk="1" hangingPunct="1"/>
                  <a:endParaRPr lang="en-US" altLang="en-US" sz="1800"/>
                </a:p>
              </p:txBody>
            </p:sp>
            <p:sp>
              <p:nvSpPr>
                <p:cNvPr id="29723" name="Oval 157"/>
                <p:cNvSpPr>
                  <a:spLocks noChangeArrowheads="1"/>
                </p:cNvSpPr>
                <p:nvPr/>
              </p:nvSpPr>
              <p:spPr bwMode="auto">
                <a:xfrm>
                  <a:off x="2674" y="1045"/>
                  <a:ext cx="88" cy="73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eaLnBrk="1" hangingPunct="1"/>
                  <a:endParaRPr lang="en-US" altLang="en-US" sz="1800"/>
                </a:p>
              </p:txBody>
            </p:sp>
          </p:grpSp>
        </p:grpSp>
        <p:cxnSp>
          <p:nvCxnSpPr>
            <p:cNvPr id="29713" name="AutoShape 158"/>
            <p:cNvCxnSpPr>
              <a:cxnSpLocks noChangeShapeType="1"/>
              <a:stCxn id="29754" idx="4"/>
              <a:endCxn id="29717" idx="1"/>
            </p:cNvCxnSpPr>
            <p:nvPr/>
          </p:nvCxnSpPr>
          <p:spPr bwMode="auto">
            <a:xfrm rot="16200000" flipH="1">
              <a:off x="1287" y="1823"/>
              <a:ext cx="1201" cy="422"/>
            </a:xfrm>
            <a:prstGeom prst="bentConnector2">
              <a:avLst/>
            </a:prstGeom>
            <a:noFill/>
            <a:ln w="28575">
              <a:solidFill>
                <a:srgbClr val="FF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14" name="AutoShape 159"/>
            <p:cNvCxnSpPr>
              <a:cxnSpLocks noChangeShapeType="1"/>
              <a:stCxn id="29743" idx="4"/>
              <a:endCxn id="29717" idx="3"/>
            </p:cNvCxnSpPr>
            <p:nvPr/>
          </p:nvCxnSpPr>
          <p:spPr bwMode="auto">
            <a:xfrm rot="5400000">
              <a:off x="2075" y="1627"/>
              <a:ext cx="1680" cy="340"/>
            </a:xfrm>
            <a:prstGeom prst="bentConnector2">
              <a:avLst/>
            </a:prstGeom>
            <a:noFill/>
            <a:ln w="28575">
              <a:solidFill>
                <a:srgbClr val="FF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15" name="AutoShape 160"/>
            <p:cNvCxnSpPr>
              <a:cxnSpLocks noChangeShapeType="1"/>
              <a:stCxn id="29723" idx="2"/>
              <a:endCxn id="29746" idx="3"/>
            </p:cNvCxnSpPr>
            <p:nvPr/>
          </p:nvCxnSpPr>
          <p:spPr bwMode="auto">
            <a:xfrm rot="10800000">
              <a:off x="1968" y="1253"/>
              <a:ext cx="413" cy="1052"/>
            </a:xfrm>
            <a:prstGeom prst="bentConnector3">
              <a:avLst>
                <a:gd name="adj1" fmla="val 50120"/>
              </a:avLst>
            </a:prstGeom>
            <a:noFill/>
            <a:ln w="28575">
              <a:solidFill>
                <a:srgbClr val="FF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16" name="AutoShape 161"/>
            <p:cNvCxnSpPr>
              <a:cxnSpLocks noChangeShapeType="1"/>
              <a:stCxn id="29725" idx="5"/>
              <a:endCxn id="29737" idx="3"/>
            </p:cNvCxnSpPr>
            <p:nvPr/>
          </p:nvCxnSpPr>
          <p:spPr bwMode="auto">
            <a:xfrm rot="5400000" flipH="1" flipV="1">
              <a:off x="2155" y="1570"/>
              <a:ext cx="1556" cy="921"/>
            </a:xfrm>
            <a:prstGeom prst="bentConnector4">
              <a:avLst>
                <a:gd name="adj1" fmla="val -9898"/>
                <a:gd name="adj2" fmla="val 115528"/>
              </a:avLst>
            </a:prstGeom>
            <a:noFill/>
            <a:ln w="28575">
              <a:solidFill>
                <a:srgbClr val="FF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7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627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TW" dirty="0" smtClean="0">
                <a:ea typeface="+mj-ea"/>
                <a:cs typeface="+mj-cs"/>
              </a:rPr>
              <a:t>Classic Data Structures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88458"/>
            <a:ext cx="8305800" cy="3621741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  <a:defRPr/>
            </a:pPr>
            <a:r>
              <a:rPr lang="en-US" altLang="zh-TW" dirty="0" smtClean="0">
                <a:ea typeface="+mn-ea"/>
                <a:cs typeface="+mn-cs"/>
              </a:rPr>
              <a:t>Now we'll examine some classic data structures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defRPr/>
            </a:pPr>
            <a:r>
              <a:rPr lang="en-US" altLang="zh-TW" dirty="0" smtClean="0">
                <a:ea typeface="+mn-ea"/>
                <a:cs typeface="+mn-cs"/>
              </a:rPr>
              <a:t>Classic </a:t>
            </a:r>
            <a:r>
              <a:rPr lang="en-US" altLang="zh-TW" i="1" dirty="0" smtClean="0">
                <a:ea typeface="+mn-ea"/>
                <a:cs typeface="+mn-cs"/>
              </a:rPr>
              <a:t>linear data structures</a:t>
            </a:r>
            <a:r>
              <a:rPr lang="en-US" altLang="zh-TW" dirty="0" smtClean="0">
                <a:ea typeface="+mn-ea"/>
                <a:cs typeface="+mn-cs"/>
              </a:rPr>
              <a:t> </a:t>
            </a:r>
            <a:endParaRPr lang="en-US" dirty="0" smtClean="0">
              <a:ea typeface="+mn-ea"/>
              <a:cs typeface="+mn-cs"/>
            </a:endParaRPr>
          </a:p>
          <a:p>
            <a:pPr lvl="1" eaLnBrk="1" hangingPunct="1">
              <a:lnSpc>
                <a:spcPct val="90000"/>
              </a:lnSpc>
              <a:spcBef>
                <a:spcPct val="70000"/>
              </a:spcBef>
              <a:defRPr/>
            </a:pPr>
            <a:r>
              <a:rPr lang="en-US" altLang="zh-TW" i="1" dirty="0" smtClean="0">
                <a:solidFill>
                  <a:srgbClr val="0099FF"/>
                </a:solidFill>
                <a:ea typeface="+mn-ea"/>
                <a:cs typeface="+mn-cs"/>
              </a:rPr>
              <a:t>queues</a:t>
            </a:r>
            <a:r>
              <a:rPr lang="en-US" altLang="zh-TW" dirty="0" smtClean="0">
                <a:ea typeface="+mn-ea"/>
                <a:cs typeface="+mn-cs"/>
              </a:rPr>
              <a:t> and </a:t>
            </a:r>
            <a:r>
              <a:rPr lang="en-US" altLang="zh-TW" i="1" dirty="0" smtClean="0">
                <a:solidFill>
                  <a:srgbClr val="0099FF"/>
                </a:solidFill>
                <a:ea typeface="+mn-ea"/>
                <a:cs typeface="+mn-cs"/>
              </a:rPr>
              <a:t>stacks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defRPr/>
            </a:pPr>
            <a:r>
              <a:rPr lang="en-US" altLang="zh-TW" dirty="0" smtClean="0">
                <a:ea typeface="+mn-ea"/>
                <a:cs typeface="+mn-cs"/>
              </a:rPr>
              <a:t>Classic </a:t>
            </a:r>
            <a:r>
              <a:rPr lang="en-US" altLang="zh-TW" i="1" dirty="0" smtClean="0">
                <a:ea typeface="+mn-ea"/>
                <a:cs typeface="+mn-cs"/>
              </a:rPr>
              <a:t>nonlinear data structures</a:t>
            </a:r>
            <a:r>
              <a:rPr lang="en-US" altLang="zh-TW" dirty="0" smtClean="0">
                <a:ea typeface="+mn-ea"/>
                <a:cs typeface="+mn-cs"/>
              </a:rPr>
              <a:t> </a:t>
            </a:r>
            <a:endParaRPr lang="en-US" dirty="0" smtClean="0">
              <a:ea typeface="+mn-ea"/>
              <a:cs typeface="+mn-cs"/>
            </a:endParaRPr>
          </a:p>
          <a:p>
            <a:pPr lvl="1" eaLnBrk="1" hangingPunct="1">
              <a:lnSpc>
                <a:spcPct val="90000"/>
              </a:lnSpc>
              <a:spcBef>
                <a:spcPct val="70000"/>
              </a:spcBef>
              <a:defRPr/>
            </a:pPr>
            <a:r>
              <a:rPr lang="en-US" altLang="zh-TW" i="1" dirty="0" smtClean="0">
                <a:solidFill>
                  <a:srgbClr val="0099FF"/>
                </a:solidFill>
                <a:ea typeface="+mn-ea"/>
                <a:cs typeface="+mn-cs"/>
              </a:rPr>
              <a:t>trees</a:t>
            </a:r>
            <a:endParaRPr lang="en-US" altLang="zh-TW" dirty="0" smtClean="0">
              <a:solidFill>
                <a:srgbClr val="0099FF"/>
              </a:solidFill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6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0"/>
            <a:ext cx="8229600" cy="1143000"/>
          </a:xfrm>
        </p:spPr>
        <p:txBody>
          <a:bodyPr vert="horz" lIns="92075" tIns="46038" rIns="92075" bIns="46038" rtlCol="0" anchor="ctr">
            <a:normAutofit/>
          </a:bodyPr>
          <a:lstStyle/>
          <a:p>
            <a:pPr algn="ctr" eaLnBrk="1" hangingPunct="1">
              <a:defRPr/>
            </a:pPr>
            <a:r>
              <a:rPr lang="en-US" altLang="zh-TW" dirty="0" smtClean="0">
                <a:ea typeface="+mj-ea"/>
                <a:cs typeface="+mj-cs"/>
              </a:rPr>
              <a:t>Queues</a:t>
            </a:r>
            <a:r>
              <a:rPr lang="en-US" dirty="0" smtClean="0">
                <a:ea typeface="+mj-ea"/>
                <a:cs typeface="+mj-cs"/>
              </a:rPr>
              <a:t> (1)</a:t>
            </a:r>
            <a:endParaRPr lang="en-US" altLang="zh-TW" dirty="0" smtClean="0">
              <a:ea typeface="+mj-ea"/>
              <a:cs typeface="+mj-cs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305800" cy="2788024"/>
          </a:xfrm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zh-TW" dirty="0" smtClean="0"/>
              <a:t>A </a:t>
            </a:r>
            <a:r>
              <a:rPr lang="en-US" altLang="zh-TW" i="1" dirty="0" smtClean="0">
                <a:solidFill>
                  <a:srgbClr val="0099FF"/>
                </a:solidFill>
              </a:rPr>
              <a:t>queue</a:t>
            </a:r>
            <a:r>
              <a:rPr lang="en-US" altLang="zh-TW" dirty="0" smtClean="0"/>
              <a:t> is similar to a list but </a:t>
            </a:r>
            <a:r>
              <a:rPr lang="en-US" altLang="zh-TW" b="1" dirty="0" smtClean="0"/>
              <a:t>adds items only to the rear of the list</a:t>
            </a:r>
            <a:r>
              <a:rPr lang="en-US" altLang="zh-TW" dirty="0" smtClean="0"/>
              <a:t> and </a:t>
            </a:r>
            <a:r>
              <a:rPr lang="en-US" altLang="zh-TW" b="1" dirty="0" smtClean="0"/>
              <a:t>removes them only from the front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zh-TW" dirty="0" smtClean="0"/>
              <a:t>It is called a FIFO data structure:  First-In, First-Out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zh-TW" dirty="0" smtClean="0"/>
              <a:t>Analogy:  a line of people at a bank teller’s window</a:t>
            </a:r>
          </a:p>
        </p:txBody>
      </p:sp>
      <p:grpSp>
        <p:nvGrpSpPr>
          <p:cNvPr id="32773" name="Group 4"/>
          <p:cNvGrpSpPr>
            <a:grpSpLocks/>
          </p:cNvGrpSpPr>
          <p:nvPr/>
        </p:nvGrpSpPr>
        <p:grpSpPr bwMode="auto">
          <a:xfrm>
            <a:off x="2934634" y="4314826"/>
            <a:ext cx="6078538" cy="720725"/>
            <a:chOff x="960" y="2628"/>
            <a:chExt cx="3829" cy="454"/>
          </a:xfrm>
        </p:grpSpPr>
        <p:grpSp>
          <p:nvGrpSpPr>
            <p:cNvPr id="32775" name="Group 5"/>
            <p:cNvGrpSpPr>
              <a:grpSpLocks/>
            </p:cNvGrpSpPr>
            <p:nvPr/>
          </p:nvGrpSpPr>
          <p:grpSpPr bwMode="auto">
            <a:xfrm>
              <a:off x="1726" y="2696"/>
              <a:ext cx="2177" cy="386"/>
              <a:chOff x="1726" y="2696"/>
              <a:chExt cx="2177" cy="386"/>
            </a:xfrm>
          </p:grpSpPr>
          <p:sp>
            <p:nvSpPr>
              <p:cNvPr id="32780" name="Rectangle 6"/>
              <p:cNvSpPr>
                <a:spLocks noChangeArrowheads="1"/>
              </p:cNvSpPr>
              <p:nvPr/>
            </p:nvSpPr>
            <p:spPr bwMode="auto">
              <a:xfrm>
                <a:off x="1726" y="2696"/>
                <a:ext cx="2177" cy="38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32781" name="Rectangle 7"/>
              <p:cNvSpPr>
                <a:spLocks noChangeArrowheads="1"/>
              </p:cNvSpPr>
              <p:nvPr/>
            </p:nvSpPr>
            <p:spPr bwMode="auto">
              <a:xfrm>
                <a:off x="2037" y="2696"/>
                <a:ext cx="296" cy="38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32782" name="Rectangle 8"/>
              <p:cNvSpPr>
                <a:spLocks noChangeArrowheads="1"/>
              </p:cNvSpPr>
              <p:nvPr/>
            </p:nvSpPr>
            <p:spPr bwMode="auto">
              <a:xfrm>
                <a:off x="2637" y="2696"/>
                <a:ext cx="296" cy="38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32783" name="Rectangle 9"/>
              <p:cNvSpPr>
                <a:spLocks noChangeArrowheads="1"/>
              </p:cNvSpPr>
              <p:nvPr/>
            </p:nvSpPr>
            <p:spPr bwMode="auto">
              <a:xfrm>
                <a:off x="3244" y="2696"/>
                <a:ext cx="296" cy="38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</p:grpSp>
        <p:sp>
          <p:nvSpPr>
            <p:cNvPr id="32776" name="Line 10"/>
            <p:cNvSpPr>
              <a:spLocks noChangeShapeType="1"/>
            </p:cNvSpPr>
            <p:nvPr/>
          </p:nvSpPr>
          <p:spPr bwMode="auto">
            <a:xfrm>
              <a:off x="1253" y="2859"/>
              <a:ext cx="473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7" name="Line 11"/>
            <p:cNvSpPr>
              <a:spLocks noChangeShapeType="1"/>
            </p:cNvSpPr>
            <p:nvPr/>
          </p:nvSpPr>
          <p:spPr bwMode="auto">
            <a:xfrm>
              <a:off x="3904" y="2859"/>
              <a:ext cx="473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8" name="Rectangle 12"/>
            <p:cNvSpPr>
              <a:spLocks noChangeArrowheads="1"/>
            </p:cNvSpPr>
            <p:nvPr/>
          </p:nvSpPr>
          <p:spPr bwMode="auto">
            <a:xfrm>
              <a:off x="960" y="2640"/>
              <a:ext cx="5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r>
                <a:rPr kumimoji="0" lang="en-US" altLang="zh-TW" sz="1800">
                  <a:latin typeface="Times New Roman" panose="02020603050405020304" pitchFamily="18" charset="0"/>
                </a:rPr>
                <a:t>enqueue</a:t>
              </a:r>
            </a:p>
          </p:txBody>
        </p:sp>
        <p:sp>
          <p:nvSpPr>
            <p:cNvPr id="32779" name="Rectangle 13"/>
            <p:cNvSpPr>
              <a:spLocks noChangeArrowheads="1"/>
            </p:cNvSpPr>
            <p:nvPr/>
          </p:nvSpPr>
          <p:spPr bwMode="auto">
            <a:xfrm>
              <a:off x="4193" y="2628"/>
              <a:ext cx="5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r>
                <a:rPr kumimoji="0" lang="en-US" altLang="zh-TW" sz="1800">
                  <a:latin typeface="Times New Roman" panose="02020603050405020304" pitchFamily="18" charset="0"/>
                </a:rPr>
                <a:t>dequeue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 vert="horz" lIns="92075" tIns="46038" rIns="92075" bIns="46038" rtlCol="0" anchor="ctr">
            <a:normAutofit/>
          </a:bodyPr>
          <a:lstStyle/>
          <a:p>
            <a:pPr algn="ctr" eaLnBrk="1" hangingPunct="1">
              <a:defRPr/>
            </a:pPr>
            <a:r>
              <a:rPr lang="en-US" altLang="zh-TW" dirty="0" smtClean="0">
                <a:ea typeface="+mj-ea"/>
                <a:cs typeface="+mj-cs"/>
              </a:rPr>
              <a:t>Queues</a:t>
            </a:r>
            <a:r>
              <a:rPr lang="en-US" dirty="0" smtClean="0">
                <a:ea typeface="+mj-ea"/>
                <a:cs typeface="+mj-cs"/>
              </a:rPr>
              <a:t> (2)</a:t>
            </a:r>
            <a:endParaRPr lang="en-US" altLang="zh-TW" dirty="0" smtClean="0">
              <a:ea typeface="+mj-ea"/>
              <a:cs typeface="+mj-cs"/>
            </a:endParaRP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335927"/>
            <a:ext cx="8305800" cy="4827495"/>
          </a:xfrm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US" altLang="zh-TW" dirty="0" smtClean="0"/>
              <a:t>Operations for a queue</a:t>
            </a:r>
          </a:p>
          <a:p>
            <a:pPr lvl="1" eaLnBrk="1" hangingPunct="1"/>
            <a:r>
              <a:rPr lang="en-US" altLang="zh-TW" i="1" dirty="0" err="1" smtClean="0"/>
              <a:t>enqueue</a:t>
            </a:r>
            <a:r>
              <a:rPr lang="en-US" altLang="zh-TW" dirty="0" smtClean="0"/>
              <a:t> - add an item to the rear of the queue</a:t>
            </a:r>
          </a:p>
          <a:p>
            <a:pPr lvl="1" eaLnBrk="1" hangingPunct="1"/>
            <a:r>
              <a:rPr lang="en-US" altLang="zh-TW" i="1" dirty="0" err="1" smtClean="0"/>
              <a:t>dequeue</a:t>
            </a:r>
            <a:r>
              <a:rPr lang="en-US" altLang="zh-TW" dirty="0" smtClean="0"/>
              <a:t> - remove an item from the front of the queue</a:t>
            </a:r>
          </a:p>
          <a:p>
            <a:pPr lvl="1" eaLnBrk="1" hangingPunct="1"/>
            <a:r>
              <a:rPr lang="en-US" altLang="zh-TW" i="1" dirty="0" smtClean="0"/>
              <a:t>empty</a:t>
            </a:r>
            <a:r>
              <a:rPr lang="en-US" altLang="zh-TW" dirty="0" smtClean="0"/>
              <a:t> - returns true if the queue is empty</a:t>
            </a:r>
          </a:p>
          <a:p>
            <a:pPr lvl="1" eaLnBrk="1" hangingPunct="1"/>
            <a:r>
              <a:rPr lang="en-US" altLang="zh-TW" i="1" dirty="0" smtClean="0"/>
              <a:t>size</a:t>
            </a:r>
            <a:r>
              <a:rPr lang="en-US" altLang="zh-TW" dirty="0" smtClean="0"/>
              <a:t> – returns the size of the queue</a:t>
            </a:r>
          </a:p>
          <a:p>
            <a:pPr eaLnBrk="1" hangingPunct="1"/>
            <a:r>
              <a:rPr lang="en-US" altLang="zh-TW" dirty="0" smtClean="0"/>
              <a:t>What is the final queue of: </a:t>
            </a:r>
            <a:r>
              <a:rPr lang="en-US" altLang="zh-TW" dirty="0" err="1" smtClean="0"/>
              <a:t>enq</a:t>
            </a:r>
            <a:r>
              <a:rPr lang="en-US" altLang="zh-TW" dirty="0" smtClean="0"/>
              <a:t>(8), </a:t>
            </a:r>
            <a:r>
              <a:rPr lang="en-US" altLang="zh-TW" dirty="0" err="1" smtClean="0"/>
              <a:t>enq</a:t>
            </a:r>
            <a:r>
              <a:rPr lang="en-US" altLang="zh-TW" dirty="0" smtClean="0"/>
              <a:t>(6), </a:t>
            </a:r>
            <a:r>
              <a:rPr lang="en-US" altLang="zh-TW" dirty="0" err="1" smtClean="0"/>
              <a:t>enq</a:t>
            </a:r>
            <a:r>
              <a:rPr lang="en-US" altLang="zh-TW" dirty="0" smtClean="0"/>
              <a:t>(7), </a:t>
            </a:r>
            <a:r>
              <a:rPr lang="en-US" altLang="zh-TW" dirty="0" err="1" smtClean="0"/>
              <a:t>deq</a:t>
            </a:r>
            <a:r>
              <a:rPr lang="en-US" altLang="zh-TW" dirty="0" smtClean="0"/>
              <a:t>(), </a:t>
            </a:r>
            <a:r>
              <a:rPr lang="en-US" altLang="zh-TW" dirty="0" err="1" smtClean="0"/>
              <a:t>enq</a:t>
            </a:r>
            <a:r>
              <a:rPr lang="en-US" altLang="zh-TW" dirty="0" smtClean="0"/>
              <a:t>(2), </a:t>
            </a:r>
            <a:r>
              <a:rPr lang="en-US" altLang="zh-TW" dirty="0" err="1" smtClean="0"/>
              <a:t>deq</a:t>
            </a:r>
            <a:r>
              <a:rPr lang="en-US" altLang="zh-TW" dirty="0" smtClean="0"/>
              <a:t>()?</a:t>
            </a:r>
          </a:p>
          <a:p>
            <a:pPr>
              <a:spcBef>
                <a:spcPts val="700"/>
              </a:spcBef>
            </a:pPr>
            <a:r>
              <a:rPr lang="en-US" altLang="en-US" dirty="0" smtClean="0"/>
              <a:t>The items in a queue can be kept in a linked list or an </a:t>
            </a:r>
            <a:r>
              <a:rPr lang="en-US" altLang="en-US" dirty="0" err="1" smtClean="0"/>
              <a:t>arraylist</a:t>
            </a:r>
            <a:endParaRPr lang="en-US" altLang="zh-TW" dirty="0" smtClean="0">
              <a:latin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0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27548" y="230506"/>
            <a:ext cx="5463428" cy="5976938"/>
          </a:xfrm>
          <a:extLst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solidFill>
                  <a:srgbClr val="0066FF"/>
                </a:solidFill>
                <a:latin typeface="Courier New" charset="0"/>
              </a:rPr>
              <a:t>public class </a:t>
            </a:r>
            <a:r>
              <a:rPr lang="en-US" sz="1000" b="1" dirty="0" err="1">
                <a:solidFill>
                  <a:srgbClr val="0066FF"/>
                </a:solidFill>
                <a:latin typeface="Courier New" charset="0"/>
              </a:rPr>
              <a:t>MyQueue</a:t>
            </a:r>
            <a:r>
              <a:rPr lang="en-US" sz="1000" b="1" dirty="0">
                <a:latin typeface="Courier New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   </a:t>
            </a:r>
            <a:r>
              <a:rPr lang="en-US" sz="1000" b="1" dirty="0" smtClean="0">
                <a:latin typeface="Courier New" charset="0"/>
              </a:rPr>
              <a:t>private </a:t>
            </a:r>
            <a:r>
              <a:rPr lang="en-US" sz="1000" b="1" dirty="0" err="1">
                <a:solidFill>
                  <a:srgbClr val="FF0066"/>
                </a:solidFill>
                <a:latin typeface="Courier New" charset="0"/>
              </a:rPr>
              <a:t>MyNode</a:t>
            </a:r>
            <a:r>
              <a:rPr lang="en-US" sz="1000" b="1" dirty="0">
                <a:solidFill>
                  <a:srgbClr val="FF0066"/>
                </a:solidFill>
                <a:latin typeface="Courier New" charset="0"/>
              </a:rPr>
              <a:t> front, rear</a:t>
            </a:r>
            <a:r>
              <a:rPr lang="en-US" sz="1000" b="1" dirty="0" smtClean="0">
                <a:solidFill>
                  <a:srgbClr val="FF0066"/>
                </a:solidFill>
                <a:latin typeface="Courier New" charset="0"/>
              </a:rPr>
              <a:t>;</a:t>
            </a:r>
            <a:endParaRPr lang="en-US" sz="1000" b="1" dirty="0">
              <a:solidFill>
                <a:srgbClr val="FF0066"/>
              </a:solidFill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   </a:t>
            </a:r>
            <a:r>
              <a:rPr lang="en-US" sz="1000" b="1" dirty="0" smtClean="0">
                <a:solidFill>
                  <a:srgbClr val="0066FF"/>
                </a:solidFill>
                <a:latin typeface="Courier New" charset="0"/>
              </a:rPr>
              <a:t>public </a:t>
            </a:r>
            <a:r>
              <a:rPr lang="en-US" sz="1000" b="1" dirty="0" err="1">
                <a:solidFill>
                  <a:srgbClr val="0066FF"/>
                </a:solidFill>
                <a:latin typeface="Courier New" charset="0"/>
              </a:rPr>
              <a:t>MyQueue</a:t>
            </a:r>
            <a:r>
              <a:rPr lang="en-US" sz="1000" b="1" dirty="0">
                <a:solidFill>
                  <a:srgbClr val="0066FF"/>
                </a:solidFill>
                <a:latin typeface="Courier New" charset="0"/>
              </a:rPr>
              <a:t>()</a:t>
            </a:r>
            <a:r>
              <a:rPr lang="en-US" sz="1000" b="1" dirty="0">
                <a:latin typeface="Courier New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    front = rear = null;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</a:t>
            </a:r>
            <a:r>
              <a:rPr lang="en-US" sz="1000" b="1" dirty="0" smtClean="0">
                <a:latin typeface="Courier New" charset="0"/>
              </a:rPr>
              <a:t>}</a:t>
            </a:r>
            <a:endParaRPr lang="en-US" sz="10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</a:t>
            </a:r>
            <a:r>
              <a:rPr lang="en-US" sz="1000" b="1" dirty="0">
                <a:solidFill>
                  <a:srgbClr val="0066FF"/>
                </a:solidFill>
                <a:latin typeface="Courier New" charset="0"/>
              </a:rPr>
              <a:t>public </a:t>
            </a:r>
            <a:r>
              <a:rPr lang="en-US" sz="1000" b="1" dirty="0" err="1">
                <a:solidFill>
                  <a:srgbClr val="0066FF"/>
                </a:solidFill>
                <a:latin typeface="Courier New" charset="0"/>
              </a:rPr>
              <a:t>boolean</a:t>
            </a:r>
            <a:r>
              <a:rPr lang="en-US" sz="1000" b="1" dirty="0">
                <a:solidFill>
                  <a:srgbClr val="0066FF"/>
                </a:solidFill>
                <a:latin typeface="Courier New" charset="0"/>
              </a:rPr>
              <a:t> empty()</a:t>
            </a:r>
            <a:r>
              <a:rPr lang="en-US" sz="1000" b="1" dirty="0">
                <a:latin typeface="Courier New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    return (front == null);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</a:t>
            </a:r>
            <a:r>
              <a:rPr lang="en-US" sz="1000" b="1" dirty="0" smtClean="0">
                <a:latin typeface="Courier New" charset="0"/>
              </a:rPr>
              <a:t>}</a:t>
            </a:r>
            <a:endParaRPr lang="en-US" sz="10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</a:t>
            </a:r>
            <a:r>
              <a:rPr lang="en-US" sz="1000" b="1" dirty="0">
                <a:solidFill>
                  <a:srgbClr val="0066FF"/>
                </a:solidFill>
                <a:latin typeface="Courier New" charset="0"/>
              </a:rPr>
              <a:t>public void </a:t>
            </a:r>
            <a:r>
              <a:rPr lang="en-US" sz="1000" b="1" dirty="0" err="1">
                <a:solidFill>
                  <a:srgbClr val="0066FF"/>
                </a:solidFill>
                <a:latin typeface="Courier New" charset="0"/>
              </a:rPr>
              <a:t>enqueue</a:t>
            </a:r>
            <a:r>
              <a:rPr lang="en-US" sz="1000" b="1" dirty="0">
                <a:solidFill>
                  <a:srgbClr val="0066FF"/>
                </a:solidFill>
                <a:latin typeface="Courier New" charset="0"/>
              </a:rPr>
              <a:t>(Object item)</a:t>
            </a:r>
            <a:r>
              <a:rPr lang="en-US" sz="1000" b="1" dirty="0">
                <a:latin typeface="Courier New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    </a:t>
            </a:r>
            <a:r>
              <a:rPr lang="en-US" sz="1000" b="1" dirty="0" err="1">
                <a:latin typeface="Courier New" charset="0"/>
              </a:rPr>
              <a:t>MyNode</a:t>
            </a:r>
            <a:r>
              <a:rPr lang="en-US" sz="1000" b="1" dirty="0">
                <a:latin typeface="Courier New" charset="0"/>
              </a:rPr>
              <a:t> </a:t>
            </a:r>
            <a:r>
              <a:rPr lang="en-US" sz="1000" b="1" dirty="0" err="1" smtClean="0">
                <a:latin typeface="Courier New" charset="0"/>
              </a:rPr>
              <a:t>newNode</a:t>
            </a:r>
            <a:r>
              <a:rPr lang="en-US" sz="1000" b="1" dirty="0" smtClean="0">
                <a:latin typeface="Courier New" charset="0"/>
              </a:rPr>
              <a:t> </a:t>
            </a:r>
            <a:r>
              <a:rPr lang="en-US" sz="1000" b="1" dirty="0">
                <a:latin typeface="Courier New" charset="0"/>
              </a:rPr>
              <a:t>= new </a:t>
            </a:r>
            <a:r>
              <a:rPr lang="en-US" sz="1000" b="1" dirty="0" err="1">
                <a:latin typeface="Courier New" charset="0"/>
              </a:rPr>
              <a:t>MyNode</a:t>
            </a:r>
            <a:r>
              <a:rPr lang="en-US" sz="1000" b="1" dirty="0">
                <a:latin typeface="Courier New" charset="0"/>
              </a:rPr>
              <a:t>(item</a:t>
            </a:r>
            <a:r>
              <a:rPr lang="en-US" sz="1000" b="1" dirty="0" smtClean="0">
                <a:latin typeface="Courier New" charset="0"/>
              </a:rPr>
              <a:t>);</a:t>
            </a:r>
            <a:endParaRPr lang="en-US" sz="10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    if (empty()) {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	front = rear = </a:t>
            </a:r>
            <a:r>
              <a:rPr lang="en-US" sz="1000" b="1" dirty="0" err="1" smtClean="0">
                <a:latin typeface="Courier New" charset="0"/>
              </a:rPr>
              <a:t>newNode</a:t>
            </a:r>
            <a:r>
              <a:rPr lang="en-US" sz="1000" b="1" dirty="0">
                <a:latin typeface="Courier New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	return;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    </a:t>
            </a:r>
            <a:r>
              <a:rPr lang="en-US" sz="1000" b="1" dirty="0" smtClean="0">
                <a:latin typeface="Courier New" charset="0"/>
              </a:rPr>
              <a:t>}</a:t>
            </a:r>
            <a:endParaRPr lang="en-US" sz="10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    </a:t>
            </a:r>
            <a:r>
              <a:rPr lang="en-US" sz="1000" b="1" dirty="0" err="1" smtClean="0">
                <a:latin typeface="Courier New" charset="0"/>
              </a:rPr>
              <a:t>rear.next</a:t>
            </a:r>
            <a:r>
              <a:rPr lang="en-US" sz="1000" b="1" dirty="0" smtClean="0">
                <a:latin typeface="Courier New" charset="0"/>
              </a:rPr>
              <a:t> = </a:t>
            </a:r>
            <a:r>
              <a:rPr lang="en-US" sz="1000" b="1" dirty="0" err="1" smtClean="0">
                <a:latin typeface="Courier New" charset="0"/>
              </a:rPr>
              <a:t>newNode</a:t>
            </a:r>
            <a:r>
              <a:rPr lang="en-US" sz="1000" b="1" dirty="0" smtClean="0">
                <a:latin typeface="Courier New" charset="0"/>
              </a:rPr>
              <a:t>;</a:t>
            </a:r>
            <a:endParaRPr lang="en-US" sz="10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    rear = </a:t>
            </a:r>
            <a:r>
              <a:rPr lang="en-US" sz="1000" b="1" dirty="0" err="1" smtClean="0">
                <a:latin typeface="Courier New" charset="0"/>
              </a:rPr>
              <a:t>newNode</a:t>
            </a:r>
            <a:r>
              <a:rPr lang="en-US" sz="1000" b="1" dirty="0">
                <a:latin typeface="Courier New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</a:t>
            </a:r>
            <a:r>
              <a:rPr lang="en-US" sz="1000" b="1" dirty="0" smtClean="0">
                <a:latin typeface="Courier New" charset="0"/>
              </a:rPr>
              <a:t>}</a:t>
            </a:r>
            <a:endParaRPr lang="en-US" sz="10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</a:t>
            </a:r>
            <a:r>
              <a:rPr lang="en-US" sz="1000" b="1" dirty="0">
                <a:solidFill>
                  <a:srgbClr val="0066FF"/>
                </a:solidFill>
                <a:latin typeface="Courier New" charset="0"/>
              </a:rPr>
              <a:t>public Object </a:t>
            </a:r>
            <a:r>
              <a:rPr lang="en-US" sz="1000" b="1" dirty="0" err="1">
                <a:solidFill>
                  <a:srgbClr val="0066FF"/>
                </a:solidFill>
                <a:latin typeface="Courier New" charset="0"/>
              </a:rPr>
              <a:t>dequeue</a:t>
            </a:r>
            <a:r>
              <a:rPr lang="en-US" sz="1000" b="1" dirty="0">
                <a:solidFill>
                  <a:srgbClr val="0066FF"/>
                </a:solidFill>
                <a:latin typeface="Courier New" charset="0"/>
              </a:rPr>
              <a:t> ()</a:t>
            </a:r>
            <a:r>
              <a:rPr lang="en-US" sz="1000" b="1" dirty="0">
                <a:latin typeface="Courier New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    if (empty()) return null</a:t>
            </a:r>
            <a:r>
              <a:rPr lang="en-US" sz="1000" b="1" dirty="0" smtClean="0">
                <a:latin typeface="Courier New" charset="0"/>
              </a:rPr>
              <a:t>;</a:t>
            </a:r>
            <a:endParaRPr lang="en-US" sz="10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    Object </a:t>
            </a:r>
            <a:r>
              <a:rPr lang="en-US" sz="1000" b="1" dirty="0" err="1">
                <a:latin typeface="Courier New" charset="0"/>
              </a:rPr>
              <a:t>obj</a:t>
            </a:r>
            <a:r>
              <a:rPr lang="en-US" sz="1000" b="1" dirty="0">
                <a:latin typeface="Courier New" charset="0"/>
              </a:rPr>
              <a:t> = </a:t>
            </a:r>
            <a:r>
              <a:rPr lang="en-US" sz="1000" b="1" dirty="0" smtClean="0">
                <a:latin typeface="Courier New" charset="0"/>
              </a:rPr>
              <a:t>front.obj;</a:t>
            </a:r>
            <a:endParaRPr lang="en-US" sz="10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    if (front == rear)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    	front = rear = null;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    else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	</a:t>
            </a:r>
            <a:r>
              <a:rPr lang="en-US" sz="1000" b="1" dirty="0" smtClean="0">
                <a:latin typeface="Courier New" charset="0"/>
              </a:rPr>
              <a:t>front = </a:t>
            </a:r>
            <a:r>
              <a:rPr lang="en-US" sz="1000" b="1" dirty="0" err="1" smtClean="0">
                <a:latin typeface="Courier New" charset="0"/>
              </a:rPr>
              <a:t>front.next</a:t>
            </a:r>
            <a:r>
              <a:rPr lang="en-US" sz="1000" b="1" dirty="0" smtClean="0">
                <a:latin typeface="Courier New" charset="0"/>
              </a:rPr>
              <a:t>;</a:t>
            </a:r>
            <a:endParaRPr lang="en-US" sz="10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endParaRPr lang="en-US" sz="10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    return </a:t>
            </a:r>
            <a:r>
              <a:rPr lang="en-US" sz="1000" b="1" dirty="0" err="1">
                <a:latin typeface="Courier New" charset="0"/>
              </a:rPr>
              <a:t>obj</a:t>
            </a:r>
            <a:r>
              <a:rPr lang="en-US" sz="1000" b="1" dirty="0">
                <a:latin typeface="Courier New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}</a:t>
            </a:r>
            <a:endParaRPr lang="en-US" altLang="zh-TW" sz="1000" b="1" dirty="0">
              <a:latin typeface="Courier New" charset="0"/>
            </a:endParaRPr>
          </a:p>
        </p:txBody>
      </p:sp>
      <p:sp>
        <p:nvSpPr>
          <p:cNvPr id="61031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851936" y="230506"/>
            <a:ext cx="4259262" cy="3527425"/>
          </a:xfrm>
          <a:extLst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000" b="1" dirty="0">
                <a:solidFill>
                  <a:srgbClr val="0066FF"/>
                </a:solidFill>
                <a:latin typeface="Courier New" charset="0"/>
              </a:rPr>
              <a:t>public class </a:t>
            </a:r>
            <a:r>
              <a:rPr lang="en-US" sz="1000" b="1" dirty="0" err="1">
                <a:solidFill>
                  <a:srgbClr val="0066FF"/>
                </a:solidFill>
                <a:latin typeface="Courier New" charset="0"/>
              </a:rPr>
              <a:t>MyQueue</a:t>
            </a:r>
            <a:r>
              <a:rPr lang="en-US" sz="1000" b="1" dirty="0">
                <a:latin typeface="Courier New" charset="0"/>
              </a:rPr>
              <a:t>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    private </a:t>
            </a:r>
            <a:r>
              <a:rPr lang="en-US" sz="1000" b="1" dirty="0" err="1" smtClean="0">
                <a:solidFill>
                  <a:srgbClr val="FF0066"/>
                </a:solidFill>
                <a:latin typeface="Courier New" charset="0"/>
              </a:rPr>
              <a:t>ArrayList</a:t>
            </a:r>
            <a:r>
              <a:rPr lang="en-US" sz="1000" b="1" dirty="0" smtClean="0">
                <a:solidFill>
                  <a:srgbClr val="FF0066"/>
                </a:solidFill>
                <a:latin typeface="Courier New" charset="0"/>
              </a:rPr>
              <a:t>&lt;Object&gt; </a:t>
            </a:r>
            <a:r>
              <a:rPr lang="en-US" sz="1000" b="1" dirty="0">
                <a:solidFill>
                  <a:srgbClr val="FF0066"/>
                </a:solidFill>
                <a:latin typeface="Courier New" charset="0"/>
              </a:rPr>
              <a:t>queue</a:t>
            </a:r>
            <a:r>
              <a:rPr lang="en-US" sz="1000" b="1" dirty="0">
                <a:latin typeface="Courier New" charset="0"/>
              </a:rPr>
              <a:t>;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0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    </a:t>
            </a:r>
            <a:r>
              <a:rPr lang="en-US" sz="1000" b="1" dirty="0">
                <a:solidFill>
                  <a:srgbClr val="0066FF"/>
                </a:solidFill>
                <a:latin typeface="Courier New" charset="0"/>
              </a:rPr>
              <a:t>public </a:t>
            </a:r>
            <a:r>
              <a:rPr lang="en-US" sz="1000" b="1" dirty="0" err="1">
                <a:solidFill>
                  <a:srgbClr val="0066FF"/>
                </a:solidFill>
                <a:latin typeface="Courier New" charset="0"/>
              </a:rPr>
              <a:t>MyQueue</a:t>
            </a:r>
            <a:r>
              <a:rPr lang="en-US" sz="1000" b="1" dirty="0">
                <a:solidFill>
                  <a:srgbClr val="0066FF"/>
                </a:solidFill>
                <a:latin typeface="Courier New" charset="0"/>
              </a:rPr>
              <a:t> ()</a:t>
            </a:r>
            <a:r>
              <a:rPr lang="en-US" sz="1000" b="1" dirty="0">
                <a:latin typeface="Courier New" charset="0"/>
              </a:rPr>
              <a:t>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    queue = new </a:t>
            </a:r>
            <a:r>
              <a:rPr lang="en-US" sz="1000" b="1" dirty="0" err="1" smtClean="0">
                <a:latin typeface="Courier New" charset="0"/>
              </a:rPr>
              <a:t>ArrayList</a:t>
            </a:r>
            <a:r>
              <a:rPr lang="en-US" sz="1000" b="1" dirty="0" smtClean="0">
                <a:latin typeface="Courier New" charset="0"/>
              </a:rPr>
              <a:t>&lt;Object&gt;(</a:t>
            </a:r>
            <a:r>
              <a:rPr lang="en-US" sz="1000" b="1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0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</a:t>
            </a:r>
            <a:r>
              <a:rPr lang="en-US" sz="1000" b="1" dirty="0">
                <a:solidFill>
                  <a:srgbClr val="0066FF"/>
                </a:solidFill>
                <a:latin typeface="Courier New" charset="0"/>
              </a:rPr>
              <a:t>public </a:t>
            </a:r>
            <a:r>
              <a:rPr lang="en-US" sz="1000" b="1" dirty="0" err="1">
                <a:solidFill>
                  <a:srgbClr val="0066FF"/>
                </a:solidFill>
                <a:latin typeface="Courier New" charset="0"/>
              </a:rPr>
              <a:t>boolean</a:t>
            </a:r>
            <a:r>
              <a:rPr lang="en-US" sz="1000" b="1" dirty="0">
                <a:solidFill>
                  <a:srgbClr val="0066FF"/>
                </a:solidFill>
                <a:latin typeface="Courier New" charset="0"/>
              </a:rPr>
              <a:t> empty()</a:t>
            </a:r>
            <a:r>
              <a:rPr lang="en-US" sz="1000" b="1" dirty="0">
                <a:latin typeface="Courier New" charset="0"/>
              </a:rPr>
              <a:t>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    return </a:t>
            </a:r>
            <a:r>
              <a:rPr lang="en-US" sz="1000" b="1" dirty="0" err="1">
                <a:latin typeface="Courier New" charset="0"/>
              </a:rPr>
              <a:t>queue.isEmpty</a:t>
            </a:r>
            <a:r>
              <a:rPr lang="en-US" sz="1000" b="1" dirty="0">
                <a:latin typeface="Courier New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0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</a:t>
            </a:r>
            <a:r>
              <a:rPr lang="en-US" sz="1000" b="1" dirty="0">
                <a:solidFill>
                  <a:srgbClr val="0066FF"/>
                </a:solidFill>
                <a:latin typeface="Courier New" charset="0"/>
              </a:rPr>
              <a:t>public void </a:t>
            </a:r>
            <a:r>
              <a:rPr lang="en-US" sz="1000" b="1" dirty="0" err="1">
                <a:solidFill>
                  <a:srgbClr val="0066FF"/>
                </a:solidFill>
                <a:latin typeface="Courier New" charset="0"/>
              </a:rPr>
              <a:t>enqueue</a:t>
            </a:r>
            <a:r>
              <a:rPr lang="en-US" sz="1000" b="1" dirty="0">
                <a:solidFill>
                  <a:srgbClr val="0066FF"/>
                </a:solidFill>
                <a:latin typeface="Courier New" charset="0"/>
              </a:rPr>
              <a:t>(Object item)</a:t>
            </a:r>
            <a:r>
              <a:rPr lang="en-US" sz="1000" b="1" dirty="0">
                <a:latin typeface="Courier New" charset="0"/>
              </a:rPr>
              <a:t>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    </a:t>
            </a:r>
            <a:r>
              <a:rPr lang="en-US" sz="1000" b="1" dirty="0" err="1">
                <a:latin typeface="Courier New" charset="0"/>
              </a:rPr>
              <a:t>queue.add</a:t>
            </a:r>
            <a:r>
              <a:rPr lang="en-US" sz="1000" b="1" dirty="0">
                <a:latin typeface="Courier New" charset="0"/>
              </a:rPr>
              <a:t>(item);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0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</a:t>
            </a:r>
            <a:r>
              <a:rPr lang="en-US" sz="1000" b="1" dirty="0">
                <a:solidFill>
                  <a:srgbClr val="0066FF"/>
                </a:solidFill>
                <a:latin typeface="Courier New" charset="0"/>
              </a:rPr>
              <a:t>public Object </a:t>
            </a:r>
            <a:r>
              <a:rPr lang="en-US" sz="1000" b="1" dirty="0" err="1">
                <a:solidFill>
                  <a:srgbClr val="0066FF"/>
                </a:solidFill>
                <a:latin typeface="Courier New" charset="0"/>
              </a:rPr>
              <a:t>dequeue</a:t>
            </a:r>
            <a:r>
              <a:rPr lang="en-US" sz="1000" b="1" dirty="0">
                <a:solidFill>
                  <a:srgbClr val="0066FF"/>
                </a:solidFill>
                <a:latin typeface="Courier New" charset="0"/>
              </a:rPr>
              <a:t> ()</a:t>
            </a:r>
            <a:r>
              <a:rPr lang="en-US" sz="1000" b="1" dirty="0">
                <a:latin typeface="Courier New" charset="0"/>
              </a:rPr>
              <a:t>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	    </a:t>
            </a:r>
            <a:r>
              <a:rPr lang="en-US" sz="1000" b="1" dirty="0" smtClean="0">
                <a:latin typeface="Courier New" charset="0"/>
              </a:rPr>
              <a:t> if (</a:t>
            </a:r>
            <a:r>
              <a:rPr lang="en-US" sz="1000" b="1" dirty="0" err="1" smtClean="0">
                <a:latin typeface="Courier New" charset="0"/>
              </a:rPr>
              <a:t>queue.isEmpty</a:t>
            </a:r>
            <a:r>
              <a:rPr lang="en-US" sz="1000" b="1" dirty="0" smtClean="0">
                <a:latin typeface="Courier New" charset="0"/>
              </a:rPr>
              <a:t>()) return null;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000" b="1" dirty="0" smtClean="0">
                <a:latin typeface="Courier New" charset="0"/>
              </a:rPr>
              <a:t>	     return </a:t>
            </a:r>
            <a:r>
              <a:rPr lang="en-US" sz="1000" b="1" dirty="0" err="1">
                <a:latin typeface="Courier New" charset="0"/>
              </a:rPr>
              <a:t>queue.remove</a:t>
            </a:r>
            <a:r>
              <a:rPr lang="en-US" sz="1000" b="1" dirty="0">
                <a:latin typeface="Courier New" charset="0"/>
              </a:rPr>
              <a:t>(0);	   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   </a:t>
            </a:r>
            <a:r>
              <a:rPr lang="en-US" sz="1000" b="1" dirty="0" smtClean="0">
                <a:latin typeface="Courier New" charset="0"/>
              </a:rPr>
              <a:t>}</a:t>
            </a:r>
            <a:endParaRPr lang="en-US" sz="10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000" b="1" dirty="0">
                <a:latin typeface="Courier New" charset="0"/>
              </a:rPr>
              <a:t>}</a:t>
            </a:r>
            <a:endParaRPr lang="en-US" altLang="zh-TW" sz="1000" b="1" dirty="0">
              <a:latin typeface="Courier New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1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 vert="horz" lIns="92075" tIns="46038" rIns="92075" bIns="46038" rtlCol="0" anchor="ctr">
            <a:normAutofit/>
          </a:bodyPr>
          <a:lstStyle/>
          <a:p>
            <a:pPr algn="ctr" eaLnBrk="1" hangingPunct="1">
              <a:defRPr/>
            </a:pPr>
            <a:r>
              <a:rPr lang="en-US" altLang="zh-TW" dirty="0" smtClean="0">
                <a:ea typeface="+mj-ea"/>
                <a:cs typeface="+mj-cs"/>
              </a:rPr>
              <a:t>Stacks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25538"/>
            <a:ext cx="8305800" cy="5111750"/>
          </a:xfrm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70000"/>
              </a:lnSpc>
              <a:spcBef>
                <a:spcPct val="70000"/>
              </a:spcBef>
              <a:defRPr/>
            </a:pPr>
            <a:r>
              <a:rPr lang="en-US" altLang="zh-TW" dirty="0" smtClean="0">
                <a:ea typeface="+mn-ea"/>
                <a:cs typeface="+mn-cs"/>
              </a:rPr>
              <a:t>A </a:t>
            </a:r>
            <a:r>
              <a:rPr lang="en-US" altLang="zh-TW" i="1" dirty="0" smtClean="0">
                <a:solidFill>
                  <a:srgbClr val="0099FF"/>
                </a:solidFill>
                <a:ea typeface="+mn-ea"/>
                <a:cs typeface="+mn-cs"/>
              </a:rPr>
              <a:t>stack</a:t>
            </a:r>
            <a:r>
              <a:rPr lang="en-US" altLang="zh-TW" dirty="0" smtClean="0">
                <a:ea typeface="+mn-ea"/>
                <a:cs typeface="+mn-cs"/>
              </a:rPr>
              <a:t> is also linear, like a list or a queue</a:t>
            </a:r>
          </a:p>
          <a:p>
            <a:pPr eaLnBrk="1" hangingPunct="1">
              <a:lnSpc>
                <a:spcPct val="70000"/>
              </a:lnSpc>
              <a:spcBef>
                <a:spcPct val="65000"/>
              </a:spcBef>
              <a:defRPr/>
            </a:pPr>
            <a:r>
              <a:rPr lang="en-US" altLang="zh-TW" dirty="0" smtClean="0">
                <a:ea typeface="+mn-ea"/>
                <a:cs typeface="+mn-cs"/>
              </a:rPr>
              <a:t>Items are added and removed from only one end of a stack</a:t>
            </a:r>
          </a:p>
          <a:p>
            <a:pPr lvl="1" eaLnBrk="1" hangingPunct="1">
              <a:lnSpc>
                <a:spcPct val="70000"/>
              </a:lnSpc>
              <a:spcBef>
                <a:spcPct val="30000"/>
              </a:spcBef>
              <a:defRPr/>
            </a:pPr>
            <a:r>
              <a:rPr lang="en-US" altLang="zh-TW" dirty="0" smtClean="0">
                <a:ea typeface="+mn-ea"/>
                <a:cs typeface="+mn-cs"/>
              </a:rPr>
              <a:t>LIFO:  Last-In, First-Out</a:t>
            </a:r>
          </a:p>
          <a:p>
            <a:pPr lvl="1" eaLnBrk="1" hangingPunct="1">
              <a:lnSpc>
                <a:spcPct val="70000"/>
              </a:lnSpc>
              <a:spcBef>
                <a:spcPct val="30000"/>
              </a:spcBef>
              <a:defRPr/>
            </a:pPr>
            <a:r>
              <a:rPr lang="en-US" altLang="zh-TW" dirty="0" smtClean="0">
                <a:ea typeface="+mn-ea"/>
                <a:cs typeface="+mn-cs"/>
              </a:rPr>
              <a:t>Analogies:  a stack of plates in a cupboard</a:t>
            </a:r>
          </a:p>
          <a:p>
            <a:pPr eaLnBrk="1" hangingPunct="1">
              <a:lnSpc>
                <a:spcPct val="70000"/>
              </a:lnSpc>
              <a:spcBef>
                <a:spcPct val="70000"/>
              </a:spcBef>
              <a:defRPr/>
            </a:pPr>
            <a:r>
              <a:rPr lang="en-US" altLang="zh-TW" dirty="0" smtClean="0"/>
              <a:t>Stack operations</a:t>
            </a:r>
            <a:r>
              <a:rPr lang="en-US" altLang="zh-TW" dirty="0"/>
              <a:t>:</a:t>
            </a:r>
          </a:p>
          <a:p>
            <a:pPr lvl="1" eaLnBrk="1" hangingPunct="1">
              <a:lnSpc>
                <a:spcPct val="70000"/>
              </a:lnSpc>
              <a:spcBef>
                <a:spcPct val="35000"/>
              </a:spcBef>
              <a:defRPr/>
            </a:pPr>
            <a:r>
              <a:rPr lang="en-US" altLang="zh-TW" i="1" dirty="0"/>
              <a:t>push</a:t>
            </a:r>
            <a:r>
              <a:rPr lang="en-US" altLang="zh-TW" dirty="0"/>
              <a:t> - add an item to the top of the stack</a:t>
            </a:r>
          </a:p>
          <a:p>
            <a:pPr lvl="1" eaLnBrk="1" hangingPunct="1">
              <a:lnSpc>
                <a:spcPct val="70000"/>
              </a:lnSpc>
              <a:spcBef>
                <a:spcPct val="35000"/>
              </a:spcBef>
              <a:defRPr/>
            </a:pPr>
            <a:r>
              <a:rPr lang="en-US" altLang="zh-TW" i="1" dirty="0"/>
              <a:t>pop</a:t>
            </a:r>
            <a:r>
              <a:rPr lang="en-US" altLang="zh-TW" dirty="0"/>
              <a:t> - remove an item from the top of the stack</a:t>
            </a:r>
          </a:p>
          <a:p>
            <a:pPr lvl="1" eaLnBrk="1" hangingPunct="1">
              <a:lnSpc>
                <a:spcPct val="70000"/>
              </a:lnSpc>
              <a:spcBef>
                <a:spcPct val="35000"/>
              </a:spcBef>
              <a:defRPr/>
            </a:pPr>
            <a:r>
              <a:rPr lang="en-US" altLang="zh-TW" i="1" dirty="0"/>
              <a:t>peek/top</a:t>
            </a:r>
            <a:r>
              <a:rPr lang="en-US" altLang="zh-TW" dirty="0"/>
              <a:t> - retrieves the top item without removing it</a:t>
            </a:r>
          </a:p>
          <a:p>
            <a:pPr lvl="1" eaLnBrk="1" hangingPunct="1">
              <a:lnSpc>
                <a:spcPct val="70000"/>
              </a:lnSpc>
              <a:spcBef>
                <a:spcPct val="35000"/>
              </a:spcBef>
              <a:defRPr/>
            </a:pPr>
            <a:r>
              <a:rPr lang="en-US" altLang="zh-TW" i="1" dirty="0"/>
              <a:t>empty</a:t>
            </a:r>
            <a:r>
              <a:rPr lang="en-US" altLang="zh-TW" dirty="0"/>
              <a:t> - returns true if the stack is </a:t>
            </a:r>
            <a:r>
              <a:rPr lang="en-US" altLang="zh-TW" dirty="0" smtClean="0"/>
              <a:t>empty</a:t>
            </a:r>
          </a:p>
          <a:p>
            <a:pPr>
              <a:lnSpc>
                <a:spcPct val="70000"/>
              </a:lnSpc>
              <a:spcBef>
                <a:spcPct val="35000"/>
              </a:spcBef>
              <a:defRPr/>
            </a:pPr>
            <a:r>
              <a:rPr lang="en-US" altLang="zh-TW" dirty="0"/>
              <a:t>The </a:t>
            </a:r>
            <a:r>
              <a:rPr lang="en-US" altLang="zh-TW" dirty="0" err="1">
                <a:latin typeface="Courier New" panose="02070309020205020404" pitchFamily="49" charset="0"/>
              </a:rPr>
              <a:t>java.util</a:t>
            </a:r>
            <a:r>
              <a:rPr lang="en-US" altLang="zh-TW" dirty="0"/>
              <a:t> package contains a </a:t>
            </a:r>
            <a:r>
              <a:rPr lang="en-US" altLang="zh-TW" dirty="0">
                <a:latin typeface="Courier New" panose="02070309020205020404" pitchFamily="49" charset="0"/>
              </a:rPr>
              <a:t>Stack</a:t>
            </a:r>
            <a:r>
              <a:rPr lang="en-US" altLang="zh-TW" dirty="0"/>
              <a:t> </a:t>
            </a:r>
            <a:r>
              <a:rPr lang="en-US" altLang="zh-TW" dirty="0" smtClean="0"/>
              <a:t>class</a:t>
            </a:r>
            <a:endParaRPr lang="en-US" altLang="zh-TW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9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0"/>
            <a:ext cx="8229600" cy="1143000"/>
          </a:xfrm>
          <a:extLst/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Stacks</a:t>
            </a:r>
            <a:endParaRPr lang="en-US" altLang="zh-TW">
              <a:ea typeface="+mj-ea"/>
              <a:cs typeface="+mj-cs"/>
            </a:endParaRPr>
          </a:p>
        </p:txBody>
      </p:sp>
      <p:sp>
        <p:nvSpPr>
          <p:cNvPr id="39940" name="Text Box 31"/>
          <p:cNvSpPr txBox="1">
            <a:spLocks noChangeArrowheads="1"/>
          </p:cNvSpPr>
          <p:nvPr/>
        </p:nvSpPr>
        <p:spPr bwMode="auto">
          <a:xfrm>
            <a:off x="2051050" y="1327151"/>
            <a:ext cx="150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 sz="1800"/>
              <a:t>After push(8)</a:t>
            </a:r>
            <a:endParaRPr lang="en-US" altLang="zh-TW" sz="1800"/>
          </a:p>
        </p:txBody>
      </p:sp>
      <p:sp>
        <p:nvSpPr>
          <p:cNvPr id="39941" name="Text Box 33"/>
          <p:cNvSpPr txBox="1">
            <a:spLocks noChangeArrowheads="1"/>
          </p:cNvSpPr>
          <p:nvPr/>
        </p:nvSpPr>
        <p:spPr bwMode="auto">
          <a:xfrm>
            <a:off x="2554289" y="1974850"/>
            <a:ext cx="504825" cy="37623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en-US" altLang="en-US" sz="1800"/>
              <a:t>8</a:t>
            </a:r>
            <a:endParaRPr lang="en-US" altLang="zh-TW" sz="1800"/>
          </a:p>
        </p:txBody>
      </p:sp>
      <p:sp>
        <p:nvSpPr>
          <p:cNvPr id="39942" name="Text Box 34"/>
          <p:cNvSpPr txBox="1">
            <a:spLocks noChangeArrowheads="1"/>
          </p:cNvSpPr>
          <p:nvPr/>
        </p:nvSpPr>
        <p:spPr bwMode="auto">
          <a:xfrm>
            <a:off x="5046663" y="1311276"/>
            <a:ext cx="150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 sz="1800"/>
              <a:t>After push(6)</a:t>
            </a:r>
            <a:endParaRPr lang="en-US" altLang="zh-TW" sz="1800"/>
          </a:p>
        </p:txBody>
      </p:sp>
      <p:sp>
        <p:nvSpPr>
          <p:cNvPr id="39943" name="Text Box 35"/>
          <p:cNvSpPr txBox="1">
            <a:spLocks noChangeArrowheads="1"/>
          </p:cNvSpPr>
          <p:nvPr/>
        </p:nvSpPr>
        <p:spPr bwMode="auto">
          <a:xfrm>
            <a:off x="5549901" y="1958975"/>
            <a:ext cx="504825" cy="37623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en-US" altLang="en-US" sz="1800"/>
              <a:t>6</a:t>
            </a:r>
            <a:endParaRPr lang="en-US" altLang="zh-TW" sz="1800"/>
          </a:p>
        </p:txBody>
      </p:sp>
      <p:sp>
        <p:nvSpPr>
          <p:cNvPr id="39944" name="Text Box 36"/>
          <p:cNvSpPr txBox="1">
            <a:spLocks noChangeArrowheads="1"/>
          </p:cNvSpPr>
          <p:nvPr/>
        </p:nvSpPr>
        <p:spPr bwMode="auto">
          <a:xfrm>
            <a:off x="5549901" y="2344739"/>
            <a:ext cx="5048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en-US" altLang="en-US" sz="1800"/>
              <a:t>8</a:t>
            </a:r>
            <a:endParaRPr lang="en-US" altLang="zh-TW" sz="1800"/>
          </a:p>
        </p:txBody>
      </p:sp>
      <p:sp>
        <p:nvSpPr>
          <p:cNvPr id="39945" name="Text Box 37"/>
          <p:cNvSpPr txBox="1">
            <a:spLocks noChangeArrowheads="1"/>
          </p:cNvSpPr>
          <p:nvPr/>
        </p:nvSpPr>
        <p:spPr bwMode="auto">
          <a:xfrm>
            <a:off x="8288339" y="460375"/>
            <a:ext cx="257175" cy="37623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 sz="1800"/>
              <a:t> </a:t>
            </a:r>
            <a:endParaRPr lang="en-US" altLang="zh-TW" sz="1800"/>
          </a:p>
        </p:txBody>
      </p:sp>
      <p:sp>
        <p:nvSpPr>
          <p:cNvPr id="39946" name="Text Box 38"/>
          <p:cNvSpPr txBox="1">
            <a:spLocks noChangeArrowheads="1"/>
          </p:cNvSpPr>
          <p:nvPr/>
        </p:nvSpPr>
        <p:spPr bwMode="auto">
          <a:xfrm>
            <a:off x="8616950" y="476251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 sz="1800"/>
              <a:t>Top of stack</a:t>
            </a:r>
            <a:endParaRPr lang="en-US" altLang="zh-TW" sz="1800"/>
          </a:p>
        </p:txBody>
      </p:sp>
      <p:sp>
        <p:nvSpPr>
          <p:cNvPr id="39947" name="Text Box 39"/>
          <p:cNvSpPr txBox="1">
            <a:spLocks noChangeArrowheads="1"/>
          </p:cNvSpPr>
          <p:nvPr/>
        </p:nvSpPr>
        <p:spPr bwMode="auto">
          <a:xfrm>
            <a:off x="7967663" y="1311276"/>
            <a:ext cx="150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 sz="1800"/>
              <a:t>After push(7)</a:t>
            </a:r>
            <a:endParaRPr lang="en-US" altLang="zh-TW" sz="1800"/>
          </a:p>
        </p:txBody>
      </p:sp>
      <p:sp>
        <p:nvSpPr>
          <p:cNvPr id="39948" name="Text Box 40"/>
          <p:cNvSpPr txBox="1">
            <a:spLocks noChangeArrowheads="1"/>
          </p:cNvSpPr>
          <p:nvPr/>
        </p:nvSpPr>
        <p:spPr bwMode="auto">
          <a:xfrm>
            <a:off x="8470901" y="1958975"/>
            <a:ext cx="504825" cy="37623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en-US" altLang="en-US" sz="1800"/>
              <a:t>7</a:t>
            </a:r>
            <a:endParaRPr lang="en-US" altLang="zh-TW" sz="1800"/>
          </a:p>
        </p:txBody>
      </p:sp>
      <p:sp>
        <p:nvSpPr>
          <p:cNvPr id="39949" name="Text Box 41"/>
          <p:cNvSpPr txBox="1">
            <a:spLocks noChangeArrowheads="1"/>
          </p:cNvSpPr>
          <p:nvPr/>
        </p:nvSpPr>
        <p:spPr bwMode="auto">
          <a:xfrm>
            <a:off x="8470901" y="2344739"/>
            <a:ext cx="5048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en-US" altLang="en-US" sz="1800"/>
              <a:t>6</a:t>
            </a:r>
            <a:endParaRPr lang="en-US" altLang="zh-TW" sz="1800"/>
          </a:p>
        </p:txBody>
      </p:sp>
      <p:sp>
        <p:nvSpPr>
          <p:cNvPr id="39950" name="Text Box 43"/>
          <p:cNvSpPr txBox="1">
            <a:spLocks noChangeArrowheads="1"/>
          </p:cNvSpPr>
          <p:nvPr/>
        </p:nvSpPr>
        <p:spPr bwMode="auto">
          <a:xfrm>
            <a:off x="8470901" y="2714625"/>
            <a:ext cx="5048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en-US" altLang="en-US" sz="1800"/>
              <a:t>8</a:t>
            </a:r>
            <a:endParaRPr lang="en-US" altLang="zh-TW" sz="1800"/>
          </a:p>
        </p:txBody>
      </p:sp>
      <p:sp>
        <p:nvSpPr>
          <p:cNvPr id="39951" name="Text Box 44"/>
          <p:cNvSpPr txBox="1">
            <a:spLocks noChangeArrowheads="1"/>
          </p:cNvSpPr>
          <p:nvPr/>
        </p:nvSpPr>
        <p:spPr bwMode="auto">
          <a:xfrm>
            <a:off x="7940675" y="3675063"/>
            <a:ext cx="1263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 sz="1800"/>
              <a:t>After pop()</a:t>
            </a:r>
            <a:endParaRPr lang="en-US" altLang="zh-TW" sz="1800"/>
          </a:p>
        </p:txBody>
      </p:sp>
      <p:sp>
        <p:nvSpPr>
          <p:cNvPr id="39952" name="Text Box 46"/>
          <p:cNvSpPr txBox="1">
            <a:spLocks noChangeArrowheads="1"/>
          </p:cNvSpPr>
          <p:nvPr/>
        </p:nvSpPr>
        <p:spPr bwMode="auto">
          <a:xfrm>
            <a:off x="5054600" y="3659188"/>
            <a:ext cx="1504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 sz="1800"/>
              <a:t>After push(2)</a:t>
            </a:r>
            <a:endParaRPr lang="en-US" altLang="zh-TW" sz="1800"/>
          </a:p>
        </p:txBody>
      </p:sp>
      <p:sp>
        <p:nvSpPr>
          <p:cNvPr id="39953" name="Text Box 47"/>
          <p:cNvSpPr txBox="1">
            <a:spLocks noChangeArrowheads="1"/>
          </p:cNvSpPr>
          <p:nvPr/>
        </p:nvSpPr>
        <p:spPr bwMode="auto">
          <a:xfrm>
            <a:off x="5557839" y="4306889"/>
            <a:ext cx="504825" cy="376237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en-US" altLang="en-US" sz="1800"/>
              <a:t>2</a:t>
            </a:r>
            <a:endParaRPr lang="en-US" altLang="zh-TW" sz="1800"/>
          </a:p>
        </p:txBody>
      </p:sp>
      <p:sp>
        <p:nvSpPr>
          <p:cNvPr id="39954" name="Text Box 48"/>
          <p:cNvSpPr txBox="1">
            <a:spLocks noChangeArrowheads="1"/>
          </p:cNvSpPr>
          <p:nvPr/>
        </p:nvSpPr>
        <p:spPr bwMode="auto">
          <a:xfrm>
            <a:off x="5557839" y="4692650"/>
            <a:ext cx="5048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en-US" altLang="en-US" sz="1800"/>
              <a:t>6</a:t>
            </a:r>
            <a:endParaRPr lang="en-US" altLang="zh-TW" sz="1800"/>
          </a:p>
        </p:txBody>
      </p:sp>
      <p:sp>
        <p:nvSpPr>
          <p:cNvPr id="39955" name="Text Box 53"/>
          <p:cNvSpPr txBox="1">
            <a:spLocks noChangeArrowheads="1"/>
          </p:cNvSpPr>
          <p:nvPr/>
        </p:nvSpPr>
        <p:spPr bwMode="auto">
          <a:xfrm>
            <a:off x="7800975" y="5300663"/>
            <a:ext cx="168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 sz="1800"/>
              <a:t>pop() returns 7</a:t>
            </a:r>
            <a:endParaRPr lang="en-US" altLang="zh-TW" sz="1800"/>
          </a:p>
        </p:txBody>
      </p:sp>
      <p:sp>
        <p:nvSpPr>
          <p:cNvPr id="39956" name="Text Box 54"/>
          <p:cNvSpPr txBox="1">
            <a:spLocks noChangeArrowheads="1"/>
          </p:cNvSpPr>
          <p:nvPr/>
        </p:nvSpPr>
        <p:spPr bwMode="auto">
          <a:xfrm>
            <a:off x="8478839" y="4289425"/>
            <a:ext cx="504825" cy="37623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en-US" altLang="en-US" sz="1800"/>
              <a:t>6</a:t>
            </a:r>
            <a:endParaRPr lang="en-US" altLang="zh-TW" sz="1800"/>
          </a:p>
        </p:txBody>
      </p:sp>
      <p:sp>
        <p:nvSpPr>
          <p:cNvPr id="39957" name="Text Box 55"/>
          <p:cNvSpPr txBox="1">
            <a:spLocks noChangeArrowheads="1"/>
          </p:cNvSpPr>
          <p:nvPr/>
        </p:nvSpPr>
        <p:spPr bwMode="auto">
          <a:xfrm>
            <a:off x="8478839" y="4675189"/>
            <a:ext cx="5048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en-US" altLang="en-US" sz="1800"/>
              <a:t>8</a:t>
            </a:r>
            <a:endParaRPr lang="en-US" altLang="zh-TW" sz="1800"/>
          </a:p>
        </p:txBody>
      </p:sp>
      <p:sp>
        <p:nvSpPr>
          <p:cNvPr id="39958" name="Text Box 56"/>
          <p:cNvSpPr txBox="1">
            <a:spLocks noChangeArrowheads="1"/>
          </p:cNvSpPr>
          <p:nvPr/>
        </p:nvSpPr>
        <p:spPr bwMode="auto">
          <a:xfrm>
            <a:off x="5557839" y="5070475"/>
            <a:ext cx="5048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en-US" altLang="en-US" sz="1800"/>
              <a:t>8</a:t>
            </a:r>
            <a:endParaRPr lang="en-US" altLang="zh-TW" sz="1800"/>
          </a:p>
        </p:txBody>
      </p:sp>
      <p:sp>
        <p:nvSpPr>
          <p:cNvPr id="39959" name="Line 57"/>
          <p:cNvSpPr>
            <a:spLocks noChangeShapeType="1"/>
          </p:cNvSpPr>
          <p:nvPr/>
        </p:nvSpPr>
        <p:spPr bwMode="auto">
          <a:xfrm>
            <a:off x="3719513" y="2276475"/>
            <a:ext cx="7921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0" name="Line 58"/>
          <p:cNvSpPr>
            <a:spLocks noChangeShapeType="1"/>
          </p:cNvSpPr>
          <p:nvPr/>
        </p:nvSpPr>
        <p:spPr bwMode="auto">
          <a:xfrm>
            <a:off x="6959601" y="2276475"/>
            <a:ext cx="7921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1" name="Line 59"/>
          <p:cNvSpPr>
            <a:spLocks noChangeShapeType="1"/>
          </p:cNvSpPr>
          <p:nvPr/>
        </p:nvSpPr>
        <p:spPr bwMode="auto">
          <a:xfrm>
            <a:off x="6808788" y="4624388"/>
            <a:ext cx="7921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2" name="Text Box 60"/>
          <p:cNvSpPr txBox="1">
            <a:spLocks noChangeArrowheads="1"/>
          </p:cNvSpPr>
          <p:nvPr/>
        </p:nvSpPr>
        <p:spPr bwMode="auto">
          <a:xfrm>
            <a:off x="2051050" y="3649663"/>
            <a:ext cx="1263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 sz="1800"/>
              <a:t>After pop()</a:t>
            </a:r>
            <a:endParaRPr lang="en-US" altLang="zh-TW" sz="1800"/>
          </a:p>
        </p:txBody>
      </p:sp>
      <p:sp>
        <p:nvSpPr>
          <p:cNvPr id="39963" name="Text Box 61"/>
          <p:cNvSpPr txBox="1">
            <a:spLocks noChangeArrowheads="1"/>
          </p:cNvSpPr>
          <p:nvPr/>
        </p:nvSpPr>
        <p:spPr bwMode="auto">
          <a:xfrm>
            <a:off x="1911350" y="5275263"/>
            <a:ext cx="168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 sz="1800"/>
              <a:t>pop() returns 2</a:t>
            </a:r>
            <a:endParaRPr lang="en-US" altLang="zh-TW" sz="1800"/>
          </a:p>
        </p:txBody>
      </p:sp>
      <p:sp>
        <p:nvSpPr>
          <p:cNvPr id="39964" name="Text Box 62"/>
          <p:cNvSpPr txBox="1">
            <a:spLocks noChangeArrowheads="1"/>
          </p:cNvSpPr>
          <p:nvPr/>
        </p:nvSpPr>
        <p:spPr bwMode="auto">
          <a:xfrm>
            <a:off x="2589214" y="4264025"/>
            <a:ext cx="504825" cy="37623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en-US" altLang="en-US" sz="1800"/>
              <a:t>6</a:t>
            </a:r>
            <a:endParaRPr lang="en-US" altLang="zh-TW" sz="1800"/>
          </a:p>
        </p:txBody>
      </p:sp>
      <p:sp>
        <p:nvSpPr>
          <p:cNvPr id="39965" name="Text Box 63"/>
          <p:cNvSpPr txBox="1">
            <a:spLocks noChangeArrowheads="1"/>
          </p:cNvSpPr>
          <p:nvPr/>
        </p:nvSpPr>
        <p:spPr bwMode="auto">
          <a:xfrm>
            <a:off x="2589214" y="4649789"/>
            <a:ext cx="5048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en-US" altLang="en-US" sz="1800"/>
              <a:t>8</a:t>
            </a:r>
            <a:endParaRPr lang="en-US" altLang="zh-TW" sz="1800"/>
          </a:p>
        </p:txBody>
      </p:sp>
      <p:sp>
        <p:nvSpPr>
          <p:cNvPr id="39966" name="Line 64"/>
          <p:cNvSpPr>
            <a:spLocks noChangeShapeType="1"/>
          </p:cNvSpPr>
          <p:nvPr/>
        </p:nvSpPr>
        <p:spPr bwMode="auto">
          <a:xfrm>
            <a:off x="3830638" y="4632325"/>
            <a:ext cx="7921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9042" name="Freeform 66"/>
          <p:cNvSpPr>
            <a:spLocks/>
          </p:cNvSpPr>
          <p:nvPr/>
        </p:nvSpPr>
        <p:spPr bwMode="auto">
          <a:xfrm>
            <a:off x="9336089" y="2349500"/>
            <a:ext cx="733425" cy="2159000"/>
          </a:xfrm>
          <a:custGeom>
            <a:avLst/>
            <a:gdLst>
              <a:gd name="T0" fmla="*/ 0 w 462"/>
              <a:gd name="T1" fmla="*/ 0 h 1360"/>
              <a:gd name="T2" fmla="*/ 2147483647 w 462"/>
              <a:gd name="T3" fmla="*/ 2147483647 h 1360"/>
              <a:gd name="T4" fmla="*/ 2147483647 w 462"/>
              <a:gd name="T5" fmla="*/ 2147483647 h 13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2" h="1360">
                <a:moveTo>
                  <a:pt x="0" y="0"/>
                </a:moveTo>
                <a:cubicBezTo>
                  <a:pt x="223" y="226"/>
                  <a:pt x="446" y="453"/>
                  <a:pt x="454" y="680"/>
                </a:cubicBezTo>
                <a:cubicBezTo>
                  <a:pt x="462" y="907"/>
                  <a:pt x="137" y="1201"/>
                  <a:pt x="46" y="1360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2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6271" y="208547"/>
            <a:ext cx="8229600" cy="1143000"/>
          </a:xfrm>
        </p:spPr>
        <p:txBody>
          <a:bodyPr vert="horz" lIns="92075" tIns="46038" rIns="92075" bIns="46038" rtlCol="0" anchor="ctr">
            <a:normAutofit/>
          </a:bodyPr>
          <a:lstStyle/>
          <a:p>
            <a:pPr algn="ctr" eaLnBrk="1" hangingPunct="1">
              <a:defRPr/>
            </a:pPr>
            <a:r>
              <a:rPr lang="en-US" altLang="zh-TW" dirty="0" smtClean="0">
                <a:ea typeface="+mj-ea"/>
                <a:cs typeface="+mj-cs"/>
              </a:rPr>
              <a:t>Abstract Data Types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7537" y="1652336"/>
            <a:ext cx="9432758" cy="4519863"/>
          </a:xfrm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  <a:defRPr/>
            </a:pPr>
            <a:r>
              <a:rPr lang="en-US" altLang="zh-TW" sz="2400" dirty="0"/>
              <a:t>An </a:t>
            </a:r>
            <a:r>
              <a:rPr lang="en-US" altLang="zh-TW" sz="2400" i="1" dirty="0">
                <a:solidFill>
                  <a:srgbClr val="0099FF"/>
                </a:solidFill>
              </a:rPr>
              <a:t>abstract data type</a:t>
            </a:r>
            <a:r>
              <a:rPr lang="en-US" altLang="zh-TW" sz="2400" dirty="0">
                <a:solidFill>
                  <a:srgbClr val="0099FF"/>
                </a:solidFill>
              </a:rPr>
              <a:t> (ADT)</a:t>
            </a:r>
            <a:r>
              <a:rPr lang="en-US" altLang="zh-TW" sz="2400" dirty="0"/>
              <a:t> is an organized collection of information and a set of operations used to manage that information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defRPr/>
            </a:pPr>
            <a:r>
              <a:rPr lang="en-US" altLang="zh-TW" sz="2400" dirty="0"/>
              <a:t>The set of operations defines </a:t>
            </a:r>
            <a:r>
              <a:rPr lang="en-US" sz="2400" dirty="0"/>
              <a:t>how to interact with the ADT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defRPr/>
            </a:pPr>
            <a:r>
              <a:rPr lang="en-US" altLang="zh-TW" sz="2400" dirty="0"/>
              <a:t>In one sense, as long as the ADT fulfills the promises of its operations, it doesn't matter how the ADT is implemented</a:t>
            </a:r>
            <a:endParaRPr lang="en-US" sz="2400" dirty="0"/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defRPr/>
            </a:pPr>
            <a:r>
              <a:rPr lang="en-US" sz="2400" dirty="0"/>
              <a:t>We can declare an ADT as a class in java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defRPr/>
            </a:pPr>
            <a:r>
              <a:rPr lang="en-US" sz="2400" dirty="0"/>
              <a:t>See </a:t>
            </a:r>
            <a:r>
              <a:rPr lang="en-US" sz="2400" dirty="0">
                <a:solidFill>
                  <a:srgbClr val="0099FF"/>
                </a:solidFill>
              </a:rPr>
              <a:t>MySet.java</a:t>
            </a:r>
            <a:endParaRPr lang="en-US" altLang="zh-TW" sz="2400" dirty="0">
              <a:solidFill>
                <a:srgbClr val="0099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981200" y="115888"/>
            <a:ext cx="8229600" cy="1143000"/>
          </a:xfrm>
        </p:spPr>
        <p:txBody>
          <a:bodyPr/>
          <a:lstStyle/>
          <a:p>
            <a:pPr algn="ctr"/>
            <a:r>
              <a:rPr lang="en-US" altLang="en-US" dirty="0" smtClean="0"/>
              <a:t>ADT Example - Set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17221" y="1469090"/>
            <a:ext cx="7993379" cy="4621378"/>
            <a:chOff x="629015" y="1335144"/>
            <a:chExt cx="8660980" cy="3831818"/>
          </a:xfrm>
        </p:grpSpPr>
        <p:sp>
          <p:nvSpPr>
            <p:cNvPr id="19463" name="TextBox 6"/>
            <p:cNvSpPr txBox="1">
              <a:spLocks noChangeArrowheads="1"/>
            </p:cNvSpPr>
            <p:nvPr/>
          </p:nvSpPr>
          <p:spPr bwMode="auto">
            <a:xfrm>
              <a:off x="4291963" y="1335144"/>
              <a:ext cx="4998032" cy="3215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lang="en-US" altLang="en-US" sz="1100" dirty="0"/>
            </a:p>
            <a:p>
              <a:r>
                <a:rPr lang="en-US" altLang="en-US" sz="1100" dirty="0"/>
                <a:t>    </a:t>
              </a:r>
              <a:r>
                <a:rPr lang="en-US" altLang="en-US" sz="1400" dirty="0"/>
                <a:t>public </a:t>
              </a:r>
              <a:r>
                <a:rPr lang="en-US" altLang="en-US" sz="1400" dirty="0" err="1"/>
                <a:t>boolean</a:t>
              </a:r>
              <a:r>
                <a:rPr lang="en-US" altLang="en-US" sz="1400" dirty="0"/>
                <a:t> contains(Object item) {</a:t>
              </a:r>
            </a:p>
            <a:p>
              <a:r>
                <a:rPr lang="en-US" altLang="en-US" sz="1400" dirty="0"/>
                <a:t>         return </a:t>
              </a:r>
              <a:r>
                <a:rPr lang="en-US" altLang="en-US" sz="1400" dirty="0" err="1"/>
                <a:t>set.contains</a:t>
              </a:r>
              <a:r>
                <a:rPr lang="en-US" altLang="en-US" sz="1400" dirty="0"/>
                <a:t>(item);</a:t>
              </a:r>
            </a:p>
            <a:p>
              <a:r>
                <a:rPr lang="en-US" altLang="en-US" sz="1400" dirty="0"/>
                <a:t>    }</a:t>
              </a:r>
            </a:p>
            <a:p>
              <a:endParaRPr lang="en-US" altLang="en-US" sz="1400" dirty="0"/>
            </a:p>
            <a:p>
              <a:r>
                <a:rPr lang="en-US" altLang="en-US" sz="1400" dirty="0"/>
                <a:t>    public static </a:t>
              </a:r>
              <a:r>
                <a:rPr lang="en-US" altLang="en-US" sz="1400" dirty="0" err="1"/>
                <a:t>MySet</a:t>
              </a:r>
              <a:r>
                <a:rPr lang="en-US" altLang="en-US" sz="1400" dirty="0"/>
                <a:t> union(</a:t>
              </a:r>
              <a:r>
                <a:rPr lang="en-US" altLang="en-US" sz="1400" dirty="0" err="1"/>
                <a:t>MySet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setA</a:t>
              </a:r>
              <a:r>
                <a:rPr lang="en-US" altLang="en-US" sz="1400" dirty="0"/>
                <a:t>, </a:t>
              </a:r>
              <a:r>
                <a:rPr lang="en-US" altLang="en-US" sz="1400" dirty="0" err="1"/>
                <a:t>MySet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setB</a:t>
              </a:r>
              <a:r>
                <a:rPr lang="en-US" altLang="en-US" sz="1400" dirty="0"/>
                <a:t>) {</a:t>
              </a:r>
            </a:p>
            <a:p>
              <a:r>
                <a:rPr lang="en-US" altLang="en-US" sz="1400" dirty="0"/>
                <a:t>	</a:t>
              </a:r>
            </a:p>
            <a:p>
              <a:r>
                <a:rPr lang="en-US" altLang="en-US" sz="1400" dirty="0"/>
                <a:t>           </a:t>
              </a:r>
              <a:r>
                <a:rPr lang="en-US" altLang="en-US" sz="1400" dirty="0" err="1"/>
                <a:t>MySet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newSet</a:t>
              </a:r>
              <a:r>
                <a:rPr lang="en-US" altLang="en-US" sz="1400" dirty="0"/>
                <a:t> = new </a:t>
              </a:r>
              <a:r>
                <a:rPr lang="en-US" altLang="en-US" sz="1400" dirty="0" err="1"/>
                <a:t>MySet</a:t>
              </a:r>
              <a:r>
                <a:rPr lang="en-US" altLang="en-US" sz="1400" dirty="0"/>
                <a:t>();</a:t>
              </a:r>
            </a:p>
            <a:p>
              <a:endParaRPr lang="en-US" altLang="en-US" sz="1400" dirty="0"/>
            </a:p>
            <a:p>
              <a:r>
                <a:rPr lang="en-US" altLang="en-US" sz="1400" dirty="0"/>
                <a:t>           for (Object </a:t>
              </a:r>
              <a:r>
                <a:rPr lang="en-US" altLang="en-US" sz="1400" dirty="0" err="1"/>
                <a:t>i</a:t>
              </a:r>
              <a:r>
                <a:rPr lang="en-US" altLang="en-US" sz="1400" dirty="0"/>
                <a:t> : </a:t>
              </a:r>
              <a:r>
                <a:rPr lang="en-US" altLang="en-US" sz="1400" dirty="0" err="1"/>
                <a:t>setA.set</a:t>
              </a:r>
              <a:r>
                <a:rPr lang="en-US" altLang="en-US" sz="1400" dirty="0"/>
                <a:t>)</a:t>
              </a:r>
            </a:p>
            <a:p>
              <a:r>
                <a:rPr lang="en-US" altLang="en-US" sz="1400" dirty="0"/>
                <a:t>	</a:t>
              </a:r>
              <a:r>
                <a:rPr lang="en-US" altLang="en-US" sz="1400" dirty="0" err="1"/>
                <a:t>newSet.add</a:t>
              </a:r>
              <a:r>
                <a:rPr lang="en-US" altLang="en-US" sz="1400" dirty="0"/>
                <a:t>(</a:t>
              </a:r>
              <a:r>
                <a:rPr lang="en-US" altLang="en-US" sz="1400" dirty="0" err="1"/>
                <a:t>i</a:t>
              </a:r>
              <a:r>
                <a:rPr lang="en-US" altLang="en-US" sz="1400" dirty="0"/>
                <a:t>);</a:t>
              </a:r>
            </a:p>
            <a:p>
              <a:endParaRPr lang="en-US" altLang="en-US" sz="1400" dirty="0"/>
            </a:p>
            <a:p>
              <a:r>
                <a:rPr lang="en-US" altLang="en-US" sz="1400" dirty="0"/>
                <a:t>           for (Object </a:t>
              </a:r>
              <a:r>
                <a:rPr lang="en-US" altLang="en-US" sz="1400" dirty="0" err="1"/>
                <a:t>i</a:t>
              </a:r>
              <a:r>
                <a:rPr lang="en-US" altLang="en-US" sz="1400" dirty="0"/>
                <a:t> : </a:t>
              </a:r>
              <a:r>
                <a:rPr lang="en-US" altLang="en-US" sz="1400" dirty="0" err="1"/>
                <a:t>setB.set</a:t>
              </a:r>
              <a:r>
                <a:rPr lang="en-US" altLang="en-US" sz="1400" dirty="0"/>
                <a:t>)</a:t>
              </a:r>
            </a:p>
            <a:p>
              <a:r>
                <a:rPr lang="en-US" altLang="en-US" sz="1400" dirty="0"/>
                <a:t>	 </a:t>
              </a:r>
              <a:r>
                <a:rPr lang="en-US" altLang="en-US" sz="1400" dirty="0" err="1"/>
                <a:t>newSet.add</a:t>
              </a:r>
              <a:r>
                <a:rPr lang="en-US" altLang="en-US" sz="1400" dirty="0"/>
                <a:t>(</a:t>
              </a:r>
              <a:r>
                <a:rPr lang="en-US" altLang="en-US" sz="1400" dirty="0" err="1"/>
                <a:t>i</a:t>
              </a:r>
              <a:r>
                <a:rPr lang="en-US" altLang="en-US" sz="1400" dirty="0"/>
                <a:t>);</a:t>
              </a:r>
            </a:p>
            <a:p>
              <a:endParaRPr lang="en-US" altLang="en-US" sz="1400" dirty="0"/>
            </a:p>
            <a:p>
              <a:r>
                <a:rPr lang="en-US" altLang="en-US" sz="1400" dirty="0"/>
                <a:t>           return </a:t>
              </a:r>
              <a:r>
                <a:rPr lang="en-US" altLang="en-US" sz="1400" dirty="0" err="1"/>
                <a:t>newSet</a:t>
              </a:r>
              <a:r>
                <a:rPr lang="en-US" altLang="en-US" sz="1400" dirty="0"/>
                <a:t>;</a:t>
              </a:r>
            </a:p>
            <a:p>
              <a:r>
                <a:rPr lang="en-US" altLang="en-US" sz="1400" dirty="0"/>
                <a:t>    }</a:t>
              </a:r>
              <a:endParaRPr lang="en-US" altLang="en-US" sz="1100" dirty="0"/>
            </a:p>
            <a:p>
              <a:endParaRPr lang="en-US" altLang="en-US" sz="1100" dirty="0"/>
            </a:p>
          </p:txBody>
        </p:sp>
        <p:sp>
          <p:nvSpPr>
            <p:cNvPr id="19464" name="TextBox 7"/>
            <p:cNvSpPr txBox="1">
              <a:spLocks noChangeArrowheads="1"/>
            </p:cNvSpPr>
            <p:nvPr/>
          </p:nvSpPr>
          <p:spPr bwMode="auto">
            <a:xfrm>
              <a:off x="629015" y="1335144"/>
              <a:ext cx="4502648" cy="3831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lang="en-US" altLang="en-US" sz="1100" dirty="0"/>
            </a:p>
            <a:p>
              <a:r>
                <a:rPr lang="en-US" altLang="en-US" sz="1400" dirty="0"/>
                <a:t>public class </a:t>
              </a:r>
              <a:r>
                <a:rPr lang="en-US" altLang="en-US" sz="1400" dirty="0" err="1"/>
                <a:t>MySet</a:t>
              </a:r>
              <a:r>
                <a:rPr lang="en-US" altLang="en-US" sz="1400" dirty="0"/>
                <a:t> {</a:t>
              </a:r>
            </a:p>
            <a:p>
              <a:r>
                <a:rPr lang="en-US" altLang="en-US" sz="1400" dirty="0"/>
                <a:t>    private </a:t>
              </a:r>
              <a:r>
                <a:rPr lang="en-US" altLang="en-US" sz="1400" dirty="0" err="1"/>
                <a:t>ArrayList</a:t>
              </a:r>
              <a:r>
                <a:rPr lang="en-US" altLang="en-US" sz="1400" dirty="0"/>
                <a:t>&lt;Object&gt; set;</a:t>
              </a:r>
            </a:p>
            <a:p>
              <a:endParaRPr lang="en-US" altLang="en-US" sz="1400" dirty="0"/>
            </a:p>
            <a:p>
              <a:r>
                <a:rPr lang="en-US" altLang="en-US" sz="1400" dirty="0"/>
                <a:t>    public </a:t>
              </a:r>
              <a:r>
                <a:rPr lang="en-US" altLang="en-US" sz="1400" dirty="0" err="1"/>
                <a:t>MySet</a:t>
              </a:r>
              <a:r>
                <a:rPr lang="en-US" altLang="en-US" sz="1400" dirty="0"/>
                <a:t>() {</a:t>
              </a:r>
            </a:p>
            <a:p>
              <a:r>
                <a:rPr lang="en-US" altLang="en-US" sz="1400" dirty="0"/>
                <a:t>          set = new </a:t>
              </a:r>
              <a:r>
                <a:rPr lang="en-US" altLang="en-US" sz="1400" dirty="0" err="1"/>
                <a:t>ArrayList</a:t>
              </a:r>
              <a:r>
                <a:rPr lang="en-US" altLang="en-US" sz="1400" dirty="0"/>
                <a:t>&lt;Object&gt;();</a:t>
              </a:r>
            </a:p>
            <a:p>
              <a:r>
                <a:rPr lang="en-US" altLang="en-US" sz="1400" dirty="0"/>
                <a:t>    }</a:t>
              </a:r>
            </a:p>
            <a:p>
              <a:endParaRPr lang="en-US" altLang="en-US" sz="1400" dirty="0"/>
            </a:p>
            <a:p>
              <a:r>
                <a:rPr lang="en-US" altLang="en-US" sz="1400" dirty="0"/>
                <a:t>    public </a:t>
              </a:r>
              <a:r>
                <a:rPr lang="en-US" altLang="en-US" sz="1400" dirty="0" err="1"/>
                <a:t>int</a:t>
              </a:r>
              <a:r>
                <a:rPr lang="en-US" altLang="en-US" sz="1400" dirty="0"/>
                <a:t> size() {</a:t>
              </a:r>
            </a:p>
            <a:p>
              <a:r>
                <a:rPr lang="en-US" altLang="en-US" sz="1400" dirty="0"/>
                <a:t>          return </a:t>
              </a:r>
              <a:r>
                <a:rPr lang="en-US" altLang="en-US" sz="1400" dirty="0" err="1"/>
                <a:t>set.size</a:t>
              </a:r>
              <a:r>
                <a:rPr lang="en-US" altLang="en-US" sz="1400" dirty="0"/>
                <a:t>();</a:t>
              </a:r>
            </a:p>
            <a:p>
              <a:r>
                <a:rPr lang="en-US" altLang="en-US" sz="1400" dirty="0"/>
                <a:t>    }</a:t>
              </a:r>
            </a:p>
            <a:p>
              <a:endParaRPr lang="en-US" altLang="en-US" sz="1400" dirty="0"/>
            </a:p>
            <a:p>
              <a:r>
                <a:rPr lang="en-US" altLang="en-US" sz="1400" dirty="0"/>
                <a:t>    public void add(Object </a:t>
              </a:r>
              <a:r>
                <a:rPr lang="en-US" altLang="en-US" sz="1400" dirty="0" err="1"/>
                <a:t>newitem</a:t>
              </a:r>
              <a:r>
                <a:rPr lang="en-US" altLang="en-US" sz="1400" dirty="0"/>
                <a:t>) {</a:t>
              </a:r>
            </a:p>
            <a:p>
              <a:r>
                <a:rPr lang="en-US" altLang="en-US" sz="1400" dirty="0"/>
                <a:t>          if (!</a:t>
              </a:r>
              <a:r>
                <a:rPr lang="en-US" altLang="en-US" sz="1400" dirty="0" err="1"/>
                <a:t>set.contains</a:t>
              </a:r>
              <a:r>
                <a:rPr lang="en-US" altLang="en-US" sz="1400" dirty="0"/>
                <a:t>(</a:t>
              </a:r>
              <a:r>
                <a:rPr lang="en-US" altLang="en-US" sz="1400" dirty="0" err="1"/>
                <a:t>newitem</a:t>
              </a:r>
              <a:r>
                <a:rPr lang="en-US" altLang="en-US" sz="1400" dirty="0"/>
                <a:t>))</a:t>
              </a:r>
            </a:p>
            <a:p>
              <a:r>
                <a:rPr lang="en-US" altLang="en-US" sz="1400" dirty="0"/>
                <a:t>	    </a:t>
              </a:r>
              <a:r>
                <a:rPr lang="en-US" altLang="en-US" sz="1400" dirty="0" err="1"/>
                <a:t>set.add</a:t>
              </a:r>
              <a:r>
                <a:rPr lang="en-US" altLang="en-US" sz="1400" dirty="0"/>
                <a:t>(</a:t>
              </a:r>
              <a:r>
                <a:rPr lang="en-US" altLang="en-US" sz="1400" dirty="0" err="1"/>
                <a:t>newitem</a:t>
              </a:r>
              <a:r>
                <a:rPr lang="en-US" altLang="en-US" sz="1400" dirty="0"/>
                <a:t>);</a:t>
              </a:r>
            </a:p>
            <a:p>
              <a:r>
                <a:rPr lang="en-US" altLang="en-US" sz="1400" dirty="0"/>
                <a:t>    }</a:t>
              </a:r>
            </a:p>
            <a:p>
              <a:endParaRPr lang="en-US" altLang="en-US" sz="1100" dirty="0"/>
            </a:p>
            <a:p>
              <a:r>
                <a:rPr lang="en-US" altLang="en-US" sz="1100" dirty="0"/>
                <a:t>    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273290" y="3864928"/>
            <a:ext cx="4533900" cy="203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HK" dirty="0" smtClean="0"/>
              <a:t>Set operations: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 smtClean="0"/>
              <a:t>size of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 smtClean="0"/>
              <a:t>add a new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 smtClean="0"/>
              <a:t>union of two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 smtClean="0"/>
              <a:t>whether the set contains a certain element</a:t>
            </a:r>
          </a:p>
          <a:p>
            <a:r>
              <a:rPr lang="en-HK" dirty="0" smtClean="0"/>
              <a:t>		:</a:t>
            </a:r>
          </a:p>
          <a:p>
            <a:r>
              <a:rPr lang="en-HK" dirty="0" smtClean="0"/>
              <a:t>		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8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 vert="horz" lIns="92075" tIns="46038" rIns="92075" bIns="46038" rtlCol="0" anchor="ctr">
            <a:normAutofit/>
          </a:bodyPr>
          <a:lstStyle/>
          <a:p>
            <a:pPr algn="ctr" eaLnBrk="1" hangingPunct="1">
              <a:defRPr/>
            </a:pPr>
            <a:r>
              <a:rPr lang="en-US" altLang="zh-TW" dirty="0" smtClean="0">
                <a:ea typeface="+mj-ea"/>
                <a:cs typeface="+mj-cs"/>
              </a:rPr>
              <a:t>Dynamic Structures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25538"/>
            <a:ext cx="8305800" cy="4894262"/>
          </a:xfrm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zh-TW" sz="2400" dirty="0"/>
              <a:t>A </a:t>
            </a:r>
            <a:r>
              <a:rPr lang="en-US" altLang="zh-TW" sz="2400" i="1" dirty="0">
                <a:solidFill>
                  <a:srgbClr val="0099FF"/>
                </a:solidFill>
              </a:rPr>
              <a:t>static</a:t>
            </a:r>
            <a:r>
              <a:rPr lang="en-US" altLang="zh-TW" sz="2400" dirty="0"/>
              <a:t> data structure has a fixed size</a:t>
            </a:r>
          </a:p>
          <a:p>
            <a:pPr lvl="1"/>
            <a:r>
              <a:rPr lang="en-US" altLang="en-US" sz="2000" dirty="0"/>
              <a:t>Different meaning from the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Courier New" panose="02070309020205020404" pitchFamily="49" charset="0"/>
              </a:rPr>
              <a:t>static</a:t>
            </a:r>
            <a:r>
              <a:rPr lang="en-US" altLang="zh-TW" sz="2000" dirty="0"/>
              <a:t> modifier</a:t>
            </a:r>
          </a:p>
          <a:p>
            <a:pPr>
              <a:spcBef>
                <a:spcPts val="1200"/>
              </a:spcBef>
            </a:pPr>
            <a:r>
              <a:rPr lang="en-US" altLang="zh-TW" sz="2400" dirty="0"/>
              <a:t>Arrays are static;  once you define the number of elements it can hold, the size doesn’t change</a:t>
            </a:r>
          </a:p>
          <a:p>
            <a:pPr lvl="1"/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zh-TW" sz="2000" dirty="0"/>
              <a:t> actually creates a larger fixed-size array when it needs more space (not an efficient implementation)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sz="2400" dirty="0"/>
              <a:t>A </a:t>
            </a:r>
            <a:r>
              <a:rPr lang="en-US" altLang="zh-TW" sz="2400" i="1" dirty="0">
                <a:solidFill>
                  <a:srgbClr val="0099FF"/>
                </a:solidFill>
              </a:rPr>
              <a:t>dynamic</a:t>
            </a:r>
            <a:r>
              <a:rPr lang="en-US" altLang="zh-TW" sz="2400" dirty="0">
                <a:solidFill>
                  <a:srgbClr val="0099FF"/>
                </a:solidFill>
              </a:rPr>
              <a:t> </a:t>
            </a:r>
            <a:r>
              <a:rPr lang="en-US" altLang="zh-TW" sz="2400" i="1" dirty="0">
                <a:solidFill>
                  <a:srgbClr val="0099FF"/>
                </a:solidFill>
              </a:rPr>
              <a:t>data structure</a:t>
            </a:r>
            <a:r>
              <a:rPr lang="en-US" altLang="zh-TW" sz="2400" dirty="0"/>
              <a:t> grows and shrinks at execution time as required by its contents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sz="2400" dirty="0"/>
              <a:t>A dynamic data structure is implemented using </a:t>
            </a:r>
            <a:r>
              <a:rPr lang="en-US" altLang="zh-TW" sz="2400" i="1" dirty="0">
                <a:solidFill>
                  <a:srgbClr val="0099FF"/>
                </a:solidFill>
              </a:rPr>
              <a:t>links</a:t>
            </a:r>
            <a:r>
              <a:rPr lang="en-US" altLang="en-US" sz="2400" dirty="0"/>
              <a:t>, just like the hook on a train coach. A train is </a:t>
            </a:r>
            <a:r>
              <a:rPr lang="en-US" altLang="en-US" sz="2400" dirty="0" smtClean="0"/>
              <a:t>a </a:t>
            </a:r>
            <a:r>
              <a:rPr lang="en-US" altLang="en-US" sz="2400" dirty="0"/>
              <a:t>list of coaches linked together</a:t>
            </a:r>
            <a:endParaRPr lang="en-US" altLang="zh-TW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1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4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115888"/>
            <a:ext cx="8229600" cy="1143000"/>
          </a:xfrm>
          <a:extLst/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Linked Lists</a:t>
            </a:r>
            <a:endParaRPr lang="en-US" altLang="zh-TW" dirty="0" smtClean="0">
              <a:ea typeface="+mj-ea"/>
              <a:cs typeface="+mj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04608" y="1416051"/>
            <a:ext cx="4937125" cy="4348162"/>
            <a:chOff x="5087938" y="1557338"/>
            <a:chExt cx="4937125" cy="4348162"/>
          </a:xfrm>
        </p:grpSpPr>
        <p:grpSp>
          <p:nvGrpSpPr>
            <p:cNvPr id="603197" name="Group 61"/>
            <p:cNvGrpSpPr>
              <a:grpSpLocks/>
            </p:cNvGrpSpPr>
            <p:nvPr/>
          </p:nvGrpSpPr>
          <p:grpSpPr bwMode="auto">
            <a:xfrm>
              <a:off x="6600826" y="1557338"/>
              <a:ext cx="3408363" cy="1071562"/>
              <a:chOff x="3198" y="981"/>
              <a:chExt cx="2147" cy="675"/>
            </a:xfrm>
          </p:grpSpPr>
          <p:sp>
            <p:nvSpPr>
              <p:cNvPr id="22560" name="Rectangle 27"/>
              <p:cNvSpPr>
                <a:spLocks noChangeArrowheads="1"/>
              </p:cNvSpPr>
              <p:nvPr/>
            </p:nvSpPr>
            <p:spPr bwMode="auto">
              <a:xfrm>
                <a:off x="3198" y="981"/>
                <a:ext cx="811" cy="67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22561" name="Rectangle 28"/>
              <p:cNvSpPr>
                <a:spLocks noChangeArrowheads="1"/>
              </p:cNvSpPr>
              <p:nvPr/>
            </p:nvSpPr>
            <p:spPr bwMode="auto">
              <a:xfrm>
                <a:off x="3606" y="1390"/>
                <a:ext cx="306" cy="2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22562" name="Rectangle 32"/>
              <p:cNvSpPr>
                <a:spLocks noChangeArrowheads="1"/>
              </p:cNvSpPr>
              <p:nvPr/>
            </p:nvSpPr>
            <p:spPr bwMode="auto">
              <a:xfrm>
                <a:off x="3601" y="1044"/>
                <a:ext cx="306" cy="2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22563" name="Text Box 33"/>
              <p:cNvSpPr txBox="1">
                <a:spLocks noChangeArrowheads="1"/>
              </p:cNvSpPr>
              <p:nvPr/>
            </p:nvSpPr>
            <p:spPr bwMode="auto">
              <a:xfrm>
                <a:off x="3235" y="1035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Courier New" panose="02070309020205020404" pitchFamily="49" charset="0"/>
                  </a:rPr>
                  <a:t>obj</a:t>
                </a:r>
                <a:endParaRPr lang="en-US" altLang="zh-TW" sz="1800">
                  <a:latin typeface="Courier New" panose="02070309020205020404" pitchFamily="49" charset="0"/>
                </a:endParaRPr>
              </a:p>
            </p:txBody>
          </p:sp>
          <p:sp>
            <p:nvSpPr>
              <p:cNvPr id="22564" name="Text Box 34"/>
              <p:cNvSpPr txBox="1">
                <a:spLocks noChangeArrowheads="1"/>
              </p:cNvSpPr>
              <p:nvPr/>
            </p:nvSpPr>
            <p:spPr bwMode="auto">
              <a:xfrm>
                <a:off x="3206" y="1381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Courier New" panose="02070309020205020404" pitchFamily="49" charset="0"/>
                  </a:rPr>
                  <a:t>next</a:t>
                </a:r>
                <a:endParaRPr lang="en-US" altLang="zh-TW" sz="1800">
                  <a:latin typeface="Courier New" panose="02070309020205020404" pitchFamily="49" charset="0"/>
                </a:endParaRPr>
              </a:p>
            </p:txBody>
          </p:sp>
          <p:sp>
            <p:nvSpPr>
              <p:cNvPr id="22565" name="Rectangle 35"/>
              <p:cNvSpPr>
                <a:spLocks noChangeArrowheads="1"/>
              </p:cNvSpPr>
              <p:nvPr/>
            </p:nvSpPr>
            <p:spPr bwMode="auto">
              <a:xfrm>
                <a:off x="4327" y="1009"/>
                <a:ext cx="1018" cy="28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22566" name="Oval 36"/>
              <p:cNvSpPr>
                <a:spLocks noChangeArrowheads="1"/>
              </p:cNvSpPr>
              <p:nvPr/>
            </p:nvSpPr>
            <p:spPr bwMode="auto">
              <a:xfrm>
                <a:off x="3703" y="1109"/>
                <a:ext cx="88" cy="73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cxnSp>
            <p:nvCxnSpPr>
              <p:cNvPr id="22567" name="AutoShape 37"/>
              <p:cNvCxnSpPr>
                <a:cxnSpLocks noChangeShapeType="1"/>
                <a:stCxn id="22566" idx="6"/>
                <a:endCxn id="22565" idx="1"/>
              </p:cNvCxnSpPr>
              <p:nvPr/>
            </p:nvCxnSpPr>
            <p:spPr bwMode="auto">
              <a:xfrm>
                <a:off x="3791" y="1146"/>
                <a:ext cx="536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22568" name="Oval 54"/>
              <p:cNvSpPr>
                <a:spLocks noChangeArrowheads="1"/>
              </p:cNvSpPr>
              <p:nvPr/>
            </p:nvSpPr>
            <p:spPr bwMode="auto">
              <a:xfrm>
                <a:off x="3713" y="1459"/>
                <a:ext cx="88" cy="73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</p:grpSp>
        <p:grpSp>
          <p:nvGrpSpPr>
            <p:cNvPr id="603198" name="Group 62"/>
            <p:cNvGrpSpPr>
              <a:grpSpLocks/>
            </p:cNvGrpSpPr>
            <p:nvPr/>
          </p:nvGrpSpPr>
          <p:grpSpPr bwMode="auto">
            <a:xfrm>
              <a:off x="6600825" y="2408238"/>
              <a:ext cx="3424238" cy="3497262"/>
              <a:chOff x="3198" y="1517"/>
              <a:chExt cx="2157" cy="2203"/>
            </a:xfrm>
          </p:grpSpPr>
          <p:sp>
            <p:nvSpPr>
              <p:cNvPr id="22540" name="Line 60"/>
              <p:cNvSpPr>
                <a:spLocks noChangeShapeType="1"/>
              </p:cNvSpPr>
              <p:nvPr/>
            </p:nvSpPr>
            <p:spPr bwMode="auto">
              <a:xfrm>
                <a:off x="3754" y="2544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1" name="Line 59"/>
              <p:cNvSpPr>
                <a:spLocks noChangeShapeType="1"/>
              </p:cNvSpPr>
              <p:nvPr/>
            </p:nvSpPr>
            <p:spPr bwMode="auto">
              <a:xfrm>
                <a:off x="3749" y="1517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2" name="Rectangle 38"/>
              <p:cNvSpPr>
                <a:spLocks noChangeArrowheads="1"/>
              </p:cNvSpPr>
              <p:nvPr/>
            </p:nvSpPr>
            <p:spPr bwMode="auto">
              <a:xfrm>
                <a:off x="3198" y="2018"/>
                <a:ext cx="811" cy="67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22543" name="Rectangle 39"/>
              <p:cNvSpPr>
                <a:spLocks noChangeArrowheads="1"/>
              </p:cNvSpPr>
              <p:nvPr/>
            </p:nvSpPr>
            <p:spPr bwMode="auto">
              <a:xfrm>
                <a:off x="3606" y="2427"/>
                <a:ext cx="306" cy="2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22544" name="Rectangle 40"/>
              <p:cNvSpPr>
                <a:spLocks noChangeArrowheads="1"/>
              </p:cNvSpPr>
              <p:nvPr/>
            </p:nvSpPr>
            <p:spPr bwMode="auto">
              <a:xfrm>
                <a:off x="3601" y="2081"/>
                <a:ext cx="306" cy="2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22545" name="Text Box 41"/>
              <p:cNvSpPr txBox="1">
                <a:spLocks noChangeArrowheads="1"/>
              </p:cNvSpPr>
              <p:nvPr/>
            </p:nvSpPr>
            <p:spPr bwMode="auto">
              <a:xfrm>
                <a:off x="3235" y="2072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Courier New" panose="02070309020205020404" pitchFamily="49" charset="0"/>
                  </a:rPr>
                  <a:t>obj</a:t>
                </a:r>
                <a:endParaRPr lang="en-US" altLang="zh-TW" sz="1800">
                  <a:latin typeface="Courier New" panose="02070309020205020404" pitchFamily="49" charset="0"/>
                </a:endParaRPr>
              </a:p>
            </p:txBody>
          </p:sp>
          <p:sp>
            <p:nvSpPr>
              <p:cNvPr id="22546" name="Text Box 42"/>
              <p:cNvSpPr txBox="1">
                <a:spLocks noChangeArrowheads="1"/>
              </p:cNvSpPr>
              <p:nvPr/>
            </p:nvSpPr>
            <p:spPr bwMode="auto">
              <a:xfrm>
                <a:off x="3206" y="2418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Courier New" panose="02070309020205020404" pitchFamily="49" charset="0"/>
                  </a:rPr>
                  <a:t>next</a:t>
                </a:r>
                <a:endParaRPr lang="en-US" altLang="zh-TW" sz="1800">
                  <a:latin typeface="Courier New" panose="02070309020205020404" pitchFamily="49" charset="0"/>
                </a:endParaRPr>
              </a:p>
            </p:txBody>
          </p:sp>
          <p:sp>
            <p:nvSpPr>
              <p:cNvPr id="22547" name="Rectangle 43"/>
              <p:cNvSpPr>
                <a:spLocks noChangeArrowheads="1"/>
              </p:cNvSpPr>
              <p:nvPr/>
            </p:nvSpPr>
            <p:spPr bwMode="auto">
              <a:xfrm>
                <a:off x="4327" y="2046"/>
                <a:ext cx="1018" cy="28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22548" name="Oval 44"/>
              <p:cNvSpPr>
                <a:spLocks noChangeArrowheads="1"/>
              </p:cNvSpPr>
              <p:nvPr/>
            </p:nvSpPr>
            <p:spPr bwMode="auto">
              <a:xfrm>
                <a:off x="3703" y="2148"/>
                <a:ext cx="88" cy="73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cxnSp>
            <p:nvCxnSpPr>
              <p:cNvPr id="22549" name="AutoShape 45"/>
              <p:cNvCxnSpPr>
                <a:cxnSpLocks noChangeShapeType="1"/>
                <a:stCxn id="22548" idx="6"/>
                <a:endCxn id="22547" idx="1"/>
              </p:cNvCxnSpPr>
              <p:nvPr/>
            </p:nvCxnSpPr>
            <p:spPr bwMode="auto">
              <a:xfrm>
                <a:off x="3791" y="2185"/>
                <a:ext cx="536" cy="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22550" name="Rectangle 46"/>
              <p:cNvSpPr>
                <a:spLocks noChangeArrowheads="1"/>
              </p:cNvSpPr>
              <p:nvPr/>
            </p:nvSpPr>
            <p:spPr bwMode="auto">
              <a:xfrm>
                <a:off x="3208" y="3045"/>
                <a:ext cx="811" cy="67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22551" name="Rectangle 47"/>
              <p:cNvSpPr>
                <a:spLocks noChangeArrowheads="1"/>
              </p:cNvSpPr>
              <p:nvPr/>
            </p:nvSpPr>
            <p:spPr bwMode="auto">
              <a:xfrm>
                <a:off x="3616" y="3454"/>
                <a:ext cx="306" cy="2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22552" name="Rectangle 48"/>
              <p:cNvSpPr>
                <a:spLocks noChangeArrowheads="1"/>
              </p:cNvSpPr>
              <p:nvPr/>
            </p:nvSpPr>
            <p:spPr bwMode="auto">
              <a:xfrm>
                <a:off x="3611" y="3108"/>
                <a:ext cx="306" cy="2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22553" name="Text Box 49"/>
              <p:cNvSpPr txBox="1">
                <a:spLocks noChangeArrowheads="1"/>
              </p:cNvSpPr>
              <p:nvPr/>
            </p:nvSpPr>
            <p:spPr bwMode="auto">
              <a:xfrm>
                <a:off x="3245" y="309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Courier New" panose="02070309020205020404" pitchFamily="49" charset="0"/>
                  </a:rPr>
                  <a:t>obj</a:t>
                </a:r>
                <a:endParaRPr lang="en-US" altLang="zh-TW" sz="1800">
                  <a:latin typeface="Courier New" panose="02070309020205020404" pitchFamily="49" charset="0"/>
                </a:endParaRPr>
              </a:p>
            </p:txBody>
          </p:sp>
          <p:sp>
            <p:nvSpPr>
              <p:cNvPr id="22554" name="Text Box 50"/>
              <p:cNvSpPr txBox="1">
                <a:spLocks noChangeArrowheads="1"/>
              </p:cNvSpPr>
              <p:nvPr/>
            </p:nvSpPr>
            <p:spPr bwMode="auto">
              <a:xfrm>
                <a:off x="3216" y="3445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Courier New" panose="02070309020205020404" pitchFamily="49" charset="0"/>
                  </a:rPr>
                  <a:t>next</a:t>
                </a:r>
                <a:endParaRPr lang="en-US" altLang="zh-TW" sz="1800">
                  <a:latin typeface="Courier New" panose="02070309020205020404" pitchFamily="49" charset="0"/>
                </a:endParaRPr>
              </a:p>
            </p:txBody>
          </p:sp>
          <p:sp>
            <p:nvSpPr>
              <p:cNvPr id="22555" name="Rectangle 51"/>
              <p:cNvSpPr>
                <a:spLocks noChangeArrowheads="1"/>
              </p:cNvSpPr>
              <p:nvPr/>
            </p:nvSpPr>
            <p:spPr bwMode="auto">
              <a:xfrm>
                <a:off x="4337" y="3073"/>
                <a:ext cx="1018" cy="28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22556" name="Oval 52"/>
              <p:cNvSpPr>
                <a:spLocks noChangeArrowheads="1"/>
              </p:cNvSpPr>
              <p:nvPr/>
            </p:nvSpPr>
            <p:spPr bwMode="auto">
              <a:xfrm>
                <a:off x="3713" y="3175"/>
                <a:ext cx="88" cy="73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cxnSp>
            <p:nvCxnSpPr>
              <p:cNvPr id="22557" name="AutoShape 53"/>
              <p:cNvCxnSpPr>
                <a:cxnSpLocks noChangeShapeType="1"/>
                <a:stCxn id="22556" idx="6"/>
                <a:endCxn id="22555" idx="1"/>
              </p:cNvCxnSpPr>
              <p:nvPr/>
            </p:nvCxnSpPr>
            <p:spPr bwMode="auto">
              <a:xfrm>
                <a:off x="3801" y="3212"/>
                <a:ext cx="536" cy="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22558" name="Oval 55"/>
              <p:cNvSpPr>
                <a:spLocks noChangeArrowheads="1"/>
              </p:cNvSpPr>
              <p:nvPr/>
            </p:nvSpPr>
            <p:spPr bwMode="auto">
              <a:xfrm>
                <a:off x="3713" y="2486"/>
                <a:ext cx="88" cy="73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22559" name="Oval 56"/>
              <p:cNvSpPr>
                <a:spLocks noChangeArrowheads="1"/>
              </p:cNvSpPr>
              <p:nvPr/>
            </p:nvSpPr>
            <p:spPr bwMode="auto">
              <a:xfrm>
                <a:off x="3732" y="3528"/>
                <a:ext cx="88" cy="73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</p:grpSp>
        <p:sp>
          <p:nvSpPr>
            <p:cNvPr id="603200" name="Text Box 64"/>
            <p:cNvSpPr txBox="1">
              <a:spLocks noChangeArrowheads="1"/>
            </p:cNvSpPr>
            <p:nvPr/>
          </p:nvSpPr>
          <p:spPr bwMode="auto">
            <a:xfrm>
              <a:off x="5087938" y="1989138"/>
              <a:ext cx="730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en-US" sz="1800">
                  <a:latin typeface="Courier New" panose="02070309020205020404" pitchFamily="49" charset="0"/>
                </a:rPr>
                <a:t>list</a:t>
              </a:r>
              <a:endParaRPr lang="en-US" altLang="zh-TW" sz="1800">
                <a:latin typeface="Courier New" panose="02070309020205020404" pitchFamily="49" charset="0"/>
              </a:endParaRPr>
            </a:p>
          </p:txBody>
        </p:sp>
        <p:grpSp>
          <p:nvGrpSpPr>
            <p:cNvPr id="603202" name="Group 66"/>
            <p:cNvGrpSpPr>
              <a:grpSpLocks/>
            </p:cNvGrpSpPr>
            <p:nvPr/>
          </p:nvGrpSpPr>
          <p:grpSpPr bwMode="auto">
            <a:xfrm>
              <a:off x="5232401" y="1557339"/>
              <a:ext cx="1368425" cy="333375"/>
              <a:chOff x="2336" y="981"/>
              <a:chExt cx="862" cy="210"/>
            </a:xfrm>
          </p:grpSpPr>
          <p:sp>
            <p:nvSpPr>
              <p:cNvPr id="22538" name="Rectangle 63"/>
              <p:cNvSpPr>
                <a:spLocks noChangeArrowheads="1"/>
              </p:cNvSpPr>
              <p:nvPr/>
            </p:nvSpPr>
            <p:spPr bwMode="auto">
              <a:xfrm>
                <a:off x="2336" y="981"/>
                <a:ext cx="306" cy="2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22539" name="Line 65"/>
              <p:cNvSpPr>
                <a:spLocks noChangeShapeType="1"/>
              </p:cNvSpPr>
              <p:nvPr/>
            </p:nvSpPr>
            <p:spPr bwMode="auto">
              <a:xfrm>
                <a:off x="2472" y="1071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23312" y="940436"/>
            <a:ext cx="4362963" cy="5207952"/>
            <a:chOff x="123312" y="940436"/>
            <a:chExt cx="4362963" cy="5207952"/>
          </a:xfrm>
        </p:grpSpPr>
        <p:sp>
          <p:nvSpPr>
            <p:cNvPr id="49" name="Oval 48"/>
            <p:cNvSpPr/>
            <p:nvPr/>
          </p:nvSpPr>
          <p:spPr>
            <a:xfrm>
              <a:off x="2396808" y="2612709"/>
              <a:ext cx="2089467" cy="1787842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396808" y="940436"/>
              <a:ext cx="2089467" cy="1815465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3312" y="3951000"/>
              <a:ext cx="17734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3200" dirty="0" smtClean="0"/>
                <a:t>list nodes</a:t>
              </a:r>
              <a:endParaRPr lang="en-US" sz="32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2396808" y="4293394"/>
              <a:ext cx="2089467" cy="1854994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8" idx="0"/>
              <a:endCxn id="5" idx="3"/>
            </p:cNvCxnSpPr>
            <p:nvPr/>
          </p:nvCxnSpPr>
          <p:spPr>
            <a:xfrm flipV="1">
              <a:off x="1010029" y="2490032"/>
              <a:ext cx="1692774" cy="14609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49" idx="2"/>
            </p:cNvCxnSpPr>
            <p:nvPr/>
          </p:nvCxnSpPr>
          <p:spPr>
            <a:xfrm flipV="1">
              <a:off x="1588521" y="3506630"/>
              <a:ext cx="808287" cy="494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" idx="2"/>
              <a:endCxn id="50" idx="2"/>
            </p:cNvCxnSpPr>
            <p:nvPr/>
          </p:nvCxnSpPr>
          <p:spPr>
            <a:xfrm>
              <a:off x="1010029" y="4535775"/>
              <a:ext cx="1386779" cy="6851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7795305" y="1104721"/>
            <a:ext cx="3350533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HK" sz="2400" dirty="0" smtClean="0"/>
              <a:t>Implementation: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 smtClean="0"/>
              <a:t>one class for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 smtClean="0"/>
              <a:t>one class for the nodes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817404" y="2651125"/>
            <a:ext cx="4722133" cy="193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HK" sz="2400" dirty="0" smtClean="0"/>
              <a:t>Class </a:t>
            </a:r>
            <a:r>
              <a:rPr lang="en-HK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MyNode</a:t>
            </a:r>
            <a:r>
              <a:rPr lang="en-HK" sz="2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 smtClean="0"/>
              <a:t>instance variable for the object it carries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 smtClean="0"/>
              <a:t>instance variable for the reference to the next node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423705" y="5060067"/>
            <a:ext cx="4722133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HK" sz="2400" dirty="0" smtClean="0"/>
              <a:t>Class </a:t>
            </a:r>
            <a:r>
              <a:rPr lang="en-HK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HK" sz="2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 smtClean="0"/>
              <a:t>instance variable for the reference to the first node</a:t>
            </a:r>
            <a:endParaRPr lang="en-US" dirty="0"/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5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71" grpId="0" animBg="1"/>
      <p:bldP spid="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115888"/>
            <a:ext cx="8229600" cy="1143000"/>
          </a:xfrm>
          <a:extLst/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Java Inner Class Implementation</a:t>
            </a:r>
            <a:endParaRPr lang="en-US" altLang="zh-TW" dirty="0" smtClean="0">
              <a:ea typeface="+mj-ea"/>
              <a:cs typeface="+mj-cs"/>
            </a:endParaRPr>
          </a:p>
        </p:txBody>
      </p:sp>
      <p:sp>
        <p:nvSpPr>
          <p:cNvPr id="60314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03916" y="1111250"/>
            <a:ext cx="5462589" cy="5245100"/>
          </a:xfrm>
          <a:extLst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</a:rPr>
              <a:t>public class </a:t>
            </a:r>
            <a:r>
              <a:rPr lang="en-US" sz="2000" dirty="0" err="1">
                <a:latin typeface="Courier New" charset="0"/>
              </a:rPr>
              <a:t>MyList</a:t>
            </a:r>
            <a:r>
              <a:rPr lang="en-US" sz="2000" dirty="0">
                <a:latin typeface="Courier New" charset="0"/>
              </a:rPr>
              <a:t> {</a:t>
            </a:r>
          </a:p>
          <a:p>
            <a:pPr>
              <a:buNone/>
              <a:defRPr/>
            </a:pPr>
            <a:r>
              <a:rPr lang="en-US" sz="2000" dirty="0">
                <a:latin typeface="Courier New" charset="0"/>
              </a:rPr>
              <a:t>	</a:t>
            </a:r>
            <a:endParaRPr lang="en-US" sz="2000" dirty="0" smtClean="0">
              <a:latin typeface="Courier New" charset="0"/>
            </a:endParaRPr>
          </a:p>
          <a:p>
            <a:pPr>
              <a:buNone/>
              <a:defRPr/>
            </a:pPr>
            <a:r>
              <a:rPr lang="en-US" sz="2000" dirty="0">
                <a:latin typeface="Courier New" charset="0"/>
              </a:rPr>
              <a:t> </a:t>
            </a:r>
            <a:r>
              <a:rPr lang="en-US" sz="2000" dirty="0" smtClean="0">
                <a:latin typeface="Courier New" charset="0"/>
              </a:rPr>
              <a:t> // hidden from outside </a:t>
            </a:r>
            <a:r>
              <a:rPr lang="en-US" sz="2000" dirty="0" err="1" smtClean="0">
                <a:latin typeface="Courier New" charset="0"/>
              </a:rPr>
              <a:t>MyList</a:t>
            </a:r>
            <a:endParaRPr lang="en-HK" sz="2000" dirty="0">
              <a:latin typeface="Courier New" charset="0"/>
            </a:endParaRPr>
          </a:p>
          <a:p>
            <a:pPr>
              <a:buNone/>
              <a:defRPr/>
            </a:pPr>
            <a:r>
              <a:rPr lang="en-US" sz="2000" dirty="0" smtClean="0">
                <a:latin typeface="Courier New" charset="0"/>
              </a:rPr>
              <a:t>  </a:t>
            </a:r>
            <a:r>
              <a:rPr lang="en-US" sz="2000" dirty="0" smtClean="0">
                <a:solidFill>
                  <a:srgbClr val="FF0000"/>
                </a:solidFill>
                <a:latin typeface="Courier New" charset="0"/>
              </a:rPr>
              <a:t>private</a:t>
            </a:r>
            <a:r>
              <a:rPr lang="en-US" sz="2000" dirty="0" smtClean="0"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 New" charset="0"/>
              </a:rPr>
              <a:t>class </a:t>
            </a:r>
            <a:r>
              <a:rPr lang="en-US" sz="2000" dirty="0" err="1">
                <a:solidFill>
                  <a:srgbClr val="FF0000"/>
                </a:solidFill>
                <a:latin typeface="Courier New" charset="0"/>
              </a:rPr>
              <a:t>MyNode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2000" dirty="0" smtClean="0">
                <a:latin typeface="Courier New" charset="0"/>
              </a:rPr>
              <a:t>{ </a:t>
            </a:r>
            <a:endParaRPr lang="en-US" sz="2000" dirty="0">
              <a:latin typeface="Courier New" charset="0"/>
            </a:endParaRPr>
          </a:p>
          <a:p>
            <a:pPr>
              <a:buNone/>
              <a:defRPr/>
            </a:pPr>
            <a:r>
              <a:rPr lang="en-US" sz="2000" dirty="0">
                <a:latin typeface="Courier New" charset="0"/>
              </a:rPr>
              <a:t>	 </a:t>
            </a:r>
            <a:r>
              <a:rPr lang="en-US" sz="2000" dirty="0" smtClean="0">
                <a:latin typeface="Courier New" charset="0"/>
              </a:rPr>
              <a:t>  Object </a:t>
            </a:r>
            <a:r>
              <a:rPr lang="en-US" sz="2000" dirty="0" err="1">
                <a:latin typeface="Courier New" charset="0"/>
              </a:rPr>
              <a:t>obj</a:t>
            </a:r>
            <a:r>
              <a:rPr lang="en-US" sz="2000" dirty="0">
                <a:latin typeface="Courier New" charset="0"/>
              </a:rPr>
              <a:t>;</a:t>
            </a:r>
          </a:p>
          <a:p>
            <a:pPr>
              <a:buNone/>
              <a:defRPr/>
            </a:pPr>
            <a:r>
              <a:rPr lang="en-US" sz="2000" dirty="0">
                <a:latin typeface="Courier New" charset="0"/>
              </a:rPr>
              <a:t>	</a:t>
            </a:r>
            <a:r>
              <a:rPr lang="en-US" sz="2000" dirty="0" smtClean="0">
                <a:latin typeface="Courier New" charset="0"/>
              </a:rPr>
              <a:t>   </a:t>
            </a:r>
            <a:r>
              <a:rPr lang="en-US" sz="2000" dirty="0" err="1" smtClean="0">
                <a:latin typeface="Courier New" charset="0"/>
              </a:rPr>
              <a:t>MyNode</a:t>
            </a:r>
            <a:r>
              <a:rPr lang="en-US" sz="2000" dirty="0" smtClean="0">
                <a:latin typeface="Courier New" charset="0"/>
              </a:rPr>
              <a:t> </a:t>
            </a:r>
            <a:r>
              <a:rPr lang="en-US" sz="2000" dirty="0">
                <a:latin typeface="Courier New" charset="0"/>
              </a:rPr>
              <a:t>next;</a:t>
            </a:r>
          </a:p>
          <a:p>
            <a:pPr>
              <a:buNone/>
              <a:defRPr/>
            </a:pPr>
            <a:endParaRPr lang="en-US" sz="2000" dirty="0">
              <a:latin typeface="Courier New" charset="0"/>
            </a:endParaRPr>
          </a:p>
          <a:p>
            <a:pPr>
              <a:buNone/>
              <a:defRPr/>
            </a:pPr>
            <a:r>
              <a:rPr lang="en-US" sz="2000" dirty="0">
                <a:latin typeface="Courier New" charset="0"/>
              </a:rPr>
              <a:t>	 </a:t>
            </a:r>
            <a:r>
              <a:rPr lang="en-US" sz="2000" dirty="0" smtClean="0">
                <a:latin typeface="Courier New" charset="0"/>
              </a:rPr>
              <a:t>  </a:t>
            </a:r>
            <a:r>
              <a:rPr lang="en-US" sz="2000" dirty="0" err="1" smtClean="0">
                <a:latin typeface="Courier New" charset="0"/>
              </a:rPr>
              <a:t>MyNode</a:t>
            </a:r>
            <a:r>
              <a:rPr lang="en-US" sz="2000" dirty="0" smtClean="0">
                <a:latin typeface="Courier New" charset="0"/>
              </a:rPr>
              <a:t>(Object </a:t>
            </a:r>
            <a:r>
              <a:rPr lang="en-US" sz="2000" dirty="0">
                <a:latin typeface="Courier New" charset="0"/>
              </a:rPr>
              <a:t>item) {</a:t>
            </a:r>
          </a:p>
          <a:p>
            <a:pPr>
              <a:buNone/>
              <a:defRPr/>
            </a:pPr>
            <a:r>
              <a:rPr lang="en-US" sz="2000" dirty="0">
                <a:latin typeface="Courier New" charset="0"/>
              </a:rPr>
              <a:t>		</a:t>
            </a:r>
            <a:r>
              <a:rPr lang="en-US" sz="2000" dirty="0" err="1">
                <a:latin typeface="Courier New" charset="0"/>
              </a:rPr>
              <a:t>obj</a:t>
            </a:r>
            <a:r>
              <a:rPr lang="en-US" sz="2000" dirty="0">
                <a:latin typeface="Courier New" charset="0"/>
              </a:rPr>
              <a:t> = item;</a:t>
            </a:r>
          </a:p>
          <a:p>
            <a:pPr>
              <a:buNone/>
              <a:defRPr/>
            </a:pPr>
            <a:r>
              <a:rPr lang="en-US" sz="2000" dirty="0">
                <a:latin typeface="Courier New" charset="0"/>
              </a:rPr>
              <a:t>		next = null;</a:t>
            </a:r>
          </a:p>
          <a:p>
            <a:pPr>
              <a:buNone/>
              <a:defRPr/>
            </a:pPr>
            <a:r>
              <a:rPr lang="en-US" sz="2000" dirty="0">
                <a:latin typeface="Courier New" charset="0"/>
              </a:rPr>
              <a:t>	</a:t>
            </a:r>
            <a:r>
              <a:rPr lang="en-US" sz="2000" dirty="0" smtClean="0">
                <a:latin typeface="Courier New" charset="0"/>
              </a:rPr>
              <a:t>   }</a:t>
            </a:r>
          </a:p>
          <a:p>
            <a:pPr>
              <a:buNone/>
              <a:defRPr/>
            </a:pPr>
            <a:r>
              <a:rPr lang="en-HK" sz="2000" smtClean="0">
                <a:latin typeface="Courier New" charset="0"/>
              </a:rPr>
              <a:t>   }</a:t>
            </a:r>
            <a:endParaRPr lang="en-US" sz="2000" dirty="0" smtClean="0">
              <a:latin typeface="Courier New" charset="0"/>
            </a:endParaRPr>
          </a:p>
          <a:p>
            <a:pPr>
              <a:buNone/>
              <a:defRPr/>
            </a:pPr>
            <a:r>
              <a:rPr lang="en-US" sz="2000" dirty="0" smtClean="0">
                <a:latin typeface="Courier New" charset="0"/>
              </a:rPr>
              <a:t>   private </a:t>
            </a:r>
            <a:r>
              <a:rPr lang="en-US" sz="2000" dirty="0" err="1">
                <a:latin typeface="Courier New" charset="0"/>
              </a:rPr>
              <a:t>MyNode</a:t>
            </a:r>
            <a:r>
              <a:rPr lang="en-US" sz="2000" dirty="0">
                <a:latin typeface="Courier New" charset="0"/>
              </a:rPr>
              <a:t> list</a:t>
            </a:r>
            <a:r>
              <a:rPr lang="en-US" sz="2000" dirty="0" smtClean="0">
                <a:latin typeface="Courier New" charset="0"/>
              </a:rPr>
              <a:t>;</a:t>
            </a:r>
            <a:endParaRPr lang="en-US" sz="2000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latin typeface="Courier New" charset="0"/>
              </a:rPr>
              <a:t>}</a:t>
            </a:r>
            <a:endParaRPr lang="en-US" altLang="zh-TW" sz="2000" dirty="0">
              <a:latin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04165" y="3874710"/>
            <a:ext cx="5780087" cy="52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HK" sz="2800" dirty="0" smtClean="0"/>
              <a:t>Inner Class: Class within another class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977732" y="4841379"/>
            <a:ext cx="4672012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HK" sz="2400" dirty="0" smtClean="0"/>
              <a:t>Outer class and Inner class can access the instance variables of each other directly.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5773484" y="1296979"/>
            <a:ext cx="5977167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HK" sz="2000" dirty="0" smtClean="0"/>
              <a:t>Class </a:t>
            </a:r>
            <a:r>
              <a:rPr lang="en-HK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MyNode</a:t>
            </a:r>
            <a:r>
              <a:rPr lang="en-HK" sz="20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000" dirty="0" smtClean="0"/>
              <a:t>instance variable for the object it carries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000" dirty="0" smtClean="0"/>
              <a:t>instance variable for the reference to the next node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6415743" y="2797482"/>
            <a:ext cx="533490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HK" dirty="0" smtClean="0"/>
              <a:t>Class </a:t>
            </a:r>
            <a:r>
              <a:rPr lang="en-H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HK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 smtClean="0"/>
              <a:t>instance variable for the reference to the first node</a:t>
            </a:r>
            <a:endParaRPr lang="en-US" sz="1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1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0" grpId="0" uiExpand="1" build="p"/>
      <p:bldP spid="2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Add a node at the front</a:t>
            </a:r>
            <a:endParaRPr lang="en-US" altLang="zh-TW" dirty="0" smtClean="0">
              <a:ea typeface="+mj-ea"/>
              <a:cs typeface="+mj-cs"/>
            </a:endParaRP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3852" y="3587114"/>
            <a:ext cx="6283239" cy="1890106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  <a:defRPr/>
            </a:pPr>
            <a:r>
              <a:rPr lang="en-US" sz="2000" dirty="0">
                <a:latin typeface="Courier New" charset="0"/>
              </a:rPr>
              <a:t>public void </a:t>
            </a:r>
            <a:r>
              <a:rPr lang="en-US" sz="2000" dirty="0" err="1">
                <a:latin typeface="Courier New" charset="0"/>
              </a:rPr>
              <a:t>addtoFront</a:t>
            </a:r>
            <a:r>
              <a:rPr lang="en-US" sz="2000" dirty="0">
                <a:latin typeface="Courier New" charset="0"/>
              </a:rPr>
              <a:t>(</a:t>
            </a:r>
            <a:r>
              <a:rPr lang="en-US" sz="2000" dirty="0" err="1">
                <a:latin typeface="Courier New" charset="0"/>
              </a:rPr>
              <a:t>MyNode</a:t>
            </a:r>
            <a:r>
              <a:rPr lang="en-US" sz="2000" dirty="0">
                <a:latin typeface="Courier New" charset="0"/>
              </a:rPr>
              <a:t> </a:t>
            </a:r>
            <a:r>
              <a:rPr lang="en-US" sz="2000" dirty="0" err="1" smtClean="0">
                <a:latin typeface="Courier New" charset="0"/>
              </a:rPr>
              <a:t>newNode</a:t>
            </a:r>
            <a:r>
              <a:rPr lang="en-US" sz="2000" dirty="0">
                <a:latin typeface="Courier New" charset="0"/>
              </a:rPr>
              <a:t>){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urier New" charset="0"/>
              </a:rPr>
              <a:t>	 </a:t>
            </a:r>
            <a:r>
              <a:rPr lang="en-US" sz="2400" dirty="0" err="1" smtClean="0">
                <a:solidFill>
                  <a:srgbClr val="FF0066"/>
                </a:solidFill>
                <a:latin typeface="Courier New" charset="0"/>
              </a:rPr>
              <a:t>newNode.next</a:t>
            </a:r>
            <a:r>
              <a:rPr lang="en-US" sz="2400" dirty="0" smtClean="0">
                <a:solidFill>
                  <a:srgbClr val="FF0066"/>
                </a:solidFill>
                <a:latin typeface="Courier New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urier New" charset="0"/>
              </a:rPr>
              <a:t>= list;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solidFill>
                  <a:srgbClr val="FF0066"/>
                </a:solidFill>
                <a:latin typeface="Courier New" charset="0"/>
              </a:rPr>
              <a:t>	</a:t>
            </a:r>
            <a:r>
              <a:rPr lang="en-US" sz="2400" dirty="0" smtClean="0">
                <a:solidFill>
                  <a:srgbClr val="FF0066"/>
                </a:solidFill>
                <a:latin typeface="Courier New" charset="0"/>
              </a:rPr>
              <a:t> list </a:t>
            </a:r>
            <a:r>
              <a:rPr lang="en-US" sz="2400" dirty="0">
                <a:solidFill>
                  <a:srgbClr val="FF0066"/>
                </a:solidFill>
                <a:latin typeface="Courier New" charset="0"/>
              </a:rPr>
              <a:t>= </a:t>
            </a:r>
            <a:r>
              <a:rPr lang="en-US" sz="2400" dirty="0" err="1" smtClean="0">
                <a:solidFill>
                  <a:srgbClr val="FF0066"/>
                </a:solidFill>
                <a:latin typeface="Courier New" charset="0"/>
              </a:rPr>
              <a:t>newNode</a:t>
            </a:r>
            <a:r>
              <a:rPr lang="en-US" sz="2400" dirty="0">
                <a:solidFill>
                  <a:srgbClr val="FF0066"/>
                </a:solidFill>
                <a:latin typeface="Courier New" charset="0"/>
              </a:rPr>
              <a:t>;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urier New" charset="0"/>
              </a:rPr>
              <a:t>}</a:t>
            </a:r>
          </a:p>
          <a:p>
            <a:pPr eaLnBrk="1" hangingPunct="1">
              <a:defRPr/>
            </a:pPr>
            <a:endParaRPr lang="en-US" altLang="zh-TW" dirty="0"/>
          </a:p>
        </p:txBody>
      </p:sp>
      <p:grpSp>
        <p:nvGrpSpPr>
          <p:cNvPr id="24581" name="Group 61"/>
          <p:cNvGrpSpPr>
            <a:grpSpLocks/>
          </p:cNvGrpSpPr>
          <p:nvPr/>
        </p:nvGrpSpPr>
        <p:grpSpPr bwMode="auto">
          <a:xfrm>
            <a:off x="7032626" y="1149351"/>
            <a:ext cx="1287463" cy="1071563"/>
            <a:chOff x="2918" y="722"/>
            <a:chExt cx="811" cy="675"/>
          </a:xfrm>
        </p:grpSpPr>
        <p:sp>
          <p:nvSpPr>
            <p:cNvPr id="24615" name="Rectangle 5"/>
            <p:cNvSpPr>
              <a:spLocks noChangeArrowheads="1"/>
            </p:cNvSpPr>
            <p:nvPr/>
          </p:nvSpPr>
          <p:spPr bwMode="auto">
            <a:xfrm>
              <a:off x="2918" y="722"/>
              <a:ext cx="811" cy="6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616" name="Rectangle 6"/>
            <p:cNvSpPr>
              <a:spLocks noChangeArrowheads="1"/>
            </p:cNvSpPr>
            <p:nvPr/>
          </p:nvSpPr>
          <p:spPr bwMode="auto">
            <a:xfrm>
              <a:off x="3326" y="1131"/>
              <a:ext cx="306" cy="2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617" name="Rectangle 7"/>
            <p:cNvSpPr>
              <a:spLocks noChangeArrowheads="1"/>
            </p:cNvSpPr>
            <p:nvPr/>
          </p:nvSpPr>
          <p:spPr bwMode="auto">
            <a:xfrm>
              <a:off x="3321" y="785"/>
              <a:ext cx="306" cy="2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618" name="Text Box 8"/>
            <p:cNvSpPr txBox="1">
              <a:spLocks noChangeArrowheads="1"/>
            </p:cNvSpPr>
            <p:nvPr/>
          </p:nvSpPr>
          <p:spPr bwMode="auto">
            <a:xfrm>
              <a:off x="2955" y="776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en-US" sz="1800">
                  <a:latin typeface="Courier New" panose="02070309020205020404" pitchFamily="49" charset="0"/>
                </a:rPr>
                <a:t>obj</a:t>
              </a:r>
              <a:endParaRPr lang="en-US" altLang="zh-TW" sz="1800">
                <a:latin typeface="Courier New" panose="02070309020205020404" pitchFamily="49" charset="0"/>
              </a:endParaRPr>
            </a:p>
          </p:txBody>
        </p:sp>
        <p:sp>
          <p:nvSpPr>
            <p:cNvPr id="24619" name="Text Box 9"/>
            <p:cNvSpPr txBox="1">
              <a:spLocks noChangeArrowheads="1"/>
            </p:cNvSpPr>
            <p:nvPr/>
          </p:nvSpPr>
          <p:spPr bwMode="auto">
            <a:xfrm>
              <a:off x="2926" y="1122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en-US" sz="1800">
                  <a:latin typeface="Courier New" panose="02070309020205020404" pitchFamily="49" charset="0"/>
                </a:rPr>
                <a:t>next</a:t>
              </a:r>
              <a:endParaRPr lang="en-US" altLang="zh-TW" sz="1800">
                <a:latin typeface="Courier New" panose="02070309020205020404" pitchFamily="49" charset="0"/>
              </a:endParaRPr>
            </a:p>
          </p:txBody>
        </p:sp>
        <p:sp>
          <p:nvSpPr>
            <p:cNvPr id="24620" name="Oval 11"/>
            <p:cNvSpPr>
              <a:spLocks noChangeArrowheads="1"/>
            </p:cNvSpPr>
            <p:nvPr/>
          </p:nvSpPr>
          <p:spPr bwMode="auto">
            <a:xfrm>
              <a:off x="3423" y="850"/>
              <a:ext cx="88" cy="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621" name="Oval 13"/>
            <p:cNvSpPr>
              <a:spLocks noChangeArrowheads="1"/>
            </p:cNvSpPr>
            <p:nvPr/>
          </p:nvSpPr>
          <p:spPr bwMode="auto">
            <a:xfrm>
              <a:off x="3433" y="1200"/>
              <a:ext cx="88" cy="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sp>
        <p:nvSpPr>
          <p:cNvPr id="24582" name="Rectangle 36"/>
          <p:cNvSpPr>
            <a:spLocks noChangeArrowheads="1"/>
          </p:cNvSpPr>
          <p:nvPr/>
        </p:nvSpPr>
        <p:spPr bwMode="auto">
          <a:xfrm>
            <a:off x="1847851" y="1506539"/>
            <a:ext cx="485775" cy="333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 sz="1800"/>
          </a:p>
        </p:txBody>
      </p:sp>
      <p:grpSp>
        <p:nvGrpSpPr>
          <p:cNvPr id="24583" name="Group 62"/>
          <p:cNvGrpSpPr>
            <a:grpSpLocks/>
          </p:cNvGrpSpPr>
          <p:nvPr/>
        </p:nvGrpSpPr>
        <p:grpSpPr bwMode="auto">
          <a:xfrm>
            <a:off x="8988426" y="1149351"/>
            <a:ext cx="1287463" cy="1071563"/>
            <a:chOff x="4345" y="717"/>
            <a:chExt cx="811" cy="675"/>
          </a:xfrm>
        </p:grpSpPr>
        <p:sp>
          <p:nvSpPr>
            <p:cNvPr id="24608" name="Rectangle 39"/>
            <p:cNvSpPr>
              <a:spLocks noChangeArrowheads="1"/>
            </p:cNvSpPr>
            <p:nvPr/>
          </p:nvSpPr>
          <p:spPr bwMode="auto">
            <a:xfrm>
              <a:off x="4345" y="717"/>
              <a:ext cx="811" cy="6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609" name="Rectangle 40"/>
            <p:cNvSpPr>
              <a:spLocks noChangeArrowheads="1"/>
            </p:cNvSpPr>
            <p:nvPr/>
          </p:nvSpPr>
          <p:spPr bwMode="auto">
            <a:xfrm>
              <a:off x="4753" y="1126"/>
              <a:ext cx="306" cy="2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610" name="Rectangle 41"/>
            <p:cNvSpPr>
              <a:spLocks noChangeArrowheads="1"/>
            </p:cNvSpPr>
            <p:nvPr/>
          </p:nvSpPr>
          <p:spPr bwMode="auto">
            <a:xfrm>
              <a:off x="4748" y="780"/>
              <a:ext cx="306" cy="2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611" name="Text Box 42"/>
            <p:cNvSpPr txBox="1">
              <a:spLocks noChangeArrowheads="1"/>
            </p:cNvSpPr>
            <p:nvPr/>
          </p:nvSpPr>
          <p:spPr bwMode="auto">
            <a:xfrm>
              <a:off x="4382" y="771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en-US" sz="1800">
                  <a:latin typeface="Courier New" panose="02070309020205020404" pitchFamily="49" charset="0"/>
                </a:rPr>
                <a:t>obj</a:t>
              </a:r>
              <a:endParaRPr lang="en-US" altLang="zh-TW" sz="1800">
                <a:latin typeface="Courier New" panose="02070309020205020404" pitchFamily="49" charset="0"/>
              </a:endParaRPr>
            </a:p>
          </p:txBody>
        </p:sp>
        <p:sp>
          <p:nvSpPr>
            <p:cNvPr id="24612" name="Text Box 43"/>
            <p:cNvSpPr txBox="1">
              <a:spLocks noChangeArrowheads="1"/>
            </p:cNvSpPr>
            <p:nvPr/>
          </p:nvSpPr>
          <p:spPr bwMode="auto">
            <a:xfrm>
              <a:off x="4353" y="1117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en-US" sz="1800">
                  <a:latin typeface="Courier New" panose="02070309020205020404" pitchFamily="49" charset="0"/>
                </a:rPr>
                <a:t>next</a:t>
              </a:r>
              <a:endParaRPr lang="en-US" altLang="zh-TW" sz="1800">
                <a:latin typeface="Courier New" panose="02070309020205020404" pitchFamily="49" charset="0"/>
              </a:endParaRPr>
            </a:p>
          </p:txBody>
        </p:sp>
        <p:sp>
          <p:nvSpPr>
            <p:cNvPr id="24613" name="Oval 44"/>
            <p:cNvSpPr>
              <a:spLocks noChangeArrowheads="1"/>
            </p:cNvSpPr>
            <p:nvPr/>
          </p:nvSpPr>
          <p:spPr bwMode="auto">
            <a:xfrm>
              <a:off x="4850" y="845"/>
              <a:ext cx="88" cy="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614" name="Oval 45"/>
            <p:cNvSpPr>
              <a:spLocks noChangeArrowheads="1"/>
            </p:cNvSpPr>
            <p:nvPr/>
          </p:nvSpPr>
          <p:spPr bwMode="auto">
            <a:xfrm>
              <a:off x="4860" y="1195"/>
              <a:ext cx="88" cy="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grpSp>
        <p:nvGrpSpPr>
          <p:cNvPr id="24584" name="Group 60"/>
          <p:cNvGrpSpPr>
            <a:grpSpLocks/>
          </p:cNvGrpSpPr>
          <p:nvPr/>
        </p:nvGrpSpPr>
        <p:grpSpPr bwMode="auto">
          <a:xfrm>
            <a:off x="5078413" y="1136651"/>
            <a:ext cx="1287462" cy="1071563"/>
            <a:chOff x="1565" y="717"/>
            <a:chExt cx="811" cy="675"/>
          </a:xfrm>
        </p:grpSpPr>
        <p:sp>
          <p:nvSpPr>
            <p:cNvPr id="24601" name="Rectangle 53"/>
            <p:cNvSpPr>
              <a:spLocks noChangeArrowheads="1"/>
            </p:cNvSpPr>
            <p:nvPr/>
          </p:nvSpPr>
          <p:spPr bwMode="auto">
            <a:xfrm>
              <a:off x="1565" y="717"/>
              <a:ext cx="811" cy="6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602" name="Rectangle 54"/>
            <p:cNvSpPr>
              <a:spLocks noChangeArrowheads="1"/>
            </p:cNvSpPr>
            <p:nvPr/>
          </p:nvSpPr>
          <p:spPr bwMode="auto">
            <a:xfrm>
              <a:off x="1973" y="1126"/>
              <a:ext cx="306" cy="2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603" name="Rectangle 55"/>
            <p:cNvSpPr>
              <a:spLocks noChangeArrowheads="1"/>
            </p:cNvSpPr>
            <p:nvPr/>
          </p:nvSpPr>
          <p:spPr bwMode="auto">
            <a:xfrm>
              <a:off x="1968" y="780"/>
              <a:ext cx="306" cy="2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604" name="Text Box 56"/>
            <p:cNvSpPr txBox="1">
              <a:spLocks noChangeArrowheads="1"/>
            </p:cNvSpPr>
            <p:nvPr/>
          </p:nvSpPr>
          <p:spPr bwMode="auto">
            <a:xfrm>
              <a:off x="1602" y="771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en-US" sz="1800">
                  <a:latin typeface="Courier New" panose="02070309020205020404" pitchFamily="49" charset="0"/>
                </a:rPr>
                <a:t>obj</a:t>
              </a:r>
              <a:endParaRPr lang="en-US" altLang="zh-TW" sz="1800">
                <a:latin typeface="Courier New" panose="02070309020205020404" pitchFamily="49" charset="0"/>
              </a:endParaRPr>
            </a:p>
          </p:txBody>
        </p:sp>
        <p:sp>
          <p:nvSpPr>
            <p:cNvPr id="24605" name="Text Box 57"/>
            <p:cNvSpPr txBox="1">
              <a:spLocks noChangeArrowheads="1"/>
            </p:cNvSpPr>
            <p:nvPr/>
          </p:nvSpPr>
          <p:spPr bwMode="auto">
            <a:xfrm>
              <a:off x="1573" y="1117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en-US" sz="1800">
                  <a:latin typeface="Courier New" panose="02070309020205020404" pitchFamily="49" charset="0"/>
                </a:rPr>
                <a:t>next</a:t>
              </a:r>
              <a:endParaRPr lang="en-US" altLang="zh-TW" sz="1800">
                <a:latin typeface="Courier New" panose="02070309020205020404" pitchFamily="49" charset="0"/>
              </a:endParaRPr>
            </a:p>
          </p:txBody>
        </p:sp>
        <p:sp>
          <p:nvSpPr>
            <p:cNvPr id="24606" name="Oval 58"/>
            <p:cNvSpPr>
              <a:spLocks noChangeArrowheads="1"/>
            </p:cNvSpPr>
            <p:nvPr/>
          </p:nvSpPr>
          <p:spPr bwMode="auto">
            <a:xfrm>
              <a:off x="2070" y="845"/>
              <a:ext cx="88" cy="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607" name="Oval 59"/>
            <p:cNvSpPr>
              <a:spLocks noChangeArrowheads="1"/>
            </p:cNvSpPr>
            <p:nvPr/>
          </p:nvSpPr>
          <p:spPr bwMode="auto">
            <a:xfrm>
              <a:off x="2080" y="1195"/>
              <a:ext cx="88" cy="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cxnSp>
        <p:nvCxnSpPr>
          <p:cNvPr id="606271" name="AutoShape 63"/>
          <p:cNvCxnSpPr>
            <a:cxnSpLocks noChangeShapeType="1"/>
            <a:stCxn id="24582" idx="3"/>
            <a:endCxn id="24601" idx="1"/>
          </p:cNvCxnSpPr>
          <p:nvPr/>
        </p:nvCxnSpPr>
        <p:spPr bwMode="auto">
          <a:xfrm>
            <a:off x="2333625" y="1673225"/>
            <a:ext cx="27447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586" name="Text Box 64"/>
          <p:cNvSpPr txBox="1">
            <a:spLocks noChangeArrowheads="1"/>
          </p:cNvSpPr>
          <p:nvPr/>
        </p:nvSpPr>
        <p:spPr bwMode="auto">
          <a:xfrm>
            <a:off x="1712913" y="1844676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 sz="1800">
                <a:latin typeface="Courier New" panose="02070309020205020404" pitchFamily="49" charset="0"/>
              </a:rPr>
              <a:t>list</a:t>
            </a:r>
            <a:endParaRPr lang="en-US" altLang="zh-TW" sz="1800">
              <a:latin typeface="Courier New" panose="02070309020205020404" pitchFamily="49" charset="0"/>
            </a:endParaRPr>
          </a:p>
        </p:txBody>
      </p:sp>
      <p:cxnSp>
        <p:nvCxnSpPr>
          <p:cNvPr id="24587" name="AutoShape 65"/>
          <p:cNvCxnSpPr>
            <a:cxnSpLocks noChangeShapeType="1"/>
            <a:stCxn id="24607" idx="6"/>
            <a:endCxn id="24615" idx="1"/>
          </p:cNvCxnSpPr>
          <p:nvPr/>
        </p:nvCxnSpPr>
        <p:spPr bwMode="auto">
          <a:xfrm flipV="1">
            <a:off x="6035675" y="1685925"/>
            <a:ext cx="996950" cy="2682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88" name="AutoShape 66"/>
          <p:cNvCxnSpPr>
            <a:cxnSpLocks noChangeShapeType="1"/>
            <a:stCxn id="24621" idx="6"/>
            <a:endCxn id="24608" idx="1"/>
          </p:cNvCxnSpPr>
          <p:nvPr/>
        </p:nvCxnSpPr>
        <p:spPr bwMode="auto">
          <a:xfrm flipV="1">
            <a:off x="7989889" y="1685925"/>
            <a:ext cx="998537" cy="280988"/>
          </a:xfrm>
          <a:prstGeom prst="bentConnector3">
            <a:avLst>
              <a:gd name="adj1" fmla="val 4992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4589" name="Group 67"/>
          <p:cNvGrpSpPr>
            <a:grpSpLocks/>
          </p:cNvGrpSpPr>
          <p:nvPr/>
        </p:nvGrpSpPr>
        <p:grpSpPr bwMode="auto">
          <a:xfrm>
            <a:off x="2982913" y="2909888"/>
            <a:ext cx="1287462" cy="1071562"/>
            <a:chOff x="1565" y="717"/>
            <a:chExt cx="811" cy="675"/>
          </a:xfrm>
        </p:grpSpPr>
        <p:sp>
          <p:nvSpPr>
            <p:cNvPr id="24594" name="Rectangle 68"/>
            <p:cNvSpPr>
              <a:spLocks noChangeArrowheads="1"/>
            </p:cNvSpPr>
            <p:nvPr/>
          </p:nvSpPr>
          <p:spPr bwMode="auto">
            <a:xfrm>
              <a:off x="1565" y="717"/>
              <a:ext cx="811" cy="6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595" name="Rectangle 69"/>
            <p:cNvSpPr>
              <a:spLocks noChangeArrowheads="1"/>
            </p:cNvSpPr>
            <p:nvPr/>
          </p:nvSpPr>
          <p:spPr bwMode="auto">
            <a:xfrm>
              <a:off x="1973" y="1126"/>
              <a:ext cx="306" cy="2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596" name="Rectangle 70"/>
            <p:cNvSpPr>
              <a:spLocks noChangeArrowheads="1"/>
            </p:cNvSpPr>
            <p:nvPr/>
          </p:nvSpPr>
          <p:spPr bwMode="auto">
            <a:xfrm>
              <a:off x="1968" y="780"/>
              <a:ext cx="306" cy="2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597" name="Text Box 71"/>
            <p:cNvSpPr txBox="1">
              <a:spLocks noChangeArrowheads="1"/>
            </p:cNvSpPr>
            <p:nvPr/>
          </p:nvSpPr>
          <p:spPr bwMode="auto">
            <a:xfrm>
              <a:off x="1602" y="771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en-US" sz="1800">
                  <a:latin typeface="Courier New" panose="02070309020205020404" pitchFamily="49" charset="0"/>
                </a:rPr>
                <a:t>obj</a:t>
              </a:r>
              <a:endParaRPr lang="en-US" altLang="zh-TW" sz="1800">
                <a:latin typeface="Courier New" panose="02070309020205020404" pitchFamily="49" charset="0"/>
              </a:endParaRPr>
            </a:p>
          </p:txBody>
        </p:sp>
        <p:sp>
          <p:nvSpPr>
            <p:cNvPr id="24598" name="Text Box 72"/>
            <p:cNvSpPr txBox="1">
              <a:spLocks noChangeArrowheads="1"/>
            </p:cNvSpPr>
            <p:nvPr/>
          </p:nvSpPr>
          <p:spPr bwMode="auto">
            <a:xfrm>
              <a:off x="1573" y="1117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en-US" sz="1800">
                  <a:latin typeface="Courier New" panose="02070309020205020404" pitchFamily="49" charset="0"/>
                </a:rPr>
                <a:t>next</a:t>
              </a:r>
              <a:endParaRPr lang="en-US" altLang="zh-TW" sz="1800">
                <a:latin typeface="Courier New" panose="02070309020205020404" pitchFamily="49" charset="0"/>
              </a:endParaRPr>
            </a:p>
          </p:txBody>
        </p:sp>
        <p:sp>
          <p:nvSpPr>
            <p:cNvPr id="24599" name="Oval 73"/>
            <p:cNvSpPr>
              <a:spLocks noChangeArrowheads="1"/>
            </p:cNvSpPr>
            <p:nvPr/>
          </p:nvSpPr>
          <p:spPr bwMode="auto">
            <a:xfrm>
              <a:off x="2070" y="845"/>
              <a:ext cx="88" cy="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600" name="Oval 74"/>
            <p:cNvSpPr>
              <a:spLocks noChangeArrowheads="1"/>
            </p:cNvSpPr>
            <p:nvPr/>
          </p:nvSpPr>
          <p:spPr bwMode="auto">
            <a:xfrm>
              <a:off x="2080" y="1195"/>
              <a:ext cx="88" cy="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sp>
        <p:nvSpPr>
          <p:cNvPr id="24590" name="Text Box 75"/>
          <p:cNvSpPr txBox="1">
            <a:spLocks noChangeArrowheads="1"/>
          </p:cNvSpPr>
          <p:nvPr/>
        </p:nvSpPr>
        <p:spPr bwMode="auto">
          <a:xfrm>
            <a:off x="2979738" y="3986213"/>
            <a:ext cx="127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en-US" sz="1800">
                <a:latin typeface="Courier New" panose="02070309020205020404" pitchFamily="49" charset="0"/>
              </a:rPr>
              <a:t>New node</a:t>
            </a:r>
            <a:endParaRPr lang="en-US" altLang="zh-TW" sz="1800">
              <a:latin typeface="Courier New" panose="02070309020205020404" pitchFamily="49" charset="0"/>
            </a:endParaRPr>
          </a:p>
        </p:txBody>
      </p:sp>
      <p:cxnSp>
        <p:nvCxnSpPr>
          <p:cNvPr id="606284" name="AutoShape 76"/>
          <p:cNvCxnSpPr>
            <a:cxnSpLocks noChangeShapeType="1"/>
            <a:stCxn id="24582" idx="3"/>
            <a:endCxn id="24594" idx="1"/>
          </p:cNvCxnSpPr>
          <p:nvPr/>
        </p:nvCxnSpPr>
        <p:spPr bwMode="auto">
          <a:xfrm>
            <a:off x="2333625" y="1673225"/>
            <a:ext cx="649288" cy="1773238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6285" name="AutoShape 77"/>
          <p:cNvCxnSpPr>
            <a:cxnSpLocks noChangeShapeType="1"/>
            <a:stCxn id="24600" idx="6"/>
            <a:endCxn id="24605" idx="1"/>
          </p:cNvCxnSpPr>
          <p:nvPr/>
        </p:nvCxnSpPr>
        <p:spPr bwMode="auto">
          <a:xfrm flipV="1">
            <a:off x="3940175" y="1955800"/>
            <a:ext cx="1150938" cy="17716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60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606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03612" y="-17462"/>
            <a:ext cx="82296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Some other operations</a:t>
            </a:r>
            <a:endParaRPr lang="en-US" altLang="zh-TW" dirty="0" smtClean="0">
              <a:ea typeface="+mj-ea"/>
              <a:cs typeface="+mj-cs"/>
            </a:endParaRP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729" y="1125538"/>
            <a:ext cx="5508812" cy="5040312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ea typeface="+mn-ea"/>
                <a:cs typeface="+mn-cs"/>
              </a:rPr>
              <a:t>Find an object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urier New" charset="0"/>
              </a:rPr>
              <a:t>public </a:t>
            </a:r>
            <a:r>
              <a:rPr lang="en-US" sz="1600" dirty="0" err="1">
                <a:latin typeface="Courier New" charset="0"/>
              </a:rPr>
              <a:t>boolean</a:t>
            </a:r>
            <a:r>
              <a:rPr lang="en-US" sz="1600" dirty="0">
                <a:latin typeface="Courier New" charset="0"/>
              </a:rPr>
              <a:t> contains(Object item) {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urier New" charset="0"/>
              </a:rPr>
              <a:t>	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err="1">
                <a:latin typeface="Courier New" charset="0"/>
              </a:rPr>
              <a:t>MyNode</a:t>
            </a:r>
            <a:r>
              <a:rPr lang="en-US" sz="1600" dirty="0">
                <a:latin typeface="Courier New" charset="0"/>
              </a:rPr>
              <a:t> current = list;</a:t>
            </a:r>
          </a:p>
          <a:p>
            <a:pPr eaLnBrk="1" hangingPunct="1">
              <a:buFontTx/>
              <a:buNone/>
              <a:defRPr/>
            </a:pPr>
            <a:endParaRPr lang="en-US" sz="1600" dirty="0">
              <a:latin typeface="Courier New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>
                <a:solidFill>
                  <a:srgbClr val="FF0066"/>
                </a:solidFill>
                <a:latin typeface="Courier New" charset="0"/>
              </a:rPr>
              <a:t>// traverse the list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urier New" charset="0"/>
              </a:rPr>
              <a:t>	while (current != null) {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  if </a:t>
            </a:r>
            <a:r>
              <a:rPr lang="en-US" sz="1600" dirty="0">
                <a:latin typeface="Courier New" charset="0"/>
              </a:rPr>
              <a:t>(</a:t>
            </a:r>
            <a:r>
              <a:rPr lang="en-US" sz="1600" dirty="0" err="1">
                <a:latin typeface="Courier New" charset="0"/>
              </a:rPr>
              <a:t>current.obj.equals</a:t>
            </a:r>
            <a:r>
              <a:rPr lang="en-US" sz="1600" dirty="0">
                <a:latin typeface="Courier New" charset="0"/>
              </a:rPr>
              <a:t>(item))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     return </a:t>
            </a:r>
            <a:r>
              <a:rPr lang="en-US" sz="1600" dirty="0">
                <a:latin typeface="Courier New" charset="0"/>
              </a:rPr>
              <a:t>true;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  current </a:t>
            </a:r>
            <a:r>
              <a:rPr lang="en-US" sz="1600" dirty="0">
                <a:latin typeface="Courier New" charset="0"/>
              </a:rPr>
              <a:t>= </a:t>
            </a:r>
            <a:r>
              <a:rPr lang="en-US" sz="1600" dirty="0" err="1">
                <a:latin typeface="Courier New" charset="0"/>
              </a:rPr>
              <a:t>current.next</a:t>
            </a:r>
            <a:r>
              <a:rPr lang="en-US" sz="1600" dirty="0">
                <a:latin typeface="Courier New" charset="0"/>
              </a:rPr>
              <a:t>;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urier New" charset="0"/>
              </a:rPr>
              <a:t>	}</a:t>
            </a:r>
          </a:p>
          <a:p>
            <a:pPr eaLnBrk="1" hangingPunct="1">
              <a:buFontTx/>
              <a:buNone/>
              <a:defRPr/>
            </a:pPr>
            <a:endParaRPr lang="en-US" sz="1600" dirty="0">
              <a:latin typeface="Courier New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urier New" charset="0"/>
              </a:rPr>
              <a:t>	return false;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urier New" charset="0"/>
              </a:rPr>
              <a:t>}</a:t>
            </a:r>
            <a:endParaRPr lang="en-US" altLang="zh-TW" sz="1600" dirty="0">
              <a:latin typeface="Courier New" charset="0"/>
            </a:endParaRPr>
          </a:p>
        </p:txBody>
      </p:sp>
      <p:sp>
        <p:nvSpPr>
          <p:cNvPr id="607236" name="Rectangle 4"/>
          <p:cNvSpPr>
            <a:spLocks noChangeArrowheads="1"/>
          </p:cNvSpPr>
          <p:nvPr/>
        </p:nvSpPr>
        <p:spPr bwMode="auto">
          <a:xfrm>
            <a:off x="6538913" y="1125538"/>
            <a:ext cx="478790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 dirty="0">
                <a:latin typeface="+mn-lt"/>
              </a:rPr>
              <a:t>Remove the front node</a:t>
            </a:r>
          </a:p>
          <a:p>
            <a:pPr eaLnBrk="1" hangingPunct="1">
              <a:spcBef>
                <a:spcPct val="20000"/>
              </a:spcBef>
            </a:pPr>
            <a:endParaRPr lang="en-US" altLang="en-US" sz="3200" dirty="0">
              <a:latin typeface="+mn-lt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1600" dirty="0">
                <a:solidFill>
                  <a:srgbClr val="0066FF"/>
                </a:solidFill>
                <a:latin typeface="Courier New" panose="02070309020205020404" pitchFamily="49" charset="0"/>
              </a:rPr>
              <a:t>public void </a:t>
            </a:r>
            <a:r>
              <a:rPr lang="en-US" altLang="en-US" sz="1600" dirty="0" err="1">
                <a:solidFill>
                  <a:srgbClr val="0066FF"/>
                </a:solidFill>
                <a:latin typeface="Courier New" panose="02070309020205020404" pitchFamily="49" charset="0"/>
              </a:rPr>
              <a:t>removeHead</a:t>
            </a:r>
            <a:r>
              <a:rPr lang="en-US" altLang="en-US" sz="1600" dirty="0">
                <a:solidFill>
                  <a:srgbClr val="0066FF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dirty="0">
                <a:solidFill>
                  <a:srgbClr val="0066FF"/>
                </a:solidFill>
                <a:latin typeface="Courier New" panose="02070309020205020404" pitchFamily="49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dirty="0">
                <a:solidFill>
                  <a:srgbClr val="0066FF"/>
                </a:solidFill>
                <a:latin typeface="Courier New" panose="02070309020205020404" pitchFamily="49" charset="0"/>
              </a:rPr>
              <a:t>	if (list == null)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dirty="0">
                <a:solidFill>
                  <a:srgbClr val="0066FF"/>
                </a:solidFill>
                <a:latin typeface="Courier New" panose="02070309020205020404" pitchFamily="49" charset="0"/>
              </a:rPr>
              <a:t>		return;</a:t>
            </a:r>
          </a:p>
          <a:p>
            <a:pPr eaLnBrk="1" hangingPunct="1">
              <a:spcBef>
                <a:spcPct val="20000"/>
              </a:spcBef>
            </a:pPr>
            <a:endParaRPr lang="en-US" altLang="en-US" sz="1600" dirty="0">
              <a:solidFill>
                <a:srgbClr val="0066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1600" dirty="0">
                <a:solidFill>
                  <a:srgbClr val="0066FF"/>
                </a:solidFill>
                <a:latin typeface="Courier New" panose="02070309020205020404" pitchFamily="49" charset="0"/>
              </a:rPr>
              <a:t>	list = </a:t>
            </a:r>
            <a:r>
              <a:rPr lang="en-US" altLang="en-US" sz="1600" dirty="0" err="1">
                <a:solidFill>
                  <a:srgbClr val="0066FF"/>
                </a:solidFill>
                <a:latin typeface="Courier New" panose="02070309020205020404" pitchFamily="49" charset="0"/>
              </a:rPr>
              <a:t>list.next</a:t>
            </a:r>
            <a:r>
              <a:rPr lang="en-US" altLang="en-US" sz="1600" dirty="0">
                <a:solidFill>
                  <a:srgbClr val="0066FF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dirty="0">
                <a:solidFill>
                  <a:srgbClr val="0066FF"/>
                </a:solidFill>
                <a:latin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6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 vert="horz" lIns="92075" tIns="46038" rIns="92075" bIns="46038" rtlCol="0" anchor="ctr">
            <a:normAutofit/>
          </a:bodyPr>
          <a:lstStyle/>
          <a:p>
            <a:pPr algn="ctr"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Doubly Linked List</a:t>
            </a:r>
            <a:endParaRPr lang="en-US" altLang="zh-TW" dirty="0" smtClean="0">
              <a:ea typeface="+mj-ea"/>
              <a:cs typeface="+mj-cs"/>
            </a:endParaRP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2838" y="1134258"/>
            <a:ext cx="7992875" cy="1557337"/>
          </a:xfrm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defRPr/>
            </a:pPr>
            <a:r>
              <a:rPr lang="en-US" dirty="0"/>
              <a:t>Each node has the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66"/>
                </a:solidFill>
                <a:latin typeface="Courier New" charset="0"/>
              </a:rPr>
              <a:t>next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66"/>
                </a:solidFill>
                <a:latin typeface="Courier New" charset="0"/>
              </a:rPr>
              <a:t>previous</a:t>
            </a:r>
            <a:r>
              <a:rPr lang="en-US" altLang="zh-TW" dirty="0"/>
              <a:t> references</a:t>
            </a:r>
            <a:r>
              <a:rPr lang="en-US" dirty="0"/>
              <a:t> pointing to the next node and the previous node</a:t>
            </a:r>
            <a:endParaRPr lang="en-US" altLang="zh-TW" dirty="0"/>
          </a:p>
        </p:txBody>
      </p:sp>
      <p:grpSp>
        <p:nvGrpSpPr>
          <p:cNvPr id="575492" name="Group 4"/>
          <p:cNvGrpSpPr>
            <a:grpSpLocks/>
          </p:cNvGrpSpPr>
          <p:nvPr/>
        </p:nvGrpSpPr>
        <p:grpSpPr bwMode="auto">
          <a:xfrm>
            <a:off x="421949" y="2277258"/>
            <a:ext cx="6049962" cy="1943100"/>
            <a:chOff x="771" y="1698"/>
            <a:chExt cx="4331" cy="1450"/>
          </a:xfrm>
        </p:grpSpPr>
        <p:sp>
          <p:nvSpPr>
            <p:cNvPr id="27656" name="Rectangle 5"/>
            <p:cNvSpPr>
              <a:spLocks noChangeArrowheads="1"/>
            </p:cNvSpPr>
            <p:nvPr/>
          </p:nvSpPr>
          <p:spPr bwMode="auto">
            <a:xfrm>
              <a:off x="991" y="1970"/>
              <a:ext cx="307" cy="2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57" name="Rectangle 6"/>
            <p:cNvSpPr>
              <a:spLocks noChangeArrowheads="1"/>
            </p:cNvSpPr>
            <p:nvPr/>
          </p:nvSpPr>
          <p:spPr bwMode="auto">
            <a:xfrm>
              <a:off x="952" y="1698"/>
              <a:ext cx="523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r>
                <a:rPr kumimoji="0" lang="en-US" altLang="zh-TW" sz="1800">
                  <a:latin typeface="Courier New" panose="02070309020205020404" pitchFamily="49" charset="0"/>
                </a:rPr>
                <a:t>list</a:t>
              </a:r>
            </a:p>
          </p:txBody>
        </p:sp>
        <p:sp>
          <p:nvSpPr>
            <p:cNvPr id="27658" name="Line 7"/>
            <p:cNvSpPr>
              <a:spLocks noChangeShapeType="1"/>
            </p:cNvSpPr>
            <p:nvPr/>
          </p:nvSpPr>
          <p:spPr bwMode="auto">
            <a:xfrm>
              <a:off x="1149" y="2075"/>
              <a:ext cx="0" cy="367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Oval 8"/>
            <p:cNvSpPr>
              <a:spLocks noChangeArrowheads="1"/>
            </p:cNvSpPr>
            <p:nvPr/>
          </p:nvSpPr>
          <p:spPr bwMode="auto">
            <a:xfrm>
              <a:off x="1298" y="2658"/>
              <a:ext cx="88" cy="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60" name="Rectangle 9"/>
            <p:cNvSpPr>
              <a:spLocks noChangeArrowheads="1"/>
            </p:cNvSpPr>
            <p:nvPr/>
          </p:nvSpPr>
          <p:spPr bwMode="auto">
            <a:xfrm>
              <a:off x="771" y="2473"/>
              <a:ext cx="811" cy="6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61" name="Rectangle 10"/>
            <p:cNvSpPr>
              <a:spLocks noChangeArrowheads="1"/>
            </p:cNvSpPr>
            <p:nvPr/>
          </p:nvSpPr>
          <p:spPr bwMode="auto">
            <a:xfrm>
              <a:off x="1184" y="2870"/>
              <a:ext cx="308" cy="21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62" name="Line 11"/>
            <p:cNvSpPr>
              <a:spLocks noChangeShapeType="1"/>
            </p:cNvSpPr>
            <p:nvPr/>
          </p:nvSpPr>
          <p:spPr bwMode="auto">
            <a:xfrm>
              <a:off x="1413" y="2977"/>
              <a:ext cx="531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Rectangle 12"/>
            <p:cNvSpPr>
              <a:spLocks noChangeArrowheads="1"/>
            </p:cNvSpPr>
            <p:nvPr/>
          </p:nvSpPr>
          <p:spPr bwMode="auto">
            <a:xfrm>
              <a:off x="1184" y="2586"/>
              <a:ext cx="308" cy="21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64" name="Line 13"/>
            <p:cNvSpPr>
              <a:spLocks noChangeShapeType="1"/>
            </p:cNvSpPr>
            <p:nvPr/>
          </p:nvSpPr>
          <p:spPr bwMode="auto">
            <a:xfrm flipH="1">
              <a:off x="1584" y="2690"/>
              <a:ext cx="915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Rectangle 14"/>
            <p:cNvSpPr>
              <a:spLocks noChangeArrowheads="1"/>
            </p:cNvSpPr>
            <p:nvPr/>
          </p:nvSpPr>
          <p:spPr bwMode="auto">
            <a:xfrm>
              <a:off x="1945" y="2442"/>
              <a:ext cx="811" cy="6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66" name="Rectangle 15"/>
            <p:cNvSpPr>
              <a:spLocks noChangeArrowheads="1"/>
            </p:cNvSpPr>
            <p:nvPr/>
          </p:nvSpPr>
          <p:spPr bwMode="auto">
            <a:xfrm>
              <a:off x="2357" y="2839"/>
              <a:ext cx="306" cy="2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67" name="Line 16"/>
            <p:cNvSpPr>
              <a:spLocks noChangeShapeType="1"/>
            </p:cNvSpPr>
            <p:nvPr/>
          </p:nvSpPr>
          <p:spPr bwMode="auto">
            <a:xfrm>
              <a:off x="2587" y="2947"/>
              <a:ext cx="531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8" name="Rectangle 17"/>
            <p:cNvSpPr>
              <a:spLocks noChangeArrowheads="1"/>
            </p:cNvSpPr>
            <p:nvPr/>
          </p:nvSpPr>
          <p:spPr bwMode="auto">
            <a:xfrm>
              <a:off x="2357" y="2556"/>
              <a:ext cx="306" cy="21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69" name="Line 18"/>
            <p:cNvSpPr>
              <a:spLocks noChangeShapeType="1"/>
            </p:cNvSpPr>
            <p:nvPr/>
          </p:nvSpPr>
          <p:spPr bwMode="auto">
            <a:xfrm flipH="1">
              <a:off x="2758" y="2658"/>
              <a:ext cx="866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0" name="Rectangle 19"/>
            <p:cNvSpPr>
              <a:spLocks noChangeArrowheads="1"/>
            </p:cNvSpPr>
            <p:nvPr/>
          </p:nvSpPr>
          <p:spPr bwMode="auto">
            <a:xfrm>
              <a:off x="3118" y="2442"/>
              <a:ext cx="811" cy="6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71" name="Rectangle 20"/>
            <p:cNvSpPr>
              <a:spLocks noChangeArrowheads="1"/>
            </p:cNvSpPr>
            <p:nvPr/>
          </p:nvSpPr>
          <p:spPr bwMode="auto">
            <a:xfrm>
              <a:off x="3530" y="2839"/>
              <a:ext cx="306" cy="2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72" name="Line 21"/>
            <p:cNvSpPr>
              <a:spLocks noChangeShapeType="1"/>
            </p:cNvSpPr>
            <p:nvPr/>
          </p:nvSpPr>
          <p:spPr bwMode="auto">
            <a:xfrm>
              <a:off x="3760" y="2947"/>
              <a:ext cx="531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Rectangle 22"/>
            <p:cNvSpPr>
              <a:spLocks noChangeArrowheads="1"/>
            </p:cNvSpPr>
            <p:nvPr/>
          </p:nvSpPr>
          <p:spPr bwMode="auto">
            <a:xfrm>
              <a:off x="3530" y="2556"/>
              <a:ext cx="306" cy="21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74" name="Line 23"/>
            <p:cNvSpPr>
              <a:spLocks noChangeShapeType="1"/>
            </p:cNvSpPr>
            <p:nvPr/>
          </p:nvSpPr>
          <p:spPr bwMode="auto">
            <a:xfrm flipH="1">
              <a:off x="3930" y="2658"/>
              <a:ext cx="959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5" name="Rectangle 24"/>
            <p:cNvSpPr>
              <a:spLocks noChangeArrowheads="1"/>
            </p:cNvSpPr>
            <p:nvPr/>
          </p:nvSpPr>
          <p:spPr bwMode="auto">
            <a:xfrm>
              <a:off x="4291" y="2442"/>
              <a:ext cx="811" cy="6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76" name="Rectangle 25"/>
            <p:cNvSpPr>
              <a:spLocks noChangeArrowheads="1"/>
            </p:cNvSpPr>
            <p:nvPr/>
          </p:nvSpPr>
          <p:spPr bwMode="auto">
            <a:xfrm>
              <a:off x="4703" y="2839"/>
              <a:ext cx="306" cy="2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77" name="Rectangle 26"/>
            <p:cNvSpPr>
              <a:spLocks noChangeArrowheads="1"/>
            </p:cNvSpPr>
            <p:nvPr/>
          </p:nvSpPr>
          <p:spPr bwMode="auto">
            <a:xfrm>
              <a:off x="4703" y="2556"/>
              <a:ext cx="306" cy="21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78" name="Oval 27"/>
            <p:cNvSpPr>
              <a:spLocks noChangeArrowheads="1"/>
            </p:cNvSpPr>
            <p:nvPr/>
          </p:nvSpPr>
          <p:spPr bwMode="auto">
            <a:xfrm>
              <a:off x="4801" y="2916"/>
              <a:ext cx="89" cy="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sp>
        <p:nvSpPr>
          <p:cNvPr id="575516" name="Rectangle 28"/>
          <p:cNvSpPr>
            <a:spLocks noChangeArrowheads="1"/>
          </p:cNvSpPr>
          <p:nvPr/>
        </p:nvSpPr>
        <p:spPr bwMode="auto">
          <a:xfrm>
            <a:off x="6608807" y="2703129"/>
            <a:ext cx="5143922" cy="345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>
                <a:latin typeface="Courier New" panose="02070309020205020404" pitchFamily="49" charset="0"/>
              </a:rPr>
              <a:t>class </a:t>
            </a:r>
            <a:r>
              <a:rPr lang="en-US" altLang="en-US" sz="2000" dirty="0" err="1">
                <a:latin typeface="Courier New" panose="02070309020205020404" pitchFamily="49" charset="0"/>
              </a:rPr>
              <a:t>MyDLNode</a:t>
            </a:r>
            <a:r>
              <a:rPr lang="en-US" altLang="en-US" sz="2000" dirty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>
                <a:latin typeface="Courier New" panose="02070309020205020404" pitchFamily="49" charset="0"/>
              </a:rPr>
              <a:t>	Object </a:t>
            </a:r>
            <a:r>
              <a:rPr lang="en-US" altLang="en-US" sz="2000" dirty="0" err="1">
                <a:latin typeface="Courier New" panose="02070309020205020404" pitchFamily="49" charset="0"/>
              </a:rPr>
              <a:t>obj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MyDLNode</a:t>
            </a:r>
            <a:r>
              <a:rPr lang="en-US" altLang="en-US" sz="2000" dirty="0">
                <a:latin typeface="Courier New" panose="02070309020205020404" pitchFamily="49" charset="0"/>
              </a:rPr>
              <a:t> next, </a:t>
            </a:r>
            <a:r>
              <a:rPr lang="en-US" altLang="en-US" sz="2000" dirty="0" err="1">
                <a:latin typeface="Courier New" panose="02070309020205020404" pitchFamily="49" charset="0"/>
              </a:rPr>
              <a:t>prev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>
                <a:latin typeface="Courier New" panose="02070309020205020404" pitchFamily="49" charset="0"/>
              </a:rPr>
              <a:t>	public </a:t>
            </a:r>
            <a:r>
              <a:rPr lang="en-US" altLang="en-US" sz="2000" dirty="0" err="1">
                <a:latin typeface="Courier New" panose="02070309020205020404" pitchFamily="49" charset="0"/>
              </a:rPr>
              <a:t>MyDLNode</a:t>
            </a:r>
            <a:r>
              <a:rPr lang="en-US" altLang="en-US" sz="2000" dirty="0">
                <a:latin typeface="Courier New" panose="02070309020205020404" pitchFamily="49" charset="0"/>
              </a:rPr>
              <a:t>(Object item)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>
                <a:latin typeface="Courier New" panose="02070309020205020404" pitchFamily="49" charset="0"/>
              </a:rPr>
              <a:t>		</a:t>
            </a:r>
            <a:r>
              <a:rPr lang="en-US" altLang="en-US" sz="2000" dirty="0" err="1">
                <a:latin typeface="Courier New" panose="02070309020205020404" pitchFamily="49" charset="0"/>
              </a:rPr>
              <a:t>obj</a:t>
            </a:r>
            <a:r>
              <a:rPr lang="en-US" altLang="en-US" sz="2000" dirty="0">
                <a:latin typeface="Courier New" panose="02070309020205020404" pitchFamily="49" charset="0"/>
              </a:rPr>
              <a:t> = item;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>
                <a:latin typeface="Courier New" panose="02070309020205020404" pitchFamily="49" charset="0"/>
              </a:rPr>
              <a:t>		next = </a:t>
            </a:r>
            <a:r>
              <a:rPr lang="en-US" altLang="en-US" sz="2000" dirty="0" err="1">
                <a:latin typeface="Courier New" panose="02070309020205020404" pitchFamily="49" charset="0"/>
              </a:rPr>
              <a:t>prev</a:t>
            </a:r>
            <a:r>
              <a:rPr lang="en-US" altLang="en-US" sz="2000" dirty="0">
                <a:latin typeface="Courier New" panose="02070309020205020404" pitchFamily="49" charset="0"/>
              </a:rPr>
              <a:t> = null;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200" dirty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200" dirty="0">
                <a:latin typeface="Courier New" panose="02070309020205020404" pitchFamily="49" charset="0"/>
              </a:rPr>
              <a:t>	</a:t>
            </a:r>
            <a:endParaRPr lang="en-US" altLang="zh-TW" sz="1200" dirty="0">
              <a:latin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Second Semester, 2016-2017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2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5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887</Words>
  <Application>Microsoft Office PowerPoint</Application>
  <PresentationFormat>Widescreen</PresentationFormat>
  <Paragraphs>319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新細明體</vt:lpstr>
      <vt:lpstr>新細明體</vt:lpstr>
      <vt:lpstr>Arial</vt:lpstr>
      <vt:lpstr>Calibri</vt:lpstr>
      <vt:lpstr>Calibri Light</vt:lpstr>
      <vt:lpstr>Courier New</vt:lpstr>
      <vt:lpstr>Times New Roman</vt:lpstr>
      <vt:lpstr>Office Theme</vt:lpstr>
      <vt:lpstr>Data Structures</vt:lpstr>
      <vt:lpstr>Abstract Data Types</vt:lpstr>
      <vt:lpstr>ADT Example - Set</vt:lpstr>
      <vt:lpstr>Dynamic Structures</vt:lpstr>
      <vt:lpstr>Linked Lists</vt:lpstr>
      <vt:lpstr>Java Inner Class Implementation</vt:lpstr>
      <vt:lpstr>Add a node at the front</vt:lpstr>
      <vt:lpstr>Some other operations</vt:lpstr>
      <vt:lpstr>Doubly Linked List</vt:lpstr>
      <vt:lpstr>Adding a Node</vt:lpstr>
      <vt:lpstr>Classic Data Structures</vt:lpstr>
      <vt:lpstr>Queues (1)</vt:lpstr>
      <vt:lpstr>Queues (2)</vt:lpstr>
      <vt:lpstr>PowerPoint Presentation</vt:lpstr>
      <vt:lpstr>Stacks</vt:lpstr>
      <vt:lpstr>Stacks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kslui</dc:creator>
  <cp:lastModifiedBy>kslui</cp:lastModifiedBy>
  <cp:revision>95</cp:revision>
  <dcterms:created xsi:type="dcterms:W3CDTF">2015-03-06T10:32:41Z</dcterms:created>
  <dcterms:modified xsi:type="dcterms:W3CDTF">2017-04-07T06:03:01Z</dcterms:modified>
</cp:coreProperties>
</file>