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3C8A-25F5-664E-90E9-025EECB7505C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4857-4D68-1C46-A2A0-CFAE8780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9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646D0-857C-4639-9717-D92B5E6B8C7D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B53C-F7C0-4834-91CE-D7E3B268E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8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B53C-F7C0-4834-91CE-D7E3B268E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7CB-D99E-3046-9098-8D207B172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Tree Structures --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 flipV="1">
            <a:off x="7010400" y="3810000"/>
            <a:ext cx="38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4876800" y="51816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124200" y="2362200"/>
            <a:ext cx="2133600" cy="2971800"/>
            <a:chOff x="2016" y="1488"/>
            <a:chExt cx="1344" cy="1872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 flipH="1" flipV="1">
              <a:off x="2016" y="278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V="1">
              <a:off x="3072" y="1488"/>
              <a:ext cx="2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832" y="3024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12</a:t>
              </a:r>
            </a:p>
          </p:txBody>
        </p:sp>
      </p:grp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124200" y="1066800"/>
            <a:ext cx="291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Assign bits to edges</a:t>
            </a:r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6126163" y="1958975"/>
            <a:ext cx="2257425" cy="1952625"/>
            <a:chOff x="3859" y="1234"/>
            <a:chExt cx="1422" cy="1230"/>
          </a:xfrm>
        </p:grpSpPr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4062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945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859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746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47" y="1285"/>
              <a:ext cx="19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>
              <a:off x="4230" y="1570"/>
              <a:ext cx="883" cy="894"/>
              <a:chOff x="699" y="1570"/>
              <a:chExt cx="883" cy="894"/>
            </a:xfrm>
          </p:grpSpPr>
          <p:sp>
            <p:nvSpPr>
              <p:cNvPr id="10257" name="Oval 17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9</a:t>
                </a:r>
              </a:p>
            </p:txBody>
          </p:sp>
          <p:cxnSp>
            <p:nvCxnSpPr>
              <p:cNvPr id="10258" name="AutoShape 18"/>
              <p:cNvCxnSpPr>
                <a:cxnSpLocks noChangeShapeType="1"/>
                <a:stCxn id="10251" idx="4"/>
                <a:endCxn id="10257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59" name="AutoShape 19"/>
              <p:cNvCxnSpPr>
                <a:cxnSpLocks noChangeShapeType="1"/>
                <a:stCxn id="10252" idx="4"/>
                <a:endCxn id="10257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054600" y="19462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733925" y="20272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522288" y="1946275"/>
            <a:ext cx="3660775" cy="2613025"/>
            <a:chOff x="328" y="1234"/>
            <a:chExt cx="2306" cy="1646"/>
          </a:xfrm>
        </p:grpSpPr>
        <p:sp>
          <p:nvSpPr>
            <p:cNvPr id="10263" name="Oval 23"/>
            <p:cNvSpPr>
              <a:spLocks noChangeArrowheads="1"/>
            </p:cNvSpPr>
            <p:nvPr/>
          </p:nvSpPr>
          <p:spPr bwMode="auto">
            <a:xfrm>
              <a:off x="531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>
              <a:off x="1414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265" name="Oval 25"/>
            <p:cNvSpPr>
              <a:spLocks noChangeArrowheads="1"/>
            </p:cNvSpPr>
            <p:nvPr/>
          </p:nvSpPr>
          <p:spPr bwMode="auto">
            <a:xfrm>
              <a:off x="2298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28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1215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102" y="12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c</a:t>
              </a:r>
            </a:p>
          </p:txBody>
        </p:sp>
        <p:grpSp>
          <p:nvGrpSpPr>
            <p:cNvPr id="10269" name="Group 29"/>
            <p:cNvGrpSpPr>
              <a:grpSpLocks/>
            </p:cNvGrpSpPr>
            <p:nvPr/>
          </p:nvGrpSpPr>
          <p:grpSpPr bwMode="auto">
            <a:xfrm>
              <a:off x="699" y="1570"/>
              <a:ext cx="883" cy="894"/>
              <a:chOff x="699" y="1570"/>
              <a:chExt cx="883" cy="894"/>
            </a:xfrm>
          </p:grpSpPr>
          <p:sp>
            <p:nvSpPr>
              <p:cNvPr id="10270" name="Oval 30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10271" name="AutoShape 31"/>
              <p:cNvCxnSpPr>
                <a:cxnSpLocks noChangeShapeType="1"/>
                <a:stCxn id="10263" idx="4"/>
                <a:endCxn id="10270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2" name="AutoShape 32"/>
              <p:cNvCxnSpPr>
                <a:cxnSpLocks noChangeShapeType="1"/>
                <a:stCxn id="10264" idx="4"/>
                <a:endCxn id="10270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273" name="Group 33"/>
            <p:cNvGrpSpPr>
              <a:grpSpLocks/>
            </p:cNvGrpSpPr>
            <p:nvPr/>
          </p:nvGrpSpPr>
          <p:grpSpPr bwMode="auto">
            <a:xfrm>
              <a:off x="1243" y="1570"/>
              <a:ext cx="1223" cy="1310"/>
              <a:chOff x="1243" y="1570"/>
              <a:chExt cx="1223" cy="1310"/>
            </a:xfrm>
          </p:grpSpPr>
          <p:sp>
            <p:nvSpPr>
              <p:cNvPr id="10274" name="Oval 34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10275" name="AutoShape 35"/>
              <p:cNvCxnSpPr>
                <a:cxnSpLocks noChangeShapeType="1"/>
                <a:stCxn id="10270" idx="5"/>
                <a:endCxn id="10274" idx="2"/>
              </p:cNvCxnSpPr>
              <p:nvPr/>
            </p:nvCxnSpPr>
            <p:spPr bwMode="auto">
              <a:xfrm>
                <a:off x="1243" y="2415"/>
                <a:ext cx="485" cy="2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76" name="AutoShape 36"/>
              <p:cNvCxnSpPr>
                <a:cxnSpLocks noChangeShapeType="1"/>
                <a:stCxn id="10265" idx="4"/>
                <a:endCxn id="10274" idx="6"/>
              </p:cNvCxnSpPr>
              <p:nvPr/>
            </p:nvCxnSpPr>
            <p:spPr bwMode="auto">
              <a:xfrm flipH="1">
                <a:off x="2064" y="1570"/>
                <a:ext cx="402" cy="1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6629400" y="5486400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21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5554663" y="5462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3605213" y="4729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112963" y="4114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922338" y="28765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6553200" y="2851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7281863" y="4568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5080000" y="3714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744913" y="3316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2347913" y="28717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7894638" y="294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2971800" y="1600200"/>
            <a:ext cx="5497513" cy="2770188"/>
            <a:chOff x="329" y="1226"/>
            <a:chExt cx="4952" cy="2566"/>
          </a:xfrm>
        </p:grpSpPr>
        <p:sp>
          <p:nvSpPr>
            <p:cNvPr id="11266" name="Line 2"/>
            <p:cNvSpPr>
              <a:spLocks noChangeShapeType="1"/>
            </p:cNvSpPr>
            <p:nvPr/>
          </p:nvSpPr>
          <p:spPr bwMode="auto">
            <a:xfrm flipV="1">
              <a:off x="4416" y="2400"/>
              <a:ext cx="24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" name="Line 3"/>
            <p:cNvSpPr>
              <a:spLocks noChangeShapeType="1"/>
            </p:cNvSpPr>
            <p:nvPr/>
          </p:nvSpPr>
          <p:spPr bwMode="auto">
            <a:xfrm flipH="1" flipV="1">
              <a:off x="3072" y="3264"/>
              <a:ext cx="11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1968" y="1488"/>
              <a:ext cx="1344" cy="1872"/>
              <a:chOff x="2016" y="1488"/>
              <a:chExt cx="1344" cy="1872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 flipH="1" flipV="1">
                <a:off x="2016" y="2784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V="1">
                <a:off x="3072" y="1488"/>
                <a:ext cx="288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12</a:t>
                </a:r>
              </a:p>
            </p:txBody>
          </p:sp>
        </p:grp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3859" y="1234"/>
              <a:ext cx="1422" cy="1230"/>
              <a:chOff x="3859" y="1234"/>
              <a:chExt cx="1422" cy="1230"/>
            </a:xfrm>
          </p:grpSpPr>
          <p:sp>
            <p:nvSpPr>
              <p:cNvPr id="11275" name="Oval 11"/>
              <p:cNvSpPr>
                <a:spLocks noChangeArrowheads="1"/>
              </p:cNvSpPr>
              <p:nvPr/>
            </p:nvSpPr>
            <p:spPr bwMode="auto">
              <a:xfrm>
                <a:off x="4062" y="123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4945" y="123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3859" y="1271"/>
                <a:ext cx="28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4746" y="1277"/>
                <a:ext cx="28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ea typeface="新細明體" panose="02020500000000000000" pitchFamily="18" charset="-120"/>
                  </a:rPr>
                  <a:t>e</a:t>
                </a:r>
              </a:p>
            </p:txBody>
          </p:sp>
          <p:sp>
            <p:nvSpPr>
              <p:cNvPr id="11279" name="Text Box 15"/>
              <p:cNvSpPr txBox="1">
                <a:spLocks noChangeArrowheads="1"/>
              </p:cNvSpPr>
              <p:nvPr/>
            </p:nvSpPr>
            <p:spPr bwMode="auto">
              <a:xfrm>
                <a:off x="4747" y="1287"/>
                <a:ext cx="281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e</a:t>
                </a:r>
              </a:p>
            </p:txBody>
          </p:sp>
          <p:grpSp>
            <p:nvGrpSpPr>
              <p:cNvPr id="11280" name="Group 16"/>
              <p:cNvGrpSpPr>
                <a:grpSpLocks/>
              </p:cNvGrpSpPr>
              <p:nvPr/>
            </p:nvGrpSpPr>
            <p:grpSpPr bwMode="auto">
              <a:xfrm>
                <a:off x="4230" y="1570"/>
                <a:ext cx="883" cy="894"/>
                <a:chOff x="699" y="1570"/>
                <a:chExt cx="883" cy="894"/>
              </a:xfrm>
            </p:grpSpPr>
            <p:sp>
              <p:nvSpPr>
                <p:cNvPr id="11281" name="Oval 17"/>
                <p:cNvSpPr>
                  <a:spLocks noChangeArrowheads="1"/>
                </p:cNvSpPr>
                <p:nvPr/>
              </p:nvSpPr>
              <p:spPr bwMode="auto">
                <a:xfrm>
                  <a:off x="956" y="2128"/>
                  <a:ext cx="336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ea typeface="新細明體" panose="02020500000000000000" pitchFamily="18" charset="-120"/>
                    </a:rPr>
                    <a:t>9</a:t>
                  </a:r>
                </a:p>
              </p:txBody>
            </p:sp>
            <p:cxnSp>
              <p:nvCxnSpPr>
                <p:cNvPr id="11282" name="AutoShape 18"/>
                <p:cNvCxnSpPr>
                  <a:cxnSpLocks noChangeShapeType="1"/>
                  <a:stCxn id="11275" idx="4"/>
                  <a:endCxn id="11281" idx="1"/>
                </p:cNvCxnSpPr>
                <p:nvPr/>
              </p:nvCxnSpPr>
              <p:spPr bwMode="auto">
                <a:xfrm>
                  <a:off x="699" y="1570"/>
                  <a:ext cx="306" cy="60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83" name="AutoShape 19"/>
                <p:cNvCxnSpPr>
                  <a:cxnSpLocks noChangeShapeType="1"/>
                  <a:stCxn id="11276" idx="4"/>
                  <a:endCxn id="11281" idx="7"/>
                </p:cNvCxnSpPr>
                <p:nvPr/>
              </p:nvCxnSpPr>
              <p:spPr bwMode="auto">
                <a:xfrm flipH="1">
                  <a:off x="1243" y="1570"/>
                  <a:ext cx="339" cy="60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3184" y="122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982" y="1279"/>
              <a:ext cx="22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  <p:grpSp>
          <p:nvGrpSpPr>
            <p:cNvPr id="11286" name="Group 22"/>
            <p:cNvGrpSpPr>
              <a:grpSpLocks/>
            </p:cNvGrpSpPr>
            <p:nvPr/>
          </p:nvGrpSpPr>
          <p:grpSpPr bwMode="auto">
            <a:xfrm>
              <a:off x="329" y="1226"/>
              <a:ext cx="2306" cy="1646"/>
              <a:chOff x="328" y="1234"/>
              <a:chExt cx="2306" cy="1646"/>
            </a:xfrm>
          </p:grpSpPr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531" y="123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1414" y="123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298" y="123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1290" name="Text Box 26"/>
              <p:cNvSpPr txBox="1">
                <a:spLocks noChangeArrowheads="1"/>
              </p:cNvSpPr>
              <p:nvPr/>
            </p:nvSpPr>
            <p:spPr bwMode="auto">
              <a:xfrm>
                <a:off x="328" y="1271"/>
                <a:ext cx="280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1214" y="1277"/>
                <a:ext cx="281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2102" y="1277"/>
                <a:ext cx="269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ea typeface="新細明體" panose="02020500000000000000" pitchFamily="18" charset="-120"/>
                  </a:rPr>
                  <a:t>c</a:t>
                </a:r>
              </a:p>
            </p:txBody>
          </p:sp>
          <p:grpSp>
            <p:nvGrpSpPr>
              <p:cNvPr id="11293" name="Group 29"/>
              <p:cNvGrpSpPr>
                <a:grpSpLocks/>
              </p:cNvGrpSpPr>
              <p:nvPr/>
            </p:nvGrpSpPr>
            <p:grpSpPr bwMode="auto">
              <a:xfrm>
                <a:off x="699" y="1570"/>
                <a:ext cx="883" cy="894"/>
                <a:chOff x="699" y="1570"/>
                <a:chExt cx="883" cy="894"/>
              </a:xfrm>
            </p:grpSpPr>
            <p:sp>
              <p:nvSpPr>
                <p:cNvPr id="11294" name="Oval 30"/>
                <p:cNvSpPr>
                  <a:spLocks noChangeArrowheads="1"/>
                </p:cNvSpPr>
                <p:nvPr/>
              </p:nvSpPr>
              <p:spPr bwMode="auto">
                <a:xfrm>
                  <a:off x="956" y="2128"/>
                  <a:ext cx="336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cxnSp>
              <p:nvCxnSpPr>
                <p:cNvPr id="11295" name="AutoShape 31"/>
                <p:cNvCxnSpPr>
                  <a:cxnSpLocks noChangeShapeType="1"/>
                  <a:stCxn id="11287" idx="4"/>
                  <a:endCxn id="11294" idx="1"/>
                </p:cNvCxnSpPr>
                <p:nvPr/>
              </p:nvCxnSpPr>
              <p:spPr bwMode="auto">
                <a:xfrm>
                  <a:off x="699" y="1570"/>
                  <a:ext cx="306" cy="60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96" name="AutoShape 32"/>
                <p:cNvCxnSpPr>
                  <a:cxnSpLocks noChangeShapeType="1"/>
                  <a:stCxn id="11288" idx="4"/>
                  <a:endCxn id="11294" idx="7"/>
                </p:cNvCxnSpPr>
                <p:nvPr/>
              </p:nvCxnSpPr>
              <p:spPr bwMode="auto">
                <a:xfrm flipH="1">
                  <a:off x="1243" y="1570"/>
                  <a:ext cx="339" cy="60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297" name="Group 33"/>
              <p:cNvGrpSpPr>
                <a:grpSpLocks/>
              </p:cNvGrpSpPr>
              <p:nvPr/>
            </p:nvGrpSpPr>
            <p:grpSpPr bwMode="auto">
              <a:xfrm>
                <a:off x="1243" y="1570"/>
                <a:ext cx="1223" cy="1310"/>
                <a:chOff x="1243" y="1570"/>
                <a:chExt cx="1223" cy="1310"/>
              </a:xfrm>
            </p:grpSpPr>
            <p:sp>
              <p:nvSpPr>
                <p:cNvPr id="11298" name="Oval 34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336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11299" name="AutoShape 35"/>
                <p:cNvCxnSpPr>
                  <a:cxnSpLocks noChangeShapeType="1"/>
                  <a:stCxn id="11294" idx="5"/>
                  <a:endCxn id="11298" idx="2"/>
                </p:cNvCxnSpPr>
                <p:nvPr/>
              </p:nvCxnSpPr>
              <p:spPr bwMode="auto">
                <a:xfrm>
                  <a:off x="1243" y="2415"/>
                  <a:ext cx="485" cy="29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00" name="AutoShape 36"/>
                <p:cNvCxnSpPr>
                  <a:cxnSpLocks noChangeShapeType="1"/>
                  <a:stCxn id="11289" idx="4"/>
                  <a:endCxn id="11298" idx="6"/>
                </p:cNvCxnSpPr>
                <p:nvPr/>
              </p:nvCxnSpPr>
              <p:spPr bwMode="auto">
                <a:xfrm flipH="1">
                  <a:off x="2064" y="1570"/>
                  <a:ext cx="402" cy="114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1301" name="Oval 37"/>
            <p:cNvSpPr>
              <a:spLocks noChangeArrowheads="1"/>
            </p:cNvSpPr>
            <p:nvPr/>
          </p:nvSpPr>
          <p:spPr bwMode="auto">
            <a:xfrm>
              <a:off x="4176" y="3456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21</a:t>
              </a: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3499" y="3441"/>
              <a:ext cx="2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2271" y="2979"/>
              <a:ext cx="28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1331" y="2592"/>
              <a:ext cx="2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581" y="1811"/>
              <a:ext cx="28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4128" y="1795"/>
              <a:ext cx="2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4587" y="2878"/>
              <a:ext cx="2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3200" y="2339"/>
              <a:ext cx="281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2360" y="2089"/>
              <a:ext cx="28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1310" name="Text Box 46"/>
            <p:cNvSpPr txBox="1">
              <a:spLocks noChangeArrowheads="1"/>
            </p:cNvSpPr>
            <p:nvPr/>
          </p:nvSpPr>
          <p:spPr bwMode="auto">
            <a:xfrm>
              <a:off x="1479" y="1808"/>
              <a:ext cx="28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4974" y="1854"/>
              <a:ext cx="28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1066800" y="1651000"/>
            <a:ext cx="10302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Codes</a:t>
            </a:r>
          </a:p>
          <a:p>
            <a:r>
              <a:rPr lang="en-US" altLang="zh-TW" sz="2000">
                <a:solidFill>
                  <a:srgbClr val="003366"/>
                </a:solidFill>
                <a:ea typeface="新細明體" panose="02020500000000000000" pitchFamily="18" charset="-120"/>
              </a:rPr>
              <a:t>a: 1111</a:t>
            </a:r>
          </a:p>
          <a:p>
            <a:r>
              <a:rPr lang="en-US" altLang="zh-TW" sz="2000">
                <a:solidFill>
                  <a:srgbClr val="CCCC00"/>
                </a:solidFill>
                <a:ea typeface="新細明體" panose="02020500000000000000" pitchFamily="18" charset="-120"/>
              </a:rPr>
              <a:t>b: 1110</a:t>
            </a:r>
          </a:p>
          <a:p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c: 110</a:t>
            </a:r>
          </a:p>
          <a:p>
            <a:r>
              <a:rPr lang="en-US" altLang="zh-TW" sz="2000">
                <a:solidFill>
                  <a:srgbClr val="FF6699"/>
                </a:solidFill>
                <a:ea typeface="新細明體" panose="02020500000000000000" pitchFamily="18" charset="-120"/>
              </a:rPr>
              <a:t>d: </a:t>
            </a:r>
            <a:r>
              <a:rPr lang="en-US" altLang="zh-HK" sz="2000">
                <a:solidFill>
                  <a:srgbClr val="FF6699"/>
                </a:solidFill>
                <a:ea typeface="新細明體" panose="02020500000000000000" pitchFamily="18" charset="-120"/>
              </a:rPr>
              <a:t>01</a:t>
            </a:r>
            <a:endParaRPr lang="en-US" altLang="zh-TW" sz="2000">
              <a:solidFill>
                <a:srgbClr val="FF6699"/>
              </a:solidFill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A50021"/>
                </a:solidFill>
                <a:ea typeface="新細明體" panose="02020500000000000000" pitchFamily="18" charset="-120"/>
              </a:rPr>
              <a:t>e: 0</a:t>
            </a:r>
            <a:r>
              <a:rPr lang="en-US" altLang="zh-HK" sz="200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endParaRPr lang="en-US" altLang="zh-TW" sz="2000">
              <a:solidFill>
                <a:srgbClr val="A50021"/>
              </a:solidFill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FF00"/>
                </a:solidFill>
                <a:ea typeface="新細明體" panose="02020500000000000000" pitchFamily="18" charset="-120"/>
              </a:rPr>
              <a:t>f: </a:t>
            </a:r>
            <a:r>
              <a:rPr lang="en-US" altLang="zh-HK" sz="2000">
                <a:solidFill>
                  <a:srgbClr val="00FF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>
                <a:solidFill>
                  <a:srgbClr val="00FF00"/>
                </a:solidFill>
                <a:ea typeface="新細明體" panose="02020500000000000000" pitchFamily="18" charset="-120"/>
              </a:rPr>
              <a:t>0</a:t>
            </a:r>
          </a:p>
          <a:p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685800" y="4343400"/>
            <a:ext cx="43997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Original text: </a:t>
            </a:r>
            <a:r>
              <a:rPr lang="en-US" altLang="zh-TW" dirty="0" err="1">
                <a:ea typeface="新細明體" panose="02020500000000000000" pitchFamily="18" charset="-120"/>
              </a:rPr>
              <a:t>fefecabdef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Encoded </a:t>
            </a:r>
            <a:r>
              <a:rPr lang="en-US" altLang="zh-TW" dirty="0" smtClean="0">
                <a:ea typeface="新細明體" panose="02020500000000000000" pitchFamily="18" charset="-120"/>
              </a:rPr>
              <a:t>text:</a:t>
            </a:r>
            <a:r>
              <a:rPr lang="en-US" altLang="zh-HK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HK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HK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HK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110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1111</a:t>
            </a:r>
            <a:r>
              <a:rPr lang="en-US" altLang="zh-TW" dirty="0" smtClean="0">
                <a:solidFill>
                  <a:srgbClr val="CCCC00"/>
                </a:solidFill>
                <a:ea typeface="新細明體" panose="02020500000000000000" pitchFamily="18" charset="-120"/>
              </a:rPr>
              <a:t>1110</a:t>
            </a:r>
            <a:r>
              <a:rPr lang="en-US" altLang="zh-TW" dirty="0" smtClean="0">
                <a:solidFill>
                  <a:srgbClr val="FF6699"/>
                </a:solidFill>
                <a:ea typeface="新細明體" panose="02020500000000000000" pitchFamily="18" charset="-120"/>
              </a:rPr>
              <a:t>01</a:t>
            </a:r>
            <a:r>
              <a:rPr lang="en-US" altLang="zh-TW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HK" dirty="0" smtClean="0">
                <a:solidFill>
                  <a:srgbClr val="A50021"/>
                </a:solidFill>
                <a:ea typeface="新細明體" panose="02020500000000000000" pitchFamily="18" charset="-120"/>
              </a:rPr>
              <a:t>0</a:t>
            </a:r>
            <a:r>
              <a:rPr lang="en-US" altLang="zh-HK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solidFill>
                  <a:srgbClr val="00FF00"/>
                </a:solidFill>
                <a:ea typeface="新細明體" panose="02020500000000000000" pitchFamily="18" charset="-120"/>
              </a:rPr>
              <a:t>0</a:t>
            </a:r>
            <a:endParaRPr lang="en-US" altLang="zh-TW" dirty="0">
              <a:solidFill>
                <a:srgbClr val="00FF00"/>
              </a:solidFill>
              <a:ea typeface="新細明體" panose="02020500000000000000" pitchFamily="18" charset="-120"/>
            </a:endParaRP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838200" y="5410200"/>
            <a:ext cx="675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How to decode? What is the original text of 0001110100111010?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4" grpId="0"/>
      <p:bldP spid="11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56"/>
            <a:ext cx="8229600" cy="1143000"/>
          </a:xfrm>
        </p:spPr>
        <p:txBody>
          <a:bodyPr/>
          <a:lstStyle/>
          <a:p>
            <a:r>
              <a:rPr lang="en-HK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256"/>
            <a:ext cx="8229600" cy="4957907"/>
          </a:xfrm>
        </p:spPr>
        <p:txBody>
          <a:bodyPr/>
          <a:lstStyle/>
          <a:p>
            <a:r>
              <a:rPr lang="en-HK" dirty="0" smtClean="0"/>
              <a:t>Encoding: represent each character using a binary code (string of 0’s and 1’s)</a:t>
            </a:r>
          </a:p>
          <a:p>
            <a:r>
              <a:rPr lang="en-HK" dirty="0" smtClean="0"/>
              <a:t>Optimization: the total number of bits for a whole document is minimum</a:t>
            </a:r>
          </a:p>
          <a:p>
            <a:r>
              <a:rPr lang="en-HK" dirty="0" smtClean="0"/>
              <a:t>Example: </a:t>
            </a:r>
            <a:r>
              <a:rPr lang="en-HK" dirty="0" err="1" smtClean="0"/>
              <a:t>abc</a:t>
            </a:r>
            <a:endParaRPr lang="en-HK" dirty="0" smtClean="0"/>
          </a:p>
          <a:p>
            <a:pPr lvl="1"/>
            <a:r>
              <a:rPr lang="en-HK" dirty="0" smtClean="0"/>
              <a:t>ASCII:</a:t>
            </a:r>
            <a:r>
              <a:rPr lang="en-US" dirty="0" smtClean="0"/>
              <a:t>110 0010 110 0011 110 0100</a:t>
            </a:r>
          </a:p>
          <a:p>
            <a:pPr lvl="2"/>
            <a:r>
              <a:rPr lang="en-HK" dirty="0" smtClean="0"/>
              <a:t>Fix-length, total number of bits: 21</a:t>
            </a:r>
          </a:p>
          <a:p>
            <a:pPr lvl="1"/>
            <a:r>
              <a:rPr lang="en-HK" dirty="0" smtClean="0"/>
              <a:t>Huffman: a – 11, b – 10, c – 0</a:t>
            </a:r>
          </a:p>
          <a:p>
            <a:pPr lvl="2"/>
            <a:r>
              <a:rPr lang="en-HK" dirty="0" smtClean="0"/>
              <a:t>Variable-length, total number of bits: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the minimum number of bits is used to encode a passage among all coding schemes</a:t>
            </a:r>
            <a:endParaRPr lang="en-HK" dirty="0" smtClean="0"/>
          </a:p>
          <a:p>
            <a:r>
              <a:rPr lang="en-HK" dirty="0" smtClean="0"/>
              <a:t>Assume the number of occurrence of each character is know</a:t>
            </a:r>
            <a:r>
              <a:rPr lang="en-US" dirty="0" smtClean="0"/>
              <a:t>n</a:t>
            </a:r>
          </a:p>
          <a:p>
            <a:r>
              <a:rPr lang="en-HK" dirty="0" smtClean="0"/>
              <a:t>Build a Huffman Encoding Tree based on the frequencies</a:t>
            </a:r>
          </a:p>
          <a:p>
            <a:r>
              <a:rPr lang="en-HK" dirty="0" smtClean="0"/>
              <a:t>Develop codes according to the tree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0"/>
            <a:ext cx="8229600" cy="1143000"/>
          </a:xfrm>
        </p:spPr>
        <p:txBody>
          <a:bodyPr/>
          <a:lstStyle/>
          <a:p>
            <a:r>
              <a:rPr lang="en-HK" dirty="0" smtClean="0"/>
              <a:t>Huffman Encoding Tree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30"/>
            <a:ext cx="8229600" cy="5195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beginning, each node </a:t>
            </a:r>
            <a:r>
              <a:rPr lang="en-US" dirty="0" smtClean="0"/>
              <a:t>that represents a certain character forms </a:t>
            </a:r>
            <a:r>
              <a:rPr lang="en-US" dirty="0"/>
              <a:t>its own subtree</a:t>
            </a:r>
            <a:r>
              <a:rPr lang="en-US" dirty="0" smtClean="0"/>
              <a:t>.</a:t>
            </a:r>
          </a:p>
          <a:p>
            <a:r>
              <a:rPr lang="en-US" dirty="0"/>
              <a:t>The subtrees are sorted according to their frequencies carried in the root in </a:t>
            </a:r>
            <a:r>
              <a:rPr lang="en-US" b="1" i="1" dirty="0"/>
              <a:t>ascending</a:t>
            </a:r>
            <a:r>
              <a:rPr lang="en-US" dirty="0"/>
              <a:t>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If </a:t>
            </a:r>
            <a:r>
              <a:rPr lang="en-US" dirty="0"/>
              <a:t>not all the subtrees are connected to the same tree, we pick the two subtrees with the </a:t>
            </a:r>
            <a:r>
              <a:rPr lang="en-US" b="1" i="1" dirty="0"/>
              <a:t>smallest</a:t>
            </a:r>
            <a:r>
              <a:rPr lang="en-US" dirty="0"/>
              <a:t> frequencies and put them as the left child and right child of a new subtree.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keeps on going until all the subtrees are connected to form a single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24"/>
            <a:ext cx="8229600" cy="1143000"/>
          </a:xfrm>
        </p:spPr>
        <p:txBody>
          <a:bodyPr/>
          <a:lstStyle/>
          <a:p>
            <a:r>
              <a:rPr lang="en-HK" dirty="0" smtClean="0"/>
              <a:t>Huffman Encoding Tree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124"/>
            <a:ext cx="8229600" cy="4957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tree is built, each edge is assigned as 1 or 0.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construct a correct code, either all edges leading to a left child are assigned to 1 or 0. </a:t>
            </a:r>
            <a:endParaRPr lang="en-US" dirty="0" smtClean="0"/>
          </a:p>
          <a:p>
            <a:pPr lvl="1"/>
            <a:r>
              <a:rPr lang="en-US" dirty="0" smtClean="0"/>
              <a:t>If some </a:t>
            </a:r>
            <a:r>
              <a:rPr lang="en-US" dirty="0"/>
              <a:t>are assigned to 1 while some are assigned to 0, the resultant coding will be wrong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code of the character is the bit pattern obtained by traversing the edges from the root to the leaf node representing the character.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842963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2244725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648075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5049838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6453188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7856538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974725" y="1271588"/>
            <a:ext cx="614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Let the frequencies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be </a:t>
            </a:r>
            <a:r>
              <a:rPr lang="en-US" altLang="zh-TW" dirty="0">
                <a:ea typeface="新細明體" panose="02020500000000000000" pitchFamily="18" charset="-120"/>
              </a:rPr>
              <a:t>1, 2, 3, 4, 5, and 6.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20700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28813" y="2028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336925" y="2028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732338" y="2016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138863" y="2039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7535863" y="20399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1109663" y="2492375"/>
            <a:ext cx="1401762" cy="1419225"/>
            <a:chOff x="699" y="1570"/>
            <a:chExt cx="883" cy="894"/>
          </a:xfrm>
        </p:grpSpPr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956" y="2128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cxnSp>
          <p:nvCxnSpPr>
            <p:cNvPr id="3092" name="AutoShape 20"/>
            <p:cNvCxnSpPr>
              <a:cxnSpLocks noChangeShapeType="1"/>
              <a:stCxn id="3077" idx="4"/>
              <a:endCxn id="3091" idx="1"/>
            </p:cNvCxnSpPr>
            <p:nvPr/>
          </p:nvCxnSpPr>
          <p:spPr bwMode="auto">
            <a:xfrm>
              <a:off x="699" y="1570"/>
              <a:ext cx="306" cy="6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3" name="AutoShape 21"/>
            <p:cNvCxnSpPr>
              <a:cxnSpLocks noChangeShapeType="1"/>
              <a:stCxn id="3079" idx="4"/>
              <a:endCxn id="3091" idx="7"/>
            </p:cNvCxnSpPr>
            <p:nvPr/>
          </p:nvCxnSpPr>
          <p:spPr bwMode="auto">
            <a:xfrm flipH="1">
              <a:off x="1243" y="1570"/>
              <a:ext cx="339" cy="6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973263" y="2492375"/>
            <a:ext cx="1941512" cy="2079625"/>
            <a:chOff x="1243" y="1570"/>
            <a:chExt cx="1223" cy="1310"/>
          </a:xfrm>
        </p:grpSpPr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1728" y="2544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3099" name="AutoShape 27"/>
            <p:cNvCxnSpPr>
              <a:cxnSpLocks noChangeShapeType="1"/>
              <a:stCxn id="3091" idx="5"/>
              <a:endCxn id="3096" idx="2"/>
            </p:cNvCxnSpPr>
            <p:nvPr/>
          </p:nvCxnSpPr>
          <p:spPr bwMode="auto">
            <a:xfrm>
              <a:off x="1243" y="2415"/>
              <a:ext cx="485" cy="2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00" name="AutoShape 28"/>
            <p:cNvCxnSpPr>
              <a:cxnSpLocks noChangeShapeType="1"/>
              <a:stCxn id="3080" idx="4"/>
              <a:endCxn id="3096" idx="6"/>
            </p:cNvCxnSpPr>
            <p:nvPr/>
          </p:nvCxnSpPr>
          <p:spPr bwMode="auto">
            <a:xfrm flipH="1">
              <a:off x="2064" y="1570"/>
              <a:ext cx="402" cy="1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842963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244725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7856538" y="19589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74725" y="1271588"/>
            <a:ext cx="614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Let the frequencies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be </a:t>
            </a:r>
            <a:r>
              <a:rPr lang="en-US" altLang="zh-TW" dirty="0">
                <a:ea typeface="新細明體" panose="02020500000000000000" pitchFamily="18" charset="-120"/>
              </a:rPr>
              <a:t>1, 2, 3, 4, 5, and 6.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20700" y="2017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928813" y="2028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535863" y="20399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1109663" y="2492375"/>
            <a:ext cx="1401762" cy="1419225"/>
            <a:chOff x="699" y="1570"/>
            <a:chExt cx="883" cy="894"/>
          </a:xfrm>
        </p:grpSpPr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956" y="2128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9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47" idx="4"/>
              <a:endCxn id="6161" idx="1"/>
            </p:cNvCxnSpPr>
            <p:nvPr/>
          </p:nvCxnSpPr>
          <p:spPr bwMode="auto">
            <a:xfrm>
              <a:off x="699" y="1570"/>
              <a:ext cx="306" cy="6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48" idx="4"/>
              <a:endCxn id="6161" idx="7"/>
            </p:cNvCxnSpPr>
            <p:nvPr/>
          </p:nvCxnSpPr>
          <p:spPr bwMode="auto">
            <a:xfrm flipH="1">
              <a:off x="1243" y="1570"/>
              <a:ext cx="339" cy="6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3324225" y="1958975"/>
            <a:ext cx="3660775" cy="2613025"/>
            <a:chOff x="328" y="1234"/>
            <a:chExt cx="2306" cy="1646"/>
          </a:xfrm>
        </p:grpSpPr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531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1414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2298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328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1215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2102" y="12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c</a:t>
              </a:r>
            </a:p>
          </p:txBody>
        </p: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699" y="1570"/>
              <a:ext cx="883" cy="894"/>
              <a:chOff x="699" y="1570"/>
              <a:chExt cx="883" cy="894"/>
            </a:xfrm>
          </p:grpSpPr>
          <p:sp>
            <p:nvSpPr>
              <p:cNvPr id="6176" name="Oval 32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77" name="AutoShape 33"/>
              <p:cNvCxnSpPr>
                <a:cxnSpLocks noChangeShapeType="1"/>
                <a:stCxn id="6169" idx="4"/>
                <a:endCxn id="6176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8" name="AutoShape 34"/>
              <p:cNvCxnSpPr>
                <a:cxnSpLocks noChangeShapeType="1"/>
                <a:stCxn id="6170" idx="4"/>
                <a:endCxn id="6176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179" name="Group 35"/>
            <p:cNvGrpSpPr>
              <a:grpSpLocks/>
            </p:cNvGrpSpPr>
            <p:nvPr/>
          </p:nvGrpSpPr>
          <p:grpSpPr bwMode="auto">
            <a:xfrm>
              <a:off x="1243" y="1570"/>
              <a:ext cx="1223" cy="1310"/>
              <a:chOff x="1243" y="1570"/>
              <a:chExt cx="1223" cy="1310"/>
            </a:xfrm>
          </p:grpSpPr>
          <p:sp>
            <p:nvSpPr>
              <p:cNvPr id="6180" name="Oval 36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6181" name="AutoShape 37"/>
              <p:cNvCxnSpPr>
                <a:cxnSpLocks noChangeShapeType="1"/>
                <a:stCxn id="6176" idx="5"/>
                <a:endCxn id="6180" idx="2"/>
              </p:cNvCxnSpPr>
              <p:nvPr/>
            </p:nvCxnSpPr>
            <p:spPr bwMode="auto">
              <a:xfrm>
                <a:off x="1243" y="2415"/>
                <a:ext cx="485" cy="2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82" name="AutoShape 38"/>
              <p:cNvCxnSpPr>
                <a:cxnSpLocks noChangeShapeType="1"/>
                <a:stCxn id="6171" idx="4"/>
                <a:endCxn id="6180" idx="6"/>
              </p:cNvCxnSpPr>
              <p:nvPr/>
            </p:nvCxnSpPr>
            <p:spPr bwMode="auto">
              <a:xfrm flipH="1">
                <a:off x="2064" y="1570"/>
                <a:ext cx="402" cy="1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457200" y="1828800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1889125" y="1816100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5233988" y="3933825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7483475" y="1852613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7" name="Group 75"/>
          <p:cNvGrpSpPr>
            <a:grpSpLocks/>
          </p:cNvGrpSpPr>
          <p:nvPr/>
        </p:nvGrpSpPr>
        <p:grpSpPr bwMode="auto">
          <a:xfrm>
            <a:off x="3124200" y="2362200"/>
            <a:ext cx="2133600" cy="2971800"/>
            <a:chOff x="2016" y="1488"/>
            <a:chExt cx="1344" cy="1872"/>
          </a:xfrm>
        </p:grpSpPr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 flipH="1" flipV="1">
              <a:off x="2016" y="278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 flipV="1">
              <a:off x="3072" y="1488"/>
              <a:ext cx="2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Oval 74"/>
            <p:cNvSpPr>
              <a:spLocks noChangeArrowheads="1"/>
            </p:cNvSpPr>
            <p:nvPr/>
          </p:nvSpPr>
          <p:spPr bwMode="auto">
            <a:xfrm>
              <a:off x="2832" y="3024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12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74725" y="1271588"/>
            <a:ext cx="614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Let the frequencies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be </a:t>
            </a:r>
            <a:r>
              <a:rPr lang="en-US" altLang="zh-TW" dirty="0">
                <a:ea typeface="新細明體" panose="02020500000000000000" pitchFamily="18" charset="-120"/>
              </a:rPr>
              <a:t>1, 2, 3, 4, 5, and 6.</a:t>
            </a:r>
          </a:p>
        </p:txBody>
      </p:sp>
      <p:grpSp>
        <p:nvGrpSpPr>
          <p:cNvPr id="8244" name="Group 52"/>
          <p:cNvGrpSpPr>
            <a:grpSpLocks/>
          </p:cNvGrpSpPr>
          <p:nvPr/>
        </p:nvGrpSpPr>
        <p:grpSpPr bwMode="auto">
          <a:xfrm>
            <a:off x="6126163" y="1958975"/>
            <a:ext cx="2257425" cy="1952625"/>
            <a:chOff x="3859" y="1234"/>
            <a:chExt cx="1422" cy="1230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auto">
            <a:xfrm>
              <a:off x="4062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4945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859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746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4747" y="1285"/>
              <a:ext cx="19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4230" y="1570"/>
              <a:ext cx="883" cy="894"/>
              <a:chOff x="699" y="1570"/>
              <a:chExt cx="883" cy="894"/>
            </a:xfrm>
          </p:grpSpPr>
          <p:sp>
            <p:nvSpPr>
              <p:cNvPr id="8203" name="Oval 11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9</a:t>
                </a:r>
              </a:p>
            </p:txBody>
          </p:sp>
          <p:cxnSp>
            <p:nvCxnSpPr>
              <p:cNvPr id="8204" name="AutoShape 12"/>
              <p:cNvCxnSpPr>
                <a:cxnSpLocks noChangeShapeType="1"/>
                <a:stCxn id="8195" idx="4"/>
                <a:endCxn id="8203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05" name="AutoShape 13"/>
              <p:cNvCxnSpPr>
                <a:cxnSpLocks noChangeShapeType="1"/>
                <a:stCxn id="8196" idx="4"/>
                <a:endCxn id="8203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5054600" y="19462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4733925" y="20272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522288" y="1946275"/>
            <a:ext cx="3660775" cy="2613025"/>
            <a:chOff x="328" y="1234"/>
            <a:chExt cx="2306" cy="1646"/>
          </a:xfrm>
        </p:grpSpPr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1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414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2298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28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1215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8233" name="Text Box 41"/>
            <p:cNvSpPr txBox="1">
              <a:spLocks noChangeArrowheads="1"/>
            </p:cNvSpPr>
            <p:nvPr/>
          </p:nvSpPr>
          <p:spPr bwMode="auto">
            <a:xfrm>
              <a:off x="2102" y="12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c</a:t>
              </a:r>
            </a:p>
          </p:txBody>
        </p: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699" y="1570"/>
              <a:ext cx="883" cy="894"/>
              <a:chOff x="699" y="1570"/>
              <a:chExt cx="883" cy="894"/>
            </a:xfrm>
          </p:grpSpPr>
          <p:sp>
            <p:nvSpPr>
              <p:cNvPr id="8235" name="Oval 43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8236" name="AutoShape 44"/>
              <p:cNvCxnSpPr>
                <a:cxnSpLocks noChangeShapeType="1"/>
                <a:stCxn id="8228" idx="4"/>
                <a:endCxn id="8235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37" name="AutoShape 45"/>
              <p:cNvCxnSpPr>
                <a:cxnSpLocks noChangeShapeType="1"/>
                <a:stCxn id="8229" idx="4"/>
                <a:endCxn id="8235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38" name="Group 46"/>
            <p:cNvGrpSpPr>
              <a:grpSpLocks/>
            </p:cNvGrpSpPr>
            <p:nvPr/>
          </p:nvGrpSpPr>
          <p:grpSpPr bwMode="auto">
            <a:xfrm>
              <a:off x="1243" y="1570"/>
              <a:ext cx="1223" cy="1310"/>
              <a:chOff x="1243" y="1570"/>
              <a:chExt cx="1223" cy="1310"/>
            </a:xfrm>
          </p:grpSpPr>
          <p:sp>
            <p:nvSpPr>
              <p:cNvPr id="8239" name="Oval 47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8240" name="AutoShape 48"/>
              <p:cNvCxnSpPr>
                <a:cxnSpLocks noChangeShapeType="1"/>
                <a:stCxn id="8235" idx="5"/>
                <a:endCxn id="8239" idx="2"/>
              </p:cNvCxnSpPr>
              <p:nvPr/>
            </p:nvCxnSpPr>
            <p:spPr bwMode="auto">
              <a:xfrm>
                <a:off x="1243" y="2415"/>
                <a:ext cx="485" cy="2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41" name="AutoShape 49"/>
              <p:cNvCxnSpPr>
                <a:cxnSpLocks noChangeShapeType="1"/>
                <a:stCxn id="8230" idx="4"/>
                <a:endCxn id="8239" idx="6"/>
              </p:cNvCxnSpPr>
              <p:nvPr/>
            </p:nvCxnSpPr>
            <p:spPr bwMode="auto">
              <a:xfrm flipH="1">
                <a:off x="2064" y="1570"/>
                <a:ext cx="402" cy="1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4681538" y="1839913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811963" y="3270250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2443163" y="3933825"/>
            <a:ext cx="11430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" name="Line 40"/>
          <p:cNvSpPr>
            <a:spLocks noChangeShapeType="1"/>
          </p:cNvSpPr>
          <p:nvPr/>
        </p:nvSpPr>
        <p:spPr bwMode="auto">
          <a:xfrm flipV="1">
            <a:off x="7010400" y="3810000"/>
            <a:ext cx="38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 flipH="1" flipV="1">
            <a:off x="4876800" y="51816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124200" y="2362200"/>
            <a:ext cx="2133600" cy="2971800"/>
            <a:chOff x="2016" y="1488"/>
            <a:chExt cx="1344" cy="1872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 flipH="1" flipV="1">
              <a:off x="2016" y="278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3072" y="1488"/>
              <a:ext cx="2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2832" y="3024"/>
              <a:ext cx="336" cy="33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12</a:t>
              </a:r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Encoding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74725" y="1271588"/>
            <a:ext cx="6142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Let the frequencies of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be </a:t>
            </a:r>
            <a:r>
              <a:rPr lang="en-US" altLang="zh-TW" dirty="0">
                <a:ea typeface="新細明體" panose="02020500000000000000" pitchFamily="18" charset="-120"/>
              </a:rPr>
              <a:t>1, 2, 3, 4, 5, and 6.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6126163" y="1958975"/>
            <a:ext cx="2257425" cy="1952625"/>
            <a:chOff x="3859" y="1234"/>
            <a:chExt cx="1422" cy="1230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062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945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859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746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4747" y="1285"/>
              <a:ext cx="19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grpSp>
          <p:nvGrpSpPr>
            <p:cNvPr id="9230" name="Group 14"/>
            <p:cNvGrpSpPr>
              <a:grpSpLocks/>
            </p:cNvGrpSpPr>
            <p:nvPr/>
          </p:nvGrpSpPr>
          <p:grpSpPr bwMode="auto">
            <a:xfrm>
              <a:off x="4230" y="1570"/>
              <a:ext cx="883" cy="894"/>
              <a:chOff x="699" y="1570"/>
              <a:chExt cx="883" cy="894"/>
            </a:xfrm>
          </p:grpSpPr>
          <p:sp>
            <p:nvSpPr>
              <p:cNvPr id="9231" name="Oval 15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9</a:t>
                </a:r>
              </a:p>
            </p:txBody>
          </p:sp>
          <p:cxnSp>
            <p:nvCxnSpPr>
              <p:cNvPr id="9232" name="AutoShape 16"/>
              <p:cNvCxnSpPr>
                <a:cxnSpLocks noChangeShapeType="1"/>
                <a:stCxn id="9225" idx="4"/>
                <a:endCxn id="9231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3" name="AutoShape 17"/>
              <p:cNvCxnSpPr>
                <a:cxnSpLocks noChangeShapeType="1"/>
                <a:stCxn id="9226" idx="4"/>
                <a:endCxn id="9231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5054600" y="19462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4733925" y="20272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522288" y="1946275"/>
            <a:ext cx="3660775" cy="2613025"/>
            <a:chOff x="328" y="1234"/>
            <a:chExt cx="2306" cy="1646"/>
          </a:xfrm>
        </p:grpSpPr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531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1414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2298" y="123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28" y="12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1215" y="12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2102" y="12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anose="02020500000000000000" pitchFamily="18" charset="-120"/>
                </a:rPr>
                <a:t>c</a:t>
              </a:r>
            </a:p>
          </p:txBody>
        </p:sp>
        <p:grpSp>
          <p:nvGrpSpPr>
            <p:cNvPr id="9243" name="Group 27"/>
            <p:cNvGrpSpPr>
              <a:grpSpLocks/>
            </p:cNvGrpSpPr>
            <p:nvPr/>
          </p:nvGrpSpPr>
          <p:grpSpPr bwMode="auto">
            <a:xfrm>
              <a:off x="699" y="1570"/>
              <a:ext cx="883" cy="894"/>
              <a:chOff x="699" y="1570"/>
              <a:chExt cx="883" cy="894"/>
            </a:xfrm>
          </p:grpSpPr>
          <p:sp>
            <p:nvSpPr>
              <p:cNvPr id="9244" name="Oval 28"/>
              <p:cNvSpPr>
                <a:spLocks noChangeArrowheads="1"/>
              </p:cNvSpPr>
              <p:nvPr/>
            </p:nvSpPr>
            <p:spPr bwMode="auto">
              <a:xfrm>
                <a:off x="956" y="212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9245" name="AutoShape 29"/>
              <p:cNvCxnSpPr>
                <a:cxnSpLocks noChangeShapeType="1"/>
                <a:stCxn id="9237" idx="4"/>
                <a:endCxn id="9244" idx="1"/>
              </p:cNvCxnSpPr>
              <p:nvPr/>
            </p:nvCxnSpPr>
            <p:spPr bwMode="auto">
              <a:xfrm>
                <a:off x="699" y="1570"/>
                <a:ext cx="306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46" name="AutoShape 30"/>
              <p:cNvCxnSpPr>
                <a:cxnSpLocks noChangeShapeType="1"/>
                <a:stCxn id="9238" idx="4"/>
                <a:endCxn id="9244" idx="7"/>
              </p:cNvCxnSpPr>
              <p:nvPr/>
            </p:nvCxnSpPr>
            <p:spPr bwMode="auto">
              <a:xfrm flipH="1">
                <a:off x="1243" y="1570"/>
                <a:ext cx="339" cy="6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47" name="Group 31"/>
            <p:cNvGrpSpPr>
              <a:grpSpLocks/>
            </p:cNvGrpSpPr>
            <p:nvPr/>
          </p:nvGrpSpPr>
          <p:grpSpPr bwMode="auto">
            <a:xfrm>
              <a:off x="1243" y="1570"/>
              <a:ext cx="1223" cy="1310"/>
              <a:chOff x="1243" y="1570"/>
              <a:chExt cx="1223" cy="1310"/>
            </a:xfrm>
          </p:grpSpPr>
          <p:sp>
            <p:nvSpPr>
              <p:cNvPr id="9248" name="Oval 32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9249" name="AutoShape 33"/>
              <p:cNvCxnSpPr>
                <a:cxnSpLocks noChangeShapeType="1"/>
                <a:stCxn id="9244" idx="5"/>
                <a:endCxn id="9248" idx="2"/>
              </p:cNvCxnSpPr>
              <p:nvPr/>
            </p:nvCxnSpPr>
            <p:spPr bwMode="auto">
              <a:xfrm>
                <a:off x="1243" y="2415"/>
                <a:ext cx="485" cy="2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50" name="AutoShape 34"/>
              <p:cNvCxnSpPr>
                <a:cxnSpLocks noChangeShapeType="1"/>
                <a:stCxn id="9239" idx="4"/>
                <a:endCxn id="9248" idx="6"/>
              </p:cNvCxnSpPr>
              <p:nvPr/>
            </p:nvCxnSpPr>
            <p:spPr bwMode="auto">
              <a:xfrm flipH="1">
                <a:off x="2064" y="1570"/>
                <a:ext cx="402" cy="1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6629400" y="5486400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2nd Semester, 2016-2017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 2543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7CB-D99E-3046-9098-8D207B172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662</Words>
  <Application>Microsoft Office PowerPoint</Application>
  <PresentationFormat>On-screen Show (4:3)</PresentationFormat>
  <Paragraphs>196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Courier New</vt:lpstr>
      <vt:lpstr>Office Theme</vt:lpstr>
      <vt:lpstr>Other Tree Structures -- Encoding</vt:lpstr>
      <vt:lpstr>Encoding</vt:lpstr>
      <vt:lpstr>Huffman Encoding</vt:lpstr>
      <vt:lpstr>Huffman Encoding Tree (1)</vt:lpstr>
      <vt:lpstr>Huffman Encoding Tree (2)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</vt:vector>
  </TitlesOfParts>
  <Company>HKU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King-Shan Lui</dc:creator>
  <cp:lastModifiedBy>kslui</cp:lastModifiedBy>
  <cp:revision>74</cp:revision>
  <dcterms:created xsi:type="dcterms:W3CDTF">2015-04-08T15:44:29Z</dcterms:created>
  <dcterms:modified xsi:type="dcterms:W3CDTF">2017-04-13T01:10:57Z</dcterms:modified>
</cp:coreProperties>
</file>