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38" y="9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99E71-B962-604F-BAF9-1833BB0C693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50A-41A5-0C46-9B5F-33ED033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0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646D0-857C-4639-9717-D92B5E6B8C7D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B53C-F7C0-4834-91CE-D7E3B268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8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4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Tree Structures --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2nd Semester, 2016-2017</a:t>
            </a:r>
            <a:endParaRPr lang="en-US" altLang="zh-TW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Heap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473" y="1228608"/>
            <a:ext cx="4749459" cy="489755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A heap is a </a:t>
            </a:r>
            <a:r>
              <a:rPr lang="en-US" altLang="zh-TW" sz="2800" i="1" dirty="0" smtClean="0">
                <a:solidFill>
                  <a:srgbClr val="3366FF"/>
                </a:solidFill>
              </a:rPr>
              <a:t>complete binary tree</a:t>
            </a:r>
          </a:p>
          <a:p>
            <a:pPr>
              <a:defRPr/>
            </a:pPr>
            <a:r>
              <a:rPr lang="en-US" sz="2800" dirty="0"/>
              <a:t>In a </a:t>
            </a:r>
            <a:r>
              <a:rPr lang="en-US" sz="2800" b="1" i="1" dirty="0"/>
              <a:t>complete binary tree</a:t>
            </a:r>
            <a:r>
              <a:rPr lang="en-US" sz="2800" dirty="0"/>
              <a:t>, </a:t>
            </a:r>
            <a:r>
              <a:rPr lang="en-US" altLang="zh-TW" sz="2800" dirty="0"/>
              <a:t>each level is filled except possibly the bottommost level, which must be packed to the left if not completely </a:t>
            </a:r>
            <a:r>
              <a:rPr lang="en-US" altLang="zh-TW" sz="2800" dirty="0" smtClean="0"/>
              <a:t>filled</a:t>
            </a:r>
            <a:endParaRPr lang="en-US" altLang="zh-TW" sz="2800" i="1" dirty="0" smtClean="0"/>
          </a:p>
          <a:p>
            <a:pPr eaLnBrk="1" hangingPunct="1">
              <a:defRPr/>
            </a:pPr>
            <a:r>
              <a:rPr lang="en-US" altLang="zh-TW" sz="2800" dirty="0" smtClean="0"/>
              <a:t>Each node stores a value</a:t>
            </a:r>
          </a:p>
          <a:p>
            <a:pPr eaLnBrk="1" hangingPunct="1">
              <a:defRPr/>
            </a:pPr>
            <a:r>
              <a:rPr lang="en-US" altLang="zh-TW" sz="2800" dirty="0" smtClean="0"/>
              <a:t>The value stored at a node is smaller than or equal to the value(s) stored at the child(</a:t>
            </a:r>
            <a:r>
              <a:rPr lang="en-US" altLang="zh-TW" sz="2800" dirty="0" err="1" smtClean="0"/>
              <a:t>ren</a:t>
            </a:r>
            <a:r>
              <a:rPr lang="en-US" altLang="zh-TW" sz="2800" dirty="0" smtClean="0"/>
              <a:t>) </a:t>
            </a:r>
            <a:r>
              <a:rPr lang="en-US" altLang="zh-TW" sz="2800" b="1" dirty="0" smtClean="0"/>
              <a:t>(HEAP PROPERTY)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18113" y="984250"/>
            <a:ext cx="3741737" cy="5391150"/>
            <a:chOff x="5218113" y="984250"/>
            <a:chExt cx="3741737" cy="5391150"/>
          </a:xfrm>
        </p:grpSpPr>
        <p:sp>
          <p:nvSpPr>
            <p:cNvPr id="618500" name="Oval 4"/>
            <p:cNvSpPr>
              <a:spLocks noChangeArrowheads="1"/>
            </p:cNvSpPr>
            <p:nvPr/>
          </p:nvSpPr>
          <p:spPr bwMode="auto">
            <a:xfrm>
              <a:off x="6353175" y="98425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01" name="Text Box 5"/>
            <p:cNvSpPr txBox="1">
              <a:spLocks noChangeArrowheads="1"/>
            </p:cNvSpPr>
            <p:nvPr/>
          </p:nvSpPr>
          <p:spPr bwMode="auto">
            <a:xfrm>
              <a:off x="6464300" y="10668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4</a:t>
              </a:r>
            </a:p>
          </p:txBody>
        </p:sp>
        <p:sp>
          <p:nvSpPr>
            <p:cNvPr id="618502" name="Oval 6"/>
            <p:cNvSpPr>
              <a:spLocks noChangeArrowheads="1"/>
            </p:cNvSpPr>
            <p:nvPr/>
          </p:nvSpPr>
          <p:spPr bwMode="auto">
            <a:xfrm>
              <a:off x="5694363" y="19986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03" name="Text Box 7"/>
            <p:cNvSpPr txBox="1">
              <a:spLocks noChangeArrowheads="1"/>
            </p:cNvSpPr>
            <p:nvPr/>
          </p:nvSpPr>
          <p:spPr bwMode="auto">
            <a:xfrm>
              <a:off x="5805488" y="20812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618504" name="Oval 8"/>
            <p:cNvSpPr>
              <a:spLocks noChangeArrowheads="1"/>
            </p:cNvSpPr>
            <p:nvPr/>
          </p:nvSpPr>
          <p:spPr bwMode="auto">
            <a:xfrm>
              <a:off x="7132638" y="198755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05" name="Text Box 9"/>
            <p:cNvSpPr txBox="1">
              <a:spLocks noChangeArrowheads="1"/>
            </p:cNvSpPr>
            <p:nvPr/>
          </p:nvSpPr>
          <p:spPr bwMode="auto">
            <a:xfrm>
              <a:off x="7243763" y="20701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618506" name="Oval 10"/>
            <p:cNvSpPr>
              <a:spLocks noChangeArrowheads="1"/>
            </p:cNvSpPr>
            <p:nvPr/>
          </p:nvSpPr>
          <p:spPr bwMode="auto">
            <a:xfrm>
              <a:off x="5218113" y="31115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07" name="Text Box 11"/>
            <p:cNvSpPr txBox="1">
              <a:spLocks noChangeArrowheads="1"/>
            </p:cNvSpPr>
            <p:nvPr/>
          </p:nvSpPr>
          <p:spPr bwMode="auto">
            <a:xfrm>
              <a:off x="5265738" y="319405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sp>
          <p:nvSpPr>
            <p:cNvPr id="618508" name="Oval 12"/>
            <p:cNvSpPr>
              <a:spLocks noChangeArrowheads="1"/>
            </p:cNvSpPr>
            <p:nvPr/>
          </p:nvSpPr>
          <p:spPr bwMode="auto">
            <a:xfrm>
              <a:off x="6132513" y="31115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09" name="Text Box 13"/>
            <p:cNvSpPr txBox="1">
              <a:spLocks noChangeArrowheads="1"/>
            </p:cNvSpPr>
            <p:nvPr/>
          </p:nvSpPr>
          <p:spPr bwMode="auto">
            <a:xfrm>
              <a:off x="6180138" y="319405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sp>
          <p:nvSpPr>
            <p:cNvPr id="618510" name="Oval 14"/>
            <p:cNvSpPr>
              <a:spLocks noChangeArrowheads="1"/>
            </p:cNvSpPr>
            <p:nvPr/>
          </p:nvSpPr>
          <p:spPr bwMode="auto">
            <a:xfrm>
              <a:off x="7032625" y="3081338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11" name="Text Box 15"/>
            <p:cNvSpPr txBox="1">
              <a:spLocks noChangeArrowheads="1"/>
            </p:cNvSpPr>
            <p:nvPr/>
          </p:nvSpPr>
          <p:spPr bwMode="auto">
            <a:xfrm>
              <a:off x="7080250" y="31638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15</a:t>
              </a:r>
            </a:p>
          </p:txBody>
        </p:sp>
        <p:cxnSp>
          <p:nvCxnSpPr>
            <p:cNvPr id="618512" name="AutoShape 16"/>
            <p:cNvCxnSpPr>
              <a:cxnSpLocks noChangeShapeType="1"/>
              <a:stCxn id="618500" idx="3"/>
              <a:endCxn id="618502" idx="0"/>
            </p:cNvCxnSpPr>
            <p:nvPr/>
          </p:nvCxnSpPr>
          <p:spPr bwMode="auto">
            <a:xfrm flipH="1">
              <a:off x="5961063" y="1439863"/>
              <a:ext cx="469900" cy="558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8513" name="AutoShape 17"/>
            <p:cNvCxnSpPr>
              <a:cxnSpLocks noChangeShapeType="1"/>
              <a:stCxn id="618502" idx="3"/>
              <a:endCxn id="618506" idx="0"/>
            </p:cNvCxnSpPr>
            <p:nvPr/>
          </p:nvCxnSpPr>
          <p:spPr bwMode="auto">
            <a:xfrm flipH="1">
              <a:off x="5484813" y="2454275"/>
              <a:ext cx="28733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8514" name="AutoShape 18"/>
            <p:cNvCxnSpPr>
              <a:cxnSpLocks noChangeShapeType="1"/>
              <a:stCxn id="618502" idx="5"/>
              <a:endCxn id="618508" idx="0"/>
            </p:cNvCxnSpPr>
            <p:nvPr/>
          </p:nvCxnSpPr>
          <p:spPr bwMode="auto">
            <a:xfrm>
              <a:off x="6149975" y="2454275"/>
              <a:ext cx="249238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8515" name="AutoShape 19"/>
            <p:cNvCxnSpPr>
              <a:cxnSpLocks noChangeShapeType="1"/>
              <a:stCxn id="618500" idx="5"/>
              <a:endCxn id="618504" idx="0"/>
            </p:cNvCxnSpPr>
            <p:nvPr/>
          </p:nvCxnSpPr>
          <p:spPr bwMode="auto">
            <a:xfrm>
              <a:off x="6808788" y="1439863"/>
              <a:ext cx="590550" cy="547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8516" name="AutoShape 20"/>
            <p:cNvCxnSpPr>
              <a:cxnSpLocks noChangeShapeType="1"/>
              <a:stCxn id="618504" idx="4"/>
              <a:endCxn id="618510" idx="0"/>
            </p:cNvCxnSpPr>
            <p:nvPr/>
          </p:nvCxnSpPr>
          <p:spPr bwMode="auto">
            <a:xfrm flipH="1">
              <a:off x="7299325" y="2520950"/>
              <a:ext cx="100013" cy="560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8517" name="Oval 21"/>
            <p:cNvSpPr>
              <a:spLocks noChangeArrowheads="1"/>
            </p:cNvSpPr>
            <p:nvPr/>
          </p:nvSpPr>
          <p:spPr bwMode="auto">
            <a:xfrm>
              <a:off x="6500813" y="371475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18" name="Text Box 22"/>
            <p:cNvSpPr txBox="1">
              <a:spLocks noChangeArrowheads="1"/>
            </p:cNvSpPr>
            <p:nvPr/>
          </p:nvSpPr>
          <p:spPr bwMode="auto">
            <a:xfrm>
              <a:off x="6611938" y="37973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4</a:t>
              </a:r>
            </a:p>
          </p:txBody>
        </p:sp>
        <p:sp>
          <p:nvSpPr>
            <p:cNvPr id="618519" name="Oval 23"/>
            <p:cNvSpPr>
              <a:spLocks noChangeArrowheads="1"/>
            </p:cNvSpPr>
            <p:nvPr/>
          </p:nvSpPr>
          <p:spPr bwMode="auto">
            <a:xfrm>
              <a:off x="5842000" y="47291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20" name="Text Box 24"/>
            <p:cNvSpPr txBox="1">
              <a:spLocks noChangeArrowheads="1"/>
            </p:cNvSpPr>
            <p:nvPr/>
          </p:nvSpPr>
          <p:spPr bwMode="auto">
            <a:xfrm>
              <a:off x="5889625" y="4811713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15</a:t>
              </a:r>
            </a:p>
          </p:txBody>
        </p:sp>
        <p:sp>
          <p:nvSpPr>
            <p:cNvPr id="618521" name="Oval 25"/>
            <p:cNvSpPr>
              <a:spLocks noChangeArrowheads="1"/>
            </p:cNvSpPr>
            <p:nvPr/>
          </p:nvSpPr>
          <p:spPr bwMode="auto">
            <a:xfrm>
              <a:off x="7280275" y="471805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22" name="Text Box 26"/>
            <p:cNvSpPr txBox="1">
              <a:spLocks noChangeArrowheads="1"/>
            </p:cNvSpPr>
            <p:nvPr/>
          </p:nvSpPr>
          <p:spPr bwMode="auto">
            <a:xfrm>
              <a:off x="7391400" y="4800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618523" name="Oval 27"/>
            <p:cNvSpPr>
              <a:spLocks noChangeArrowheads="1"/>
            </p:cNvSpPr>
            <p:nvPr/>
          </p:nvSpPr>
          <p:spPr bwMode="auto">
            <a:xfrm>
              <a:off x="5365750" y="5842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24" name="Text Box 28"/>
            <p:cNvSpPr txBox="1">
              <a:spLocks noChangeArrowheads="1"/>
            </p:cNvSpPr>
            <p:nvPr/>
          </p:nvSpPr>
          <p:spPr bwMode="auto">
            <a:xfrm>
              <a:off x="5476875" y="59245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618525" name="Oval 29"/>
            <p:cNvSpPr>
              <a:spLocks noChangeArrowheads="1"/>
            </p:cNvSpPr>
            <p:nvPr/>
          </p:nvSpPr>
          <p:spPr bwMode="auto">
            <a:xfrm>
              <a:off x="6280150" y="5842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26" name="Text Box 30"/>
            <p:cNvSpPr txBox="1">
              <a:spLocks noChangeArrowheads="1"/>
            </p:cNvSpPr>
            <p:nvPr/>
          </p:nvSpPr>
          <p:spPr bwMode="auto">
            <a:xfrm>
              <a:off x="6327775" y="592455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sp>
          <p:nvSpPr>
            <p:cNvPr id="618527" name="Oval 31"/>
            <p:cNvSpPr>
              <a:spLocks noChangeArrowheads="1"/>
            </p:cNvSpPr>
            <p:nvPr/>
          </p:nvSpPr>
          <p:spPr bwMode="auto">
            <a:xfrm>
              <a:off x="7180263" y="5811838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28" name="Text Box 32"/>
            <p:cNvSpPr txBox="1">
              <a:spLocks noChangeArrowheads="1"/>
            </p:cNvSpPr>
            <p:nvPr/>
          </p:nvSpPr>
          <p:spPr bwMode="auto">
            <a:xfrm>
              <a:off x="7227888" y="58943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cxnSp>
          <p:nvCxnSpPr>
            <p:cNvPr id="618529" name="AutoShape 33"/>
            <p:cNvCxnSpPr>
              <a:cxnSpLocks noChangeShapeType="1"/>
              <a:stCxn id="618517" idx="3"/>
              <a:endCxn id="618519" idx="0"/>
            </p:cNvCxnSpPr>
            <p:nvPr/>
          </p:nvCxnSpPr>
          <p:spPr bwMode="auto">
            <a:xfrm flipH="1">
              <a:off x="6108700" y="4170363"/>
              <a:ext cx="469900" cy="558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8530" name="AutoShape 34"/>
            <p:cNvCxnSpPr>
              <a:cxnSpLocks noChangeShapeType="1"/>
              <a:stCxn id="618519" idx="3"/>
              <a:endCxn id="618523" idx="0"/>
            </p:cNvCxnSpPr>
            <p:nvPr/>
          </p:nvCxnSpPr>
          <p:spPr bwMode="auto">
            <a:xfrm flipH="1">
              <a:off x="5632450" y="5184775"/>
              <a:ext cx="287338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8531" name="AutoShape 35"/>
            <p:cNvCxnSpPr>
              <a:cxnSpLocks noChangeShapeType="1"/>
              <a:stCxn id="618519" idx="5"/>
              <a:endCxn id="618525" idx="0"/>
            </p:cNvCxnSpPr>
            <p:nvPr/>
          </p:nvCxnSpPr>
          <p:spPr bwMode="auto">
            <a:xfrm>
              <a:off x="6297613" y="5184775"/>
              <a:ext cx="24923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8532" name="AutoShape 36"/>
            <p:cNvCxnSpPr>
              <a:cxnSpLocks noChangeShapeType="1"/>
              <a:stCxn id="618517" idx="5"/>
              <a:endCxn id="618521" idx="0"/>
            </p:cNvCxnSpPr>
            <p:nvPr/>
          </p:nvCxnSpPr>
          <p:spPr bwMode="auto">
            <a:xfrm>
              <a:off x="6956425" y="4170363"/>
              <a:ext cx="590550" cy="547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8533" name="AutoShape 37"/>
            <p:cNvCxnSpPr>
              <a:cxnSpLocks noChangeShapeType="1"/>
              <a:stCxn id="618521" idx="4"/>
              <a:endCxn id="618527" idx="0"/>
            </p:cNvCxnSpPr>
            <p:nvPr/>
          </p:nvCxnSpPr>
          <p:spPr bwMode="auto">
            <a:xfrm flipH="1">
              <a:off x="7446963" y="5251450"/>
              <a:ext cx="100012" cy="560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8534" name="Text Box 38"/>
            <p:cNvSpPr txBox="1">
              <a:spLocks noChangeArrowheads="1"/>
            </p:cNvSpPr>
            <p:nvPr/>
          </p:nvSpPr>
          <p:spPr bwMode="auto">
            <a:xfrm>
              <a:off x="7832725" y="2551113"/>
              <a:ext cx="692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TW"/>
                <a:t>heap</a:t>
              </a:r>
            </a:p>
          </p:txBody>
        </p:sp>
        <p:sp>
          <p:nvSpPr>
            <p:cNvPr id="618535" name="Text Box 39"/>
            <p:cNvSpPr txBox="1">
              <a:spLocks noChangeArrowheads="1"/>
            </p:cNvSpPr>
            <p:nvPr/>
          </p:nvSpPr>
          <p:spPr bwMode="auto">
            <a:xfrm>
              <a:off x="7696200" y="5334000"/>
              <a:ext cx="1263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TW"/>
                <a:t>not </a:t>
              </a:r>
              <a:r>
                <a:rPr kumimoji="0" lang="en-US"/>
                <a:t>a </a:t>
              </a:r>
              <a:r>
                <a:rPr kumimoji="0" lang="en-US" altLang="zh-TW"/>
                <a:t>heap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317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2nd Semester, 2016-2017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Heap Property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root of a heap contains the minimum number of the whole heap</a:t>
            </a:r>
          </a:p>
          <a:p>
            <a:pPr eaLnBrk="1" hangingPunct="1">
              <a:defRPr/>
            </a:pPr>
            <a:r>
              <a:rPr lang="en-US" altLang="zh-TW" dirty="0" smtClean="0"/>
              <a:t>Accessing the minimum number takes </a:t>
            </a:r>
            <a:r>
              <a:rPr lang="en-US" dirty="0" smtClean="0"/>
              <a:t>constant</a:t>
            </a:r>
            <a:r>
              <a:rPr lang="en-US" altLang="zh-TW" dirty="0" smtClean="0"/>
              <a:t> time</a:t>
            </a:r>
          </a:p>
          <a:p>
            <a:pPr eaLnBrk="1" hangingPunct="1">
              <a:defRPr/>
            </a:pPr>
            <a:r>
              <a:rPr lang="en-US" altLang="zh-TW" dirty="0" smtClean="0"/>
              <a:t>Removing the minimum number from a heap takes </a:t>
            </a:r>
            <a:r>
              <a:rPr lang="en-US" i="1" dirty="0" smtClean="0"/>
              <a:t>O(</a:t>
            </a:r>
            <a:r>
              <a:rPr lang="en-US" altLang="zh-TW" i="1" dirty="0" smtClean="0"/>
              <a:t>log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n</a:t>
            </a:r>
            <a:r>
              <a:rPr lang="en-US" altLang="zh-TW" smtClean="0"/>
              <a:t>) time</a:t>
            </a:r>
            <a:endParaRPr lang="en-US" altLang="zh-TW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2nd Semester, 2016-2017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Removing the Minimum Number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Copy the number of the last node to the root</a:t>
            </a:r>
          </a:p>
          <a:p>
            <a:pPr eaLnBrk="1" hangingPunct="1">
              <a:defRPr/>
            </a:pPr>
            <a:r>
              <a:rPr lang="en-US" altLang="zh-TW" smtClean="0"/>
              <a:t>Re-heapify the resultant tree</a:t>
            </a:r>
          </a:p>
          <a:p>
            <a:pPr lvl="1" eaLnBrk="1" hangingPunct="1">
              <a:defRPr/>
            </a:pPr>
            <a:r>
              <a:rPr lang="en-US" altLang="zh-TW" smtClean="0"/>
              <a:t>Compare the root with its children</a:t>
            </a:r>
          </a:p>
          <a:p>
            <a:pPr lvl="1" eaLnBrk="1" hangingPunct="1">
              <a:defRPr/>
            </a:pPr>
            <a:r>
              <a:rPr lang="en-US" altLang="zh-TW" smtClean="0"/>
              <a:t>Swap the root with the smaller child</a:t>
            </a:r>
          </a:p>
          <a:p>
            <a:pPr lvl="1" eaLnBrk="1" hangingPunct="1">
              <a:defRPr/>
            </a:pPr>
            <a:r>
              <a:rPr lang="en-US" altLang="zh-TW" smtClean="0"/>
              <a:t>Continue the swapping until the parent is smaller than both children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40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2nd Semester, 2016-2017</a:t>
            </a:r>
            <a:endParaRPr lang="en-US" altLang="zh-TW"/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 2543</a:t>
            </a:r>
            <a:endParaRPr lang="en-US" altLang="zh-TW"/>
          </a:p>
        </p:txBody>
      </p:sp>
      <p:grpSp>
        <p:nvGrpSpPr>
          <p:cNvPr id="621654" name="Group 86"/>
          <p:cNvGrpSpPr>
            <a:grpSpLocks/>
          </p:cNvGrpSpPr>
          <p:nvPr/>
        </p:nvGrpSpPr>
        <p:grpSpPr bwMode="auto">
          <a:xfrm>
            <a:off x="5292725" y="476250"/>
            <a:ext cx="2447925" cy="2660650"/>
            <a:chOff x="367" y="476"/>
            <a:chExt cx="1542" cy="1676"/>
          </a:xfrm>
        </p:grpSpPr>
        <p:sp>
          <p:nvSpPr>
            <p:cNvPr id="621570" name="Oval 2"/>
            <p:cNvSpPr>
              <a:spLocks noChangeArrowheads="1"/>
            </p:cNvSpPr>
            <p:nvPr/>
          </p:nvSpPr>
          <p:spPr bwMode="auto">
            <a:xfrm>
              <a:off x="1082" y="4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71" name="Text Box 3"/>
            <p:cNvSpPr txBox="1">
              <a:spLocks noChangeArrowheads="1"/>
            </p:cNvSpPr>
            <p:nvPr/>
          </p:nvSpPr>
          <p:spPr bwMode="auto">
            <a:xfrm>
              <a:off x="1112" y="5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621572" name="Oval 4"/>
            <p:cNvSpPr>
              <a:spLocks noChangeArrowheads="1"/>
            </p:cNvSpPr>
            <p:nvPr/>
          </p:nvSpPr>
          <p:spPr bwMode="auto">
            <a:xfrm>
              <a:off x="667" y="111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73" name="Text Box 5"/>
            <p:cNvSpPr txBox="1">
              <a:spLocks noChangeArrowheads="1"/>
            </p:cNvSpPr>
            <p:nvPr/>
          </p:nvSpPr>
          <p:spPr bwMode="auto">
            <a:xfrm>
              <a:off x="737" y="116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621574" name="Oval 6"/>
            <p:cNvSpPr>
              <a:spLocks noChangeArrowheads="1"/>
            </p:cNvSpPr>
            <p:nvPr/>
          </p:nvSpPr>
          <p:spPr bwMode="auto">
            <a:xfrm>
              <a:off x="1573" y="11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75" name="Text Box 7"/>
            <p:cNvSpPr txBox="1">
              <a:spLocks noChangeArrowheads="1"/>
            </p:cNvSpPr>
            <p:nvPr/>
          </p:nvSpPr>
          <p:spPr bwMode="auto">
            <a:xfrm>
              <a:off x="1643" y="11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621576" name="Oval 8"/>
            <p:cNvSpPr>
              <a:spLocks noChangeArrowheads="1"/>
            </p:cNvSpPr>
            <p:nvPr/>
          </p:nvSpPr>
          <p:spPr bwMode="auto">
            <a:xfrm>
              <a:off x="367" y="18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77" name="Text Box 9"/>
            <p:cNvSpPr txBox="1">
              <a:spLocks noChangeArrowheads="1"/>
            </p:cNvSpPr>
            <p:nvPr/>
          </p:nvSpPr>
          <p:spPr bwMode="auto">
            <a:xfrm>
              <a:off x="397" y="18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sp>
          <p:nvSpPr>
            <p:cNvPr id="621578" name="Oval 10"/>
            <p:cNvSpPr>
              <a:spLocks noChangeArrowheads="1"/>
            </p:cNvSpPr>
            <p:nvPr/>
          </p:nvSpPr>
          <p:spPr bwMode="auto">
            <a:xfrm>
              <a:off x="943" y="18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79" name="Text Box 11"/>
            <p:cNvSpPr txBox="1">
              <a:spLocks noChangeArrowheads="1"/>
            </p:cNvSpPr>
            <p:nvPr/>
          </p:nvSpPr>
          <p:spPr bwMode="auto">
            <a:xfrm>
              <a:off x="973" y="18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cxnSp>
          <p:nvCxnSpPr>
            <p:cNvPr id="621580" name="AutoShape 12"/>
            <p:cNvCxnSpPr>
              <a:cxnSpLocks noChangeShapeType="1"/>
              <a:stCxn id="621570" idx="3"/>
              <a:endCxn id="621572" idx="0"/>
            </p:cNvCxnSpPr>
            <p:nvPr/>
          </p:nvCxnSpPr>
          <p:spPr bwMode="auto">
            <a:xfrm flipH="1">
              <a:off x="835" y="763"/>
              <a:ext cx="296" cy="3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581" name="AutoShape 13"/>
            <p:cNvCxnSpPr>
              <a:cxnSpLocks noChangeShapeType="1"/>
              <a:stCxn id="621572" idx="3"/>
              <a:endCxn id="621576" idx="0"/>
            </p:cNvCxnSpPr>
            <p:nvPr/>
          </p:nvCxnSpPr>
          <p:spPr bwMode="auto">
            <a:xfrm flipH="1">
              <a:off x="535" y="1402"/>
              <a:ext cx="181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582" name="AutoShape 14"/>
            <p:cNvCxnSpPr>
              <a:cxnSpLocks noChangeShapeType="1"/>
              <a:stCxn id="621572" idx="5"/>
              <a:endCxn id="621578" idx="0"/>
            </p:cNvCxnSpPr>
            <p:nvPr/>
          </p:nvCxnSpPr>
          <p:spPr bwMode="auto">
            <a:xfrm>
              <a:off x="954" y="1402"/>
              <a:ext cx="157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583" name="AutoShape 15"/>
            <p:cNvCxnSpPr>
              <a:cxnSpLocks noChangeShapeType="1"/>
              <a:stCxn id="621570" idx="5"/>
              <a:endCxn id="621574" idx="0"/>
            </p:cNvCxnSpPr>
            <p:nvPr/>
          </p:nvCxnSpPr>
          <p:spPr bwMode="auto">
            <a:xfrm>
              <a:off x="1369" y="763"/>
              <a:ext cx="372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21653" name="Group 85"/>
          <p:cNvGrpSpPr>
            <a:grpSpLocks/>
          </p:cNvGrpSpPr>
          <p:nvPr/>
        </p:nvGrpSpPr>
        <p:grpSpPr bwMode="auto">
          <a:xfrm>
            <a:off x="5364163" y="3429000"/>
            <a:ext cx="2447925" cy="2660650"/>
            <a:chOff x="2118" y="461"/>
            <a:chExt cx="1542" cy="1676"/>
          </a:xfrm>
        </p:grpSpPr>
        <p:sp>
          <p:nvSpPr>
            <p:cNvPr id="621584" name="Oval 16"/>
            <p:cNvSpPr>
              <a:spLocks noChangeArrowheads="1"/>
            </p:cNvSpPr>
            <p:nvPr/>
          </p:nvSpPr>
          <p:spPr bwMode="auto">
            <a:xfrm>
              <a:off x="2833" y="461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85" name="Text Box 17"/>
            <p:cNvSpPr txBox="1">
              <a:spLocks noChangeArrowheads="1"/>
            </p:cNvSpPr>
            <p:nvPr/>
          </p:nvSpPr>
          <p:spPr bwMode="auto">
            <a:xfrm>
              <a:off x="2903" y="51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621586" name="Oval 18"/>
            <p:cNvSpPr>
              <a:spLocks noChangeArrowheads="1"/>
            </p:cNvSpPr>
            <p:nvPr/>
          </p:nvSpPr>
          <p:spPr bwMode="auto">
            <a:xfrm>
              <a:off x="2418" y="11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87" name="Text Box 19"/>
            <p:cNvSpPr txBox="1">
              <a:spLocks noChangeArrowheads="1"/>
            </p:cNvSpPr>
            <p:nvPr/>
          </p:nvSpPr>
          <p:spPr bwMode="auto">
            <a:xfrm>
              <a:off x="2448" y="11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621588" name="Oval 20"/>
            <p:cNvSpPr>
              <a:spLocks noChangeArrowheads="1"/>
            </p:cNvSpPr>
            <p:nvPr/>
          </p:nvSpPr>
          <p:spPr bwMode="auto">
            <a:xfrm>
              <a:off x="3324" y="109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89" name="Text Box 21"/>
            <p:cNvSpPr txBox="1">
              <a:spLocks noChangeArrowheads="1"/>
            </p:cNvSpPr>
            <p:nvPr/>
          </p:nvSpPr>
          <p:spPr bwMode="auto">
            <a:xfrm>
              <a:off x="3394" y="11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621590" name="Oval 22"/>
            <p:cNvSpPr>
              <a:spLocks noChangeArrowheads="1"/>
            </p:cNvSpPr>
            <p:nvPr/>
          </p:nvSpPr>
          <p:spPr bwMode="auto">
            <a:xfrm>
              <a:off x="2118" y="1801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91" name="Text Box 23"/>
            <p:cNvSpPr txBox="1">
              <a:spLocks noChangeArrowheads="1"/>
            </p:cNvSpPr>
            <p:nvPr/>
          </p:nvSpPr>
          <p:spPr bwMode="auto">
            <a:xfrm>
              <a:off x="2148" y="185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sp>
          <p:nvSpPr>
            <p:cNvPr id="621592" name="Oval 24"/>
            <p:cNvSpPr>
              <a:spLocks noChangeArrowheads="1"/>
            </p:cNvSpPr>
            <p:nvPr/>
          </p:nvSpPr>
          <p:spPr bwMode="auto">
            <a:xfrm>
              <a:off x="2694" y="1801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593" name="Text Box 25"/>
            <p:cNvSpPr txBox="1">
              <a:spLocks noChangeArrowheads="1"/>
            </p:cNvSpPr>
            <p:nvPr/>
          </p:nvSpPr>
          <p:spPr bwMode="auto">
            <a:xfrm>
              <a:off x="2724" y="185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cxnSp>
          <p:nvCxnSpPr>
            <p:cNvPr id="621594" name="AutoShape 26"/>
            <p:cNvCxnSpPr>
              <a:cxnSpLocks noChangeShapeType="1"/>
              <a:stCxn id="621584" idx="3"/>
              <a:endCxn id="621586" idx="0"/>
            </p:cNvCxnSpPr>
            <p:nvPr/>
          </p:nvCxnSpPr>
          <p:spPr bwMode="auto">
            <a:xfrm flipH="1">
              <a:off x="2586" y="748"/>
              <a:ext cx="296" cy="3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595" name="AutoShape 27"/>
            <p:cNvCxnSpPr>
              <a:cxnSpLocks noChangeShapeType="1"/>
              <a:stCxn id="621586" idx="3"/>
              <a:endCxn id="621590" idx="0"/>
            </p:cNvCxnSpPr>
            <p:nvPr/>
          </p:nvCxnSpPr>
          <p:spPr bwMode="auto">
            <a:xfrm flipH="1">
              <a:off x="2286" y="1387"/>
              <a:ext cx="181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596" name="AutoShape 28"/>
            <p:cNvCxnSpPr>
              <a:cxnSpLocks noChangeShapeType="1"/>
              <a:stCxn id="621586" idx="5"/>
              <a:endCxn id="621592" idx="0"/>
            </p:cNvCxnSpPr>
            <p:nvPr/>
          </p:nvCxnSpPr>
          <p:spPr bwMode="auto">
            <a:xfrm>
              <a:off x="2705" y="1387"/>
              <a:ext cx="157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597" name="AutoShape 29"/>
            <p:cNvCxnSpPr>
              <a:cxnSpLocks noChangeShapeType="1"/>
              <a:stCxn id="621584" idx="5"/>
              <a:endCxn id="621588" idx="0"/>
            </p:cNvCxnSpPr>
            <p:nvPr/>
          </p:nvCxnSpPr>
          <p:spPr bwMode="auto">
            <a:xfrm>
              <a:off x="3120" y="748"/>
              <a:ext cx="372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397" name="Group 107"/>
          <p:cNvGrpSpPr>
            <a:grpSpLocks/>
          </p:cNvGrpSpPr>
          <p:nvPr/>
        </p:nvGrpSpPr>
        <p:grpSpPr bwMode="auto">
          <a:xfrm>
            <a:off x="539750" y="404813"/>
            <a:ext cx="2447925" cy="2660650"/>
            <a:chOff x="3287" y="620"/>
            <a:chExt cx="1542" cy="1676"/>
          </a:xfrm>
        </p:grpSpPr>
        <p:sp>
          <p:nvSpPr>
            <p:cNvPr id="621657" name="Oval 89"/>
            <p:cNvSpPr>
              <a:spLocks noChangeArrowheads="1"/>
            </p:cNvSpPr>
            <p:nvPr/>
          </p:nvSpPr>
          <p:spPr bwMode="auto">
            <a:xfrm>
              <a:off x="4002" y="6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58" name="Text Box 90"/>
            <p:cNvSpPr txBox="1">
              <a:spLocks noChangeArrowheads="1"/>
            </p:cNvSpPr>
            <p:nvPr/>
          </p:nvSpPr>
          <p:spPr bwMode="auto">
            <a:xfrm>
              <a:off x="4072" y="6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4</a:t>
              </a:r>
            </a:p>
          </p:txBody>
        </p:sp>
        <p:sp>
          <p:nvSpPr>
            <p:cNvPr id="621659" name="Oval 91"/>
            <p:cNvSpPr>
              <a:spLocks noChangeArrowheads="1"/>
            </p:cNvSpPr>
            <p:nvPr/>
          </p:nvSpPr>
          <p:spPr bwMode="auto">
            <a:xfrm>
              <a:off x="3587" y="125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60" name="Text Box 92"/>
            <p:cNvSpPr txBox="1">
              <a:spLocks noChangeArrowheads="1"/>
            </p:cNvSpPr>
            <p:nvPr/>
          </p:nvSpPr>
          <p:spPr bwMode="auto">
            <a:xfrm>
              <a:off x="3657" y="13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621661" name="Oval 93"/>
            <p:cNvSpPr>
              <a:spLocks noChangeArrowheads="1"/>
            </p:cNvSpPr>
            <p:nvPr/>
          </p:nvSpPr>
          <p:spPr bwMode="auto">
            <a:xfrm>
              <a:off x="4493" y="12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62" name="Text Box 94"/>
            <p:cNvSpPr txBox="1">
              <a:spLocks noChangeArrowheads="1"/>
            </p:cNvSpPr>
            <p:nvPr/>
          </p:nvSpPr>
          <p:spPr bwMode="auto">
            <a:xfrm>
              <a:off x="4563" y="13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621663" name="Oval 95"/>
            <p:cNvSpPr>
              <a:spLocks noChangeArrowheads="1"/>
            </p:cNvSpPr>
            <p:nvPr/>
          </p:nvSpPr>
          <p:spPr bwMode="auto">
            <a:xfrm>
              <a:off x="3287" y="196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64" name="Text Box 96"/>
            <p:cNvSpPr txBox="1">
              <a:spLocks noChangeArrowheads="1"/>
            </p:cNvSpPr>
            <p:nvPr/>
          </p:nvSpPr>
          <p:spPr bwMode="auto">
            <a:xfrm>
              <a:off x="3317" y="201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sp>
          <p:nvSpPr>
            <p:cNvPr id="621665" name="Oval 97"/>
            <p:cNvSpPr>
              <a:spLocks noChangeArrowheads="1"/>
            </p:cNvSpPr>
            <p:nvPr/>
          </p:nvSpPr>
          <p:spPr bwMode="auto">
            <a:xfrm>
              <a:off x="3863" y="196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66" name="Text Box 98"/>
            <p:cNvSpPr txBox="1">
              <a:spLocks noChangeArrowheads="1"/>
            </p:cNvSpPr>
            <p:nvPr/>
          </p:nvSpPr>
          <p:spPr bwMode="auto">
            <a:xfrm>
              <a:off x="3893" y="201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sp>
          <p:nvSpPr>
            <p:cNvPr id="621667" name="Oval 99"/>
            <p:cNvSpPr>
              <a:spLocks noChangeArrowheads="1"/>
            </p:cNvSpPr>
            <p:nvPr/>
          </p:nvSpPr>
          <p:spPr bwMode="auto">
            <a:xfrm>
              <a:off x="4430" y="1941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68" name="Text Box 100"/>
            <p:cNvSpPr txBox="1">
              <a:spLocks noChangeArrowheads="1"/>
            </p:cNvSpPr>
            <p:nvPr/>
          </p:nvSpPr>
          <p:spPr bwMode="auto">
            <a:xfrm>
              <a:off x="4460" y="199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15</a:t>
              </a:r>
            </a:p>
          </p:txBody>
        </p:sp>
        <p:cxnSp>
          <p:nvCxnSpPr>
            <p:cNvPr id="621669" name="AutoShape 101"/>
            <p:cNvCxnSpPr>
              <a:cxnSpLocks noChangeShapeType="1"/>
              <a:stCxn id="621657" idx="3"/>
              <a:endCxn id="621659" idx="0"/>
            </p:cNvCxnSpPr>
            <p:nvPr/>
          </p:nvCxnSpPr>
          <p:spPr bwMode="auto">
            <a:xfrm flipH="1">
              <a:off x="3755" y="907"/>
              <a:ext cx="296" cy="3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670" name="AutoShape 102"/>
            <p:cNvCxnSpPr>
              <a:cxnSpLocks noChangeShapeType="1"/>
              <a:stCxn id="621659" idx="3"/>
              <a:endCxn id="621663" idx="0"/>
            </p:cNvCxnSpPr>
            <p:nvPr/>
          </p:nvCxnSpPr>
          <p:spPr bwMode="auto">
            <a:xfrm flipH="1">
              <a:off x="3455" y="1546"/>
              <a:ext cx="181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671" name="AutoShape 103"/>
            <p:cNvCxnSpPr>
              <a:cxnSpLocks noChangeShapeType="1"/>
              <a:stCxn id="621659" idx="5"/>
              <a:endCxn id="621665" idx="0"/>
            </p:cNvCxnSpPr>
            <p:nvPr/>
          </p:nvCxnSpPr>
          <p:spPr bwMode="auto">
            <a:xfrm>
              <a:off x="3874" y="1546"/>
              <a:ext cx="157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672" name="AutoShape 104"/>
            <p:cNvCxnSpPr>
              <a:cxnSpLocks noChangeShapeType="1"/>
              <a:stCxn id="621657" idx="5"/>
              <a:endCxn id="621661" idx="0"/>
            </p:cNvCxnSpPr>
            <p:nvPr/>
          </p:nvCxnSpPr>
          <p:spPr bwMode="auto">
            <a:xfrm>
              <a:off x="4289" y="907"/>
              <a:ext cx="372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1673" name="AutoShape 105"/>
            <p:cNvCxnSpPr>
              <a:cxnSpLocks noChangeShapeType="1"/>
              <a:stCxn id="621661" idx="4"/>
              <a:endCxn id="621667" idx="0"/>
            </p:cNvCxnSpPr>
            <p:nvPr/>
          </p:nvCxnSpPr>
          <p:spPr bwMode="auto">
            <a:xfrm flipH="1">
              <a:off x="4598" y="1588"/>
              <a:ext cx="63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21685" name="Group 117"/>
          <p:cNvGrpSpPr>
            <a:grpSpLocks/>
          </p:cNvGrpSpPr>
          <p:nvPr/>
        </p:nvGrpSpPr>
        <p:grpSpPr bwMode="auto">
          <a:xfrm>
            <a:off x="3203575" y="1196975"/>
            <a:ext cx="2089150" cy="1073150"/>
            <a:chOff x="2018" y="754"/>
            <a:chExt cx="1316" cy="676"/>
          </a:xfrm>
        </p:grpSpPr>
        <p:sp>
          <p:nvSpPr>
            <p:cNvPr id="621676" name="Line 108"/>
            <p:cNvSpPr>
              <a:spLocks noChangeShapeType="1"/>
            </p:cNvSpPr>
            <p:nvPr/>
          </p:nvSpPr>
          <p:spPr bwMode="auto">
            <a:xfrm>
              <a:off x="2200" y="1026"/>
              <a:ext cx="99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77" name="Text Box 109"/>
            <p:cNvSpPr txBox="1">
              <a:spLocks noChangeArrowheads="1"/>
            </p:cNvSpPr>
            <p:nvPr/>
          </p:nvSpPr>
          <p:spPr bwMode="auto">
            <a:xfrm>
              <a:off x="2245" y="754"/>
              <a:ext cx="7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Remove 4</a:t>
              </a:r>
              <a:endParaRPr lang="en-US" altLang="zh-TW"/>
            </a:p>
          </p:txBody>
        </p:sp>
        <p:sp>
          <p:nvSpPr>
            <p:cNvPr id="621678" name="Text Box 110"/>
            <p:cNvSpPr txBox="1">
              <a:spLocks noChangeArrowheads="1"/>
            </p:cNvSpPr>
            <p:nvPr/>
          </p:nvSpPr>
          <p:spPr bwMode="auto">
            <a:xfrm>
              <a:off x="2018" y="1026"/>
              <a:ext cx="13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Copy the last node</a:t>
              </a:r>
            </a:p>
            <a:p>
              <a:pPr>
                <a:defRPr/>
              </a:pPr>
              <a:r>
                <a:rPr lang="en-US"/>
                <a:t>to the root</a:t>
              </a:r>
              <a:endParaRPr lang="en-US" altLang="zh-TW"/>
            </a:p>
          </p:txBody>
        </p:sp>
      </p:grpSp>
      <p:grpSp>
        <p:nvGrpSpPr>
          <p:cNvPr id="621686" name="Group 118"/>
          <p:cNvGrpSpPr>
            <a:grpSpLocks/>
          </p:cNvGrpSpPr>
          <p:nvPr/>
        </p:nvGrpSpPr>
        <p:grpSpPr bwMode="auto">
          <a:xfrm>
            <a:off x="7740650" y="2276475"/>
            <a:ext cx="739775" cy="1812925"/>
            <a:chOff x="4876" y="1434"/>
            <a:chExt cx="466" cy="1142"/>
          </a:xfrm>
        </p:grpSpPr>
        <p:sp>
          <p:nvSpPr>
            <p:cNvPr id="621679" name="Arc 111"/>
            <p:cNvSpPr>
              <a:spLocks/>
            </p:cNvSpPr>
            <p:nvPr/>
          </p:nvSpPr>
          <p:spPr bwMode="auto">
            <a:xfrm>
              <a:off x="4876" y="1434"/>
              <a:ext cx="227" cy="1142"/>
            </a:xfrm>
            <a:custGeom>
              <a:avLst/>
              <a:gdLst>
                <a:gd name="G0" fmla="+- 0 0 0"/>
                <a:gd name="G1" fmla="+- 21541 0 0"/>
                <a:gd name="G2" fmla="+- 21600 0 0"/>
                <a:gd name="T0" fmla="*/ 1599 w 21600"/>
                <a:gd name="T1" fmla="*/ 0 h 42840"/>
                <a:gd name="T2" fmla="*/ 3593 w 21600"/>
                <a:gd name="T3" fmla="*/ 42840 h 42840"/>
                <a:gd name="T4" fmla="*/ 0 w 21600"/>
                <a:gd name="T5" fmla="*/ 21541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1598" y="0"/>
                  </a:moveTo>
                  <a:cubicBezTo>
                    <a:pt x="12876" y="837"/>
                    <a:pt x="21600" y="10231"/>
                    <a:pt x="21600" y="21541"/>
                  </a:cubicBezTo>
                  <a:cubicBezTo>
                    <a:pt x="21600" y="32083"/>
                    <a:pt x="13988" y="41086"/>
                    <a:pt x="3593" y="42840"/>
                  </a:cubicBezTo>
                </a:path>
                <a:path w="21600" h="42840" stroke="0" extrusionOk="0">
                  <a:moveTo>
                    <a:pt x="1598" y="0"/>
                  </a:moveTo>
                  <a:cubicBezTo>
                    <a:pt x="12876" y="837"/>
                    <a:pt x="21600" y="10231"/>
                    <a:pt x="21600" y="21541"/>
                  </a:cubicBezTo>
                  <a:cubicBezTo>
                    <a:pt x="21600" y="32083"/>
                    <a:pt x="13988" y="41086"/>
                    <a:pt x="3593" y="42840"/>
                  </a:cubicBezTo>
                  <a:lnTo>
                    <a:pt x="0" y="2154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82" name="Text Box 114"/>
            <p:cNvSpPr txBox="1">
              <a:spLocks noChangeArrowheads="1"/>
            </p:cNvSpPr>
            <p:nvPr/>
          </p:nvSpPr>
          <p:spPr bwMode="auto">
            <a:xfrm>
              <a:off x="4890" y="1807"/>
              <a:ext cx="4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swap</a:t>
              </a:r>
              <a:endParaRPr lang="en-US" altLang="zh-TW"/>
            </a:p>
          </p:txBody>
        </p:sp>
      </p:grpSp>
      <p:grpSp>
        <p:nvGrpSpPr>
          <p:cNvPr id="621687" name="Group 119"/>
          <p:cNvGrpSpPr>
            <a:grpSpLocks/>
          </p:cNvGrpSpPr>
          <p:nvPr/>
        </p:nvGrpSpPr>
        <p:grpSpPr bwMode="auto">
          <a:xfrm>
            <a:off x="3575050" y="4468813"/>
            <a:ext cx="1584325" cy="400050"/>
            <a:chOff x="2252" y="2815"/>
            <a:chExt cx="998" cy="252"/>
          </a:xfrm>
        </p:grpSpPr>
        <p:sp>
          <p:nvSpPr>
            <p:cNvPr id="621680" name="Line 112"/>
            <p:cNvSpPr>
              <a:spLocks noChangeShapeType="1"/>
            </p:cNvSpPr>
            <p:nvPr/>
          </p:nvSpPr>
          <p:spPr bwMode="auto">
            <a:xfrm>
              <a:off x="2252" y="3067"/>
              <a:ext cx="99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683" name="Text Box 115"/>
            <p:cNvSpPr txBox="1">
              <a:spLocks noChangeArrowheads="1"/>
            </p:cNvSpPr>
            <p:nvPr/>
          </p:nvSpPr>
          <p:spPr bwMode="auto">
            <a:xfrm>
              <a:off x="2562" y="2815"/>
              <a:ext cx="4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swap</a:t>
              </a:r>
              <a:endParaRPr lang="en-US" altLang="zh-TW"/>
            </a:p>
          </p:txBody>
        </p:sp>
      </p:grpSp>
      <p:grpSp>
        <p:nvGrpSpPr>
          <p:cNvPr id="621688" name="Group 120"/>
          <p:cNvGrpSpPr>
            <a:grpSpLocks/>
          </p:cNvGrpSpPr>
          <p:nvPr/>
        </p:nvGrpSpPr>
        <p:grpSpPr bwMode="auto">
          <a:xfrm>
            <a:off x="265113" y="3429000"/>
            <a:ext cx="2938462" cy="2660650"/>
            <a:chOff x="167" y="2160"/>
            <a:chExt cx="1851" cy="1676"/>
          </a:xfrm>
        </p:grpSpPr>
        <p:grpSp>
          <p:nvGrpSpPr>
            <p:cNvPr id="59403" name="Group 84"/>
            <p:cNvGrpSpPr>
              <a:grpSpLocks/>
            </p:cNvGrpSpPr>
            <p:nvPr/>
          </p:nvGrpSpPr>
          <p:grpSpPr bwMode="auto">
            <a:xfrm>
              <a:off x="476" y="2160"/>
              <a:ext cx="1542" cy="1676"/>
              <a:chOff x="3762" y="475"/>
              <a:chExt cx="1542" cy="1676"/>
            </a:xfrm>
          </p:grpSpPr>
          <p:sp>
            <p:nvSpPr>
              <p:cNvPr id="621598" name="Oval 30"/>
              <p:cNvSpPr>
                <a:spLocks noChangeArrowheads="1"/>
              </p:cNvSpPr>
              <p:nvPr/>
            </p:nvSpPr>
            <p:spPr bwMode="auto">
              <a:xfrm>
                <a:off x="4477" y="475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599" name="Text Box 31"/>
              <p:cNvSpPr txBox="1">
                <a:spLocks noChangeArrowheads="1"/>
              </p:cNvSpPr>
              <p:nvPr/>
            </p:nvSpPr>
            <p:spPr bwMode="auto">
              <a:xfrm>
                <a:off x="4547" y="5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/>
                  <a:t>5</a:t>
                </a:r>
              </a:p>
            </p:txBody>
          </p:sp>
          <p:sp>
            <p:nvSpPr>
              <p:cNvPr id="621600" name="Oval 32"/>
              <p:cNvSpPr>
                <a:spLocks noChangeArrowheads="1"/>
              </p:cNvSpPr>
              <p:nvPr/>
            </p:nvSpPr>
            <p:spPr bwMode="auto">
              <a:xfrm>
                <a:off x="4062" y="111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601" name="Text Box 33"/>
              <p:cNvSpPr txBox="1">
                <a:spLocks noChangeArrowheads="1"/>
              </p:cNvSpPr>
              <p:nvPr/>
            </p:nvSpPr>
            <p:spPr bwMode="auto">
              <a:xfrm>
                <a:off x="4092" y="116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/>
                  <a:t>10</a:t>
                </a:r>
              </a:p>
            </p:txBody>
          </p:sp>
          <p:sp>
            <p:nvSpPr>
              <p:cNvPr id="621602" name="Oval 34"/>
              <p:cNvSpPr>
                <a:spLocks noChangeArrowheads="1"/>
              </p:cNvSpPr>
              <p:nvPr/>
            </p:nvSpPr>
            <p:spPr bwMode="auto">
              <a:xfrm>
                <a:off x="4968" y="1107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603" name="Text Box 35"/>
              <p:cNvSpPr txBox="1">
                <a:spLocks noChangeArrowheads="1"/>
              </p:cNvSpPr>
              <p:nvPr/>
            </p:nvSpPr>
            <p:spPr bwMode="auto">
              <a:xfrm>
                <a:off x="5038" y="115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/>
                  <a:t>7</a:t>
                </a:r>
              </a:p>
            </p:txBody>
          </p:sp>
          <p:sp>
            <p:nvSpPr>
              <p:cNvPr id="621604" name="Oval 36"/>
              <p:cNvSpPr>
                <a:spLocks noChangeArrowheads="1"/>
              </p:cNvSpPr>
              <p:nvPr/>
            </p:nvSpPr>
            <p:spPr bwMode="auto">
              <a:xfrm>
                <a:off x="3762" y="1815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605" name="Text Box 37"/>
              <p:cNvSpPr txBox="1">
                <a:spLocks noChangeArrowheads="1"/>
              </p:cNvSpPr>
              <p:nvPr/>
            </p:nvSpPr>
            <p:spPr bwMode="auto">
              <a:xfrm>
                <a:off x="3792" y="18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/>
                  <a:t>16</a:t>
                </a:r>
              </a:p>
            </p:txBody>
          </p:sp>
          <p:sp>
            <p:nvSpPr>
              <p:cNvPr id="621606" name="Oval 38"/>
              <p:cNvSpPr>
                <a:spLocks noChangeArrowheads="1"/>
              </p:cNvSpPr>
              <p:nvPr/>
            </p:nvSpPr>
            <p:spPr bwMode="auto">
              <a:xfrm>
                <a:off x="4338" y="1815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607" name="Text Box 39"/>
              <p:cNvSpPr txBox="1">
                <a:spLocks noChangeArrowheads="1"/>
              </p:cNvSpPr>
              <p:nvPr/>
            </p:nvSpPr>
            <p:spPr bwMode="auto">
              <a:xfrm>
                <a:off x="4368" y="18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TW">
                    <a:solidFill>
                      <a:srgbClr val="FF0000"/>
                    </a:solidFill>
                  </a:rPr>
                  <a:t>15</a:t>
                </a:r>
              </a:p>
            </p:txBody>
          </p:sp>
          <p:cxnSp>
            <p:nvCxnSpPr>
              <p:cNvPr id="621608" name="AutoShape 40"/>
              <p:cNvCxnSpPr>
                <a:cxnSpLocks noChangeShapeType="1"/>
                <a:stCxn id="621598" idx="3"/>
                <a:endCxn id="621600" idx="0"/>
              </p:cNvCxnSpPr>
              <p:nvPr/>
            </p:nvCxnSpPr>
            <p:spPr bwMode="auto">
              <a:xfrm flipH="1">
                <a:off x="4230" y="762"/>
                <a:ext cx="296" cy="3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1609" name="AutoShape 41"/>
              <p:cNvCxnSpPr>
                <a:cxnSpLocks noChangeShapeType="1"/>
                <a:stCxn id="621600" idx="3"/>
                <a:endCxn id="621604" idx="0"/>
              </p:cNvCxnSpPr>
              <p:nvPr/>
            </p:nvCxnSpPr>
            <p:spPr bwMode="auto">
              <a:xfrm flipH="1">
                <a:off x="3930" y="1401"/>
                <a:ext cx="181" cy="4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1610" name="AutoShape 42"/>
              <p:cNvCxnSpPr>
                <a:cxnSpLocks noChangeShapeType="1"/>
                <a:stCxn id="621600" idx="5"/>
                <a:endCxn id="621606" idx="0"/>
              </p:cNvCxnSpPr>
              <p:nvPr/>
            </p:nvCxnSpPr>
            <p:spPr bwMode="auto">
              <a:xfrm>
                <a:off x="4349" y="1401"/>
                <a:ext cx="157" cy="4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1611" name="AutoShape 43"/>
              <p:cNvCxnSpPr>
                <a:cxnSpLocks noChangeShapeType="1"/>
                <a:stCxn id="621598" idx="5"/>
                <a:endCxn id="621602" idx="0"/>
              </p:cNvCxnSpPr>
              <p:nvPr/>
            </p:nvCxnSpPr>
            <p:spPr bwMode="auto">
              <a:xfrm>
                <a:off x="4764" y="762"/>
                <a:ext cx="372" cy="3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21684" name="Text Box 116"/>
            <p:cNvSpPr txBox="1">
              <a:spLocks noChangeArrowheads="1"/>
            </p:cNvSpPr>
            <p:nvPr/>
          </p:nvSpPr>
          <p:spPr bwMode="auto">
            <a:xfrm>
              <a:off x="167" y="2796"/>
              <a:ext cx="57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A heap</a:t>
              </a:r>
              <a:endParaRPr lang="en-US" altLang="zh-TW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2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2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2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2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2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2nd Semester, 2016-2017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Adding a New Number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Add the new number in the bottommost level</a:t>
            </a:r>
          </a:p>
          <a:p>
            <a:pPr eaLnBrk="1" hangingPunct="1">
              <a:defRPr/>
            </a:pPr>
            <a:r>
              <a:rPr lang="en-US" altLang="zh-TW" smtClean="0"/>
              <a:t>Re-heapify the resultant tree</a:t>
            </a:r>
          </a:p>
          <a:p>
            <a:pPr lvl="1" eaLnBrk="1" hangingPunct="1">
              <a:defRPr/>
            </a:pPr>
            <a:r>
              <a:rPr lang="en-US" altLang="zh-TW" smtClean="0"/>
              <a:t>Compare the new number with its parent</a:t>
            </a:r>
          </a:p>
          <a:p>
            <a:pPr lvl="1" eaLnBrk="1" hangingPunct="1">
              <a:defRPr/>
            </a:pPr>
            <a:r>
              <a:rPr lang="en-US" altLang="zh-TW" smtClean="0"/>
              <a:t>Swap if parent is larger</a:t>
            </a:r>
          </a:p>
          <a:p>
            <a:pPr lvl="1" eaLnBrk="1" hangingPunct="1">
              <a:defRPr/>
            </a:pPr>
            <a:r>
              <a:rPr lang="en-US" altLang="zh-TW" smtClean="0"/>
              <a:t>Continue swapping until parent is smaller</a:t>
            </a:r>
          </a:p>
          <a:p>
            <a:pPr eaLnBrk="1" hangingPunct="1">
              <a:defRPr/>
            </a:pPr>
            <a:endParaRPr lang="en-US" altLang="zh-TW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7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72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2nd Semester, 2016-2017</a:t>
            </a:r>
            <a:endParaRPr lang="en-US" altLang="zh-TW"/>
          </a:p>
        </p:txBody>
      </p:sp>
      <p:sp>
        <p:nvSpPr>
          <p:cNvPr id="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23618" name="Oval 2"/>
          <p:cNvSpPr>
            <a:spLocks noChangeArrowheads="1"/>
          </p:cNvSpPr>
          <p:nvPr/>
        </p:nvSpPr>
        <p:spPr bwMode="auto">
          <a:xfrm>
            <a:off x="1793875" y="5270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1905000" y="60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7</a:t>
            </a:r>
          </a:p>
        </p:txBody>
      </p:sp>
      <p:sp>
        <p:nvSpPr>
          <p:cNvPr id="623620" name="Oval 4"/>
          <p:cNvSpPr>
            <a:spLocks noChangeArrowheads="1"/>
          </p:cNvSpPr>
          <p:nvPr/>
        </p:nvSpPr>
        <p:spPr bwMode="auto">
          <a:xfrm>
            <a:off x="1135063" y="15414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21" name="Text Box 5"/>
          <p:cNvSpPr txBox="1">
            <a:spLocks noChangeArrowheads="1"/>
          </p:cNvSpPr>
          <p:nvPr/>
        </p:nvSpPr>
        <p:spPr bwMode="auto">
          <a:xfrm>
            <a:off x="1182688" y="16240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10</a:t>
            </a:r>
          </a:p>
        </p:txBody>
      </p:sp>
      <p:sp>
        <p:nvSpPr>
          <p:cNvPr id="623622" name="Oval 6"/>
          <p:cNvSpPr>
            <a:spLocks noChangeArrowheads="1"/>
          </p:cNvSpPr>
          <p:nvPr/>
        </p:nvSpPr>
        <p:spPr bwMode="auto">
          <a:xfrm>
            <a:off x="2573338" y="15303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23" name="Text Box 7"/>
          <p:cNvSpPr txBox="1">
            <a:spLocks noChangeArrowheads="1"/>
          </p:cNvSpPr>
          <p:nvPr/>
        </p:nvSpPr>
        <p:spPr bwMode="auto">
          <a:xfrm>
            <a:off x="2620963" y="1612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15</a:t>
            </a:r>
          </a:p>
        </p:txBody>
      </p:sp>
      <p:sp>
        <p:nvSpPr>
          <p:cNvPr id="623624" name="Oval 8"/>
          <p:cNvSpPr>
            <a:spLocks noChangeArrowheads="1"/>
          </p:cNvSpPr>
          <p:nvPr/>
        </p:nvSpPr>
        <p:spPr bwMode="auto">
          <a:xfrm>
            <a:off x="658813" y="2654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25" name="Text Box 9"/>
          <p:cNvSpPr txBox="1">
            <a:spLocks noChangeArrowheads="1"/>
          </p:cNvSpPr>
          <p:nvPr/>
        </p:nvSpPr>
        <p:spPr bwMode="auto">
          <a:xfrm>
            <a:off x="706438" y="27368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16</a:t>
            </a:r>
          </a:p>
        </p:txBody>
      </p:sp>
      <p:cxnSp>
        <p:nvCxnSpPr>
          <p:cNvPr id="623626" name="AutoShape 10"/>
          <p:cNvCxnSpPr>
            <a:cxnSpLocks noChangeShapeType="1"/>
            <a:stCxn id="623618" idx="3"/>
            <a:endCxn id="623620" idx="0"/>
          </p:cNvCxnSpPr>
          <p:nvPr/>
        </p:nvCxnSpPr>
        <p:spPr bwMode="auto">
          <a:xfrm flipH="1">
            <a:off x="1401763" y="982663"/>
            <a:ext cx="46990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3627" name="AutoShape 11"/>
          <p:cNvCxnSpPr>
            <a:cxnSpLocks noChangeShapeType="1"/>
            <a:stCxn id="623620" idx="3"/>
            <a:endCxn id="623624" idx="0"/>
          </p:cNvCxnSpPr>
          <p:nvPr/>
        </p:nvCxnSpPr>
        <p:spPr bwMode="auto">
          <a:xfrm flipH="1">
            <a:off x="925513" y="1997075"/>
            <a:ext cx="28733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3628" name="AutoShape 12"/>
          <p:cNvCxnSpPr>
            <a:cxnSpLocks noChangeShapeType="1"/>
            <a:stCxn id="623618" idx="5"/>
            <a:endCxn id="623622" idx="0"/>
          </p:cNvCxnSpPr>
          <p:nvPr/>
        </p:nvCxnSpPr>
        <p:spPr bwMode="auto">
          <a:xfrm>
            <a:off x="2249488" y="982663"/>
            <a:ext cx="59055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3629" name="Oval 13"/>
          <p:cNvSpPr>
            <a:spLocks noChangeArrowheads="1"/>
          </p:cNvSpPr>
          <p:nvPr/>
        </p:nvSpPr>
        <p:spPr bwMode="auto">
          <a:xfrm>
            <a:off x="1582738" y="26384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30" name="Text Box 14"/>
          <p:cNvSpPr txBox="1">
            <a:spLocks noChangeArrowheads="1"/>
          </p:cNvSpPr>
          <p:nvPr/>
        </p:nvSpPr>
        <p:spPr bwMode="auto">
          <a:xfrm>
            <a:off x="1693863" y="27209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23631" name="AutoShape 15"/>
          <p:cNvCxnSpPr>
            <a:cxnSpLocks noChangeShapeType="1"/>
            <a:endCxn id="623629" idx="0"/>
          </p:cNvCxnSpPr>
          <p:nvPr/>
        </p:nvCxnSpPr>
        <p:spPr bwMode="auto">
          <a:xfrm>
            <a:off x="1600200" y="1981200"/>
            <a:ext cx="249238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3632" name="Oval 16"/>
          <p:cNvSpPr>
            <a:spLocks noChangeArrowheads="1"/>
          </p:cNvSpPr>
          <p:nvPr/>
        </p:nvSpPr>
        <p:spPr bwMode="auto">
          <a:xfrm>
            <a:off x="4470400" y="5492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33" name="Text Box 17"/>
          <p:cNvSpPr txBox="1">
            <a:spLocks noChangeArrowheads="1"/>
          </p:cNvSpPr>
          <p:nvPr/>
        </p:nvSpPr>
        <p:spPr bwMode="auto">
          <a:xfrm>
            <a:off x="4581525" y="631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7</a:t>
            </a:r>
          </a:p>
        </p:txBody>
      </p:sp>
      <p:sp>
        <p:nvSpPr>
          <p:cNvPr id="623634" name="Oval 18"/>
          <p:cNvSpPr>
            <a:spLocks noChangeArrowheads="1"/>
          </p:cNvSpPr>
          <p:nvPr/>
        </p:nvSpPr>
        <p:spPr bwMode="auto">
          <a:xfrm>
            <a:off x="3811588" y="15636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35" name="Text Box 19"/>
          <p:cNvSpPr txBox="1">
            <a:spLocks noChangeArrowheads="1"/>
          </p:cNvSpPr>
          <p:nvPr/>
        </p:nvSpPr>
        <p:spPr bwMode="auto">
          <a:xfrm>
            <a:off x="3922713" y="1646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3636" name="Oval 20"/>
          <p:cNvSpPr>
            <a:spLocks noChangeArrowheads="1"/>
          </p:cNvSpPr>
          <p:nvPr/>
        </p:nvSpPr>
        <p:spPr bwMode="auto">
          <a:xfrm>
            <a:off x="5249863" y="15525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37" name="Text Box 21"/>
          <p:cNvSpPr txBox="1">
            <a:spLocks noChangeArrowheads="1"/>
          </p:cNvSpPr>
          <p:nvPr/>
        </p:nvSpPr>
        <p:spPr bwMode="auto">
          <a:xfrm>
            <a:off x="5297488" y="16351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15</a:t>
            </a:r>
          </a:p>
        </p:txBody>
      </p:sp>
      <p:sp>
        <p:nvSpPr>
          <p:cNvPr id="623638" name="Oval 22"/>
          <p:cNvSpPr>
            <a:spLocks noChangeArrowheads="1"/>
          </p:cNvSpPr>
          <p:nvPr/>
        </p:nvSpPr>
        <p:spPr bwMode="auto">
          <a:xfrm>
            <a:off x="3335338" y="26765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39" name="Text Box 23"/>
          <p:cNvSpPr txBox="1">
            <a:spLocks noChangeArrowheads="1"/>
          </p:cNvSpPr>
          <p:nvPr/>
        </p:nvSpPr>
        <p:spPr bwMode="auto">
          <a:xfrm>
            <a:off x="3382963" y="27590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16</a:t>
            </a:r>
          </a:p>
        </p:txBody>
      </p:sp>
      <p:cxnSp>
        <p:nvCxnSpPr>
          <p:cNvPr id="623640" name="AutoShape 24"/>
          <p:cNvCxnSpPr>
            <a:cxnSpLocks noChangeShapeType="1"/>
            <a:stCxn id="623632" idx="3"/>
            <a:endCxn id="623634" idx="0"/>
          </p:cNvCxnSpPr>
          <p:nvPr/>
        </p:nvCxnSpPr>
        <p:spPr bwMode="auto">
          <a:xfrm flipH="1">
            <a:off x="4078288" y="1004888"/>
            <a:ext cx="46990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3641" name="AutoShape 25"/>
          <p:cNvCxnSpPr>
            <a:cxnSpLocks noChangeShapeType="1"/>
            <a:stCxn id="623634" idx="3"/>
            <a:endCxn id="623638" idx="0"/>
          </p:cNvCxnSpPr>
          <p:nvPr/>
        </p:nvCxnSpPr>
        <p:spPr bwMode="auto">
          <a:xfrm flipH="1">
            <a:off x="3602038" y="2019300"/>
            <a:ext cx="28733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3642" name="AutoShape 26"/>
          <p:cNvCxnSpPr>
            <a:cxnSpLocks noChangeShapeType="1"/>
            <a:stCxn id="623632" idx="5"/>
            <a:endCxn id="623636" idx="0"/>
          </p:cNvCxnSpPr>
          <p:nvPr/>
        </p:nvCxnSpPr>
        <p:spPr bwMode="auto">
          <a:xfrm>
            <a:off x="4926013" y="1004888"/>
            <a:ext cx="59055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3643" name="Oval 27"/>
          <p:cNvSpPr>
            <a:spLocks noChangeArrowheads="1"/>
          </p:cNvSpPr>
          <p:nvPr/>
        </p:nvSpPr>
        <p:spPr bwMode="auto">
          <a:xfrm>
            <a:off x="4259263" y="26606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44" name="Text Box 28"/>
          <p:cNvSpPr txBox="1">
            <a:spLocks noChangeArrowheads="1"/>
          </p:cNvSpPr>
          <p:nvPr/>
        </p:nvSpPr>
        <p:spPr bwMode="auto">
          <a:xfrm>
            <a:off x="4306888" y="2743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10</a:t>
            </a:r>
          </a:p>
        </p:txBody>
      </p:sp>
      <p:cxnSp>
        <p:nvCxnSpPr>
          <p:cNvPr id="623645" name="AutoShape 29"/>
          <p:cNvCxnSpPr>
            <a:cxnSpLocks noChangeShapeType="1"/>
            <a:endCxn id="623643" idx="0"/>
          </p:cNvCxnSpPr>
          <p:nvPr/>
        </p:nvCxnSpPr>
        <p:spPr bwMode="auto">
          <a:xfrm>
            <a:off x="4276725" y="2003425"/>
            <a:ext cx="249238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3646" name="Oval 30"/>
          <p:cNvSpPr>
            <a:spLocks noChangeArrowheads="1"/>
          </p:cNvSpPr>
          <p:nvPr/>
        </p:nvSpPr>
        <p:spPr bwMode="auto">
          <a:xfrm>
            <a:off x="7180263" y="5492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47" name="Text Box 31"/>
          <p:cNvSpPr txBox="1">
            <a:spLocks noChangeArrowheads="1"/>
          </p:cNvSpPr>
          <p:nvPr/>
        </p:nvSpPr>
        <p:spPr bwMode="auto">
          <a:xfrm>
            <a:off x="7291388" y="631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3648" name="Oval 32"/>
          <p:cNvSpPr>
            <a:spLocks noChangeArrowheads="1"/>
          </p:cNvSpPr>
          <p:nvPr/>
        </p:nvSpPr>
        <p:spPr bwMode="auto">
          <a:xfrm>
            <a:off x="6521450" y="15636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49" name="Text Box 33"/>
          <p:cNvSpPr txBox="1">
            <a:spLocks noChangeArrowheads="1"/>
          </p:cNvSpPr>
          <p:nvPr/>
        </p:nvSpPr>
        <p:spPr bwMode="auto">
          <a:xfrm>
            <a:off x="6632575" y="1646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7</a:t>
            </a:r>
          </a:p>
        </p:txBody>
      </p:sp>
      <p:sp>
        <p:nvSpPr>
          <p:cNvPr id="623650" name="Oval 34"/>
          <p:cNvSpPr>
            <a:spLocks noChangeArrowheads="1"/>
          </p:cNvSpPr>
          <p:nvPr/>
        </p:nvSpPr>
        <p:spPr bwMode="auto">
          <a:xfrm>
            <a:off x="7959725" y="15525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51" name="Text Box 35"/>
          <p:cNvSpPr txBox="1">
            <a:spLocks noChangeArrowheads="1"/>
          </p:cNvSpPr>
          <p:nvPr/>
        </p:nvSpPr>
        <p:spPr bwMode="auto">
          <a:xfrm>
            <a:off x="8007350" y="16351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15</a:t>
            </a:r>
          </a:p>
        </p:txBody>
      </p:sp>
      <p:sp>
        <p:nvSpPr>
          <p:cNvPr id="623652" name="Oval 36"/>
          <p:cNvSpPr>
            <a:spLocks noChangeArrowheads="1"/>
          </p:cNvSpPr>
          <p:nvPr/>
        </p:nvSpPr>
        <p:spPr bwMode="auto">
          <a:xfrm>
            <a:off x="6045200" y="26765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53" name="Text Box 37"/>
          <p:cNvSpPr txBox="1">
            <a:spLocks noChangeArrowheads="1"/>
          </p:cNvSpPr>
          <p:nvPr/>
        </p:nvSpPr>
        <p:spPr bwMode="auto">
          <a:xfrm>
            <a:off x="6092825" y="27590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16</a:t>
            </a:r>
          </a:p>
        </p:txBody>
      </p:sp>
      <p:cxnSp>
        <p:nvCxnSpPr>
          <p:cNvPr id="623654" name="AutoShape 38"/>
          <p:cNvCxnSpPr>
            <a:cxnSpLocks noChangeShapeType="1"/>
            <a:stCxn id="623646" idx="3"/>
            <a:endCxn id="623648" idx="0"/>
          </p:cNvCxnSpPr>
          <p:nvPr/>
        </p:nvCxnSpPr>
        <p:spPr bwMode="auto">
          <a:xfrm flipH="1">
            <a:off x="6788150" y="1004888"/>
            <a:ext cx="46990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3655" name="AutoShape 39"/>
          <p:cNvCxnSpPr>
            <a:cxnSpLocks noChangeShapeType="1"/>
            <a:stCxn id="623648" idx="3"/>
            <a:endCxn id="623652" idx="0"/>
          </p:cNvCxnSpPr>
          <p:nvPr/>
        </p:nvCxnSpPr>
        <p:spPr bwMode="auto">
          <a:xfrm flipH="1">
            <a:off x="6311900" y="2019300"/>
            <a:ext cx="287338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3656" name="AutoShape 40"/>
          <p:cNvCxnSpPr>
            <a:cxnSpLocks noChangeShapeType="1"/>
            <a:stCxn id="623646" idx="5"/>
            <a:endCxn id="623650" idx="0"/>
          </p:cNvCxnSpPr>
          <p:nvPr/>
        </p:nvCxnSpPr>
        <p:spPr bwMode="auto">
          <a:xfrm>
            <a:off x="7635875" y="1004888"/>
            <a:ext cx="59055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3657" name="Oval 41"/>
          <p:cNvSpPr>
            <a:spLocks noChangeArrowheads="1"/>
          </p:cNvSpPr>
          <p:nvPr/>
        </p:nvSpPr>
        <p:spPr bwMode="auto">
          <a:xfrm>
            <a:off x="6969125" y="26606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658" name="Text Box 42"/>
          <p:cNvSpPr txBox="1">
            <a:spLocks noChangeArrowheads="1"/>
          </p:cNvSpPr>
          <p:nvPr/>
        </p:nvSpPr>
        <p:spPr bwMode="auto">
          <a:xfrm>
            <a:off x="7016750" y="2743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/>
              <a:t>10</a:t>
            </a:r>
          </a:p>
        </p:txBody>
      </p:sp>
      <p:cxnSp>
        <p:nvCxnSpPr>
          <p:cNvPr id="623659" name="AutoShape 43"/>
          <p:cNvCxnSpPr>
            <a:cxnSpLocks noChangeShapeType="1"/>
            <a:endCxn id="623657" idx="0"/>
          </p:cNvCxnSpPr>
          <p:nvPr/>
        </p:nvCxnSpPr>
        <p:spPr bwMode="auto">
          <a:xfrm>
            <a:off x="6986588" y="2003425"/>
            <a:ext cx="24923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3711" name="Text Box 95"/>
          <p:cNvSpPr txBox="1">
            <a:spLocks noChangeArrowheads="1"/>
          </p:cNvSpPr>
          <p:nvPr/>
        </p:nvSpPr>
        <p:spPr bwMode="auto">
          <a:xfrm>
            <a:off x="539750" y="62071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/>
              <a:t>Add 5</a:t>
            </a:r>
          </a:p>
        </p:txBody>
      </p:sp>
      <p:grpSp>
        <p:nvGrpSpPr>
          <p:cNvPr id="623713" name="Group 97"/>
          <p:cNvGrpSpPr>
            <a:grpSpLocks/>
          </p:cNvGrpSpPr>
          <p:nvPr/>
        </p:nvGrpSpPr>
        <p:grpSpPr bwMode="auto">
          <a:xfrm>
            <a:off x="547688" y="3549650"/>
            <a:ext cx="7980362" cy="2682875"/>
            <a:chOff x="345" y="2236"/>
            <a:chExt cx="5027" cy="1690"/>
          </a:xfrm>
        </p:grpSpPr>
        <p:sp>
          <p:nvSpPr>
            <p:cNvPr id="623660" name="Oval 44"/>
            <p:cNvSpPr>
              <a:spLocks noChangeArrowheads="1"/>
            </p:cNvSpPr>
            <p:nvPr/>
          </p:nvSpPr>
          <p:spPr bwMode="auto">
            <a:xfrm>
              <a:off x="1173" y="225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61" name="Text Box 45"/>
            <p:cNvSpPr txBox="1">
              <a:spLocks noChangeArrowheads="1"/>
            </p:cNvSpPr>
            <p:nvPr/>
          </p:nvSpPr>
          <p:spPr bwMode="auto">
            <a:xfrm>
              <a:off x="1243" y="23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623662" name="Oval 46"/>
            <p:cNvSpPr>
              <a:spLocks noChangeArrowheads="1"/>
            </p:cNvSpPr>
            <p:nvPr/>
          </p:nvSpPr>
          <p:spPr bwMode="auto">
            <a:xfrm>
              <a:off x="758" y="28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63" name="Text Box 47"/>
            <p:cNvSpPr txBox="1">
              <a:spLocks noChangeArrowheads="1"/>
            </p:cNvSpPr>
            <p:nvPr/>
          </p:nvSpPr>
          <p:spPr bwMode="auto">
            <a:xfrm>
              <a:off x="828" y="294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623664" name="Oval 48"/>
            <p:cNvSpPr>
              <a:spLocks noChangeArrowheads="1"/>
            </p:cNvSpPr>
            <p:nvPr/>
          </p:nvSpPr>
          <p:spPr bwMode="auto">
            <a:xfrm>
              <a:off x="1664" y="288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65" name="Text Box 49"/>
            <p:cNvSpPr txBox="1">
              <a:spLocks noChangeArrowheads="1"/>
            </p:cNvSpPr>
            <p:nvPr/>
          </p:nvSpPr>
          <p:spPr bwMode="auto">
            <a:xfrm>
              <a:off x="1694" y="293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15</a:t>
              </a:r>
            </a:p>
          </p:txBody>
        </p:sp>
        <p:sp>
          <p:nvSpPr>
            <p:cNvPr id="623666" name="Oval 50"/>
            <p:cNvSpPr>
              <a:spLocks noChangeArrowheads="1"/>
            </p:cNvSpPr>
            <p:nvPr/>
          </p:nvSpPr>
          <p:spPr bwMode="auto">
            <a:xfrm>
              <a:off x="458" y="359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67" name="Text Box 51"/>
            <p:cNvSpPr txBox="1">
              <a:spLocks noChangeArrowheads="1"/>
            </p:cNvSpPr>
            <p:nvPr/>
          </p:nvSpPr>
          <p:spPr bwMode="auto">
            <a:xfrm>
              <a:off x="488" y="364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cxnSp>
          <p:nvCxnSpPr>
            <p:cNvPr id="623668" name="AutoShape 52"/>
            <p:cNvCxnSpPr>
              <a:cxnSpLocks noChangeShapeType="1"/>
              <a:stCxn id="623660" idx="3"/>
              <a:endCxn id="623662" idx="0"/>
            </p:cNvCxnSpPr>
            <p:nvPr/>
          </p:nvCxnSpPr>
          <p:spPr bwMode="auto">
            <a:xfrm flipH="1">
              <a:off x="926" y="2537"/>
              <a:ext cx="296" cy="3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3669" name="AutoShape 53"/>
            <p:cNvCxnSpPr>
              <a:cxnSpLocks noChangeShapeType="1"/>
              <a:stCxn id="623662" idx="3"/>
              <a:endCxn id="623666" idx="0"/>
            </p:cNvCxnSpPr>
            <p:nvPr/>
          </p:nvCxnSpPr>
          <p:spPr bwMode="auto">
            <a:xfrm flipH="1">
              <a:off x="626" y="3176"/>
              <a:ext cx="181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3670" name="AutoShape 54"/>
            <p:cNvCxnSpPr>
              <a:cxnSpLocks noChangeShapeType="1"/>
              <a:stCxn id="623660" idx="5"/>
              <a:endCxn id="623664" idx="0"/>
            </p:cNvCxnSpPr>
            <p:nvPr/>
          </p:nvCxnSpPr>
          <p:spPr bwMode="auto">
            <a:xfrm>
              <a:off x="1460" y="2537"/>
              <a:ext cx="372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671" name="Oval 55"/>
            <p:cNvSpPr>
              <a:spLocks noChangeArrowheads="1"/>
            </p:cNvSpPr>
            <p:nvPr/>
          </p:nvSpPr>
          <p:spPr bwMode="auto">
            <a:xfrm>
              <a:off x="1040" y="358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72" name="Text Box 56"/>
            <p:cNvSpPr txBox="1">
              <a:spLocks noChangeArrowheads="1"/>
            </p:cNvSpPr>
            <p:nvPr/>
          </p:nvSpPr>
          <p:spPr bwMode="auto">
            <a:xfrm>
              <a:off x="1070" y="36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cxnSp>
          <p:nvCxnSpPr>
            <p:cNvPr id="623673" name="AutoShape 57"/>
            <p:cNvCxnSpPr>
              <a:cxnSpLocks noChangeShapeType="1"/>
              <a:endCxn id="623671" idx="0"/>
            </p:cNvCxnSpPr>
            <p:nvPr/>
          </p:nvCxnSpPr>
          <p:spPr bwMode="auto">
            <a:xfrm>
              <a:off x="1051" y="3166"/>
              <a:ext cx="157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674" name="Oval 58"/>
            <p:cNvSpPr>
              <a:spLocks noChangeArrowheads="1"/>
            </p:cNvSpPr>
            <p:nvPr/>
          </p:nvSpPr>
          <p:spPr bwMode="auto">
            <a:xfrm>
              <a:off x="1512" y="356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75" name="Text Box 59"/>
            <p:cNvSpPr txBox="1">
              <a:spLocks noChangeArrowheads="1"/>
            </p:cNvSpPr>
            <p:nvPr/>
          </p:nvSpPr>
          <p:spPr bwMode="auto">
            <a:xfrm>
              <a:off x="1582" y="36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623676" name="AutoShape 60"/>
            <p:cNvCxnSpPr>
              <a:cxnSpLocks noChangeShapeType="1"/>
              <a:endCxn id="623674" idx="0"/>
            </p:cNvCxnSpPr>
            <p:nvPr/>
          </p:nvCxnSpPr>
          <p:spPr bwMode="auto">
            <a:xfrm flipH="1">
              <a:off x="1680" y="3216"/>
              <a:ext cx="63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677" name="Oval 61"/>
            <p:cNvSpPr>
              <a:spLocks noChangeArrowheads="1"/>
            </p:cNvSpPr>
            <p:nvPr/>
          </p:nvSpPr>
          <p:spPr bwMode="auto">
            <a:xfrm>
              <a:off x="2866" y="22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78" name="Text Box 62"/>
            <p:cNvSpPr txBox="1">
              <a:spLocks noChangeArrowheads="1"/>
            </p:cNvSpPr>
            <p:nvPr/>
          </p:nvSpPr>
          <p:spPr bwMode="auto">
            <a:xfrm>
              <a:off x="2936" y="22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623679" name="Oval 63"/>
            <p:cNvSpPr>
              <a:spLocks noChangeArrowheads="1"/>
            </p:cNvSpPr>
            <p:nvPr/>
          </p:nvSpPr>
          <p:spPr bwMode="auto">
            <a:xfrm>
              <a:off x="2451" y="287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80" name="Text Box 64"/>
            <p:cNvSpPr txBox="1">
              <a:spLocks noChangeArrowheads="1"/>
            </p:cNvSpPr>
            <p:nvPr/>
          </p:nvSpPr>
          <p:spPr bwMode="auto">
            <a:xfrm>
              <a:off x="2521" y="29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623681" name="Oval 65"/>
            <p:cNvSpPr>
              <a:spLocks noChangeArrowheads="1"/>
            </p:cNvSpPr>
            <p:nvPr/>
          </p:nvSpPr>
          <p:spPr bwMode="auto">
            <a:xfrm>
              <a:off x="3357" y="28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82" name="Text Box 66"/>
            <p:cNvSpPr txBox="1">
              <a:spLocks noChangeArrowheads="1"/>
            </p:cNvSpPr>
            <p:nvPr/>
          </p:nvSpPr>
          <p:spPr bwMode="auto">
            <a:xfrm>
              <a:off x="3427" y="2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3683" name="Oval 67"/>
            <p:cNvSpPr>
              <a:spLocks noChangeArrowheads="1"/>
            </p:cNvSpPr>
            <p:nvPr/>
          </p:nvSpPr>
          <p:spPr bwMode="auto">
            <a:xfrm>
              <a:off x="2151" y="35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84" name="Text Box 68"/>
            <p:cNvSpPr txBox="1">
              <a:spLocks noChangeArrowheads="1"/>
            </p:cNvSpPr>
            <p:nvPr/>
          </p:nvSpPr>
          <p:spPr bwMode="auto">
            <a:xfrm>
              <a:off x="2181" y="36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cxnSp>
          <p:nvCxnSpPr>
            <p:cNvPr id="623685" name="AutoShape 69"/>
            <p:cNvCxnSpPr>
              <a:cxnSpLocks noChangeShapeType="1"/>
              <a:stCxn id="623677" idx="3"/>
              <a:endCxn id="623679" idx="0"/>
            </p:cNvCxnSpPr>
            <p:nvPr/>
          </p:nvCxnSpPr>
          <p:spPr bwMode="auto">
            <a:xfrm flipH="1">
              <a:off x="2619" y="2523"/>
              <a:ext cx="296" cy="3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3686" name="AutoShape 70"/>
            <p:cNvCxnSpPr>
              <a:cxnSpLocks noChangeShapeType="1"/>
              <a:stCxn id="623679" idx="3"/>
              <a:endCxn id="623683" idx="0"/>
            </p:cNvCxnSpPr>
            <p:nvPr/>
          </p:nvCxnSpPr>
          <p:spPr bwMode="auto">
            <a:xfrm flipH="1">
              <a:off x="2319" y="3162"/>
              <a:ext cx="181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3687" name="AutoShape 71"/>
            <p:cNvCxnSpPr>
              <a:cxnSpLocks noChangeShapeType="1"/>
              <a:stCxn id="623677" idx="5"/>
              <a:endCxn id="623681" idx="0"/>
            </p:cNvCxnSpPr>
            <p:nvPr/>
          </p:nvCxnSpPr>
          <p:spPr bwMode="auto">
            <a:xfrm>
              <a:off x="3153" y="2523"/>
              <a:ext cx="372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688" name="Oval 72"/>
            <p:cNvSpPr>
              <a:spLocks noChangeArrowheads="1"/>
            </p:cNvSpPr>
            <p:nvPr/>
          </p:nvSpPr>
          <p:spPr bwMode="auto">
            <a:xfrm>
              <a:off x="2733" y="356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89" name="Text Box 73"/>
            <p:cNvSpPr txBox="1">
              <a:spLocks noChangeArrowheads="1"/>
            </p:cNvSpPr>
            <p:nvPr/>
          </p:nvSpPr>
          <p:spPr bwMode="auto">
            <a:xfrm>
              <a:off x="2763" y="361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cxnSp>
          <p:nvCxnSpPr>
            <p:cNvPr id="623690" name="AutoShape 74"/>
            <p:cNvCxnSpPr>
              <a:cxnSpLocks noChangeShapeType="1"/>
              <a:endCxn id="623688" idx="0"/>
            </p:cNvCxnSpPr>
            <p:nvPr/>
          </p:nvCxnSpPr>
          <p:spPr bwMode="auto">
            <a:xfrm>
              <a:off x="2744" y="3152"/>
              <a:ext cx="157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691" name="Oval 75"/>
            <p:cNvSpPr>
              <a:spLocks noChangeArrowheads="1"/>
            </p:cNvSpPr>
            <p:nvPr/>
          </p:nvSpPr>
          <p:spPr bwMode="auto">
            <a:xfrm>
              <a:off x="3205" y="355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92" name="Text Box 76"/>
            <p:cNvSpPr txBox="1">
              <a:spLocks noChangeArrowheads="1"/>
            </p:cNvSpPr>
            <p:nvPr/>
          </p:nvSpPr>
          <p:spPr bwMode="auto">
            <a:xfrm>
              <a:off x="3235" y="360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15</a:t>
              </a:r>
            </a:p>
          </p:txBody>
        </p:sp>
        <p:cxnSp>
          <p:nvCxnSpPr>
            <p:cNvPr id="623693" name="AutoShape 77"/>
            <p:cNvCxnSpPr>
              <a:cxnSpLocks noChangeShapeType="1"/>
              <a:endCxn id="623691" idx="0"/>
            </p:cNvCxnSpPr>
            <p:nvPr/>
          </p:nvCxnSpPr>
          <p:spPr bwMode="auto">
            <a:xfrm flipH="1">
              <a:off x="3373" y="3202"/>
              <a:ext cx="63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694" name="Oval 78"/>
            <p:cNvSpPr>
              <a:spLocks noChangeArrowheads="1"/>
            </p:cNvSpPr>
            <p:nvPr/>
          </p:nvSpPr>
          <p:spPr bwMode="auto">
            <a:xfrm>
              <a:off x="4545" y="22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95" name="Text Box 79"/>
            <p:cNvSpPr txBox="1">
              <a:spLocks noChangeArrowheads="1"/>
            </p:cNvSpPr>
            <p:nvPr/>
          </p:nvSpPr>
          <p:spPr bwMode="auto">
            <a:xfrm>
              <a:off x="4615" y="22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3696" name="Oval 80"/>
            <p:cNvSpPr>
              <a:spLocks noChangeArrowheads="1"/>
            </p:cNvSpPr>
            <p:nvPr/>
          </p:nvSpPr>
          <p:spPr bwMode="auto">
            <a:xfrm>
              <a:off x="4130" y="288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97" name="Text Box 81"/>
            <p:cNvSpPr txBox="1">
              <a:spLocks noChangeArrowheads="1"/>
            </p:cNvSpPr>
            <p:nvPr/>
          </p:nvSpPr>
          <p:spPr bwMode="auto">
            <a:xfrm>
              <a:off x="4200" y="29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623698" name="Oval 82"/>
            <p:cNvSpPr>
              <a:spLocks noChangeArrowheads="1"/>
            </p:cNvSpPr>
            <p:nvPr/>
          </p:nvSpPr>
          <p:spPr bwMode="auto">
            <a:xfrm>
              <a:off x="5036" y="287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99" name="Text Box 83"/>
            <p:cNvSpPr txBox="1">
              <a:spLocks noChangeArrowheads="1"/>
            </p:cNvSpPr>
            <p:nvPr/>
          </p:nvSpPr>
          <p:spPr bwMode="auto">
            <a:xfrm>
              <a:off x="5106" y="29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623700" name="Oval 84"/>
            <p:cNvSpPr>
              <a:spLocks noChangeArrowheads="1"/>
            </p:cNvSpPr>
            <p:nvPr/>
          </p:nvSpPr>
          <p:spPr bwMode="auto">
            <a:xfrm>
              <a:off x="3830" y="358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701" name="Text Box 85"/>
            <p:cNvSpPr txBox="1">
              <a:spLocks noChangeArrowheads="1"/>
            </p:cNvSpPr>
            <p:nvPr/>
          </p:nvSpPr>
          <p:spPr bwMode="auto">
            <a:xfrm>
              <a:off x="3860" y="363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cxnSp>
          <p:nvCxnSpPr>
            <p:cNvPr id="623702" name="AutoShape 86"/>
            <p:cNvCxnSpPr>
              <a:cxnSpLocks noChangeShapeType="1"/>
              <a:stCxn id="623694" idx="3"/>
              <a:endCxn id="623696" idx="0"/>
            </p:cNvCxnSpPr>
            <p:nvPr/>
          </p:nvCxnSpPr>
          <p:spPr bwMode="auto">
            <a:xfrm flipH="1">
              <a:off x="4298" y="2530"/>
              <a:ext cx="296" cy="3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3703" name="AutoShape 87"/>
            <p:cNvCxnSpPr>
              <a:cxnSpLocks noChangeShapeType="1"/>
              <a:stCxn id="623696" idx="3"/>
              <a:endCxn id="623700" idx="0"/>
            </p:cNvCxnSpPr>
            <p:nvPr/>
          </p:nvCxnSpPr>
          <p:spPr bwMode="auto">
            <a:xfrm flipH="1">
              <a:off x="3998" y="3169"/>
              <a:ext cx="181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3704" name="AutoShape 88"/>
            <p:cNvCxnSpPr>
              <a:cxnSpLocks noChangeShapeType="1"/>
              <a:stCxn id="623694" idx="5"/>
              <a:endCxn id="623698" idx="0"/>
            </p:cNvCxnSpPr>
            <p:nvPr/>
          </p:nvCxnSpPr>
          <p:spPr bwMode="auto">
            <a:xfrm>
              <a:off x="4832" y="2530"/>
              <a:ext cx="372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705" name="Oval 89"/>
            <p:cNvSpPr>
              <a:spLocks noChangeArrowheads="1"/>
            </p:cNvSpPr>
            <p:nvPr/>
          </p:nvSpPr>
          <p:spPr bwMode="auto">
            <a:xfrm>
              <a:off x="4412" y="357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706" name="Text Box 90"/>
            <p:cNvSpPr txBox="1">
              <a:spLocks noChangeArrowheads="1"/>
            </p:cNvSpPr>
            <p:nvPr/>
          </p:nvSpPr>
          <p:spPr bwMode="auto">
            <a:xfrm>
              <a:off x="4442" y="362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cxnSp>
          <p:nvCxnSpPr>
            <p:cNvPr id="623707" name="AutoShape 91"/>
            <p:cNvCxnSpPr>
              <a:cxnSpLocks noChangeShapeType="1"/>
              <a:endCxn id="623705" idx="0"/>
            </p:cNvCxnSpPr>
            <p:nvPr/>
          </p:nvCxnSpPr>
          <p:spPr bwMode="auto">
            <a:xfrm>
              <a:off x="4423" y="3159"/>
              <a:ext cx="157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708" name="Oval 92"/>
            <p:cNvSpPr>
              <a:spLocks noChangeArrowheads="1"/>
            </p:cNvSpPr>
            <p:nvPr/>
          </p:nvSpPr>
          <p:spPr bwMode="auto">
            <a:xfrm>
              <a:off x="4884" y="356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709" name="Text Box 93"/>
            <p:cNvSpPr txBox="1">
              <a:spLocks noChangeArrowheads="1"/>
            </p:cNvSpPr>
            <p:nvPr/>
          </p:nvSpPr>
          <p:spPr bwMode="auto">
            <a:xfrm>
              <a:off x="4914" y="361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15</a:t>
              </a:r>
            </a:p>
          </p:txBody>
        </p:sp>
        <p:cxnSp>
          <p:nvCxnSpPr>
            <p:cNvPr id="623710" name="AutoShape 94"/>
            <p:cNvCxnSpPr>
              <a:cxnSpLocks noChangeShapeType="1"/>
              <a:endCxn id="623708" idx="0"/>
            </p:cNvCxnSpPr>
            <p:nvPr/>
          </p:nvCxnSpPr>
          <p:spPr bwMode="auto">
            <a:xfrm flipH="1">
              <a:off x="5052" y="3209"/>
              <a:ext cx="63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3712" name="Text Box 96"/>
            <p:cNvSpPr txBox="1">
              <a:spLocks noChangeArrowheads="1"/>
            </p:cNvSpPr>
            <p:nvPr/>
          </p:nvSpPr>
          <p:spPr bwMode="auto">
            <a:xfrm>
              <a:off x="345" y="2436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/>
                <a:t>Add 4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77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2nd Semester, 2016-2017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Heap Sort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275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Insert each number one by one to the heap</a:t>
            </a:r>
          </a:p>
          <a:p>
            <a:pPr eaLnBrk="1" hangingPunct="1">
              <a:defRPr/>
            </a:pPr>
            <a:r>
              <a:rPr lang="en-US" altLang="zh-TW" smtClean="0"/>
              <a:t>Remove the minimum number from the heap one by one until the heap is empty</a:t>
            </a:r>
          </a:p>
          <a:p>
            <a:pPr eaLnBrk="1" hangingPunct="1">
              <a:defRPr/>
            </a:pPr>
            <a:r>
              <a:rPr lang="en-US" altLang="zh-TW" smtClean="0"/>
              <a:t>How much time does it take?</a:t>
            </a:r>
          </a:p>
          <a:p>
            <a:pPr lvl="1" eaLnBrk="1" hangingPunct="1">
              <a:defRPr/>
            </a:pPr>
            <a:r>
              <a:rPr lang="en-US" altLang="zh-TW" smtClean="0"/>
              <a:t>Insertion: each number takes O(log</a:t>
            </a:r>
            <a:r>
              <a:rPr lang="en-US" altLang="zh-TW" baseline="-25000" smtClean="0"/>
              <a:t>2</a:t>
            </a:r>
            <a:r>
              <a:rPr lang="en-US" altLang="zh-TW" smtClean="0"/>
              <a:t>n); total O(nlog</a:t>
            </a:r>
            <a:r>
              <a:rPr lang="en-US" altLang="zh-TW" baseline="-25000" smtClean="0"/>
              <a:t>2</a:t>
            </a:r>
            <a:r>
              <a:rPr lang="en-US" altLang="zh-TW" smtClean="0"/>
              <a:t>n)</a:t>
            </a:r>
          </a:p>
          <a:p>
            <a:pPr lvl="1" eaLnBrk="1" hangingPunct="1">
              <a:defRPr/>
            </a:pPr>
            <a:r>
              <a:rPr lang="en-US" altLang="zh-TW" smtClean="0"/>
              <a:t>Deletion: each number also takes O(log</a:t>
            </a:r>
            <a:r>
              <a:rPr lang="en-US" altLang="zh-TW" baseline="-25000" smtClean="0"/>
              <a:t>2</a:t>
            </a:r>
            <a:r>
              <a:rPr lang="en-US" altLang="zh-TW" smtClean="0"/>
              <a:t>n); total O(nlog</a:t>
            </a:r>
            <a:r>
              <a:rPr lang="en-US" altLang="zh-TW" baseline="-25000" smtClean="0"/>
              <a:t>2</a:t>
            </a:r>
            <a:r>
              <a:rPr lang="en-US" altLang="zh-TW" smtClean="0"/>
              <a:t>n)</a:t>
            </a:r>
          </a:p>
          <a:p>
            <a:pPr lvl="1" eaLnBrk="1" hangingPunct="1">
              <a:defRPr/>
            </a:pPr>
            <a:r>
              <a:rPr lang="en-US" altLang="zh-TW" smtClean="0"/>
              <a:t>Total: O(nlog</a:t>
            </a:r>
            <a:r>
              <a:rPr lang="en-US" altLang="zh-TW" baseline="-25000" smtClean="0"/>
              <a:t>2</a:t>
            </a:r>
            <a:r>
              <a:rPr lang="en-US" altLang="zh-TW" smtClean="0"/>
              <a:t>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6" y="1600200"/>
            <a:ext cx="5357312" cy="4756150"/>
          </a:xfrm>
        </p:spPr>
        <p:txBody>
          <a:bodyPr>
            <a:normAutofit/>
          </a:bodyPr>
          <a:lstStyle/>
          <a:p>
            <a:r>
              <a:rPr lang="en-HK" sz="2800" dirty="0" smtClean="0"/>
              <a:t>Use an array to keep the heap</a:t>
            </a:r>
          </a:p>
          <a:p>
            <a:r>
              <a:rPr lang="en-HK" sz="2800" dirty="0" smtClean="0"/>
              <a:t>Elements are stored level-by-level in the array</a:t>
            </a:r>
            <a:endParaRPr lang="en-US" sz="2800" dirty="0" smtClean="0"/>
          </a:p>
          <a:p>
            <a:r>
              <a:rPr lang="en-HK" sz="2800" dirty="0" smtClean="0"/>
              <a:t>For element </a:t>
            </a:r>
            <a:r>
              <a:rPr lang="en-HK" sz="2800" i="1" dirty="0" err="1" smtClean="0"/>
              <a:t>arr</a:t>
            </a:r>
            <a:r>
              <a:rPr lang="en-HK" sz="2800" i="1" dirty="0" smtClean="0"/>
              <a:t>[</a:t>
            </a:r>
            <a:r>
              <a:rPr lang="en-HK" sz="2800" i="1" dirty="0" err="1" smtClean="0"/>
              <a:t>i</a:t>
            </a:r>
            <a:r>
              <a:rPr lang="en-HK" sz="2800" i="1" dirty="0" smtClean="0"/>
              <a:t>]</a:t>
            </a:r>
            <a:r>
              <a:rPr lang="en-HK" sz="2800" dirty="0" smtClean="0"/>
              <a:t>, </a:t>
            </a:r>
          </a:p>
          <a:p>
            <a:pPr lvl="1"/>
            <a:r>
              <a:rPr lang="en-HK" sz="2400" dirty="0" smtClean="0"/>
              <a:t>the left child will be </a:t>
            </a:r>
            <a:r>
              <a:rPr lang="en-HK" sz="2400" i="1" dirty="0" err="1" smtClean="0"/>
              <a:t>arr</a:t>
            </a:r>
            <a:r>
              <a:rPr lang="en-HK" sz="2400" i="1" dirty="0" smtClean="0"/>
              <a:t>[2*i+1], </a:t>
            </a:r>
          </a:p>
          <a:p>
            <a:pPr lvl="1"/>
            <a:r>
              <a:rPr lang="en-HK" sz="2400" dirty="0" smtClean="0"/>
              <a:t>the right child is </a:t>
            </a:r>
            <a:r>
              <a:rPr lang="en-HK" sz="2400" i="1" dirty="0" err="1" smtClean="0"/>
              <a:t>arr</a:t>
            </a:r>
            <a:r>
              <a:rPr lang="en-HK" sz="2400" i="1" dirty="0" smtClean="0"/>
              <a:t>[2*i+2]</a:t>
            </a:r>
            <a:r>
              <a:rPr lang="en-HK" sz="2400" dirty="0" smtClean="0"/>
              <a:t>,</a:t>
            </a:r>
          </a:p>
          <a:p>
            <a:pPr lvl="1"/>
            <a:r>
              <a:rPr lang="en-HK" sz="2400" dirty="0" smtClean="0"/>
              <a:t> parent is </a:t>
            </a:r>
            <a:r>
              <a:rPr lang="en-HK" sz="2400" i="1" dirty="0" err="1" smtClean="0"/>
              <a:t>arr</a:t>
            </a:r>
            <a:r>
              <a:rPr lang="en-HK" sz="2400" i="1" dirty="0" smtClean="0"/>
              <a:t>[(i-1)/2]</a:t>
            </a:r>
            <a:r>
              <a:rPr lang="en-HK" sz="2400" dirty="0" smtClean="0"/>
              <a:t>.</a:t>
            </a:r>
          </a:p>
          <a:p>
            <a:r>
              <a:rPr lang="en-HK" dirty="0" smtClean="0"/>
              <a:t>swapping can be done easily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5629244" y="1859356"/>
            <a:ext cx="2447925" cy="2660650"/>
            <a:chOff x="3287" y="620"/>
            <a:chExt cx="1542" cy="1676"/>
          </a:xfrm>
        </p:grpSpPr>
        <p:sp>
          <p:nvSpPr>
            <p:cNvPr id="8" name="Oval 89"/>
            <p:cNvSpPr>
              <a:spLocks noChangeArrowheads="1"/>
            </p:cNvSpPr>
            <p:nvPr/>
          </p:nvSpPr>
          <p:spPr bwMode="auto">
            <a:xfrm>
              <a:off x="4002" y="6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0"/>
            <p:cNvSpPr txBox="1">
              <a:spLocks noChangeArrowheads="1"/>
            </p:cNvSpPr>
            <p:nvPr/>
          </p:nvSpPr>
          <p:spPr bwMode="auto">
            <a:xfrm>
              <a:off x="4072" y="6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 dirty="0"/>
                <a:t>4</a:t>
              </a:r>
            </a:p>
          </p:txBody>
        </p:sp>
        <p:sp>
          <p:nvSpPr>
            <p:cNvPr id="10" name="Oval 91"/>
            <p:cNvSpPr>
              <a:spLocks noChangeArrowheads="1"/>
            </p:cNvSpPr>
            <p:nvPr/>
          </p:nvSpPr>
          <p:spPr bwMode="auto">
            <a:xfrm>
              <a:off x="3587" y="125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auto">
            <a:xfrm>
              <a:off x="3657" y="13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5</a:t>
              </a:r>
            </a:p>
          </p:txBody>
        </p:sp>
        <p:sp>
          <p:nvSpPr>
            <p:cNvPr id="12" name="Oval 93"/>
            <p:cNvSpPr>
              <a:spLocks noChangeArrowheads="1"/>
            </p:cNvSpPr>
            <p:nvPr/>
          </p:nvSpPr>
          <p:spPr bwMode="auto">
            <a:xfrm>
              <a:off x="4493" y="12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4"/>
            <p:cNvSpPr txBox="1">
              <a:spLocks noChangeArrowheads="1"/>
            </p:cNvSpPr>
            <p:nvPr/>
          </p:nvSpPr>
          <p:spPr bwMode="auto">
            <a:xfrm>
              <a:off x="4563" y="13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7</a:t>
              </a:r>
            </a:p>
          </p:txBody>
        </p:sp>
        <p:sp>
          <p:nvSpPr>
            <p:cNvPr id="14" name="Oval 95"/>
            <p:cNvSpPr>
              <a:spLocks noChangeArrowheads="1"/>
            </p:cNvSpPr>
            <p:nvPr/>
          </p:nvSpPr>
          <p:spPr bwMode="auto">
            <a:xfrm>
              <a:off x="3287" y="196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3317" y="201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16</a:t>
              </a:r>
            </a:p>
          </p:txBody>
        </p:sp>
        <p:sp>
          <p:nvSpPr>
            <p:cNvPr id="16" name="Oval 97"/>
            <p:cNvSpPr>
              <a:spLocks noChangeArrowheads="1"/>
            </p:cNvSpPr>
            <p:nvPr/>
          </p:nvSpPr>
          <p:spPr bwMode="auto">
            <a:xfrm>
              <a:off x="3863" y="196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98"/>
            <p:cNvSpPr txBox="1">
              <a:spLocks noChangeArrowheads="1"/>
            </p:cNvSpPr>
            <p:nvPr/>
          </p:nvSpPr>
          <p:spPr bwMode="auto">
            <a:xfrm>
              <a:off x="3893" y="201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10</a:t>
              </a:r>
            </a:p>
          </p:txBody>
        </p:sp>
        <p:sp>
          <p:nvSpPr>
            <p:cNvPr id="18" name="Oval 99"/>
            <p:cNvSpPr>
              <a:spLocks noChangeArrowheads="1"/>
            </p:cNvSpPr>
            <p:nvPr/>
          </p:nvSpPr>
          <p:spPr bwMode="auto">
            <a:xfrm>
              <a:off x="4430" y="1941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00"/>
            <p:cNvSpPr txBox="1">
              <a:spLocks noChangeArrowheads="1"/>
            </p:cNvSpPr>
            <p:nvPr/>
          </p:nvSpPr>
          <p:spPr bwMode="auto">
            <a:xfrm>
              <a:off x="4460" y="199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TW"/>
                <a:t>15</a:t>
              </a:r>
            </a:p>
          </p:txBody>
        </p:sp>
        <p:cxnSp>
          <p:nvCxnSpPr>
            <p:cNvPr id="20" name="AutoShape 101"/>
            <p:cNvCxnSpPr>
              <a:cxnSpLocks noChangeShapeType="1"/>
              <a:stCxn id="8" idx="3"/>
              <a:endCxn id="10" idx="0"/>
            </p:cNvCxnSpPr>
            <p:nvPr/>
          </p:nvCxnSpPr>
          <p:spPr bwMode="auto">
            <a:xfrm flipH="1">
              <a:off x="3755" y="907"/>
              <a:ext cx="296" cy="3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02"/>
            <p:cNvCxnSpPr>
              <a:cxnSpLocks noChangeShapeType="1"/>
              <a:stCxn id="10" idx="3"/>
              <a:endCxn id="14" idx="0"/>
            </p:cNvCxnSpPr>
            <p:nvPr/>
          </p:nvCxnSpPr>
          <p:spPr bwMode="auto">
            <a:xfrm flipH="1">
              <a:off x="3455" y="1546"/>
              <a:ext cx="181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3"/>
            <p:cNvCxnSpPr>
              <a:cxnSpLocks noChangeShapeType="1"/>
              <a:stCxn id="10" idx="5"/>
              <a:endCxn id="16" idx="0"/>
            </p:cNvCxnSpPr>
            <p:nvPr/>
          </p:nvCxnSpPr>
          <p:spPr bwMode="auto">
            <a:xfrm>
              <a:off x="3874" y="1546"/>
              <a:ext cx="157" cy="4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04"/>
            <p:cNvCxnSpPr>
              <a:cxnSpLocks noChangeShapeType="1"/>
              <a:stCxn id="8" idx="5"/>
              <a:endCxn id="12" idx="0"/>
            </p:cNvCxnSpPr>
            <p:nvPr/>
          </p:nvCxnSpPr>
          <p:spPr bwMode="auto">
            <a:xfrm>
              <a:off x="4289" y="907"/>
              <a:ext cx="372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05"/>
            <p:cNvCxnSpPr>
              <a:cxnSpLocks noChangeShapeType="1"/>
              <a:stCxn id="12" idx="4"/>
              <a:endCxn id="18" idx="0"/>
            </p:cNvCxnSpPr>
            <p:nvPr/>
          </p:nvCxnSpPr>
          <p:spPr bwMode="auto">
            <a:xfrm flipH="1">
              <a:off x="4598" y="1588"/>
              <a:ext cx="63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5" name="TextBox 24"/>
          <p:cNvSpPr txBox="1"/>
          <p:nvPr/>
        </p:nvSpPr>
        <p:spPr>
          <a:xfrm>
            <a:off x="5629244" y="5029267"/>
            <a:ext cx="278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array: {4, 5, 7, 16, 10, 15}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57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449</Words>
  <Application>Microsoft Office PowerPoint</Application>
  <PresentationFormat>On-screen Show (4:3)</PresentationFormat>
  <Paragraphs>146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Calibri</vt:lpstr>
      <vt:lpstr>Office Theme</vt:lpstr>
      <vt:lpstr>Other Tree Structures -- Heap</vt:lpstr>
      <vt:lpstr>Heap</vt:lpstr>
      <vt:lpstr>Heap Property</vt:lpstr>
      <vt:lpstr>Removing the Minimum Number</vt:lpstr>
      <vt:lpstr>PowerPoint Presentation</vt:lpstr>
      <vt:lpstr>Adding a New Number</vt:lpstr>
      <vt:lpstr>PowerPoint Presentation</vt:lpstr>
      <vt:lpstr>Heap Sort</vt:lpstr>
      <vt:lpstr>Array Implementation</vt:lpstr>
    </vt:vector>
  </TitlesOfParts>
  <Company>HKU 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King-Shan Lui</dc:creator>
  <cp:lastModifiedBy>kslui</cp:lastModifiedBy>
  <cp:revision>80</cp:revision>
  <dcterms:created xsi:type="dcterms:W3CDTF">2015-04-08T15:44:29Z</dcterms:created>
  <dcterms:modified xsi:type="dcterms:W3CDTF">2017-04-12T01:04:52Z</dcterms:modified>
</cp:coreProperties>
</file>