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6" r:id="rId11"/>
    <p:sldId id="264" r:id="rId12"/>
    <p:sldId id="265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8D370-E5C7-A446-80AC-3211A4CC54B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7CE7-111B-7E4A-B161-5FFA9667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9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C7E5-D53A-4B46-9E07-545A8188BB6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A9500-6070-4F42-9312-12F91C092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9500-6070-4F42-9312-12F91C0926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fld id="{9F89F048-D90E-5140-BA27-F886F725B165}" type="slidenum">
              <a:rPr lang="en-US" altLang="zh-TW" sz="1200"/>
              <a:pPr/>
              <a:t>11</a:t>
            </a:fld>
            <a:endParaRPr lang="en-US" altLang="zh-TW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PMingLi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6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fld id="{222A5C16-3290-F349-A628-8EFBE7BAFD68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PMingLi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6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9500-6070-4F42-9312-12F91C0926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6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9500-6070-4F42-9312-12F91C0926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9500-6070-4F42-9312-12F91C0926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B2B4-72C2-FF47-BB61-83035D42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Insertion in Ordered Binary Tree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524" y="1342175"/>
            <a:ext cx="7523826" cy="488345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HK" sz="2800" dirty="0" smtClean="0">
                <a:ea typeface="+mn-ea"/>
                <a:cs typeface="+mn-cs"/>
              </a:rPr>
              <a:t>if </a:t>
            </a:r>
            <a:r>
              <a:rPr lang="en-HK" sz="2800" dirty="0" smtClean="0"/>
              <a:t>the root is null, make the new element to be the root</a:t>
            </a: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If the item being added is less than or equal to the root, add on the left subtree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If there is no left subtree, item is added as the left child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If the item being added is larger than the root, add on the right subtree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  <a:cs typeface="+mn-cs"/>
              </a:rPr>
              <a:t>If there is no right subtree, item is added as the right child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Can be implemented using recursion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+mj-ea"/>
                <a:cs typeface="+mj-cs"/>
              </a:rPr>
              <a:t>Add Items to Ordered Tree (1)</a:t>
            </a:r>
            <a:endParaRPr lang="en-US" altLang="zh-TW" dirty="0">
              <a:ea typeface="+mj-ea"/>
              <a:cs typeface="+mj-cs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995738" y="1412875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6</a:t>
            </a:r>
            <a:endParaRPr lang="en-US" altLang="zh-TW"/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1023938" y="1431925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eaLnBrk="1" hangingPunct="1"/>
            <a:r>
              <a:rPr lang="en-US" sz="1800"/>
              <a:t>after add(6)</a:t>
            </a:r>
            <a:endParaRPr lang="en-US" altLang="zh-TW" sz="1800"/>
          </a:p>
        </p:txBody>
      </p:sp>
      <p:grpSp>
        <p:nvGrpSpPr>
          <p:cNvPr id="5" name="Group 4"/>
          <p:cNvGrpSpPr/>
          <p:nvPr/>
        </p:nvGrpSpPr>
        <p:grpSpPr>
          <a:xfrm>
            <a:off x="1041400" y="2354263"/>
            <a:ext cx="7681913" cy="1435100"/>
            <a:chOff x="1041400" y="2354263"/>
            <a:chExt cx="7681913" cy="1435100"/>
          </a:xfrm>
        </p:grpSpPr>
        <p:sp>
          <p:nvSpPr>
            <p:cNvPr id="52230" name="Oval 7"/>
            <p:cNvSpPr>
              <a:spLocks noChangeArrowheads="1"/>
            </p:cNvSpPr>
            <p:nvPr/>
          </p:nvSpPr>
          <p:spPr bwMode="auto">
            <a:xfrm>
              <a:off x="4013200" y="2354263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6</a:t>
              </a:r>
              <a:endParaRPr lang="en-US" altLang="zh-TW"/>
            </a:p>
          </p:txBody>
        </p:sp>
        <p:sp>
          <p:nvSpPr>
            <p:cNvPr id="52231" name="Text Box 8"/>
            <p:cNvSpPr txBox="1">
              <a:spLocks noChangeArrowheads="1"/>
            </p:cNvSpPr>
            <p:nvPr/>
          </p:nvSpPr>
          <p:spPr bwMode="auto">
            <a:xfrm>
              <a:off x="1041400" y="2373313"/>
              <a:ext cx="1365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/>
                <a:t>after add(3)</a:t>
              </a:r>
              <a:endParaRPr lang="en-US" altLang="zh-TW" sz="1800"/>
            </a:p>
          </p:txBody>
        </p:sp>
        <p:sp>
          <p:nvSpPr>
            <p:cNvPr id="52232" name="Oval 9"/>
            <p:cNvSpPr>
              <a:spLocks noChangeArrowheads="1"/>
            </p:cNvSpPr>
            <p:nvPr/>
          </p:nvSpPr>
          <p:spPr bwMode="auto">
            <a:xfrm>
              <a:off x="3492500" y="3284538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3</a:t>
              </a:r>
              <a:endParaRPr lang="en-US" altLang="zh-TW"/>
            </a:p>
          </p:txBody>
        </p:sp>
        <p:cxnSp>
          <p:nvCxnSpPr>
            <p:cNvPr id="52233" name="AutoShape 10"/>
            <p:cNvCxnSpPr>
              <a:cxnSpLocks noChangeShapeType="1"/>
              <a:stCxn id="52230" idx="3"/>
              <a:endCxn id="52232" idx="0"/>
            </p:cNvCxnSpPr>
            <p:nvPr/>
          </p:nvCxnSpPr>
          <p:spPr bwMode="auto">
            <a:xfrm flipH="1">
              <a:off x="3744913" y="2784475"/>
              <a:ext cx="342900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2234" name="Text Box 11"/>
            <p:cNvSpPr txBox="1">
              <a:spLocks noChangeArrowheads="1"/>
            </p:cNvSpPr>
            <p:nvPr/>
          </p:nvSpPr>
          <p:spPr bwMode="auto">
            <a:xfrm>
              <a:off x="5453063" y="2438400"/>
              <a:ext cx="3270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 dirty="0"/>
                <a:t>3 is less than 6 and should put</a:t>
              </a:r>
            </a:p>
            <a:p>
              <a:pPr eaLnBrk="1" hangingPunct="1"/>
              <a:r>
                <a:rPr lang="en-US" sz="1800" dirty="0"/>
                <a:t>in the left subtree of 6</a:t>
              </a:r>
              <a:endParaRPr lang="en-US" altLang="zh-TW" sz="1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66800" y="3997325"/>
            <a:ext cx="7851775" cy="2241550"/>
            <a:chOff x="1066800" y="3997325"/>
            <a:chExt cx="7851775" cy="2241550"/>
          </a:xfrm>
        </p:grpSpPr>
        <p:sp>
          <p:nvSpPr>
            <p:cNvPr id="52235" name="Oval 12"/>
            <p:cNvSpPr>
              <a:spLocks noChangeArrowheads="1"/>
            </p:cNvSpPr>
            <p:nvPr/>
          </p:nvSpPr>
          <p:spPr bwMode="auto">
            <a:xfrm>
              <a:off x="4038600" y="3997325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6</a:t>
              </a:r>
              <a:endParaRPr lang="en-US" altLang="zh-TW"/>
            </a:p>
          </p:txBody>
        </p:sp>
        <p:sp>
          <p:nvSpPr>
            <p:cNvPr id="52236" name="Text Box 13"/>
            <p:cNvSpPr txBox="1">
              <a:spLocks noChangeArrowheads="1"/>
            </p:cNvSpPr>
            <p:nvPr/>
          </p:nvSpPr>
          <p:spPr bwMode="auto">
            <a:xfrm>
              <a:off x="1066800" y="4016375"/>
              <a:ext cx="1365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 dirty="0"/>
                <a:t>after add(4)</a:t>
              </a:r>
              <a:endParaRPr lang="en-US" altLang="zh-TW" sz="1800" dirty="0"/>
            </a:p>
          </p:txBody>
        </p:sp>
        <p:sp>
          <p:nvSpPr>
            <p:cNvPr id="52237" name="Oval 14"/>
            <p:cNvSpPr>
              <a:spLocks noChangeArrowheads="1"/>
            </p:cNvSpPr>
            <p:nvPr/>
          </p:nvSpPr>
          <p:spPr bwMode="auto">
            <a:xfrm>
              <a:off x="3563938" y="4868863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3</a:t>
              </a:r>
              <a:endParaRPr lang="en-US" altLang="zh-TW"/>
            </a:p>
          </p:txBody>
        </p:sp>
        <p:cxnSp>
          <p:nvCxnSpPr>
            <p:cNvPr id="52238" name="AutoShape 15"/>
            <p:cNvCxnSpPr>
              <a:cxnSpLocks noChangeShapeType="1"/>
              <a:stCxn id="52235" idx="3"/>
              <a:endCxn id="52237" idx="0"/>
            </p:cNvCxnSpPr>
            <p:nvPr/>
          </p:nvCxnSpPr>
          <p:spPr bwMode="auto">
            <a:xfrm flipH="1">
              <a:off x="3816350" y="4427538"/>
              <a:ext cx="296863" cy="441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5478463" y="4081463"/>
              <a:ext cx="3270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/>
                <a:t>4 is less than 6 and should put</a:t>
              </a:r>
            </a:p>
            <a:p>
              <a:pPr eaLnBrk="1" hangingPunct="1"/>
              <a:r>
                <a:rPr lang="en-US" sz="1800"/>
                <a:t>in the left subtree of 6</a:t>
              </a:r>
              <a:endParaRPr lang="en-US" altLang="zh-TW" sz="1800"/>
            </a:p>
          </p:txBody>
        </p:sp>
        <p:sp>
          <p:nvSpPr>
            <p:cNvPr id="52240" name="Oval 17"/>
            <p:cNvSpPr>
              <a:spLocks noChangeArrowheads="1"/>
            </p:cNvSpPr>
            <p:nvPr/>
          </p:nvSpPr>
          <p:spPr bwMode="auto">
            <a:xfrm>
              <a:off x="3995738" y="5734050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4</a:t>
              </a:r>
              <a:endParaRPr lang="en-US" altLang="zh-TW"/>
            </a:p>
          </p:txBody>
        </p:sp>
        <p:cxnSp>
          <p:nvCxnSpPr>
            <p:cNvPr id="52241" name="AutoShape 18"/>
            <p:cNvCxnSpPr>
              <a:cxnSpLocks noChangeShapeType="1"/>
              <a:stCxn id="52237" idx="5"/>
              <a:endCxn id="52240" idx="0"/>
            </p:cNvCxnSpPr>
            <p:nvPr/>
          </p:nvCxnSpPr>
          <p:spPr bwMode="auto">
            <a:xfrm>
              <a:off x="3994150" y="5299075"/>
              <a:ext cx="254000" cy="434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2242" name="Text Box 19"/>
            <p:cNvSpPr txBox="1">
              <a:spLocks noChangeArrowheads="1"/>
            </p:cNvSpPr>
            <p:nvPr/>
          </p:nvSpPr>
          <p:spPr bwMode="auto">
            <a:xfrm>
              <a:off x="5470525" y="4760913"/>
              <a:ext cx="34480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/>
                <a:t>4 is larger than 3 and should put</a:t>
              </a:r>
            </a:p>
            <a:p>
              <a:pPr eaLnBrk="1" hangingPunct="1"/>
              <a:r>
                <a:rPr lang="en-US" sz="1800"/>
                <a:t>in the right subtree of 3</a:t>
              </a:r>
              <a:endParaRPr lang="en-US" altLang="zh-TW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+mj-ea"/>
                <a:cs typeface="+mj-cs"/>
              </a:rPr>
              <a:t>Add Items to Ordered Tree (2)</a:t>
            </a:r>
            <a:endParaRPr lang="en-US" altLang="zh-TW" dirty="0">
              <a:ea typeface="+mj-ea"/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6000" y="1228725"/>
            <a:ext cx="7859713" cy="2241550"/>
            <a:chOff x="1016000" y="1228725"/>
            <a:chExt cx="7859713" cy="2241550"/>
          </a:xfrm>
        </p:grpSpPr>
        <p:sp>
          <p:nvSpPr>
            <p:cNvPr id="54276" name="Oval 10"/>
            <p:cNvSpPr>
              <a:spLocks noChangeArrowheads="1"/>
            </p:cNvSpPr>
            <p:nvPr/>
          </p:nvSpPr>
          <p:spPr bwMode="auto">
            <a:xfrm>
              <a:off x="3987800" y="1228725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6</a:t>
              </a:r>
              <a:endParaRPr lang="en-US" altLang="zh-TW"/>
            </a:p>
          </p:txBody>
        </p:sp>
        <p:sp>
          <p:nvSpPr>
            <p:cNvPr id="54277" name="Text Box 11"/>
            <p:cNvSpPr txBox="1">
              <a:spLocks noChangeArrowheads="1"/>
            </p:cNvSpPr>
            <p:nvPr/>
          </p:nvSpPr>
          <p:spPr bwMode="auto">
            <a:xfrm>
              <a:off x="1016000" y="1247775"/>
              <a:ext cx="1365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/>
                <a:t>after add(9)</a:t>
              </a:r>
              <a:endParaRPr lang="en-US" altLang="zh-TW" sz="1800"/>
            </a:p>
          </p:txBody>
        </p:sp>
        <p:sp>
          <p:nvSpPr>
            <p:cNvPr id="54278" name="Oval 12"/>
            <p:cNvSpPr>
              <a:spLocks noChangeArrowheads="1"/>
            </p:cNvSpPr>
            <p:nvPr/>
          </p:nvSpPr>
          <p:spPr bwMode="auto">
            <a:xfrm>
              <a:off x="3513138" y="2100263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3</a:t>
              </a:r>
              <a:endParaRPr lang="en-US" altLang="zh-TW"/>
            </a:p>
          </p:txBody>
        </p:sp>
        <p:cxnSp>
          <p:nvCxnSpPr>
            <p:cNvPr id="54279" name="AutoShape 13"/>
            <p:cNvCxnSpPr>
              <a:cxnSpLocks noChangeShapeType="1"/>
              <a:stCxn id="54276" idx="3"/>
              <a:endCxn id="54278" idx="0"/>
            </p:cNvCxnSpPr>
            <p:nvPr/>
          </p:nvCxnSpPr>
          <p:spPr bwMode="auto">
            <a:xfrm flipH="1">
              <a:off x="3765550" y="1658938"/>
              <a:ext cx="296863" cy="441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280" name="Text Box 14"/>
            <p:cNvSpPr txBox="1">
              <a:spLocks noChangeArrowheads="1"/>
            </p:cNvSpPr>
            <p:nvPr/>
          </p:nvSpPr>
          <p:spPr bwMode="auto">
            <a:xfrm>
              <a:off x="5427663" y="1312863"/>
              <a:ext cx="34480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/>
                <a:t>9 is larger than 6 and should put</a:t>
              </a:r>
            </a:p>
            <a:p>
              <a:pPr eaLnBrk="1" hangingPunct="1"/>
              <a:r>
                <a:rPr lang="en-US" sz="1800"/>
                <a:t>in the right subtree of 6</a:t>
              </a:r>
              <a:endParaRPr lang="en-US" altLang="zh-TW" sz="1800"/>
            </a:p>
          </p:txBody>
        </p:sp>
        <p:sp>
          <p:nvSpPr>
            <p:cNvPr id="54281" name="Oval 15"/>
            <p:cNvSpPr>
              <a:spLocks noChangeArrowheads="1"/>
            </p:cNvSpPr>
            <p:nvPr/>
          </p:nvSpPr>
          <p:spPr bwMode="auto">
            <a:xfrm>
              <a:off x="3944938" y="2965450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4</a:t>
              </a:r>
              <a:endParaRPr lang="en-US" altLang="zh-TW"/>
            </a:p>
          </p:txBody>
        </p:sp>
        <p:cxnSp>
          <p:nvCxnSpPr>
            <p:cNvPr id="54282" name="AutoShape 16"/>
            <p:cNvCxnSpPr>
              <a:cxnSpLocks noChangeShapeType="1"/>
              <a:stCxn id="54278" idx="5"/>
              <a:endCxn id="54281" idx="0"/>
            </p:cNvCxnSpPr>
            <p:nvPr/>
          </p:nvCxnSpPr>
          <p:spPr bwMode="auto">
            <a:xfrm>
              <a:off x="3943350" y="2530475"/>
              <a:ext cx="254000" cy="434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283" name="Oval 18"/>
            <p:cNvSpPr>
              <a:spLocks noChangeArrowheads="1"/>
            </p:cNvSpPr>
            <p:nvPr/>
          </p:nvSpPr>
          <p:spPr bwMode="auto">
            <a:xfrm>
              <a:off x="4494213" y="2076450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9</a:t>
              </a:r>
              <a:endParaRPr lang="en-US" altLang="zh-TW"/>
            </a:p>
          </p:txBody>
        </p:sp>
        <p:cxnSp>
          <p:nvCxnSpPr>
            <p:cNvPr id="54284" name="AutoShape 19"/>
            <p:cNvCxnSpPr>
              <a:cxnSpLocks noChangeShapeType="1"/>
              <a:stCxn id="54276" idx="5"/>
              <a:endCxn id="54283" idx="0"/>
            </p:cNvCxnSpPr>
            <p:nvPr/>
          </p:nvCxnSpPr>
          <p:spPr bwMode="auto">
            <a:xfrm>
              <a:off x="4418013" y="1658938"/>
              <a:ext cx="328612" cy="417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1000125" y="3887788"/>
            <a:ext cx="7986713" cy="2241550"/>
            <a:chOff x="1000125" y="3887788"/>
            <a:chExt cx="7986713" cy="2241550"/>
          </a:xfrm>
        </p:grpSpPr>
        <p:sp>
          <p:nvSpPr>
            <p:cNvPr id="54285" name="Oval 20"/>
            <p:cNvSpPr>
              <a:spLocks noChangeArrowheads="1"/>
            </p:cNvSpPr>
            <p:nvPr/>
          </p:nvSpPr>
          <p:spPr bwMode="auto">
            <a:xfrm>
              <a:off x="3971925" y="3887788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/>
                <a:t>6</a:t>
              </a:r>
              <a:endParaRPr lang="en-US" altLang="zh-TW" dirty="0"/>
            </a:p>
          </p:txBody>
        </p:sp>
        <p:sp>
          <p:nvSpPr>
            <p:cNvPr id="54286" name="Text Box 21"/>
            <p:cNvSpPr txBox="1">
              <a:spLocks noChangeArrowheads="1"/>
            </p:cNvSpPr>
            <p:nvPr/>
          </p:nvSpPr>
          <p:spPr bwMode="auto">
            <a:xfrm>
              <a:off x="1000125" y="3906838"/>
              <a:ext cx="1492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/>
                <a:t>after add(10)</a:t>
              </a:r>
              <a:endParaRPr lang="en-US" altLang="zh-TW" sz="1800"/>
            </a:p>
          </p:txBody>
        </p:sp>
        <p:sp>
          <p:nvSpPr>
            <p:cNvPr id="54287" name="Oval 22"/>
            <p:cNvSpPr>
              <a:spLocks noChangeArrowheads="1"/>
            </p:cNvSpPr>
            <p:nvPr/>
          </p:nvSpPr>
          <p:spPr bwMode="auto">
            <a:xfrm>
              <a:off x="3497263" y="4759325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3</a:t>
              </a:r>
              <a:endParaRPr lang="en-US" altLang="zh-TW"/>
            </a:p>
          </p:txBody>
        </p:sp>
        <p:cxnSp>
          <p:nvCxnSpPr>
            <p:cNvPr id="54288" name="AutoShape 23"/>
            <p:cNvCxnSpPr>
              <a:cxnSpLocks noChangeShapeType="1"/>
              <a:stCxn id="54285" idx="3"/>
              <a:endCxn id="54287" idx="0"/>
            </p:cNvCxnSpPr>
            <p:nvPr/>
          </p:nvCxnSpPr>
          <p:spPr bwMode="auto">
            <a:xfrm flipH="1">
              <a:off x="3749675" y="4318000"/>
              <a:ext cx="296863" cy="441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289" name="Text Box 24"/>
            <p:cNvSpPr txBox="1">
              <a:spLocks noChangeArrowheads="1"/>
            </p:cNvSpPr>
            <p:nvPr/>
          </p:nvSpPr>
          <p:spPr bwMode="auto">
            <a:xfrm>
              <a:off x="5411788" y="3971925"/>
              <a:ext cx="35750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/>
                <a:t>10 is larger than 6 and should put</a:t>
              </a:r>
            </a:p>
            <a:p>
              <a:pPr eaLnBrk="1" hangingPunct="1"/>
              <a:r>
                <a:rPr lang="en-US" sz="1800"/>
                <a:t>in the right subtree of 6</a:t>
              </a:r>
              <a:endParaRPr lang="en-US" altLang="zh-TW" sz="1800"/>
            </a:p>
          </p:txBody>
        </p:sp>
        <p:sp>
          <p:nvSpPr>
            <p:cNvPr id="54290" name="Oval 25"/>
            <p:cNvSpPr>
              <a:spLocks noChangeArrowheads="1"/>
            </p:cNvSpPr>
            <p:nvPr/>
          </p:nvSpPr>
          <p:spPr bwMode="auto">
            <a:xfrm>
              <a:off x="3929063" y="5624513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4</a:t>
              </a:r>
              <a:endParaRPr lang="en-US" altLang="zh-TW"/>
            </a:p>
          </p:txBody>
        </p:sp>
        <p:cxnSp>
          <p:nvCxnSpPr>
            <p:cNvPr id="54291" name="AutoShape 26"/>
            <p:cNvCxnSpPr>
              <a:cxnSpLocks noChangeShapeType="1"/>
              <a:stCxn id="54287" idx="5"/>
              <a:endCxn id="54290" idx="0"/>
            </p:cNvCxnSpPr>
            <p:nvPr/>
          </p:nvCxnSpPr>
          <p:spPr bwMode="auto">
            <a:xfrm>
              <a:off x="3927475" y="5189538"/>
              <a:ext cx="254000" cy="434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292" name="Oval 27"/>
            <p:cNvSpPr>
              <a:spLocks noChangeArrowheads="1"/>
            </p:cNvSpPr>
            <p:nvPr/>
          </p:nvSpPr>
          <p:spPr bwMode="auto">
            <a:xfrm>
              <a:off x="4478338" y="4735513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9</a:t>
              </a:r>
              <a:endParaRPr lang="en-US" altLang="zh-TW"/>
            </a:p>
          </p:txBody>
        </p:sp>
        <p:cxnSp>
          <p:nvCxnSpPr>
            <p:cNvPr id="54293" name="AutoShape 28"/>
            <p:cNvCxnSpPr>
              <a:cxnSpLocks noChangeShapeType="1"/>
              <a:stCxn id="54285" idx="5"/>
              <a:endCxn id="54292" idx="0"/>
            </p:cNvCxnSpPr>
            <p:nvPr/>
          </p:nvCxnSpPr>
          <p:spPr bwMode="auto">
            <a:xfrm>
              <a:off x="4402138" y="4318000"/>
              <a:ext cx="328612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294" name="Oval 29"/>
            <p:cNvSpPr>
              <a:spLocks noChangeArrowheads="1"/>
            </p:cNvSpPr>
            <p:nvPr/>
          </p:nvSpPr>
          <p:spPr bwMode="auto">
            <a:xfrm>
              <a:off x="5014913" y="5607050"/>
              <a:ext cx="504825" cy="5048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10</a:t>
              </a:r>
              <a:endParaRPr lang="en-US" altLang="zh-TW"/>
            </a:p>
          </p:txBody>
        </p:sp>
        <p:cxnSp>
          <p:nvCxnSpPr>
            <p:cNvPr id="54295" name="AutoShape 30"/>
            <p:cNvCxnSpPr>
              <a:cxnSpLocks noChangeShapeType="1"/>
              <a:stCxn id="54292" idx="5"/>
              <a:endCxn id="54294" idx="0"/>
            </p:cNvCxnSpPr>
            <p:nvPr/>
          </p:nvCxnSpPr>
          <p:spPr bwMode="auto">
            <a:xfrm>
              <a:off x="4908550" y="5165725"/>
              <a:ext cx="358775" cy="441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296" name="Text Box 31"/>
            <p:cNvSpPr txBox="1">
              <a:spLocks noChangeArrowheads="1"/>
            </p:cNvSpPr>
            <p:nvPr/>
          </p:nvSpPr>
          <p:spPr bwMode="auto">
            <a:xfrm>
              <a:off x="5386388" y="4641850"/>
              <a:ext cx="35750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lang="en-US" sz="1800"/>
                <a:t>10 is larger than 9 and should put</a:t>
              </a:r>
            </a:p>
            <a:p>
              <a:pPr eaLnBrk="1" hangingPunct="1"/>
              <a:r>
                <a:rPr lang="en-US" sz="1800"/>
                <a:t>in the right subtree of 9</a:t>
              </a:r>
              <a:endParaRPr lang="en-US" altLang="zh-TW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Deletion in Ordered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If the node is a </a:t>
            </a:r>
            <a:r>
              <a:rPr lang="en-HK" dirty="0" smtClean="0">
                <a:solidFill>
                  <a:srgbClr val="0070C0"/>
                </a:solidFill>
              </a:rPr>
              <a:t>leaf</a:t>
            </a:r>
            <a:r>
              <a:rPr lang="en-HK" dirty="0" smtClean="0"/>
              <a:t>, simply remove it</a:t>
            </a:r>
          </a:p>
          <a:p>
            <a:r>
              <a:rPr lang="en-HK" dirty="0" smtClean="0"/>
              <a:t>If the node </a:t>
            </a:r>
            <a:r>
              <a:rPr lang="en-HK" dirty="0" smtClean="0">
                <a:solidFill>
                  <a:srgbClr val="0070C0"/>
                </a:solidFill>
              </a:rPr>
              <a:t>has a single child</a:t>
            </a:r>
            <a:r>
              <a:rPr lang="en-HK" dirty="0" smtClean="0"/>
              <a:t>, promote the child</a:t>
            </a:r>
          </a:p>
          <a:p>
            <a:r>
              <a:rPr lang="en-HK" dirty="0" smtClean="0"/>
              <a:t>If the node </a:t>
            </a:r>
            <a:r>
              <a:rPr lang="en-HK" dirty="0" smtClean="0">
                <a:solidFill>
                  <a:srgbClr val="0070C0"/>
                </a:solidFill>
              </a:rPr>
              <a:t>has two children</a:t>
            </a:r>
            <a:r>
              <a:rPr lang="en-HK" dirty="0" smtClean="0"/>
              <a:t>, </a:t>
            </a:r>
            <a:r>
              <a:rPr lang="en-HK" u="sng" dirty="0" smtClean="0"/>
              <a:t>find the leftmost child on the right subtree to replace it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Deleting a Tree Node (1)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28481" y="1652016"/>
            <a:ext cx="2935287" cy="3846512"/>
            <a:chOff x="5291138" y="1617663"/>
            <a:chExt cx="2935287" cy="3846512"/>
          </a:xfrm>
        </p:grpSpPr>
        <p:sp>
          <p:nvSpPr>
            <p:cNvPr id="51205" name="Oval 4"/>
            <p:cNvSpPr>
              <a:spLocks noChangeArrowheads="1"/>
            </p:cNvSpPr>
            <p:nvPr/>
          </p:nvSpPr>
          <p:spPr bwMode="auto">
            <a:xfrm>
              <a:off x="6684963" y="16176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06" name="Text Box 5"/>
            <p:cNvSpPr txBox="1">
              <a:spLocks noChangeArrowheads="1"/>
            </p:cNvSpPr>
            <p:nvPr/>
          </p:nvSpPr>
          <p:spPr bwMode="auto">
            <a:xfrm>
              <a:off x="6732588" y="17002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10</a:t>
              </a:r>
            </a:p>
          </p:txBody>
        </p:sp>
        <p:sp>
          <p:nvSpPr>
            <p:cNvPr id="51207" name="Oval 6"/>
            <p:cNvSpPr>
              <a:spLocks noChangeArrowheads="1"/>
            </p:cNvSpPr>
            <p:nvPr/>
          </p:nvSpPr>
          <p:spPr bwMode="auto">
            <a:xfrm>
              <a:off x="5767388" y="26463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5878513" y="2728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6</a:t>
              </a:r>
            </a:p>
          </p:txBody>
        </p:sp>
        <p:sp>
          <p:nvSpPr>
            <p:cNvPr id="51209" name="Oval 8"/>
            <p:cNvSpPr>
              <a:spLocks noChangeArrowheads="1"/>
            </p:cNvSpPr>
            <p:nvPr/>
          </p:nvSpPr>
          <p:spPr bwMode="auto">
            <a:xfrm>
              <a:off x="7693025" y="2625725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0" name="Text Box 9"/>
            <p:cNvSpPr txBox="1">
              <a:spLocks noChangeArrowheads="1"/>
            </p:cNvSpPr>
            <p:nvPr/>
          </p:nvSpPr>
          <p:spPr bwMode="auto">
            <a:xfrm>
              <a:off x="7740650" y="2708275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15</a:t>
              </a:r>
            </a:p>
          </p:txBody>
        </p:sp>
        <p:sp>
          <p:nvSpPr>
            <p:cNvPr id="51211" name="Oval 10"/>
            <p:cNvSpPr>
              <a:spLocks noChangeArrowheads="1"/>
            </p:cNvSpPr>
            <p:nvPr/>
          </p:nvSpPr>
          <p:spPr bwMode="auto">
            <a:xfrm>
              <a:off x="52911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2" name="Text Box 11"/>
            <p:cNvSpPr txBox="1">
              <a:spLocks noChangeArrowheads="1"/>
            </p:cNvSpPr>
            <p:nvPr/>
          </p:nvSpPr>
          <p:spPr bwMode="auto">
            <a:xfrm>
              <a:off x="54022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2</a:t>
              </a:r>
            </a:p>
          </p:txBody>
        </p:sp>
        <p:sp>
          <p:nvSpPr>
            <p:cNvPr id="51213" name="Oval 12"/>
            <p:cNvSpPr>
              <a:spLocks noChangeArrowheads="1"/>
            </p:cNvSpPr>
            <p:nvPr/>
          </p:nvSpPr>
          <p:spPr bwMode="auto">
            <a:xfrm>
              <a:off x="62055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4" name="Text Box 13"/>
            <p:cNvSpPr txBox="1">
              <a:spLocks noChangeArrowheads="1"/>
            </p:cNvSpPr>
            <p:nvPr/>
          </p:nvSpPr>
          <p:spPr bwMode="auto">
            <a:xfrm>
              <a:off x="63166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8</a:t>
              </a:r>
            </a:p>
          </p:txBody>
        </p:sp>
        <p:sp>
          <p:nvSpPr>
            <p:cNvPr id="51215" name="Oval 14"/>
            <p:cNvSpPr>
              <a:spLocks noChangeArrowheads="1"/>
            </p:cNvSpPr>
            <p:nvPr/>
          </p:nvSpPr>
          <p:spPr bwMode="auto">
            <a:xfrm>
              <a:off x="7261225" y="377825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7308850" y="3860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13</a:t>
              </a:r>
            </a:p>
          </p:txBody>
        </p:sp>
        <p:cxnSp>
          <p:nvCxnSpPr>
            <p:cNvPr id="51217" name="AutoShape 16"/>
            <p:cNvCxnSpPr>
              <a:cxnSpLocks noChangeShapeType="1"/>
              <a:stCxn id="51205" idx="3"/>
              <a:endCxn id="51207" idx="0"/>
            </p:cNvCxnSpPr>
            <p:nvPr/>
          </p:nvCxnSpPr>
          <p:spPr bwMode="auto">
            <a:xfrm flipH="1">
              <a:off x="6034088" y="2073275"/>
              <a:ext cx="728662" cy="573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18" name="AutoShape 17"/>
            <p:cNvCxnSpPr>
              <a:cxnSpLocks noChangeShapeType="1"/>
              <a:stCxn id="51207" idx="3"/>
              <a:endCxn id="51211" idx="0"/>
            </p:cNvCxnSpPr>
            <p:nvPr/>
          </p:nvCxnSpPr>
          <p:spPr bwMode="auto">
            <a:xfrm flipH="1">
              <a:off x="5557838" y="3101975"/>
              <a:ext cx="28733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19" name="AutoShape 18"/>
            <p:cNvCxnSpPr>
              <a:cxnSpLocks noChangeShapeType="1"/>
              <a:stCxn id="51207" idx="5"/>
              <a:endCxn id="51213" idx="0"/>
            </p:cNvCxnSpPr>
            <p:nvPr/>
          </p:nvCxnSpPr>
          <p:spPr bwMode="auto">
            <a:xfrm>
              <a:off x="6223000" y="3101975"/>
              <a:ext cx="249238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20" name="AutoShape 19"/>
            <p:cNvCxnSpPr>
              <a:cxnSpLocks noChangeShapeType="1"/>
              <a:stCxn id="51205" idx="5"/>
              <a:endCxn id="51209" idx="0"/>
            </p:cNvCxnSpPr>
            <p:nvPr/>
          </p:nvCxnSpPr>
          <p:spPr bwMode="auto">
            <a:xfrm>
              <a:off x="7140575" y="2073275"/>
              <a:ext cx="819150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21" name="AutoShape 20"/>
            <p:cNvCxnSpPr>
              <a:cxnSpLocks noChangeShapeType="1"/>
              <a:stCxn id="51209" idx="3"/>
            </p:cNvCxnSpPr>
            <p:nvPr/>
          </p:nvCxnSpPr>
          <p:spPr bwMode="auto">
            <a:xfrm flipH="1">
              <a:off x="7524750" y="3081338"/>
              <a:ext cx="246063" cy="677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224" name="Oval 23"/>
            <p:cNvSpPr>
              <a:spLocks noChangeArrowheads="1"/>
            </p:cNvSpPr>
            <p:nvPr/>
          </p:nvSpPr>
          <p:spPr bwMode="auto">
            <a:xfrm>
              <a:off x="6829425" y="4930775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5" name="Text Box 24"/>
            <p:cNvSpPr txBox="1">
              <a:spLocks noChangeArrowheads="1"/>
            </p:cNvSpPr>
            <p:nvPr/>
          </p:nvSpPr>
          <p:spPr bwMode="auto">
            <a:xfrm>
              <a:off x="6877050" y="5013325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11</a:t>
              </a:r>
            </a:p>
          </p:txBody>
        </p:sp>
        <p:cxnSp>
          <p:nvCxnSpPr>
            <p:cNvPr id="51227" name="AutoShape 26"/>
            <p:cNvCxnSpPr>
              <a:cxnSpLocks noChangeShapeType="1"/>
              <a:stCxn id="51224" idx="0"/>
              <a:endCxn id="51215" idx="3"/>
            </p:cNvCxnSpPr>
            <p:nvPr/>
          </p:nvCxnSpPr>
          <p:spPr bwMode="auto">
            <a:xfrm flipV="1">
              <a:off x="7096125" y="4233863"/>
              <a:ext cx="242888" cy="6969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14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14949" y="1602803"/>
            <a:ext cx="2935287" cy="3895725"/>
            <a:chOff x="5291138" y="1617663"/>
            <a:chExt cx="2935287" cy="3895725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684963" y="16176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6732588" y="17002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10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7388" y="26463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5878513" y="2728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6</a:t>
              </a:r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7693025" y="2625725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40650" y="2708275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15</a:t>
              </a:r>
            </a:p>
          </p:txBody>
        </p:sp>
        <p:sp>
          <p:nvSpPr>
            <p:cNvPr id="63" name="Oval 10"/>
            <p:cNvSpPr>
              <a:spLocks noChangeArrowheads="1"/>
            </p:cNvSpPr>
            <p:nvPr/>
          </p:nvSpPr>
          <p:spPr bwMode="auto">
            <a:xfrm>
              <a:off x="52911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54022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2</a:t>
              </a:r>
            </a:p>
          </p:txBody>
        </p:sp>
        <p:sp>
          <p:nvSpPr>
            <p:cNvPr id="65" name="Oval 12"/>
            <p:cNvSpPr>
              <a:spLocks noChangeArrowheads="1"/>
            </p:cNvSpPr>
            <p:nvPr/>
          </p:nvSpPr>
          <p:spPr bwMode="auto">
            <a:xfrm>
              <a:off x="62055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6" name="Text Box 13"/>
            <p:cNvSpPr txBox="1">
              <a:spLocks noChangeArrowheads="1"/>
            </p:cNvSpPr>
            <p:nvPr/>
          </p:nvSpPr>
          <p:spPr bwMode="auto">
            <a:xfrm>
              <a:off x="63166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8</a:t>
              </a:r>
            </a:p>
          </p:txBody>
        </p:sp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7261225" y="377825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7308850" y="3860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13</a:t>
              </a:r>
            </a:p>
          </p:txBody>
        </p:sp>
        <p:cxnSp>
          <p:nvCxnSpPr>
            <p:cNvPr id="69" name="AutoShape 16"/>
            <p:cNvCxnSpPr>
              <a:cxnSpLocks noChangeShapeType="1"/>
              <a:stCxn id="57" idx="3"/>
              <a:endCxn id="59" idx="0"/>
            </p:cNvCxnSpPr>
            <p:nvPr/>
          </p:nvCxnSpPr>
          <p:spPr bwMode="auto">
            <a:xfrm flipH="1">
              <a:off x="6034088" y="2073275"/>
              <a:ext cx="728662" cy="573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0" name="AutoShape 17"/>
            <p:cNvCxnSpPr>
              <a:cxnSpLocks noChangeShapeType="1"/>
              <a:stCxn id="59" idx="3"/>
              <a:endCxn id="63" idx="0"/>
            </p:cNvCxnSpPr>
            <p:nvPr/>
          </p:nvCxnSpPr>
          <p:spPr bwMode="auto">
            <a:xfrm flipH="1">
              <a:off x="5557838" y="3101975"/>
              <a:ext cx="28733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AutoShape 18"/>
            <p:cNvCxnSpPr>
              <a:cxnSpLocks noChangeShapeType="1"/>
              <a:stCxn id="59" idx="5"/>
              <a:endCxn id="65" idx="0"/>
            </p:cNvCxnSpPr>
            <p:nvPr/>
          </p:nvCxnSpPr>
          <p:spPr bwMode="auto">
            <a:xfrm>
              <a:off x="6223000" y="3101975"/>
              <a:ext cx="249238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AutoShape 19"/>
            <p:cNvCxnSpPr>
              <a:cxnSpLocks noChangeShapeType="1"/>
              <a:stCxn id="57" idx="5"/>
              <a:endCxn id="61" idx="0"/>
            </p:cNvCxnSpPr>
            <p:nvPr/>
          </p:nvCxnSpPr>
          <p:spPr bwMode="auto">
            <a:xfrm>
              <a:off x="7140575" y="2073275"/>
              <a:ext cx="819150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AutoShape 20"/>
            <p:cNvCxnSpPr>
              <a:cxnSpLocks noChangeShapeType="1"/>
              <a:stCxn id="61" idx="3"/>
            </p:cNvCxnSpPr>
            <p:nvPr/>
          </p:nvCxnSpPr>
          <p:spPr bwMode="auto">
            <a:xfrm flipH="1">
              <a:off x="7524750" y="3081338"/>
              <a:ext cx="246063" cy="677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" name="Oval 21"/>
            <p:cNvSpPr>
              <a:spLocks noChangeArrowheads="1"/>
            </p:cNvSpPr>
            <p:nvPr/>
          </p:nvSpPr>
          <p:spPr bwMode="auto">
            <a:xfrm>
              <a:off x="5684838" y="4979988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5795963" y="506253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5</a:t>
              </a:r>
            </a:p>
          </p:txBody>
        </p:sp>
        <p:sp>
          <p:nvSpPr>
            <p:cNvPr id="76" name="Oval 23"/>
            <p:cNvSpPr>
              <a:spLocks noChangeArrowheads="1"/>
            </p:cNvSpPr>
            <p:nvPr/>
          </p:nvSpPr>
          <p:spPr bwMode="auto">
            <a:xfrm>
              <a:off x="6829425" y="4930775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6877050" y="5013325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11</a:t>
              </a:r>
            </a:p>
          </p:txBody>
        </p:sp>
        <p:cxnSp>
          <p:nvCxnSpPr>
            <p:cNvPr id="78" name="AutoShape 25"/>
            <p:cNvCxnSpPr>
              <a:cxnSpLocks noChangeShapeType="1"/>
              <a:stCxn id="63" idx="5"/>
              <a:endCxn id="74" idx="0"/>
            </p:cNvCxnSpPr>
            <p:nvPr/>
          </p:nvCxnSpPr>
          <p:spPr bwMode="auto">
            <a:xfrm>
              <a:off x="5746750" y="4214813"/>
              <a:ext cx="204788" cy="765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26"/>
            <p:cNvCxnSpPr>
              <a:cxnSpLocks noChangeShapeType="1"/>
              <a:stCxn id="76" idx="0"/>
              <a:endCxn id="67" idx="3"/>
            </p:cNvCxnSpPr>
            <p:nvPr/>
          </p:nvCxnSpPr>
          <p:spPr bwMode="auto">
            <a:xfrm flipV="1">
              <a:off x="7096125" y="4233863"/>
              <a:ext cx="242888" cy="6969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3863739" y="2852422"/>
            <a:ext cx="1416522" cy="908695"/>
            <a:chOff x="3863739" y="2852422"/>
            <a:chExt cx="1416522" cy="908695"/>
          </a:xfrm>
        </p:grpSpPr>
        <p:sp>
          <p:nvSpPr>
            <p:cNvPr id="8" name="Right Arrow 7"/>
            <p:cNvSpPr/>
            <p:nvPr/>
          </p:nvSpPr>
          <p:spPr>
            <a:xfrm>
              <a:off x="3863739" y="3340215"/>
              <a:ext cx="1416522" cy="42090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01868" y="2852422"/>
              <a:ext cx="1362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2400" dirty="0" smtClean="0"/>
                <a:t>remove 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Deleting a Tree Node (2)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28481" y="1652016"/>
            <a:ext cx="2935287" cy="2693987"/>
            <a:chOff x="5291138" y="1617663"/>
            <a:chExt cx="2935287" cy="2693987"/>
          </a:xfrm>
        </p:grpSpPr>
        <p:sp>
          <p:nvSpPr>
            <p:cNvPr id="51205" name="Oval 4"/>
            <p:cNvSpPr>
              <a:spLocks noChangeArrowheads="1"/>
            </p:cNvSpPr>
            <p:nvPr/>
          </p:nvSpPr>
          <p:spPr bwMode="auto">
            <a:xfrm>
              <a:off x="6684963" y="16176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06" name="Text Box 5"/>
            <p:cNvSpPr txBox="1">
              <a:spLocks noChangeArrowheads="1"/>
            </p:cNvSpPr>
            <p:nvPr/>
          </p:nvSpPr>
          <p:spPr bwMode="auto">
            <a:xfrm>
              <a:off x="6732588" y="17002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10</a:t>
              </a:r>
            </a:p>
          </p:txBody>
        </p:sp>
        <p:sp>
          <p:nvSpPr>
            <p:cNvPr id="51207" name="Oval 6"/>
            <p:cNvSpPr>
              <a:spLocks noChangeArrowheads="1"/>
            </p:cNvSpPr>
            <p:nvPr/>
          </p:nvSpPr>
          <p:spPr bwMode="auto">
            <a:xfrm>
              <a:off x="5767388" y="26463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5878513" y="2728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6</a:t>
              </a:r>
            </a:p>
          </p:txBody>
        </p:sp>
        <p:sp>
          <p:nvSpPr>
            <p:cNvPr id="51209" name="Oval 8"/>
            <p:cNvSpPr>
              <a:spLocks noChangeArrowheads="1"/>
            </p:cNvSpPr>
            <p:nvPr/>
          </p:nvSpPr>
          <p:spPr bwMode="auto">
            <a:xfrm>
              <a:off x="7693025" y="2625725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0" name="Text Box 9"/>
            <p:cNvSpPr txBox="1">
              <a:spLocks noChangeArrowheads="1"/>
            </p:cNvSpPr>
            <p:nvPr/>
          </p:nvSpPr>
          <p:spPr bwMode="auto">
            <a:xfrm>
              <a:off x="7739152" y="2708275"/>
              <a:ext cx="4411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 dirty="0" smtClean="0">
                  <a:solidFill>
                    <a:schemeClr val="bg1"/>
                  </a:solidFill>
                </a:rPr>
                <a:t>13</a:t>
              </a:r>
              <a:endParaRPr kumimoji="0" lang="en-US" altLang="zh-TW" sz="1800" dirty="0">
                <a:solidFill>
                  <a:schemeClr val="bg1"/>
                </a:solidFill>
              </a:endParaRPr>
            </a:p>
          </p:txBody>
        </p:sp>
        <p:sp>
          <p:nvSpPr>
            <p:cNvPr id="51211" name="Oval 10"/>
            <p:cNvSpPr>
              <a:spLocks noChangeArrowheads="1"/>
            </p:cNvSpPr>
            <p:nvPr/>
          </p:nvSpPr>
          <p:spPr bwMode="auto">
            <a:xfrm>
              <a:off x="52911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2" name="Text Box 11"/>
            <p:cNvSpPr txBox="1">
              <a:spLocks noChangeArrowheads="1"/>
            </p:cNvSpPr>
            <p:nvPr/>
          </p:nvSpPr>
          <p:spPr bwMode="auto">
            <a:xfrm>
              <a:off x="54022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2</a:t>
              </a:r>
            </a:p>
          </p:txBody>
        </p:sp>
        <p:sp>
          <p:nvSpPr>
            <p:cNvPr id="51213" name="Oval 12"/>
            <p:cNvSpPr>
              <a:spLocks noChangeArrowheads="1"/>
            </p:cNvSpPr>
            <p:nvPr/>
          </p:nvSpPr>
          <p:spPr bwMode="auto">
            <a:xfrm>
              <a:off x="62055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4" name="Text Box 13"/>
            <p:cNvSpPr txBox="1">
              <a:spLocks noChangeArrowheads="1"/>
            </p:cNvSpPr>
            <p:nvPr/>
          </p:nvSpPr>
          <p:spPr bwMode="auto">
            <a:xfrm>
              <a:off x="63166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8</a:t>
              </a:r>
            </a:p>
          </p:txBody>
        </p:sp>
        <p:sp>
          <p:nvSpPr>
            <p:cNvPr id="51215" name="Oval 14"/>
            <p:cNvSpPr>
              <a:spLocks noChangeArrowheads="1"/>
            </p:cNvSpPr>
            <p:nvPr/>
          </p:nvSpPr>
          <p:spPr bwMode="auto">
            <a:xfrm>
              <a:off x="7261225" y="377825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7315912" y="3860800"/>
              <a:ext cx="424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 dirty="0" smtClean="0">
                  <a:solidFill>
                    <a:schemeClr val="bg1"/>
                  </a:solidFill>
                </a:rPr>
                <a:t>11</a:t>
              </a:r>
              <a:endParaRPr kumimoji="0" lang="en-US" altLang="zh-TW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51217" name="AutoShape 16"/>
            <p:cNvCxnSpPr>
              <a:cxnSpLocks noChangeShapeType="1"/>
              <a:stCxn id="51205" idx="3"/>
              <a:endCxn id="51207" idx="0"/>
            </p:cNvCxnSpPr>
            <p:nvPr/>
          </p:nvCxnSpPr>
          <p:spPr bwMode="auto">
            <a:xfrm flipH="1">
              <a:off x="6034088" y="2073275"/>
              <a:ext cx="728662" cy="573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18" name="AutoShape 17"/>
            <p:cNvCxnSpPr>
              <a:cxnSpLocks noChangeShapeType="1"/>
              <a:stCxn id="51207" idx="3"/>
              <a:endCxn id="51211" idx="0"/>
            </p:cNvCxnSpPr>
            <p:nvPr/>
          </p:nvCxnSpPr>
          <p:spPr bwMode="auto">
            <a:xfrm flipH="1">
              <a:off x="5557838" y="3101975"/>
              <a:ext cx="28733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19" name="AutoShape 18"/>
            <p:cNvCxnSpPr>
              <a:cxnSpLocks noChangeShapeType="1"/>
              <a:stCxn id="51207" idx="5"/>
              <a:endCxn id="51213" idx="0"/>
            </p:cNvCxnSpPr>
            <p:nvPr/>
          </p:nvCxnSpPr>
          <p:spPr bwMode="auto">
            <a:xfrm>
              <a:off x="6223000" y="3101975"/>
              <a:ext cx="249238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20" name="AutoShape 19"/>
            <p:cNvCxnSpPr>
              <a:cxnSpLocks noChangeShapeType="1"/>
              <a:stCxn id="51205" idx="5"/>
              <a:endCxn id="51209" idx="0"/>
            </p:cNvCxnSpPr>
            <p:nvPr/>
          </p:nvCxnSpPr>
          <p:spPr bwMode="auto">
            <a:xfrm>
              <a:off x="7140575" y="2073275"/>
              <a:ext cx="819150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21" name="AutoShape 20"/>
            <p:cNvCxnSpPr>
              <a:cxnSpLocks noChangeShapeType="1"/>
              <a:stCxn id="51209" idx="3"/>
            </p:cNvCxnSpPr>
            <p:nvPr/>
          </p:nvCxnSpPr>
          <p:spPr bwMode="auto">
            <a:xfrm flipH="1">
              <a:off x="7524750" y="3081338"/>
              <a:ext cx="246063" cy="677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15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14949" y="1602803"/>
            <a:ext cx="2935287" cy="3846512"/>
            <a:chOff x="5291138" y="1617663"/>
            <a:chExt cx="2935287" cy="3846512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684963" y="16176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6732588" y="17002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10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7388" y="26463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5878513" y="2728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6</a:t>
              </a:r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7693025" y="2625725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40650" y="2708275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15</a:t>
              </a:r>
            </a:p>
          </p:txBody>
        </p:sp>
        <p:sp>
          <p:nvSpPr>
            <p:cNvPr id="63" name="Oval 10"/>
            <p:cNvSpPr>
              <a:spLocks noChangeArrowheads="1"/>
            </p:cNvSpPr>
            <p:nvPr/>
          </p:nvSpPr>
          <p:spPr bwMode="auto">
            <a:xfrm>
              <a:off x="52911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54022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2</a:t>
              </a:r>
            </a:p>
          </p:txBody>
        </p:sp>
        <p:sp>
          <p:nvSpPr>
            <p:cNvPr id="65" name="Oval 12"/>
            <p:cNvSpPr>
              <a:spLocks noChangeArrowheads="1"/>
            </p:cNvSpPr>
            <p:nvPr/>
          </p:nvSpPr>
          <p:spPr bwMode="auto">
            <a:xfrm>
              <a:off x="62055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6" name="Text Box 13"/>
            <p:cNvSpPr txBox="1">
              <a:spLocks noChangeArrowheads="1"/>
            </p:cNvSpPr>
            <p:nvPr/>
          </p:nvSpPr>
          <p:spPr bwMode="auto">
            <a:xfrm>
              <a:off x="63166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8</a:t>
              </a:r>
            </a:p>
          </p:txBody>
        </p:sp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7261225" y="377825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7308850" y="3860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13</a:t>
              </a:r>
            </a:p>
          </p:txBody>
        </p:sp>
        <p:cxnSp>
          <p:nvCxnSpPr>
            <p:cNvPr id="69" name="AutoShape 16"/>
            <p:cNvCxnSpPr>
              <a:cxnSpLocks noChangeShapeType="1"/>
              <a:stCxn id="57" idx="3"/>
              <a:endCxn id="59" idx="0"/>
            </p:cNvCxnSpPr>
            <p:nvPr/>
          </p:nvCxnSpPr>
          <p:spPr bwMode="auto">
            <a:xfrm flipH="1">
              <a:off x="6034088" y="2073275"/>
              <a:ext cx="728662" cy="573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0" name="AutoShape 17"/>
            <p:cNvCxnSpPr>
              <a:cxnSpLocks noChangeShapeType="1"/>
              <a:stCxn id="59" idx="3"/>
              <a:endCxn id="63" idx="0"/>
            </p:cNvCxnSpPr>
            <p:nvPr/>
          </p:nvCxnSpPr>
          <p:spPr bwMode="auto">
            <a:xfrm flipH="1">
              <a:off x="5557838" y="3101975"/>
              <a:ext cx="28733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AutoShape 18"/>
            <p:cNvCxnSpPr>
              <a:cxnSpLocks noChangeShapeType="1"/>
              <a:stCxn id="59" idx="5"/>
              <a:endCxn id="65" idx="0"/>
            </p:cNvCxnSpPr>
            <p:nvPr/>
          </p:nvCxnSpPr>
          <p:spPr bwMode="auto">
            <a:xfrm>
              <a:off x="6223000" y="3101975"/>
              <a:ext cx="249238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AutoShape 19"/>
            <p:cNvCxnSpPr>
              <a:cxnSpLocks noChangeShapeType="1"/>
              <a:stCxn id="57" idx="5"/>
              <a:endCxn id="61" idx="0"/>
            </p:cNvCxnSpPr>
            <p:nvPr/>
          </p:nvCxnSpPr>
          <p:spPr bwMode="auto">
            <a:xfrm>
              <a:off x="7140575" y="2073275"/>
              <a:ext cx="819150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AutoShape 20"/>
            <p:cNvCxnSpPr>
              <a:cxnSpLocks noChangeShapeType="1"/>
              <a:stCxn id="61" idx="3"/>
            </p:cNvCxnSpPr>
            <p:nvPr/>
          </p:nvCxnSpPr>
          <p:spPr bwMode="auto">
            <a:xfrm flipH="1">
              <a:off x="7524750" y="3081338"/>
              <a:ext cx="246063" cy="677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6" name="Oval 23"/>
            <p:cNvSpPr>
              <a:spLocks noChangeArrowheads="1"/>
            </p:cNvSpPr>
            <p:nvPr/>
          </p:nvSpPr>
          <p:spPr bwMode="auto">
            <a:xfrm>
              <a:off x="6829425" y="4930775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6877050" y="5013325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11</a:t>
              </a:r>
            </a:p>
          </p:txBody>
        </p:sp>
        <p:cxnSp>
          <p:nvCxnSpPr>
            <p:cNvPr id="79" name="AutoShape 26"/>
            <p:cNvCxnSpPr>
              <a:cxnSpLocks noChangeShapeType="1"/>
              <a:stCxn id="76" idx="0"/>
              <a:endCxn id="67" idx="3"/>
            </p:cNvCxnSpPr>
            <p:nvPr/>
          </p:nvCxnSpPr>
          <p:spPr bwMode="auto">
            <a:xfrm flipV="1">
              <a:off x="7096125" y="4233863"/>
              <a:ext cx="242888" cy="6969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3863739" y="2852422"/>
            <a:ext cx="1556109" cy="908695"/>
            <a:chOff x="3863739" y="2852422"/>
            <a:chExt cx="1556109" cy="908695"/>
          </a:xfrm>
        </p:grpSpPr>
        <p:sp>
          <p:nvSpPr>
            <p:cNvPr id="8" name="Right Arrow 7"/>
            <p:cNvSpPr/>
            <p:nvPr/>
          </p:nvSpPr>
          <p:spPr>
            <a:xfrm>
              <a:off x="3863739" y="3340215"/>
              <a:ext cx="1416522" cy="42090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01868" y="2852422"/>
              <a:ext cx="1517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2400" dirty="0" smtClean="0"/>
                <a:t>remove 15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6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Deleting a Tree Node (3)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28481" y="1652016"/>
            <a:ext cx="2935287" cy="2674937"/>
            <a:chOff x="5291138" y="1617663"/>
            <a:chExt cx="2935287" cy="2674937"/>
          </a:xfrm>
        </p:grpSpPr>
        <p:sp>
          <p:nvSpPr>
            <p:cNvPr id="51205" name="Oval 4"/>
            <p:cNvSpPr>
              <a:spLocks noChangeArrowheads="1"/>
            </p:cNvSpPr>
            <p:nvPr/>
          </p:nvSpPr>
          <p:spPr bwMode="auto">
            <a:xfrm>
              <a:off x="6684963" y="1617663"/>
              <a:ext cx="533400" cy="53340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06" name="Text Box 5"/>
            <p:cNvSpPr txBox="1">
              <a:spLocks noChangeArrowheads="1"/>
            </p:cNvSpPr>
            <p:nvPr/>
          </p:nvSpPr>
          <p:spPr bwMode="auto">
            <a:xfrm>
              <a:off x="6739650" y="1700213"/>
              <a:ext cx="424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 dirty="0" smtClean="0">
                  <a:solidFill>
                    <a:schemeClr val="bg1"/>
                  </a:solidFill>
                </a:rPr>
                <a:t>11</a:t>
              </a:r>
              <a:endParaRPr kumimoji="0" lang="en-US" altLang="zh-TW" sz="1800" dirty="0">
                <a:solidFill>
                  <a:schemeClr val="bg1"/>
                </a:solidFill>
              </a:endParaRPr>
            </a:p>
          </p:txBody>
        </p:sp>
        <p:sp>
          <p:nvSpPr>
            <p:cNvPr id="51207" name="Oval 6"/>
            <p:cNvSpPr>
              <a:spLocks noChangeArrowheads="1"/>
            </p:cNvSpPr>
            <p:nvPr/>
          </p:nvSpPr>
          <p:spPr bwMode="auto">
            <a:xfrm>
              <a:off x="5767388" y="26463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5878513" y="2728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6</a:t>
              </a:r>
            </a:p>
          </p:txBody>
        </p:sp>
        <p:sp>
          <p:nvSpPr>
            <p:cNvPr id="51209" name="Oval 8"/>
            <p:cNvSpPr>
              <a:spLocks noChangeArrowheads="1"/>
            </p:cNvSpPr>
            <p:nvPr/>
          </p:nvSpPr>
          <p:spPr bwMode="auto">
            <a:xfrm>
              <a:off x="7693025" y="2625725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0" name="Text Box 9"/>
            <p:cNvSpPr txBox="1">
              <a:spLocks noChangeArrowheads="1"/>
            </p:cNvSpPr>
            <p:nvPr/>
          </p:nvSpPr>
          <p:spPr bwMode="auto">
            <a:xfrm>
              <a:off x="7739152" y="2708275"/>
              <a:ext cx="4411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 dirty="0" smtClean="0"/>
                <a:t>13</a:t>
              </a:r>
              <a:endParaRPr kumimoji="0" lang="en-US" altLang="zh-TW" sz="1800" dirty="0"/>
            </a:p>
          </p:txBody>
        </p:sp>
        <p:sp>
          <p:nvSpPr>
            <p:cNvPr id="51211" name="Oval 10"/>
            <p:cNvSpPr>
              <a:spLocks noChangeArrowheads="1"/>
            </p:cNvSpPr>
            <p:nvPr/>
          </p:nvSpPr>
          <p:spPr bwMode="auto">
            <a:xfrm>
              <a:off x="52911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2" name="Text Box 11"/>
            <p:cNvSpPr txBox="1">
              <a:spLocks noChangeArrowheads="1"/>
            </p:cNvSpPr>
            <p:nvPr/>
          </p:nvSpPr>
          <p:spPr bwMode="auto">
            <a:xfrm>
              <a:off x="54022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2</a:t>
              </a:r>
            </a:p>
          </p:txBody>
        </p:sp>
        <p:sp>
          <p:nvSpPr>
            <p:cNvPr id="51213" name="Oval 12"/>
            <p:cNvSpPr>
              <a:spLocks noChangeArrowheads="1"/>
            </p:cNvSpPr>
            <p:nvPr/>
          </p:nvSpPr>
          <p:spPr bwMode="auto">
            <a:xfrm>
              <a:off x="62055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4" name="Text Box 13"/>
            <p:cNvSpPr txBox="1">
              <a:spLocks noChangeArrowheads="1"/>
            </p:cNvSpPr>
            <p:nvPr/>
          </p:nvSpPr>
          <p:spPr bwMode="auto">
            <a:xfrm>
              <a:off x="63166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8</a:t>
              </a:r>
            </a:p>
          </p:txBody>
        </p:sp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7315912" y="3860800"/>
              <a:ext cx="424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 dirty="0" smtClean="0">
                  <a:solidFill>
                    <a:schemeClr val="bg1"/>
                  </a:solidFill>
                </a:rPr>
                <a:t>11</a:t>
              </a:r>
              <a:endParaRPr kumimoji="0" lang="en-US" altLang="zh-TW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51217" name="AutoShape 16"/>
            <p:cNvCxnSpPr>
              <a:cxnSpLocks noChangeShapeType="1"/>
              <a:stCxn id="51205" idx="3"/>
              <a:endCxn id="51207" idx="0"/>
            </p:cNvCxnSpPr>
            <p:nvPr/>
          </p:nvCxnSpPr>
          <p:spPr bwMode="auto">
            <a:xfrm flipH="1">
              <a:off x="6034088" y="2073275"/>
              <a:ext cx="728662" cy="573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18" name="AutoShape 17"/>
            <p:cNvCxnSpPr>
              <a:cxnSpLocks noChangeShapeType="1"/>
              <a:stCxn id="51207" idx="3"/>
              <a:endCxn id="51211" idx="0"/>
            </p:cNvCxnSpPr>
            <p:nvPr/>
          </p:nvCxnSpPr>
          <p:spPr bwMode="auto">
            <a:xfrm flipH="1">
              <a:off x="5557838" y="3101975"/>
              <a:ext cx="28733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19" name="AutoShape 18"/>
            <p:cNvCxnSpPr>
              <a:cxnSpLocks noChangeShapeType="1"/>
              <a:stCxn id="51207" idx="5"/>
              <a:endCxn id="51213" idx="0"/>
            </p:cNvCxnSpPr>
            <p:nvPr/>
          </p:nvCxnSpPr>
          <p:spPr bwMode="auto">
            <a:xfrm>
              <a:off x="6223000" y="3101975"/>
              <a:ext cx="249238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220" name="AutoShape 19"/>
            <p:cNvCxnSpPr>
              <a:cxnSpLocks noChangeShapeType="1"/>
              <a:stCxn id="51205" idx="5"/>
              <a:endCxn id="51209" idx="0"/>
            </p:cNvCxnSpPr>
            <p:nvPr/>
          </p:nvCxnSpPr>
          <p:spPr bwMode="auto">
            <a:xfrm>
              <a:off x="7140575" y="2073275"/>
              <a:ext cx="819150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14949" y="1602803"/>
            <a:ext cx="2935287" cy="2693987"/>
            <a:chOff x="5291138" y="1617663"/>
            <a:chExt cx="2935287" cy="2693987"/>
          </a:xfrm>
        </p:grpSpPr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6684963" y="16176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6732588" y="17002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10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7388" y="2646363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5878513" y="27289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6</a:t>
              </a:r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7693025" y="2625725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739152" y="2708275"/>
              <a:ext cx="4411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 dirty="0" smtClean="0"/>
                <a:t>13</a:t>
              </a:r>
              <a:endParaRPr kumimoji="0" lang="en-US" altLang="zh-TW" sz="1800" dirty="0"/>
            </a:p>
          </p:txBody>
        </p:sp>
        <p:sp>
          <p:nvSpPr>
            <p:cNvPr id="63" name="Oval 10"/>
            <p:cNvSpPr>
              <a:spLocks noChangeArrowheads="1"/>
            </p:cNvSpPr>
            <p:nvPr/>
          </p:nvSpPr>
          <p:spPr bwMode="auto">
            <a:xfrm>
              <a:off x="52911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54022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2</a:t>
              </a:r>
            </a:p>
          </p:txBody>
        </p:sp>
        <p:sp>
          <p:nvSpPr>
            <p:cNvPr id="65" name="Oval 12"/>
            <p:cNvSpPr>
              <a:spLocks noChangeArrowheads="1"/>
            </p:cNvSpPr>
            <p:nvPr/>
          </p:nvSpPr>
          <p:spPr bwMode="auto">
            <a:xfrm>
              <a:off x="6205538" y="3759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6" name="Text Box 13"/>
            <p:cNvSpPr txBox="1">
              <a:spLocks noChangeArrowheads="1"/>
            </p:cNvSpPr>
            <p:nvPr/>
          </p:nvSpPr>
          <p:spPr bwMode="auto">
            <a:xfrm>
              <a:off x="6316663" y="38417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/>
                <a:t>8</a:t>
              </a:r>
            </a:p>
          </p:txBody>
        </p:sp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7261225" y="377825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7315912" y="3860800"/>
              <a:ext cx="424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800" dirty="0" smtClean="0"/>
                <a:t>11</a:t>
              </a:r>
              <a:endParaRPr kumimoji="0" lang="en-US" altLang="zh-TW" sz="1800" dirty="0"/>
            </a:p>
          </p:txBody>
        </p:sp>
        <p:cxnSp>
          <p:nvCxnSpPr>
            <p:cNvPr id="69" name="AutoShape 16"/>
            <p:cNvCxnSpPr>
              <a:cxnSpLocks noChangeShapeType="1"/>
              <a:stCxn id="57" idx="3"/>
              <a:endCxn id="59" idx="0"/>
            </p:cNvCxnSpPr>
            <p:nvPr/>
          </p:nvCxnSpPr>
          <p:spPr bwMode="auto">
            <a:xfrm flipH="1">
              <a:off x="6034088" y="2073275"/>
              <a:ext cx="728662" cy="573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0" name="AutoShape 17"/>
            <p:cNvCxnSpPr>
              <a:cxnSpLocks noChangeShapeType="1"/>
              <a:stCxn id="59" idx="3"/>
              <a:endCxn id="63" idx="0"/>
            </p:cNvCxnSpPr>
            <p:nvPr/>
          </p:nvCxnSpPr>
          <p:spPr bwMode="auto">
            <a:xfrm flipH="1">
              <a:off x="5557838" y="3101975"/>
              <a:ext cx="28733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AutoShape 18"/>
            <p:cNvCxnSpPr>
              <a:cxnSpLocks noChangeShapeType="1"/>
              <a:stCxn id="59" idx="5"/>
              <a:endCxn id="65" idx="0"/>
            </p:cNvCxnSpPr>
            <p:nvPr/>
          </p:nvCxnSpPr>
          <p:spPr bwMode="auto">
            <a:xfrm>
              <a:off x="6223000" y="3101975"/>
              <a:ext cx="249238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AutoShape 19"/>
            <p:cNvCxnSpPr>
              <a:cxnSpLocks noChangeShapeType="1"/>
              <a:stCxn id="57" idx="5"/>
              <a:endCxn id="61" idx="0"/>
            </p:cNvCxnSpPr>
            <p:nvPr/>
          </p:nvCxnSpPr>
          <p:spPr bwMode="auto">
            <a:xfrm>
              <a:off x="7140575" y="2073275"/>
              <a:ext cx="819150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AutoShape 20"/>
            <p:cNvCxnSpPr>
              <a:cxnSpLocks noChangeShapeType="1"/>
              <a:stCxn id="61" idx="3"/>
            </p:cNvCxnSpPr>
            <p:nvPr/>
          </p:nvCxnSpPr>
          <p:spPr bwMode="auto">
            <a:xfrm flipH="1">
              <a:off x="7524750" y="3081338"/>
              <a:ext cx="246063" cy="677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3863739" y="2852422"/>
            <a:ext cx="1556109" cy="908695"/>
            <a:chOff x="3863739" y="2852422"/>
            <a:chExt cx="1556109" cy="908695"/>
          </a:xfrm>
        </p:grpSpPr>
        <p:sp>
          <p:nvSpPr>
            <p:cNvPr id="8" name="Right Arrow 7"/>
            <p:cNvSpPr/>
            <p:nvPr/>
          </p:nvSpPr>
          <p:spPr>
            <a:xfrm>
              <a:off x="3863739" y="3340215"/>
              <a:ext cx="1416522" cy="42090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01868" y="2852422"/>
              <a:ext cx="1517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2400" dirty="0" smtClean="0"/>
                <a:t>remove 10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76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a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118"/>
            <a:ext cx="8229600" cy="30164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3366FF"/>
                </a:solidFill>
              </a:rPr>
              <a:t>tree</a:t>
            </a:r>
            <a:r>
              <a:rPr lang="en-US" dirty="0" smtClean="0"/>
              <a:t> is a </a:t>
            </a:r>
            <a:r>
              <a:rPr lang="en-US" u="sng" dirty="0" smtClean="0"/>
              <a:t>non-linear</a:t>
            </a:r>
            <a:r>
              <a:rPr lang="en-US" dirty="0" smtClean="0"/>
              <a:t> data structure that consists of nodes and edges connecting them</a:t>
            </a:r>
          </a:p>
          <a:p>
            <a:r>
              <a:rPr lang="en-US" dirty="0" smtClean="0"/>
              <a:t>There is exactly one path connecting two nodes together</a:t>
            </a:r>
          </a:p>
          <a:p>
            <a:r>
              <a:rPr lang="en-US" dirty="0" smtClean="0"/>
              <a:t>Thus, if there are N nodes on a tree, there are exactly N-1 links</a:t>
            </a:r>
          </a:p>
          <a:p>
            <a:r>
              <a:rPr lang="en-US" dirty="0" smtClean="0"/>
              <a:t>In a general tree, each node can connect to an arbitrary number of nodes</a:t>
            </a:r>
            <a:endParaRPr lang="en-US" dirty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109663" y="4038600"/>
            <a:ext cx="2014537" cy="2219325"/>
            <a:chOff x="699" y="2544"/>
            <a:chExt cx="1269" cy="139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48" y="254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743" y="280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187" y="297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438" y="319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903" y="331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99" y="2951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289" y="355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17" y="3561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81" y="379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864" y="364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960" y="340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960" y="302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248" y="30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536" y="326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6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1248" y="2592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296" y="2880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42"/>
          <p:cNvGrpSpPr>
            <a:grpSpLocks/>
          </p:cNvGrpSpPr>
          <p:nvPr/>
        </p:nvGrpSpPr>
        <p:grpSpPr bwMode="auto">
          <a:xfrm>
            <a:off x="5089525" y="3910013"/>
            <a:ext cx="2014538" cy="2219325"/>
            <a:chOff x="3206" y="2463"/>
            <a:chExt cx="1269" cy="1398"/>
          </a:xfrm>
        </p:grpSpPr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755" y="2463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250" y="2727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694" y="2897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945" y="3113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410" y="3229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3206" y="287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796" y="3473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4324" y="348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3288" y="3717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0"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3371" y="3567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67" y="3327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3467" y="2943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755" y="2943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043" y="3183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275" y="294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3755" y="2511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803" y="2799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888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3276600" y="48006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eaLnBrk="1" hangingPunct="1"/>
            <a:r>
              <a:rPr kumimoji="0" lang="en-US" altLang="zh-TW" sz="1800"/>
              <a:t>Tree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239000" y="4876800"/>
            <a:ext cx="126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eaLnBrk="1" hangingPunct="1"/>
            <a:r>
              <a:rPr kumimoji="0" lang="en-US" altLang="zh-TW" sz="1800"/>
              <a:t>Not </a:t>
            </a:r>
            <a:r>
              <a:rPr kumimoji="0" lang="en-US" sz="1800"/>
              <a:t>a </a:t>
            </a:r>
            <a:r>
              <a:rPr kumimoji="0" lang="en-US" altLang="zh-TW" sz="1800"/>
              <a:t>Tree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404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+mj-ea"/>
                <a:cs typeface="+mj-cs"/>
              </a:rPr>
              <a:t>Binary Trees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4038600" cy="4641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 smtClean="0">
                <a:ea typeface="+mn-ea"/>
                <a:cs typeface="+mn-cs"/>
              </a:rPr>
              <a:t>A </a:t>
            </a:r>
            <a:r>
              <a:rPr lang="en-US" altLang="zh-TW" sz="2800" i="1" dirty="0" smtClean="0">
                <a:solidFill>
                  <a:srgbClr val="0099FF"/>
                </a:solidFill>
                <a:ea typeface="+mn-ea"/>
                <a:cs typeface="+mn-cs"/>
              </a:rPr>
              <a:t>binary tree</a:t>
            </a:r>
            <a:r>
              <a:rPr lang="en-US" altLang="zh-TW" sz="2800" dirty="0" smtClean="0">
                <a:ea typeface="+mn-ea"/>
                <a:cs typeface="+mn-cs"/>
              </a:rPr>
              <a:t> is a tree with some additional features</a:t>
            </a:r>
          </a:p>
          <a:p>
            <a:pPr eaLnBrk="1" hangingPunct="1">
              <a:defRPr/>
            </a:pPr>
            <a:r>
              <a:rPr lang="en-US" altLang="zh-TW" sz="2800" dirty="0" smtClean="0">
                <a:ea typeface="+mn-ea"/>
                <a:cs typeface="+mn-cs"/>
              </a:rPr>
              <a:t>It has a root at the topmost level</a:t>
            </a:r>
          </a:p>
          <a:p>
            <a:pPr eaLnBrk="1" hangingPunct="1">
              <a:defRPr/>
            </a:pPr>
            <a:r>
              <a:rPr lang="en-US" altLang="zh-TW" sz="2800" dirty="0" smtClean="0">
                <a:ea typeface="+mn-ea"/>
                <a:cs typeface="+mn-cs"/>
              </a:rPr>
              <a:t>Each node has at most two children, left child and right child</a:t>
            </a:r>
          </a:p>
          <a:p>
            <a:pPr eaLnBrk="1" hangingPunct="1">
              <a:defRPr/>
            </a:pPr>
            <a:r>
              <a:rPr lang="en-US" altLang="zh-TW" sz="2800" dirty="0" smtClean="0">
                <a:ea typeface="+mn-ea"/>
                <a:cs typeface="+mn-cs"/>
              </a:rPr>
              <a:t>Very important data structure</a:t>
            </a:r>
          </a:p>
        </p:txBody>
      </p:sp>
      <p:grpSp>
        <p:nvGrpSpPr>
          <p:cNvPr id="614407" name="Group 7"/>
          <p:cNvGrpSpPr>
            <a:grpSpLocks/>
          </p:cNvGrpSpPr>
          <p:nvPr/>
        </p:nvGrpSpPr>
        <p:grpSpPr bwMode="auto">
          <a:xfrm>
            <a:off x="4572000" y="1560513"/>
            <a:ext cx="4273550" cy="4673600"/>
            <a:chOff x="2880" y="983"/>
            <a:chExt cx="2692" cy="2944"/>
          </a:xfrm>
        </p:grpSpPr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928" y="3696"/>
              <a:ext cx="1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kumimoji="0" lang="en-US" altLang="zh-TW" sz="1800" i="1"/>
                <a:t>a</a:t>
              </a:r>
              <a:r>
                <a:rPr kumimoji="0" lang="en-US" altLang="zh-TW" sz="1800"/>
                <a:t> and </a:t>
              </a:r>
              <a:r>
                <a:rPr kumimoji="0" lang="en-US" altLang="zh-TW" sz="1800" i="1"/>
                <a:t>b</a:t>
              </a:r>
              <a:r>
                <a:rPr kumimoji="0" lang="en-US" altLang="zh-TW" sz="1800"/>
                <a:t> are siblings</a:t>
              </a:r>
            </a:p>
          </p:txBody>
        </p:sp>
        <p:grpSp>
          <p:nvGrpSpPr>
            <p:cNvPr id="45065" name="Group 9"/>
            <p:cNvGrpSpPr>
              <a:grpSpLocks/>
            </p:cNvGrpSpPr>
            <p:nvPr/>
          </p:nvGrpSpPr>
          <p:grpSpPr bwMode="auto">
            <a:xfrm>
              <a:off x="2880" y="983"/>
              <a:ext cx="2692" cy="2569"/>
              <a:chOff x="2880" y="983"/>
              <a:chExt cx="2692" cy="2569"/>
            </a:xfrm>
          </p:grpSpPr>
          <p:sp>
            <p:nvSpPr>
              <p:cNvPr id="45066" name="Oval 10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67" name="Oval 11"/>
              <p:cNvSpPr>
                <a:spLocks noChangeArrowheads="1"/>
              </p:cNvSpPr>
              <p:nvPr/>
            </p:nvSpPr>
            <p:spPr bwMode="auto">
              <a:xfrm>
                <a:off x="3735" y="1677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68" name="Oval 12"/>
              <p:cNvSpPr>
                <a:spLocks noChangeArrowheads="1"/>
              </p:cNvSpPr>
              <p:nvPr/>
            </p:nvSpPr>
            <p:spPr bwMode="auto">
              <a:xfrm>
                <a:off x="4560" y="1677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69" name="Oval 13"/>
              <p:cNvSpPr>
                <a:spLocks noChangeArrowheads="1"/>
              </p:cNvSpPr>
              <p:nvPr/>
            </p:nvSpPr>
            <p:spPr bwMode="auto">
              <a:xfrm>
                <a:off x="3340" y="230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0" name="Oval 14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1" name="Oval 15"/>
              <p:cNvSpPr>
                <a:spLocks noChangeArrowheads="1"/>
              </p:cNvSpPr>
              <p:nvPr/>
            </p:nvSpPr>
            <p:spPr bwMode="auto">
              <a:xfrm>
                <a:off x="5041" y="2303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2" name="Oval 16"/>
              <p:cNvSpPr>
                <a:spLocks noChangeArrowheads="1"/>
              </p:cNvSpPr>
              <p:nvPr/>
            </p:nvSpPr>
            <p:spPr bwMode="auto">
              <a:xfrm>
                <a:off x="3079" y="288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3" name="Oval 17"/>
              <p:cNvSpPr>
                <a:spLocks noChangeArrowheads="1"/>
              </p:cNvSpPr>
              <p:nvPr/>
            </p:nvSpPr>
            <p:spPr bwMode="auto">
              <a:xfrm>
                <a:off x="4780" y="288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4" name="Oval 18"/>
              <p:cNvSpPr>
                <a:spLocks noChangeArrowheads="1"/>
              </p:cNvSpPr>
              <p:nvPr/>
            </p:nvSpPr>
            <p:spPr bwMode="auto">
              <a:xfrm>
                <a:off x="3580" y="2881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5" name="Oval 19"/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6" name="Oval 20"/>
              <p:cNvSpPr>
                <a:spLocks noChangeArrowheads="1"/>
              </p:cNvSpPr>
              <p:nvPr/>
            </p:nvSpPr>
            <p:spPr bwMode="auto">
              <a:xfrm>
                <a:off x="4004" y="340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7" name="Oval 21"/>
              <p:cNvSpPr>
                <a:spLocks noChangeArrowheads="1"/>
              </p:cNvSpPr>
              <p:nvPr/>
            </p:nvSpPr>
            <p:spPr bwMode="auto">
              <a:xfrm>
                <a:off x="4560" y="340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cxnSp>
            <p:nvCxnSpPr>
              <p:cNvPr id="45078" name="AutoShape 22"/>
              <p:cNvCxnSpPr>
                <a:cxnSpLocks noChangeShapeType="1"/>
                <a:stCxn id="45066" idx="3"/>
                <a:endCxn id="45067" idx="7"/>
              </p:cNvCxnSpPr>
              <p:nvPr/>
            </p:nvCxnSpPr>
            <p:spPr bwMode="auto">
              <a:xfrm flipH="1">
                <a:off x="3858" y="1179"/>
                <a:ext cx="291" cy="5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79" name="AutoShape 23"/>
              <p:cNvCxnSpPr>
                <a:cxnSpLocks noChangeShapeType="1"/>
                <a:stCxn id="45066" idx="5"/>
                <a:endCxn id="45068" idx="1"/>
              </p:cNvCxnSpPr>
              <p:nvPr/>
            </p:nvCxnSpPr>
            <p:spPr bwMode="auto">
              <a:xfrm>
                <a:off x="4251" y="1179"/>
                <a:ext cx="330" cy="5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0" name="AutoShape 24"/>
              <p:cNvCxnSpPr>
                <a:cxnSpLocks noChangeShapeType="1"/>
                <a:stCxn id="45067" idx="3"/>
                <a:endCxn id="45069" idx="7"/>
              </p:cNvCxnSpPr>
              <p:nvPr/>
            </p:nvCxnSpPr>
            <p:spPr bwMode="auto">
              <a:xfrm flipH="1">
                <a:off x="3463" y="1800"/>
                <a:ext cx="293" cy="52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1" name="AutoShape 25"/>
              <p:cNvCxnSpPr>
                <a:cxnSpLocks noChangeShapeType="1"/>
                <a:stCxn id="45067" idx="5"/>
                <a:endCxn id="45070" idx="0"/>
              </p:cNvCxnSpPr>
              <p:nvPr/>
            </p:nvCxnSpPr>
            <p:spPr bwMode="auto">
              <a:xfrm>
                <a:off x="3858" y="1800"/>
                <a:ext cx="198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2" name="AutoShape 26"/>
              <p:cNvCxnSpPr>
                <a:cxnSpLocks noChangeShapeType="1"/>
                <a:stCxn id="45068" idx="5"/>
                <a:endCxn id="45071" idx="1"/>
              </p:cNvCxnSpPr>
              <p:nvPr/>
            </p:nvCxnSpPr>
            <p:spPr bwMode="auto">
              <a:xfrm>
                <a:off x="4683" y="1800"/>
                <a:ext cx="379" cy="52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3" name="AutoShape 27"/>
              <p:cNvCxnSpPr>
                <a:cxnSpLocks noChangeShapeType="1"/>
                <a:stCxn id="45069" idx="3"/>
                <a:endCxn id="45072" idx="7"/>
              </p:cNvCxnSpPr>
              <p:nvPr/>
            </p:nvCxnSpPr>
            <p:spPr bwMode="auto">
              <a:xfrm flipH="1">
                <a:off x="3202" y="2426"/>
                <a:ext cx="159" cy="4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4" name="AutoShape 28"/>
              <p:cNvCxnSpPr>
                <a:cxnSpLocks noChangeShapeType="1"/>
                <a:stCxn id="45069" idx="5"/>
                <a:endCxn id="45074" idx="0"/>
              </p:cNvCxnSpPr>
              <p:nvPr/>
            </p:nvCxnSpPr>
            <p:spPr bwMode="auto">
              <a:xfrm>
                <a:off x="3463" y="2426"/>
                <a:ext cx="189" cy="4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5" name="AutoShape 29"/>
              <p:cNvCxnSpPr>
                <a:cxnSpLocks noChangeShapeType="1"/>
                <a:stCxn id="45070" idx="5"/>
                <a:endCxn id="45075" idx="1"/>
              </p:cNvCxnSpPr>
              <p:nvPr/>
            </p:nvCxnSpPr>
            <p:spPr bwMode="auto">
              <a:xfrm>
                <a:off x="4107" y="2427"/>
                <a:ext cx="186" cy="4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6" name="AutoShape 30"/>
              <p:cNvCxnSpPr>
                <a:cxnSpLocks noChangeShapeType="1"/>
                <a:stCxn id="45071" idx="3"/>
                <a:endCxn id="45073" idx="0"/>
              </p:cNvCxnSpPr>
              <p:nvPr/>
            </p:nvCxnSpPr>
            <p:spPr bwMode="auto">
              <a:xfrm flipH="1">
                <a:off x="4852" y="2426"/>
                <a:ext cx="210" cy="4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7" name="AutoShape 31"/>
              <p:cNvCxnSpPr>
                <a:cxnSpLocks noChangeShapeType="1"/>
                <a:stCxn id="45075" idx="3"/>
                <a:endCxn id="45076" idx="7"/>
              </p:cNvCxnSpPr>
              <p:nvPr/>
            </p:nvCxnSpPr>
            <p:spPr bwMode="auto">
              <a:xfrm flipH="1">
                <a:off x="4127" y="3003"/>
                <a:ext cx="166" cy="4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8" name="AutoShape 32"/>
              <p:cNvCxnSpPr>
                <a:cxnSpLocks noChangeShapeType="1"/>
                <a:stCxn id="45075" idx="5"/>
                <a:endCxn id="45077" idx="1"/>
              </p:cNvCxnSpPr>
              <p:nvPr/>
            </p:nvCxnSpPr>
            <p:spPr bwMode="auto">
              <a:xfrm>
                <a:off x="4395" y="3003"/>
                <a:ext cx="186" cy="4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5089" name="Text Box 33"/>
              <p:cNvSpPr txBox="1">
                <a:spLocks noChangeArrowheads="1"/>
              </p:cNvSpPr>
              <p:nvPr/>
            </p:nvSpPr>
            <p:spPr bwMode="auto">
              <a:xfrm>
                <a:off x="4262" y="983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root</a:t>
                </a:r>
              </a:p>
            </p:txBody>
          </p:sp>
          <p:sp>
            <p:nvSpPr>
              <p:cNvPr id="45090" name="Text Box 34"/>
              <p:cNvSpPr txBox="1">
                <a:spLocks noChangeArrowheads="1"/>
              </p:cNvSpPr>
              <p:nvPr/>
            </p:nvSpPr>
            <p:spPr bwMode="auto">
              <a:xfrm>
                <a:off x="3024" y="1632"/>
                <a:ext cx="7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parent(a)</a:t>
                </a:r>
              </a:p>
            </p:txBody>
          </p:sp>
          <p:sp>
            <p:nvSpPr>
              <p:cNvPr id="4509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a</a:t>
                </a:r>
              </a:p>
            </p:txBody>
          </p:sp>
          <p:sp>
            <p:nvSpPr>
              <p:cNvPr id="45092" name="Text Box 36"/>
              <p:cNvSpPr txBox="1">
                <a:spLocks noChangeArrowheads="1"/>
              </p:cNvSpPr>
              <p:nvPr/>
            </p:nvSpPr>
            <p:spPr bwMode="auto">
              <a:xfrm>
                <a:off x="2880" y="3024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left(a)</a:t>
                </a:r>
              </a:p>
            </p:txBody>
          </p:sp>
          <p:sp>
            <p:nvSpPr>
              <p:cNvPr id="45093" name="Text Box 37"/>
              <p:cNvSpPr txBox="1">
                <a:spLocks noChangeArrowheads="1"/>
              </p:cNvSpPr>
              <p:nvPr/>
            </p:nvSpPr>
            <p:spPr bwMode="auto">
              <a:xfrm>
                <a:off x="3408" y="3024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right(a)</a:t>
                </a:r>
              </a:p>
            </p:txBody>
          </p:sp>
          <p:sp>
            <p:nvSpPr>
              <p:cNvPr id="45094" name="Text Box 38"/>
              <p:cNvSpPr txBox="1">
                <a:spLocks noChangeArrowheads="1"/>
              </p:cNvSpPr>
              <p:nvPr/>
            </p:nvSpPr>
            <p:spPr bwMode="auto">
              <a:xfrm>
                <a:off x="3963" y="2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b</a:t>
                </a:r>
              </a:p>
            </p:txBody>
          </p:sp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 flipH="1" flipV="1">
                <a:off x="4944" y="302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Line 40"/>
              <p:cNvSpPr>
                <a:spLocks noChangeShapeType="1"/>
              </p:cNvSpPr>
              <p:nvPr/>
            </p:nvSpPr>
            <p:spPr bwMode="auto">
              <a:xfrm flipH="1">
                <a:off x="4752" y="34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7" name="Text Box 41"/>
              <p:cNvSpPr txBox="1">
                <a:spLocks noChangeArrowheads="1"/>
              </p:cNvSpPr>
              <p:nvPr/>
            </p:nvSpPr>
            <p:spPr bwMode="auto">
              <a:xfrm>
                <a:off x="5040" y="3312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leaves</a:t>
                </a:r>
              </a:p>
            </p:txBody>
          </p:sp>
          <p:sp>
            <p:nvSpPr>
              <p:cNvPr id="45098" name="Line 42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9" name="Text Box 43"/>
              <p:cNvSpPr txBox="1">
                <a:spLocks noChangeArrowheads="1"/>
              </p:cNvSpPr>
              <p:nvPr/>
            </p:nvSpPr>
            <p:spPr bwMode="auto">
              <a:xfrm>
                <a:off x="4944" y="1104"/>
                <a:ext cx="5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internal</a:t>
                </a:r>
              </a:p>
              <a:p>
                <a:pPr eaLnBrk="1" hangingPunct="1"/>
                <a:r>
                  <a:rPr kumimoji="0" lang="en-US" altLang="zh-TW" sz="1800"/>
                  <a:t>node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404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+mj-ea"/>
                <a:cs typeface="+mj-cs"/>
              </a:rPr>
              <a:t>Binary Tree Terminologies (1)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4038600" cy="46418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TW" sz="2800" dirty="0"/>
              <a:t>Nodes having the same parent are </a:t>
            </a:r>
            <a:r>
              <a:rPr lang="en-US" altLang="zh-TW" sz="2800" b="1" i="1" dirty="0">
                <a:solidFill>
                  <a:srgbClr val="3366FF"/>
                </a:solidFill>
              </a:rPr>
              <a:t>siblings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 sz="2800" dirty="0"/>
              <a:t>A node that has no child is a </a:t>
            </a:r>
            <a:r>
              <a:rPr lang="en-US" altLang="zh-TW" sz="2800" b="1" i="1" dirty="0">
                <a:solidFill>
                  <a:srgbClr val="3366FF"/>
                </a:solidFill>
              </a:rPr>
              <a:t>leaf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 sz="2800" dirty="0"/>
              <a:t>A node that has one or two children is an </a:t>
            </a:r>
            <a:r>
              <a:rPr lang="en-US" altLang="zh-TW" sz="2800" b="1" i="1" dirty="0">
                <a:solidFill>
                  <a:srgbClr val="3366FF"/>
                </a:solidFill>
              </a:rPr>
              <a:t>internal node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 sz="2800" dirty="0"/>
              <a:t>The node </a:t>
            </a:r>
            <a:r>
              <a:rPr lang="en-US" altLang="zh-TW" sz="2800" i="1" dirty="0"/>
              <a:t>b</a:t>
            </a:r>
            <a:r>
              <a:rPr lang="en-US" altLang="zh-TW" sz="2800" dirty="0"/>
              <a:t> and all nodes descending from its form a </a:t>
            </a:r>
            <a:r>
              <a:rPr lang="en-US" altLang="zh-TW" sz="2800" b="1" i="1" dirty="0" err="1">
                <a:solidFill>
                  <a:srgbClr val="3366FF"/>
                </a:solidFill>
              </a:rPr>
              <a:t>subtree</a:t>
            </a:r>
            <a:endParaRPr lang="en-US" altLang="zh-TW" sz="2800" b="1" i="1" dirty="0">
              <a:solidFill>
                <a:srgbClr val="3366FF"/>
              </a:solidFill>
            </a:endParaRPr>
          </a:p>
        </p:txBody>
      </p:sp>
      <p:grpSp>
        <p:nvGrpSpPr>
          <p:cNvPr id="614404" name="Group 4"/>
          <p:cNvGrpSpPr>
            <a:grpSpLocks/>
          </p:cNvGrpSpPr>
          <p:nvPr/>
        </p:nvGrpSpPr>
        <p:grpSpPr bwMode="auto">
          <a:xfrm>
            <a:off x="6121400" y="3213100"/>
            <a:ext cx="2762250" cy="3021013"/>
            <a:chOff x="3856" y="2024"/>
            <a:chExt cx="1740" cy="1903"/>
          </a:xfrm>
        </p:grpSpPr>
        <p:sp>
          <p:nvSpPr>
            <p:cNvPr id="614405" name="Freeform 5"/>
            <p:cNvSpPr>
              <a:spLocks/>
            </p:cNvSpPr>
            <p:nvPr/>
          </p:nvSpPr>
          <p:spPr bwMode="auto">
            <a:xfrm>
              <a:off x="3856" y="2024"/>
              <a:ext cx="992" cy="1696"/>
            </a:xfrm>
            <a:custGeom>
              <a:avLst/>
              <a:gdLst>
                <a:gd name="T0" fmla="*/ 80 w 992"/>
                <a:gd name="T1" fmla="*/ 184 h 1696"/>
                <a:gd name="T2" fmla="*/ 32 w 992"/>
                <a:gd name="T3" fmla="*/ 568 h 1696"/>
                <a:gd name="T4" fmla="*/ 272 w 992"/>
                <a:gd name="T5" fmla="*/ 952 h 1696"/>
                <a:gd name="T6" fmla="*/ 32 w 992"/>
                <a:gd name="T7" fmla="*/ 1432 h 1696"/>
                <a:gd name="T8" fmla="*/ 416 w 992"/>
                <a:gd name="T9" fmla="*/ 1672 h 1696"/>
                <a:gd name="T10" fmla="*/ 896 w 992"/>
                <a:gd name="T11" fmla="*/ 1576 h 1696"/>
                <a:gd name="T12" fmla="*/ 944 w 992"/>
                <a:gd name="T13" fmla="*/ 1288 h 1696"/>
                <a:gd name="T14" fmla="*/ 608 w 992"/>
                <a:gd name="T15" fmla="*/ 712 h 1696"/>
                <a:gd name="T16" fmla="*/ 272 w 992"/>
                <a:gd name="T17" fmla="*/ 88 h 1696"/>
                <a:gd name="T18" fmla="*/ 80 w 992"/>
                <a:gd name="T19" fmla="*/ 184 h 1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2" h="1696">
                  <a:moveTo>
                    <a:pt x="80" y="184"/>
                  </a:moveTo>
                  <a:cubicBezTo>
                    <a:pt x="40" y="264"/>
                    <a:pt x="0" y="440"/>
                    <a:pt x="32" y="568"/>
                  </a:cubicBezTo>
                  <a:cubicBezTo>
                    <a:pt x="64" y="696"/>
                    <a:pt x="272" y="808"/>
                    <a:pt x="272" y="952"/>
                  </a:cubicBezTo>
                  <a:cubicBezTo>
                    <a:pt x="272" y="1096"/>
                    <a:pt x="8" y="1312"/>
                    <a:pt x="32" y="1432"/>
                  </a:cubicBezTo>
                  <a:cubicBezTo>
                    <a:pt x="56" y="1552"/>
                    <a:pt x="272" y="1648"/>
                    <a:pt x="416" y="1672"/>
                  </a:cubicBezTo>
                  <a:cubicBezTo>
                    <a:pt x="560" y="1696"/>
                    <a:pt x="808" y="1640"/>
                    <a:pt x="896" y="1576"/>
                  </a:cubicBezTo>
                  <a:cubicBezTo>
                    <a:pt x="984" y="1512"/>
                    <a:pt x="992" y="1432"/>
                    <a:pt x="944" y="1288"/>
                  </a:cubicBezTo>
                  <a:cubicBezTo>
                    <a:pt x="896" y="1144"/>
                    <a:pt x="720" y="912"/>
                    <a:pt x="608" y="712"/>
                  </a:cubicBezTo>
                  <a:cubicBezTo>
                    <a:pt x="496" y="512"/>
                    <a:pt x="360" y="176"/>
                    <a:pt x="272" y="88"/>
                  </a:cubicBezTo>
                  <a:cubicBezTo>
                    <a:pt x="184" y="0"/>
                    <a:pt x="120" y="104"/>
                    <a:pt x="80" y="184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01" name="Text Box 6"/>
            <p:cNvSpPr txBox="1">
              <a:spLocks noChangeArrowheads="1"/>
            </p:cNvSpPr>
            <p:nvPr/>
          </p:nvSpPr>
          <p:spPr bwMode="auto">
            <a:xfrm>
              <a:off x="4272" y="3696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kumimoji="0" lang="en-US" altLang="zh-TW" sz="1800">
                  <a:solidFill>
                    <a:srgbClr val="FF0000"/>
                  </a:solidFill>
                </a:rPr>
                <a:t>subtree rooted at </a:t>
              </a:r>
              <a:r>
                <a:rPr kumimoji="0" lang="en-US" altLang="zh-TW" sz="1800" i="1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614407" name="Group 7"/>
          <p:cNvGrpSpPr>
            <a:grpSpLocks/>
          </p:cNvGrpSpPr>
          <p:nvPr/>
        </p:nvGrpSpPr>
        <p:grpSpPr bwMode="auto">
          <a:xfrm>
            <a:off x="4572000" y="1560513"/>
            <a:ext cx="4273550" cy="4673600"/>
            <a:chOff x="2880" y="983"/>
            <a:chExt cx="2692" cy="2944"/>
          </a:xfrm>
        </p:grpSpPr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928" y="3696"/>
              <a:ext cx="1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kumimoji="0" lang="en-US" altLang="zh-TW" sz="1800" i="1"/>
                <a:t>a</a:t>
              </a:r>
              <a:r>
                <a:rPr kumimoji="0" lang="en-US" altLang="zh-TW" sz="1800"/>
                <a:t> and </a:t>
              </a:r>
              <a:r>
                <a:rPr kumimoji="0" lang="en-US" altLang="zh-TW" sz="1800" i="1"/>
                <a:t>b</a:t>
              </a:r>
              <a:r>
                <a:rPr kumimoji="0" lang="en-US" altLang="zh-TW" sz="1800"/>
                <a:t> are siblings</a:t>
              </a:r>
            </a:p>
          </p:txBody>
        </p:sp>
        <p:grpSp>
          <p:nvGrpSpPr>
            <p:cNvPr id="45065" name="Group 9"/>
            <p:cNvGrpSpPr>
              <a:grpSpLocks/>
            </p:cNvGrpSpPr>
            <p:nvPr/>
          </p:nvGrpSpPr>
          <p:grpSpPr bwMode="auto">
            <a:xfrm>
              <a:off x="2880" y="983"/>
              <a:ext cx="2692" cy="2569"/>
              <a:chOff x="2880" y="983"/>
              <a:chExt cx="2692" cy="2569"/>
            </a:xfrm>
          </p:grpSpPr>
          <p:sp>
            <p:nvSpPr>
              <p:cNvPr id="45066" name="Oval 10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67" name="Oval 11"/>
              <p:cNvSpPr>
                <a:spLocks noChangeArrowheads="1"/>
              </p:cNvSpPr>
              <p:nvPr/>
            </p:nvSpPr>
            <p:spPr bwMode="auto">
              <a:xfrm>
                <a:off x="3735" y="1677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68" name="Oval 12"/>
              <p:cNvSpPr>
                <a:spLocks noChangeArrowheads="1"/>
              </p:cNvSpPr>
              <p:nvPr/>
            </p:nvSpPr>
            <p:spPr bwMode="auto">
              <a:xfrm>
                <a:off x="4560" y="1677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69" name="Oval 13"/>
              <p:cNvSpPr>
                <a:spLocks noChangeArrowheads="1"/>
              </p:cNvSpPr>
              <p:nvPr/>
            </p:nvSpPr>
            <p:spPr bwMode="auto">
              <a:xfrm>
                <a:off x="3340" y="230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0" name="Oval 14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1" name="Oval 15"/>
              <p:cNvSpPr>
                <a:spLocks noChangeArrowheads="1"/>
              </p:cNvSpPr>
              <p:nvPr/>
            </p:nvSpPr>
            <p:spPr bwMode="auto">
              <a:xfrm>
                <a:off x="5041" y="2303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2" name="Oval 16"/>
              <p:cNvSpPr>
                <a:spLocks noChangeArrowheads="1"/>
              </p:cNvSpPr>
              <p:nvPr/>
            </p:nvSpPr>
            <p:spPr bwMode="auto">
              <a:xfrm>
                <a:off x="3079" y="288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3" name="Oval 17"/>
              <p:cNvSpPr>
                <a:spLocks noChangeArrowheads="1"/>
              </p:cNvSpPr>
              <p:nvPr/>
            </p:nvSpPr>
            <p:spPr bwMode="auto">
              <a:xfrm>
                <a:off x="4780" y="288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4" name="Oval 18"/>
              <p:cNvSpPr>
                <a:spLocks noChangeArrowheads="1"/>
              </p:cNvSpPr>
              <p:nvPr/>
            </p:nvSpPr>
            <p:spPr bwMode="auto">
              <a:xfrm>
                <a:off x="3580" y="2881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5" name="Oval 19"/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6" name="Oval 20"/>
              <p:cNvSpPr>
                <a:spLocks noChangeArrowheads="1"/>
              </p:cNvSpPr>
              <p:nvPr/>
            </p:nvSpPr>
            <p:spPr bwMode="auto">
              <a:xfrm>
                <a:off x="4004" y="340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7" name="Oval 21"/>
              <p:cNvSpPr>
                <a:spLocks noChangeArrowheads="1"/>
              </p:cNvSpPr>
              <p:nvPr/>
            </p:nvSpPr>
            <p:spPr bwMode="auto">
              <a:xfrm>
                <a:off x="4560" y="340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cxnSp>
            <p:nvCxnSpPr>
              <p:cNvPr id="45078" name="AutoShape 22"/>
              <p:cNvCxnSpPr>
                <a:cxnSpLocks noChangeShapeType="1"/>
                <a:stCxn id="45066" idx="3"/>
                <a:endCxn id="45067" idx="7"/>
              </p:cNvCxnSpPr>
              <p:nvPr/>
            </p:nvCxnSpPr>
            <p:spPr bwMode="auto">
              <a:xfrm flipH="1">
                <a:off x="3858" y="1179"/>
                <a:ext cx="291" cy="5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79" name="AutoShape 23"/>
              <p:cNvCxnSpPr>
                <a:cxnSpLocks noChangeShapeType="1"/>
                <a:stCxn id="45066" idx="5"/>
                <a:endCxn id="45068" idx="1"/>
              </p:cNvCxnSpPr>
              <p:nvPr/>
            </p:nvCxnSpPr>
            <p:spPr bwMode="auto">
              <a:xfrm>
                <a:off x="4251" y="1179"/>
                <a:ext cx="330" cy="5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0" name="AutoShape 24"/>
              <p:cNvCxnSpPr>
                <a:cxnSpLocks noChangeShapeType="1"/>
                <a:stCxn id="45067" idx="3"/>
                <a:endCxn id="45069" idx="7"/>
              </p:cNvCxnSpPr>
              <p:nvPr/>
            </p:nvCxnSpPr>
            <p:spPr bwMode="auto">
              <a:xfrm flipH="1">
                <a:off x="3463" y="1800"/>
                <a:ext cx="293" cy="52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1" name="AutoShape 25"/>
              <p:cNvCxnSpPr>
                <a:cxnSpLocks noChangeShapeType="1"/>
                <a:stCxn id="45067" idx="5"/>
                <a:endCxn id="45070" idx="0"/>
              </p:cNvCxnSpPr>
              <p:nvPr/>
            </p:nvCxnSpPr>
            <p:spPr bwMode="auto">
              <a:xfrm>
                <a:off x="3858" y="1800"/>
                <a:ext cx="198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2" name="AutoShape 26"/>
              <p:cNvCxnSpPr>
                <a:cxnSpLocks noChangeShapeType="1"/>
                <a:stCxn id="45068" idx="5"/>
                <a:endCxn id="45071" idx="1"/>
              </p:cNvCxnSpPr>
              <p:nvPr/>
            </p:nvCxnSpPr>
            <p:spPr bwMode="auto">
              <a:xfrm>
                <a:off x="4683" y="1800"/>
                <a:ext cx="379" cy="52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3" name="AutoShape 27"/>
              <p:cNvCxnSpPr>
                <a:cxnSpLocks noChangeShapeType="1"/>
                <a:stCxn id="45069" idx="3"/>
                <a:endCxn id="45072" idx="7"/>
              </p:cNvCxnSpPr>
              <p:nvPr/>
            </p:nvCxnSpPr>
            <p:spPr bwMode="auto">
              <a:xfrm flipH="1">
                <a:off x="3202" y="2426"/>
                <a:ext cx="159" cy="4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4" name="AutoShape 28"/>
              <p:cNvCxnSpPr>
                <a:cxnSpLocks noChangeShapeType="1"/>
                <a:stCxn id="45069" idx="5"/>
                <a:endCxn id="45074" idx="0"/>
              </p:cNvCxnSpPr>
              <p:nvPr/>
            </p:nvCxnSpPr>
            <p:spPr bwMode="auto">
              <a:xfrm>
                <a:off x="3463" y="2426"/>
                <a:ext cx="189" cy="4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5" name="AutoShape 29"/>
              <p:cNvCxnSpPr>
                <a:cxnSpLocks noChangeShapeType="1"/>
                <a:stCxn id="45070" idx="5"/>
                <a:endCxn id="45075" idx="1"/>
              </p:cNvCxnSpPr>
              <p:nvPr/>
            </p:nvCxnSpPr>
            <p:spPr bwMode="auto">
              <a:xfrm>
                <a:off x="4107" y="2427"/>
                <a:ext cx="186" cy="4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6" name="AutoShape 30"/>
              <p:cNvCxnSpPr>
                <a:cxnSpLocks noChangeShapeType="1"/>
                <a:stCxn id="45071" idx="3"/>
                <a:endCxn id="45073" idx="0"/>
              </p:cNvCxnSpPr>
              <p:nvPr/>
            </p:nvCxnSpPr>
            <p:spPr bwMode="auto">
              <a:xfrm flipH="1">
                <a:off x="4852" y="2426"/>
                <a:ext cx="210" cy="4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7" name="AutoShape 31"/>
              <p:cNvCxnSpPr>
                <a:cxnSpLocks noChangeShapeType="1"/>
                <a:stCxn id="45075" idx="3"/>
                <a:endCxn id="45076" idx="7"/>
              </p:cNvCxnSpPr>
              <p:nvPr/>
            </p:nvCxnSpPr>
            <p:spPr bwMode="auto">
              <a:xfrm flipH="1">
                <a:off x="4127" y="3003"/>
                <a:ext cx="166" cy="4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8" name="AutoShape 32"/>
              <p:cNvCxnSpPr>
                <a:cxnSpLocks noChangeShapeType="1"/>
                <a:stCxn id="45075" idx="5"/>
                <a:endCxn id="45077" idx="1"/>
              </p:cNvCxnSpPr>
              <p:nvPr/>
            </p:nvCxnSpPr>
            <p:spPr bwMode="auto">
              <a:xfrm>
                <a:off x="4395" y="3003"/>
                <a:ext cx="186" cy="4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5089" name="Text Box 33"/>
              <p:cNvSpPr txBox="1">
                <a:spLocks noChangeArrowheads="1"/>
              </p:cNvSpPr>
              <p:nvPr/>
            </p:nvSpPr>
            <p:spPr bwMode="auto">
              <a:xfrm>
                <a:off x="4262" y="983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root</a:t>
                </a:r>
              </a:p>
            </p:txBody>
          </p:sp>
          <p:sp>
            <p:nvSpPr>
              <p:cNvPr id="45090" name="Text Box 34"/>
              <p:cNvSpPr txBox="1">
                <a:spLocks noChangeArrowheads="1"/>
              </p:cNvSpPr>
              <p:nvPr/>
            </p:nvSpPr>
            <p:spPr bwMode="auto">
              <a:xfrm>
                <a:off x="3024" y="1632"/>
                <a:ext cx="7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parent(a)</a:t>
                </a:r>
              </a:p>
            </p:txBody>
          </p:sp>
          <p:sp>
            <p:nvSpPr>
              <p:cNvPr id="4509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a</a:t>
                </a:r>
              </a:p>
            </p:txBody>
          </p:sp>
          <p:sp>
            <p:nvSpPr>
              <p:cNvPr id="45092" name="Text Box 36"/>
              <p:cNvSpPr txBox="1">
                <a:spLocks noChangeArrowheads="1"/>
              </p:cNvSpPr>
              <p:nvPr/>
            </p:nvSpPr>
            <p:spPr bwMode="auto">
              <a:xfrm>
                <a:off x="2880" y="3024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left(a)</a:t>
                </a:r>
              </a:p>
            </p:txBody>
          </p:sp>
          <p:sp>
            <p:nvSpPr>
              <p:cNvPr id="45093" name="Text Box 37"/>
              <p:cNvSpPr txBox="1">
                <a:spLocks noChangeArrowheads="1"/>
              </p:cNvSpPr>
              <p:nvPr/>
            </p:nvSpPr>
            <p:spPr bwMode="auto">
              <a:xfrm>
                <a:off x="3408" y="3024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right(a)</a:t>
                </a:r>
              </a:p>
            </p:txBody>
          </p:sp>
          <p:sp>
            <p:nvSpPr>
              <p:cNvPr id="45094" name="Text Box 38"/>
              <p:cNvSpPr txBox="1">
                <a:spLocks noChangeArrowheads="1"/>
              </p:cNvSpPr>
              <p:nvPr/>
            </p:nvSpPr>
            <p:spPr bwMode="auto">
              <a:xfrm>
                <a:off x="3963" y="2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b</a:t>
                </a:r>
              </a:p>
            </p:txBody>
          </p:sp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 flipH="1" flipV="1">
                <a:off x="4944" y="302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Line 40"/>
              <p:cNvSpPr>
                <a:spLocks noChangeShapeType="1"/>
              </p:cNvSpPr>
              <p:nvPr/>
            </p:nvSpPr>
            <p:spPr bwMode="auto">
              <a:xfrm flipH="1">
                <a:off x="4752" y="34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7" name="Text Box 41"/>
              <p:cNvSpPr txBox="1">
                <a:spLocks noChangeArrowheads="1"/>
              </p:cNvSpPr>
              <p:nvPr/>
            </p:nvSpPr>
            <p:spPr bwMode="auto">
              <a:xfrm>
                <a:off x="5040" y="3312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leaves</a:t>
                </a:r>
              </a:p>
            </p:txBody>
          </p:sp>
          <p:sp>
            <p:nvSpPr>
              <p:cNvPr id="45098" name="Line 42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9" name="Text Box 43"/>
              <p:cNvSpPr txBox="1">
                <a:spLocks noChangeArrowheads="1"/>
              </p:cNvSpPr>
              <p:nvPr/>
            </p:nvSpPr>
            <p:spPr bwMode="auto">
              <a:xfrm>
                <a:off x="4944" y="1104"/>
                <a:ext cx="5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internal</a:t>
                </a:r>
              </a:p>
              <a:p>
                <a:pPr eaLnBrk="1" hangingPunct="1"/>
                <a:r>
                  <a:rPr kumimoji="0" lang="en-US" altLang="zh-TW" sz="1800"/>
                  <a:t>node</a:t>
                </a:r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404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+mj-ea"/>
                <a:cs typeface="+mj-cs"/>
              </a:rPr>
              <a:t>Binary Tree Terminologies (2)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7"/>
            <a:ext cx="4038600" cy="50149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TW" sz="2800" dirty="0"/>
              <a:t>A node that lies on the path leading to the root from node </a:t>
            </a:r>
            <a:r>
              <a:rPr lang="en-US" altLang="zh-TW" sz="2800" i="1" dirty="0"/>
              <a:t>a</a:t>
            </a:r>
            <a:r>
              <a:rPr lang="en-US" altLang="zh-TW" sz="2800" dirty="0"/>
              <a:t> is an </a:t>
            </a:r>
            <a:r>
              <a:rPr lang="en-US" altLang="zh-TW" sz="2800" b="1" i="1" dirty="0">
                <a:solidFill>
                  <a:srgbClr val="3366FF"/>
                </a:solidFill>
              </a:rPr>
              <a:t>ancestor</a:t>
            </a:r>
            <a:r>
              <a:rPr lang="en-US" altLang="zh-TW" sz="2800" dirty="0"/>
              <a:t> of </a:t>
            </a:r>
            <a:r>
              <a:rPr lang="en-US" altLang="zh-TW" sz="2800" i="1" dirty="0" smtClean="0"/>
              <a:t>a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 sz="2800" dirty="0"/>
              <a:t>A node that lies in the </a:t>
            </a:r>
            <a:r>
              <a:rPr lang="en-US" altLang="zh-TW" sz="2800" dirty="0" err="1"/>
              <a:t>subtree</a:t>
            </a:r>
            <a:r>
              <a:rPr lang="en-US" altLang="zh-TW" sz="2800" dirty="0"/>
              <a:t>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is a </a:t>
            </a:r>
            <a:r>
              <a:rPr lang="en-US" altLang="zh-TW" sz="2800" b="1" i="1" dirty="0">
                <a:solidFill>
                  <a:srgbClr val="3366FF"/>
                </a:solidFill>
              </a:rPr>
              <a:t>descendant</a:t>
            </a:r>
            <a:r>
              <a:rPr lang="en-US" altLang="zh-TW" sz="2800" dirty="0"/>
              <a:t> of </a:t>
            </a:r>
            <a:r>
              <a:rPr lang="en-US" altLang="zh-TW" sz="2800" i="1" dirty="0"/>
              <a:t>a</a:t>
            </a:r>
            <a:endParaRPr lang="en-US" sz="2800" i="1" dirty="0"/>
          </a:p>
          <a:p>
            <a:pPr>
              <a:lnSpc>
                <a:spcPct val="110000"/>
              </a:lnSpc>
              <a:defRPr/>
            </a:pPr>
            <a:r>
              <a:rPr lang="en-US" sz="2800" b="1" i="1" dirty="0" smtClean="0">
                <a:solidFill>
                  <a:srgbClr val="3366FF"/>
                </a:solidFill>
              </a:rPr>
              <a:t>Height of Tree</a:t>
            </a:r>
            <a:r>
              <a:rPr lang="en-US" sz="2800" dirty="0" smtClean="0"/>
              <a:t>: the number of edges on the longest path from the root to a leaf</a:t>
            </a:r>
            <a:endParaRPr lang="en-US" altLang="zh-TW" sz="2800" dirty="0"/>
          </a:p>
        </p:txBody>
      </p:sp>
      <p:grpSp>
        <p:nvGrpSpPr>
          <p:cNvPr id="614404" name="Group 4"/>
          <p:cNvGrpSpPr>
            <a:grpSpLocks/>
          </p:cNvGrpSpPr>
          <p:nvPr/>
        </p:nvGrpSpPr>
        <p:grpSpPr bwMode="auto">
          <a:xfrm>
            <a:off x="6121400" y="3213100"/>
            <a:ext cx="2762250" cy="3021013"/>
            <a:chOff x="3856" y="2024"/>
            <a:chExt cx="1740" cy="1903"/>
          </a:xfrm>
        </p:grpSpPr>
        <p:sp>
          <p:nvSpPr>
            <p:cNvPr id="614405" name="Freeform 5"/>
            <p:cNvSpPr>
              <a:spLocks/>
            </p:cNvSpPr>
            <p:nvPr/>
          </p:nvSpPr>
          <p:spPr bwMode="auto">
            <a:xfrm>
              <a:off x="3856" y="2024"/>
              <a:ext cx="992" cy="1696"/>
            </a:xfrm>
            <a:custGeom>
              <a:avLst/>
              <a:gdLst>
                <a:gd name="T0" fmla="*/ 80 w 992"/>
                <a:gd name="T1" fmla="*/ 184 h 1696"/>
                <a:gd name="T2" fmla="*/ 32 w 992"/>
                <a:gd name="T3" fmla="*/ 568 h 1696"/>
                <a:gd name="T4" fmla="*/ 272 w 992"/>
                <a:gd name="T5" fmla="*/ 952 h 1696"/>
                <a:gd name="T6" fmla="*/ 32 w 992"/>
                <a:gd name="T7" fmla="*/ 1432 h 1696"/>
                <a:gd name="T8" fmla="*/ 416 w 992"/>
                <a:gd name="T9" fmla="*/ 1672 h 1696"/>
                <a:gd name="T10" fmla="*/ 896 w 992"/>
                <a:gd name="T11" fmla="*/ 1576 h 1696"/>
                <a:gd name="T12" fmla="*/ 944 w 992"/>
                <a:gd name="T13" fmla="*/ 1288 h 1696"/>
                <a:gd name="T14" fmla="*/ 608 w 992"/>
                <a:gd name="T15" fmla="*/ 712 h 1696"/>
                <a:gd name="T16" fmla="*/ 272 w 992"/>
                <a:gd name="T17" fmla="*/ 88 h 1696"/>
                <a:gd name="T18" fmla="*/ 80 w 992"/>
                <a:gd name="T19" fmla="*/ 184 h 1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2" h="1696">
                  <a:moveTo>
                    <a:pt x="80" y="184"/>
                  </a:moveTo>
                  <a:cubicBezTo>
                    <a:pt x="40" y="264"/>
                    <a:pt x="0" y="440"/>
                    <a:pt x="32" y="568"/>
                  </a:cubicBezTo>
                  <a:cubicBezTo>
                    <a:pt x="64" y="696"/>
                    <a:pt x="272" y="808"/>
                    <a:pt x="272" y="952"/>
                  </a:cubicBezTo>
                  <a:cubicBezTo>
                    <a:pt x="272" y="1096"/>
                    <a:pt x="8" y="1312"/>
                    <a:pt x="32" y="1432"/>
                  </a:cubicBezTo>
                  <a:cubicBezTo>
                    <a:pt x="56" y="1552"/>
                    <a:pt x="272" y="1648"/>
                    <a:pt x="416" y="1672"/>
                  </a:cubicBezTo>
                  <a:cubicBezTo>
                    <a:pt x="560" y="1696"/>
                    <a:pt x="808" y="1640"/>
                    <a:pt x="896" y="1576"/>
                  </a:cubicBezTo>
                  <a:cubicBezTo>
                    <a:pt x="984" y="1512"/>
                    <a:pt x="992" y="1432"/>
                    <a:pt x="944" y="1288"/>
                  </a:cubicBezTo>
                  <a:cubicBezTo>
                    <a:pt x="896" y="1144"/>
                    <a:pt x="720" y="912"/>
                    <a:pt x="608" y="712"/>
                  </a:cubicBezTo>
                  <a:cubicBezTo>
                    <a:pt x="496" y="512"/>
                    <a:pt x="360" y="176"/>
                    <a:pt x="272" y="88"/>
                  </a:cubicBezTo>
                  <a:cubicBezTo>
                    <a:pt x="184" y="0"/>
                    <a:pt x="120" y="104"/>
                    <a:pt x="80" y="184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01" name="Text Box 6"/>
            <p:cNvSpPr txBox="1">
              <a:spLocks noChangeArrowheads="1"/>
            </p:cNvSpPr>
            <p:nvPr/>
          </p:nvSpPr>
          <p:spPr bwMode="auto">
            <a:xfrm>
              <a:off x="4272" y="3696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kumimoji="0" lang="en-US" altLang="zh-TW" sz="1800">
                  <a:solidFill>
                    <a:srgbClr val="FF0000"/>
                  </a:solidFill>
                </a:rPr>
                <a:t>subtree rooted at </a:t>
              </a:r>
              <a:r>
                <a:rPr kumimoji="0" lang="en-US" altLang="zh-TW" sz="1800" i="1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614407" name="Group 7"/>
          <p:cNvGrpSpPr>
            <a:grpSpLocks/>
          </p:cNvGrpSpPr>
          <p:nvPr/>
        </p:nvGrpSpPr>
        <p:grpSpPr bwMode="auto">
          <a:xfrm>
            <a:off x="4572000" y="1560513"/>
            <a:ext cx="4273550" cy="4673600"/>
            <a:chOff x="2880" y="983"/>
            <a:chExt cx="2692" cy="2944"/>
          </a:xfrm>
        </p:grpSpPr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928" y="3696"/>
              <a:ext cx="1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PMingLiU" charset="0"/>
                  <a:cs typeface="PMingLiU" charset="0"/>
                </a:defRPr>
              </a:lvl9pPr>
            </a:lstStyle>
            <a:p>
              <a:pPr eaLnBrk="1" hangingPunct="1"/>
              <a:r>
                <a:rPr kumimoji="0" lang="en-US" altLang="zh-TW" sz="1800" i="1"/>
                <a:t>a</a:t>
              </a:r>
              <a:r>
                <a:rPr kumimoji="0" lang="en-US" altLang="zh-TW" sz="1800"/>
                <a:t> and </a:t>
              </a:r>
              <a:r>
                <a:rPr kumimoji="0" lang="en-US" altLang="zh-TW" sz="1800" i="1"/>
                <a:t>b</a:t>
              </a:r>
              <a:r>
                <a:rPr kumimoji="0" lang="en-US" altLang="zh-TW" sz="1800"/>
                <a:t> are siblings</a:t>
              </a:r>
            </a:p>
          </p:txBody>
        </p:sp>
        <p:grpSp>
          <p:nvGrpSpPr>
            <p:cNvPr id="45065" name="Group 9"/>
            <p:cNvGrpSpPr>
              <a:grpSpLocks/>
            </p:cNvGrpSpPr>
            <p:nvPr/>
          </p:nvGrpSpPr>
          <p:grpSpPr bwMode="auto">
            <a:xfrm>
              <a:off x="2880" y="983"/>
              <a:ext cx="2692" cy="2569"/>
              <a:chOff x="2880" y="983"/>
              <a:chExt cx="2692" cy="2569"/>
            </a:xfrm>
          </p:grpSpPr>
          <p:sp>
            <p:nvSpPr>
              <p:cNvPr id="45066" name="Oval 10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67" name="Oval 11"/>
              <p:cNvSpPr>
                <a:spLocks noChangeArrowheads="1"/>
              </p:cNvSpPr>
              <p:nvPr/>
            </p:nvSpPr>
            <p:spPr bwMode="auto">
              <a:xfrm>
                <a:off x="3735" y="1677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68" name="Oval 12"/>
              <p:cNvSpPr>
                <a:spLocks noChangeArrowheads="1"/>
              </p:cNvSpPr>
              <p:nvPr/>
            </p:nvSpPr>
            <p:spPr bwMode="auto">
              <a:xfrm>
                <a:off x="4560" y="1677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69" name="Oval 13"/>
              <p:cNvSpPr>
                <a:spLocks noChangeArrowheads="1"/>
              </p:cNvSpPr>
              <p:nvPr/>
            </p:nvSpPr>
            <p:spPr bwMode="auto">
              <a:xfrm>
                <a:off x="3340" y="230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0" name="Oval 14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1" name="Oval 15"/>
              <p:cNvSpPr>
                <a:spLocks noChangeArrowheads="1"/>
              </p:cNvSpPr>
              <p:nvPr/>
            </p:nvSpPr>
            <p:spPr bwMode="auto">
              <a:xfrm>
                <a:off x="5041" y="2303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2" name="Oval 16"/>
              <p:cNvSpPr>
                <a:spLocks noChangeArrowheads="1"/>
              </p:cNvSpPr>
              <p:nvPr/>
            </p:nvSpPr>
            <p:spPr bwMode="auto">
              <a:xfrm>
                <a:off x="3079" y="288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3" name="Oval 17"/>
              <p:cNvSpPr>
                <a:spLocks noChangeArrowheads="1"/>
              </p:cNvSpPr>
              <p:nvPr/>
            </p:nvSpPr>
            <p:spPr bwMode="auto">
              <a:xfrm>
                <a:off x="4780" y="288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4" name="Oval 18"/>
              <p:cNvSpPr>
                <a:spLocks noChangeArrowheads="1"/>
              </p:cNvSpPr>
              <p:nvPr/>
            </p:nvSpPr>
            <p:spPr bwMode="auto">
              <a:xfrm>
                <a:off x="3580" y="2881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5" name="Oval 19"/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6" name="Oval 20"/>
              <p:cNvSpPr>
                <a:spLocks noChangeArrowheads="1"/>
              </p:cNvSpPr>
              <p:nvPr/>
            </p:nvSpPr>
            <p:spPr bwMode="auto">
              <a:xfrm>
                <a:off x="4004" y="340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sp>
            <p:nvSpPr>
              <p:cNvPr id="45077" name="Oval 21"/>
              <p:cNvSpPr>
                <a:spLocks noChangeArrowheads="1"/>
              </p:cNvSpPr>
              <p:nvPr/>
            </p:nvSpPr>
            <p:spPr bwMode="auto">
              <a:xfrm>
                <a:off x="4560" y="340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kumimoji="0" lang="en-US"/>
              </a:p>
            </p:txBody>
          </p:sp>
          <p:cxnSp>
            <p:nvCxnSpPr>
              <p:cNvPr id="45078" name="AutoShape 22"/>
              <p:cNvCxnSpPr>
                <a:cxnSpLocks noChangeShapeType="1"/>
                <a:stCxn id="45066" idx="3"/>
                <a:endCxn id="45067" idx="7"/>
              </p:cNvCxnSpPr>
              <p:nvPr/>
            </p:nvCxnSpPr>
            <p:spPr bwMode="auto">
              <a:xfrm flipH="1">
                <a:off x="3858" y="1179"/>
                <a:ext cx="291" cy="5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79" name="AutoShape 23"/>
              <p:cNvCxnSpPr>
                <a:cxnSpLocks noChangeShapeType="1"/>
                <a:stCxn id="45066" idx="5"/>
                <a:endCxn id="45068" idx="1"/>
              </p:cNvCxnSpPr>
              <p:nvPr/>
            </p:nvCxnSpPr>
            <p:spPr bwMode="auto">
              <a:xfrm>
                <a:off x="4251" y="1179"/>
                <a:ext cx="330" cy="5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0" name="AutoShape 24"/>
              <p:cNvCxnSpPr>
                <a:cxnSpLocks noChangeShapeType="1"/>
                <a:stCxn id="45067" idx="3"/>
                <a:endCxn id="45069" idx="7"/>
              </p:cNvCxnSpPr>
              <p:nvPr/>
            </p:nvCxnSpPr>
            <p:spPr bwMode="auto">
              <a:xfrm flipH="1">
                <a:off x="3463" y="1800"/>
                <a:ext cx="293" cy="52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1" name="AutoShape 25"/>
              <p:cNvCxnSpPr>
                <a:cxnSpLocks noChangeShapeType="1"/>
                <a:stCxn id="45067" idx="5"/>
                <a:endCxn id="45070" idx="0"/>
              </p:cNvCxnSpPr>
              <p:nvPr/>
            </p:nvCxnSpPr>
            <p:spPr bwMode="auto">
              <a:xfrm>
                <a:off x="3858" y="1800"/>
                <a:ext cx="198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2" name="AutoShape 26"/>
              <p:cNvCxnSpPr>
                <a:cxnSpLocks noChangeShapeType="1"/>
                <a:stCxn id="45068" idx="5"/>
                <a:endCxn id="45071" idx="1"/>
              </p:cNvCxnSpPr>
              <p:nvPr/>
            </p:nvCxnSpPr>
            <p:spPr bwMode="auto">
              <a:xfrm>
                <a:off x="4683" y="1800"/>
                <a:ext cx="379" cy="52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3" name="AutoShape 27"/>
              <p:cNvCxnSpPr>
                <a:cxnSpLocks noChangeShapeType="1"/>
                <a:stCxn id="45069" idx="3"/>
                <a:endCxn id="45072" idx="7"/>
              </p:cNvCxnSpPr>
              <p:nvPr/>
            </p:nvCxnSpPr>
            <p:spPr bwMode="auto">
              <a:xfrm flipH="1">
                <a:off x="3202" y="2426"/>
                <a:ext cx="159" cy="4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4" name="AutoShape 28"/>
              <p:cNvCxnSpPr>
                <a:cxnSpLocks noChangeShapeType="1"/>
                <a:stCxn id="45069" idx="5"/>
                <a:endCxn id="45074" idx="0"/>
              </p:cNvCxnSpPr>
              <p:nvPr/>
            </p:nvCxnSpPr>
            <p:spPr bwMode="auto">
              <a:xfrm>
                <a:off x="3463" y="2426"/>
                <a:ext cx="189" cy="4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5" name="AutoShape 29"/>
              <p:cNvCxnSpPr>
                <a:cxnSpLocks noChangeShapeType="1"/>
                <a:stCxn id="45070" idx="5"/>
                <a:endCxn id="45075" idx="1"/>
              </p:cNvCxnSpPr>
              <p:nvPr/>
            </p:nvCxnSpPr>
            <p:spPr bwMode="auto">
              <a:xfrm>
                <a:off x="4107" y="2427"/>
                <a:ext cx="186" cy="4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6" name="AutoShape 30"/>
              <p:cNvCxnSpPr>
                <a:cxnSpLocks noChangeShapeType="1"/>
                <a:stCxn id="45071" idx="3"/>
                <a:endCxn id="45073" idx="0"/>
              </p:cNvCxnSpPr>
              <p:nvPr/>
            </p:nvCxnSpPr>
            <p:spPr bwMode="auto">
              <a:xfrm flipH="1">
                <a:off x="4852" y="2426"/>
                <a:ext cx="210" cy="4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7" name="AutoShape 31"/>
              <p:cNvCxnSpPr>
                <a:cxnSpLocks noChangeShapeType="1"/>
                <a:stCxn id="45075" idx="3"/>
                <a:endCxn id="45076" idx="7"/>
              </p:cNvCxnSpPr>
              <p:nvPr/>
            </p:nvCxnSpPr>
            <p:spPr bwMode="auto">
              <a:xfrm flipH="1">
                <a:off x="4127" y="3003"/>
                <a:ext cx="166" cy="4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088" name="AutoShape 32"/>
              <p:cNvCxnSpPr>
                <a:cxnSpLocks noChangeShapeType="1"/>
                <a:stCxn id="45075" idx="5"/>
                <a:endCxn id="45077" idx="1"/>
              </p:cNvCxnSpPr>
              <p:nvPr/>
            </p:nvCxnSpPr>
            <p:spPr bwMode="auto">
              <a:xfrm>
                <a:off x="4395" y="3003"/>
                <a:ext cx="186" cy="4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5089" name="Text Box 33"/>
              <p:cNvSpPr txBox="1">
                <a:spLocks noChangeArrowheads="1"/>
              </p:cNvSpPr>
              <p:nvPr/>
            </p:nvSpPr>
            <p:spPr bwMode="auto">
              <a:xfrm>
                <a:off x="4262" y="983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root</a:t>
                </a:r>
              </a:p>
            </p:txBody>
          </p:sp>
          <p:sp>
            <p:nvSpPr>
              <p:cNvPr id="45090" name="Text Box 34"/>
              <p:cNvSpPr txBox="1">
                <a:spLocks noChangeArrowheads="1"/>
              </p:cNvSpPr>
              <p:nvPr/>
            </p:nvSpPr>
            <p:spPr bwMode="auto">
              <a:xfrm>
                <a:off x="3024" y="1632"/>
                <a:ext cx="7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parent(a)</a:t>
                </a:r>
              </a:p>
            </p:txBody>
          </p:sp>
          <p:sp>
            <p:nvSpPr>
              <p:cNvPr id="4509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a</a:t>
                </a:r>
              </a:p>
            </p:txBody>
          </p:sp>
          <p:sp>
            <p:nvSpPr>
              <p:cNvPr id="45092" name="Text Box 36"/>
              <p:cNvSpPr txBox="1">
                <a:spLocks noChangeArrowheads="1"/>
              </p:cNvSpPr>
              <p:nvPr/>
            </p:nvSpPr>
            <p:spPr bwMode="auto">
              <a:xfrm>
                <a:off x="2880" y="3024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 dirty="0"/>
                  <a:t>left(a)</a:t>
                </a:r>
              </a:p>
            </p:txBody>
          </p:sp>
          <p:sp>
            <p:nvSpPr>
              <p:cNvPr id="45093" name="Text Box 37"/>
              <p:cNvSpPr txBox="1">
                <a:spLocks noChangeArrowheads="1"/>
              </p:cNvSpPr>
              <p:nvPr/>
            </p:nvSpPr>
            <p:spPr bwMode="auto">
              <a:xfrm>
                <a:off x="3408" y="3024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right(a)</a:t>
                </a:r>
              </a:p>
            </p:txBody>
          </p:sp>
          <p:sp>
            <p:nvSpPr>
              <p:cNvPr id="45094" name="Text Box 38"/>
              <p:cNvSpPr txBox="1">
                <a:spLocks noChangeArrowheads="1"/>
              </p:cNvSpPr>
              <p:nvPr/>
            </p:nvSpPr>
            <p:spPr bwMode="auto">
              <a:xfrm>
                <a:off x="3963" y="2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b</a:t>
                </a:r>
              </a:p>
            </p:txBody>
          </p:sp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 flipH="1" flipV="1">
                <a:off x="4944" y="302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Line 40"/>
              <p:cNvSpPr>
                <a:spLocks noChangeShapeType="1"/>
              </p:cNvSpPr>
              <p:nvPr/>
            </p:nvSpPr>
            <p:spPr bwMode="auto">
              <a:xfrm flipH="1">
                <a:off x="4752" y="34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7" name="Text Box 41"/>
              <p:cNvSpPr txBox="1">
                <a:spLocks noChangeArrowheads="1"/>
              </p:cNvSpPr>
              <p:nvPr/>
            </p:nvSpPr>
            <p:spPr bwMode="auto">
              <a:xfrm>
                <a:off x="5040" y="3312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leaves</a:t>
                </a:r>
              </a:p>
            </p:txBody>
          </p:sp>
          <p:sp>
            <p:nvSpPr>
              <p:cNvPr id="45098" name="Line 42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9" name="Text Box 43"/>
              <p:cNvSpPr txBox="1">
                <a:spLocks noChangeArrowheads="1"/>
              </p:cNvSpPr>
              <p:nvPr/>
            </p:nvSpPr>
            <p:spPr bwMode="auto">
              <a:xfrm>
                <a:off x="4944" y="1104"/>
                <a:ext cx="5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PMingLiU" charset="0"/>
                    <a:cs typeface="PMingLiU" charset="0"/>
                  </a:defRPr>
                </a:lvl9pPr>
              </a:lstStyle>
              <a:p>
                <a:pPr eaLnBrk="1" hangingPunct="1"/>
                <a:r>
                  <a:rPr kumimoji="0" lang="en-US" altLang="zh-TW" sz="1800"/>
                  <a:t>internal</a:t>
                </a:r>
              </a:p>
              <a:p>
                <a:pPr eaLnBrk="1" hangingPunct="1"/>
                <a:r>
                  <a:rPr kumimoji="0" lang="en-US" altLang="zh-TW" sz="1800"/>
                  <a:t>node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5</a:t>
            </a:fld>
            <a:endParaRPr lang="en-US"/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6556832" y="532901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eaLnBrk="1" hangingPunct="1"/>
            <a:r>
              <a:rPr kumimoji="0" lang="en-HK" altLang="zh-TW" sz="1800" dirty="0"/>
              <a:t>g</a:t>
            </a:r>
            <a:endParaRPr kumimoji="0"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06476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Tree Traversal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Traversing a binary tree means to visit each of the nodes in the tree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Different orders of traversal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99FF"/>
                </a:solidFill>
                <a:ea typeface="+mn-ea"/>
                <a:cs typeface="+mn-cs"/>
              </a:rPr>
              <a:t>Preorder</a:t>
            </a:r>
            <a:r>
              <a:rPr lang="en-US" dirty="0" smtClean="0">
                <a:ea typeface="+mn-ea"/>
                <a:cs typeface="+mn-cs"/>
              </a:rPr>
              <a:t>: visit the </a:t>
            </a:r>
            <a:r>
              <a:rPr lang="en-US" dirty="0" smtClean="0">
                <a:solidFill>
                  <a:srgbClr val="FF0066"/>
                </a:solidFill>
                <a:ea typeface="+mn-ea"/>
                <a:cs typeface="+mn-cs"/>
              </a:rPr>
              <a:t>root</a:t>
            </a:r>
            <a:r>
              <a:rPr lang="en-US" dirty="0" smtClean="0">
                <a:ea typeface="+mn-ea"/>
                <a:cs typeface="+mn-cs"/>
              </a:rPr>
              <a:t>, then traverse the </a:t>
            </a:r>
            <a:r>
              <a:rPr lang="en-US" dirty="0" smtClean="0">
                <a:solidFill>
                  <a:srgbClr val="008000"/>
                </a:solidFill>
                <a:ea typeface="+mn-ea"/>
                <a:cs typeface="+mn-cs"/>
              </a:rPr>
              <a:t>left </a:t>
            </a:r>
            <a:r>
              <a:rPr lang="en-US" dirty="0" err="1" smtClean="0">
                <a:solidFill>
                  <a:srgbClr val="008000"/>
                </a:solidFill>
                <a:ea typeface="+mn-ea"/>
                <a:cs typeface="+mn-cs"/>
              </a:rPr>
              <a:t>subtree</a:t>
            </a:r>
            <a:r>
              <a:rPr lang="en-US" dirty="0" smtClean="0">
                <a:ea typeface="+mn-ea"/>
                <a:cs typeface="+mn-cs"/>
              </a:rPr>
              <a:t>, then traverse the </a:t>
            </a:r>
            <a:r>
              <a:rPr lang="en-US" dirty="0" smtClean="0">
                <a:solidFill>
                  <a:srgbClr val="6600CC"/>
                </a:solidFill>
                <a:ea typeface="+mn-ea"/>
                <a:cs typeface="+mn-cs"/>
              </a:rPr>
              <a:t>right </a:t>
            </a:r>
            <a:r>
              <a:rPr lang="en-US" dirty="0" err="1" smtClean="0">
                <a:solidFill>
                  <a:srgbClr val="6600CC"/>
                </a:solidFill>
                <a:ea typeface="+mn-ea"/>
                <a:cs typeface="+mn-cs"/>
              </a:rPr>
              <a:t>subtree</a:t>
            </a:r>
            <a:endParaRPr lang="en-US" dirty="0" smtClean="0">
              <a:solidFill>
                <a:srgbClr val="6600CC"/>
              </a:solidFill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dirty="0" err="1" smtClean="0">
                <a:solidFill>
                  <a:srgbClr val="0099FF"/>
                </a:solidFill>
                <a:ea typeface="+mn-ea"/>
                <a:cs typeface="+mn-cs"/>
              </a:rPr>
              <a:t>Inorder</a:t>
            </a:r>
            <a:r>
              <a:rPr lang="en-US" dirty="0" smtClean="0">
                <a:ea typeface="+mn-ea"/>
                <a:cs typeface="+mn-cs"/>
              </a:rPr>
              <a:t>: traverse the </a:t>
            </a:r>
            <a:r>
              <a:rPr lang="en-US" dirty="0" smtClean="0">
                <a:solidFill>
                  <a:srgbClr val="008000"/>
                </a:solidFill>
                <a:ea typeface="+mn-ea"/>
                <a:cs typeface="+mn-cs"/>
              </a:rPr>
              <a:t>left </a:t>
            </a:r>
            <a:r>
              <a:rPr lang="en-US" dirty="0" err="1" smtClean="0">
                <a:solidFill>
                  <a:srgbClr val="008000"/>
                </a:solidFill>
                <a:ea typeface="+mn-ea"/>
                <a:cs typeface="+mn-cs"/>
              </a:rPr>
              <a:t>subtree</a:t>
            </a:r>
            <a:r>
              <a:rPr lang="en-US" dirty="0" smtClean="0">
                <a:ea typeface="+mn-ea"/>
                <a:cs typeface="+mn-cs"/>
              </a:rPr>
              <a:t>, then visit the </a:t>
            </a:r>
            <a:r>
              <a:rPr lang="en-US" dirty="0" smtClean="0">
                <a:solidFill>
                  <a:srgbClr val="FF0066"/>
                </a:solidFill>
                <a:ea typeface="+mn-ea"/>
                <a:cs typeface="+mn-cs"/>
              </a:rPr>
              <a:t>root</a:t>
            </a:r>
            <a:r>
              <a:rPr lang="en-US" dirty="0" smtClean="0">
                <a:ea typeface="+mn-ea"/>
                <a:cs typeface="+mn-cs"/>
              </a:rPr>
              <a:t>, then traverse the </a:t>
            </a:r>
            <a:r>
              <a:rPr lang="en-US" dirty="0" smtClean="0">
                <a:solidFill>
                  <a:srgbClr val="6600CC"/>
                </a:solidFill>
                <a:ea typeface="+mn-ea"/>
                <a:cs typeface="+mn-cs"/>
              </a:rPr>
              <a:t>right </a:t>
            </a:r>
            <a:r>
              <a:rPr lang="en-US" dirty="0" err="1" smtClean="0">
                <a:solidFill>
                  <a:srgbClr val="6600CC"/>
                </a:solidFill>
                <a:ea typeface="+mn-ea"/>
                <a:cs typeface="+mn-cs"/>
              </a:rPr>
              <a:t>subtree</a:t>
            </a:r>
            <a:endParaRPr lang="en-US" dirty="0" smtClean="0">
              <a:solidFill>
                <a:srgbClr val="6600CC"/>
              </a:solidFill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dirty="0" err="1" smtClean="0">
                <a:solidFill>
                  <a:srgbClr val="0099FF"/>
                </a:solidFill>
                <a:ea typeface="+mn-ea"/>
                <a:cs typeface="+mn-cs"/>
              </a:rPr>
              <a:t>Postorder</a:t>
            </a:r>
            <a:r>
              <a:rPr lang="en-US" dirty="0" smtClean="0">
                <a:solidFill>
                  <a:srgbClr val="0099FF"/>
                </a:solidFill>
                <a:ea typeface="+mn-ea"/>
                <a:cs typeface="+mn-cs"/>
              </a:rPr>
              <a:t>: </a:t>
            </a:r>
            <a:r>
              <a:rPr lang="en-US" dirty="0" smtClean="0">
                <a:ea typeface="+mn-ea"/>
                <a:cs typeface="+mn-cs"/>
              </a:rPr>
              <a:t>traverse the </a:t>
            </a:r>
            <a:r>
              <a:rPr lang="en-US" dirty="0" smtClean="0">
                <a:solidFill>
                  <a:srgbClr val="008000"/>
                </a:solidFill>
                <a:ea typeface="+mn-ea"/>
                <a:cs typeface="+mn-cs"/>
              </a:rPr>
              <a:t>left </a:t>
            </a:r>
            <a:r>
              <a:rPr lang="en-US" dirty="0" err="1" smtClean="0">
                <a:solidFill>
                  <a:srgbClr val="008000"/>
                </a:solidFill>
                <a:ea typeface="+mn-ea"/>
                <a:cs typeface="+mn-cs"/>
              </a:rPr>
              <a:t>subtree</a:t>
            </a:r>
            <a:r>
              <a:rPr lang="en-US" dirty="0" smtClean="0">
                <a:ea typeface="+mn-ea"/>
                <a:cs typeface="+mn-cs"/>
              </a:rPr>
              <a:t>, then traverse the </a:t>
            </a:r>
            <a:r>
              <a:rPr lang="en-US" dirty="0" smtClean="0">
                <a:solidFill>
                  <a:srgbClr val="6600CC"/>
                </a:solidFill>
                <a:ea typeface="+mn-ea"/>
                <a:cs typeface="+mn-cs"/>
              </a:rPr>
              <a:t>right </a:t>
            </a:r>
            <a:r>
              <a:rPr lang="en-US" dirty="0" err="1" smtClean="0">
                <a:solidFill>
                  <a:srgbClr val="6600CC"/>
                </a:solidFill>
                <a:ea typeface="+mn-ea"/>
                <a:cs typeface="+mn-cs"/>
              </a:rPr>
              <a:t>subtree</a:t>
            </a:r>
            <a:r>
              <a:rPr lang="en-US" dirty="0" smtClean="0">
                <a:ea typeface="+mn-ea"/>
                <a:cs typeface="+mn-cs"/>
              </a:rPr>
              <a:t>, then visit the </a:t>
            </a:r>
            <a:r>
              <a:rPr lang="en-US" dirty="0" smtClean="0">
                <a:solidFill>
                  <a:srgbClr val="FF0066"/>
                </a:solidFill>
                <a:ea typeface="+mn-ea"/>
                <a:cs typeface="+mn-cs"/>
              </a:rPr>
              <a:t>root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Examples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4499643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Preorder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10, 6, 2, 5, 8, 15, 13, 11</a:t>
            </a:r>
          </a:p>
        </p:txBody>
      </p:sp>
      <p:sp>
        <p:nvSpPr>
          <p:cNvPr id="49157" name="Oval 4"/>
          <p:cNvSpPr>
            <a:spLocks noChangeArrowheads="1"/>
          </p:cNvSpPr>
          <p:nvPr/>
        </p:nvSpPr>
        <p:spPr bwMode="auto">
          <a:xfrm>
            <a:off x="6684963" y="1617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732588" y="17002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10</a:t>
            </a:r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5767388" y="26463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5878513" y="2728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6</a:t>
            </a:r>
          </a:p>
        </p:txBody>
      </p:sp>
      <p:sp>
        <p:nvSpPr>
          <p:cNvPr id="49161" name="Oval 8"/>
          <p:cNvSpPr>
            <a:spLocks noChangeArrowheads="1"/>
          </p:cNvSpPr>
          <p:nvPr/>
        </p:nvSpPr>
        <p:spPr bwMode="auto">
          <a:xfrm>
            <a:off x="7693025" y="26257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7740650" y="27082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15</a:t>
            </a:r>
          </a:p>
        </p:txBody>
      </p:sp>
      <p:sp>
        <p:nvSpPr>
          <p:cNvPr id="49163" name="Oval 10"/>
          <p:cNvSpPr>
            <a:spLocks noChangeArrowheads="1"/>
          </p:cNvSpPr>
          <p:nvPr/>
        </p:nvSpPr>
        <p:spPr bwMode="auto">
          <a:xfrm>
            <a:off x="5291138" y="375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402263" y="3841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2</a:t>
            </a:r>
          </a:p>
        </p:txBody>
      </p:sp>
      <p:sp>
        <p:nvSpPr>
          <p:cNvPr id="49165" name="Oval 12"/>
          <p:cNvSpPr>
            <a:spLocks noChangeArrowheads="1"/>
          </p:cNvSpPr>
          <p:nvPr/>
        </p:nvSpPr>
        <p:spPr bwMode="auto">
          <a:xfrm>
            <a:off x="6205538" y="375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6316663" y="3841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8</a:t>
            </a:r>
          </a:p>
        </p:txBody>
      </p:sp>
      <p:sp>
        <p:nvSpPr>
          <p:cNvPr id="49167" name="Oval 14"/>
          <p:cNvSpPr>
            <a:spLocks noChangeArrowheads="1"/>
          </p:cNvSpPr>
          <p:nvPr/>
        </p:nvSpPr>
        <p:spPr bwMode="auto">
          <a:xfrm>
            <a:off x="7261225" y="37782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7308850" y="386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13</a:t>
            </a:r>
          </a:p>
        </p:txBody>
      </p:sp>
      <p:cxnSp>
        <p:nvCxnSpPr>
          <p:cNvPr id="49169" name="AutoShape 16"/>
          <p:cNvCxnSpPr>
            <a:cxnSpLocks noChangeShapeType="1"/>
            <a:stCxn id="49157" idx="3"/>
            <a:endCxn id="49159" idx="0"/>
          </p:cNvCxnSpPr>
          <p:nvPr/>
        </p:nvCxnSpPr>
        <p:spPr bwMode="auto">
          <a:xfrm flipH="1">
            <a:off x="6034088" y="2073275"/>
            <a:ext cx="728662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0" name="AutoShape 17"/>
          <p:cNvCxnSpPr>
            <a:cxnSpLocks noChangeShapeType="1"/>
            <a:stCxn id="49159" idx="3"/>
            <a:endCxn id="49163" idx="0"/>
          </p:cNvCxnSpPr>
          <p:nvPr/>
        </p:nvCxnSpPr>
        <p:spPr bwMode="auto">
          <a:xfrm flipH="1">
            <a:off x="5557838" y="3101975"/>
            <a:ext cx="28733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1" name="AutoShape 18"/>
          <p:cNvCxnSpPr>
            <a:cxnSpLocks noChangeShapeType="1"/>
            <a:stCxn id="49159" idx="5"/>
            <a:endCxn id="49165" idx="0"/>
          </p:cNvCxnSpPr>
          <p:nvPr/>
        </p:nvCxnSpPr>
        <p:spPr bwMode="auto">
          <a:xfrm>
            <a:off x="6223000" y="3101975"/>
            <a:ext cx="249238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2" name="AutoShape 19"/>
          <p:cNvCxnSpPr>
            <a:cxnSpLocks noChangeShapeType="1"/>
            <a:stCxn id="49157" idx="5"/>
            <a:endCxn id="49161" idx="0"/>
          </p:cNvCxnSpPr>
          <p:nvPr/>
        </p:nvCxnSpPr>
        <p:spPr bwMode="auto">
          <a:xfrm>
            <a:off x="7140575" y="2073275"/>
            <a:ext cx="81915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3" name="AutoShape 20"/>
          <p:cNvCxnSpPr>
            <a:cxnSpLocks noChangeShapeType="1"/>
            <a:stCxn id="49161" idx="3"/>
          </p:cNvCxnSpPr>
          <p:nvPr/>
        </p:nvCxnSpPr>
        <p:spPr bwMode="auto">
          <a:xfrm flipH="1">
            <a:off x="7524750" y="3081338"/>
            <a:ext cx="246063" cy="677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74" name="Oval 24"/>
          <p:cNvSpPr>
            <a:spLocks noChangeArrowheads="1"/>
          </p:cNvSpPr>
          <p:nvPr/>
        </p:nvSpPr>
        <p:spPr bwMode="auto">
          <a:xfrm>
            <a:off x="5684838" y="4979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75" name="Text Box 25"/>
          <p:cNvSpPr txBox="1">
            <a:spLocks noChangeArrowheads="1"/>
          </p:cNvSpPr>
          <p:nvPr/>
        </p:nvSpPr>
        <p:spPr bwMode="auto">
          <a:xfrm>
            <a:off x="5795963" y="5062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5</a:t>
            </a:r>
          </a:p>
        </p:txBody>
      </p:sp>
      <p:sp>
        <p:nvSpPr>
          <p:cNvPr id="49176" name="Oval 26"/>
          <p:cNvSpPr>
            <a:spLocks noChangeArrowheads="1"/>
          </p:cNvSpPr>
          <p:nvPr/>
        </p:nvSpPr>
        <p:spPr bwMode="auto">
          <a:xfrm>
            <a:off x="6829425" y="49307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77" name="Text Box 27"/>
          <p:cNvSpPr txBox="1">
            <a:spLocks noChangeArrowheads="1"/>
          </p:cNvSpPr>
          <p:nvPr/>
        </p:nvSpPr>
        <p:spPr bwMode="auto">
          <a:xfrm>
            <a:off x="6877050" y="50133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11</a:t>
            </a:r>
          </a:p>
        </p:txBody>
      </p:sp>
      <p:cxnSp>
        <p:nvCxnSpPr>
          <p:cNvPr id="49178" name="AutoShape 28"/>
          <p:cNvCxnSpPr>
            <a:cxnSpLocks noChangeShapeType="1"/>
            <a:stCxn id="49163" idx="5"/>
            <a:endCxn id="49174" idx="0"/>
          </p:cNvCxnSpPr>
          <p:nvPr/>
        </p:nvCxnSpPr>
        <p:spPr bwMode="auto">
          <a:xfrm>
            <a:off x="5746750" y="4214813"/>
            <a:ext cx="204788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9" name="AutoShape 30"/>
          <p:cNvCxnSpPr>
            <a:cxnSpLocks noChangeShapeType="1"/>
            <a:stCxn id="49176" idx="0"/>
            <a:endCxn id="49167" idx="3"/>
          </p:cNvCxnSpPr>
          <p:nvPr/>
        </p:nvCxnSpPr>
        <p:spPr bwMode="auto">
          <a:xfrm flipV="1">
            <a:off x="7096125" y="4233863"/>
            <a:ext cx="242888" cy="696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Examples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4499643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Preorder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10, 6, 2, 5, 8, 15, 13, 11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a typeface="+mn-ea"/>
                <a:cs typeface="+mn-cs"/>
              </a:rPr>
              <a:t>Inorder</a:t>
            </a:r>
            <a:endParaRPr lang="en-US" dirty="0" smtClean="0"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2, 5, 6, 8, 10, 11, 13, 15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a typeface="+mn-ea"/>
                <a:cs typeface="+mn-cs"/>
              </a:rPr>
              <a:t>Postorder</a:t>
            </a:r>
            <a:endParaRPr lang="en-US" dirty="0" smtClean="0"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5, 2, 8, 6, 11, 13, 15, 10</a:t>
            </a:r>
          </a:p>
        </p:txBody>
      </p:sp>
      <p:sp>
        <p:nvSpPr>
          <p:cNvPr id="49157" name="Oval 4"/>
          <p:cNvSpPr>
            <a:spLocks noChangeArrowheads="1"/>
          </p:cNvSpPr>
          <p:nvPr/>
        </p:nvSpPr>
        <p:spPr bwMode="auto">
          <a:xfrm>
            <a:off x="6684963" y="1617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732588" y="17002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10</a:t>
            </a:r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5767388" y="26463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5878513" y="2728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6</a:t>
            </a:r>
          </a:p>
        </p:txBody>
      </p:sp>
      <p:sp>
        <p:nvSpPr>
          <p:cNvPr id="49161" name="Oval 8"/>
          <p:cNvSpPr>
            <a:spLocks noChangeArrowheads="1"/>
          </p:cNvSpPr>
          <p:nvPr/>
        </p:nvSpPr>
        <p:spPr bwMode="auto">
          <a:xfrm>
            <a:off x="7693025" y="26257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7740650" y="27082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15</a:t>
            </a:r>
          </a:p>
        </p:txBody>
      </p:sp>
      <p:sp>
        <p:nvSpPr>
          <p:cNvPr id="49163" name="Oval 10"/>
          <p:cNvSpPr>
            <a:spLocks noChangeArrowheads="1"/>
          </p:cNvSpPr>
          <p:nvPr/>
        </p:nvSpPr>
        <p:spPr bwMode="auto">
          <a:xfrm>
            <a:off x="5291138" y="375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402263" y="3841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2</a:t>
            </a:r>
          </a:p>
        </p:txBody>
      </p:sp>
      <p:sp>
        <p:nvSpPr>
          <p:cNvPr id="49165" name="Oval 12"/>
          <p:cNvSpPr>
            <a:spLocks noChangeArrowheads="1"/>
          </p:cNvSpPr>
          <p:nvPr/>
        </p:nvSpPr>
        <p:spPr bwMode="auto">
          <a:xfrm>
            <a:off x="6205538" y="375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6316663" y="3841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8</a:t>
            </a:r>
          </a:p>
        </p:txBody>
      </p:sp>
      <p:sp>
        <p:nvSpPr>
          <p:cNvPr id="49167" name="Oval 14"/>
          <p:cNvSpPr>
            <a:spLocks noChangeArrowheads="1"/>
          </p:cNvSpPr>
          <p:nvPr/>
        </p:nvSpPr>
        <p:spPr bwMode="auto">
          <a:xfrm>
            <a:off x="7261225" y="37782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7308850" y="386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13</a:t>
            </a:r>
          </a:p>
        </p:txBody>
      </p:sp>
      <p:cxnSp>
        <p:nvCxnSpPr>
          <p:cNvPr id="49169" name="AutoShape 16"/>
          <p:cNvCxnSpPr>
            <a:cxnSpLocks noChangeShapeType="1"/>
            <a:stCxn id="49157" idx="3"/>
            <a:endCxn id="49159" idx="0"/>
          </p:cNvCxnSpPr>
          <p:nvPr/>
        </p:nvCxnSpPr>
        <p:spPr bwMode="auto">
          <a:xfrm flipH="1">
            <a:off x="6034088" y="2073275"/>
            <a:ext cx="728662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0" name="AutoShape 17"/>
          <p:cNvCxnSpPr>
            <a:cxnSpLocks noChangeShapeType="1"/>
            <a:stCxn id="49159" idx="3"/>
            <a:endCxn id="49163" idx="0"/>
          </p:cNvCxnSpPr>
          <p:nvPr/>
        </p:nvCxnSpPr>
        <p:spPr bwMode="auto">
          <a:xfrm flipH="1">
            <a:off x="5557838" y="3101975"/>
            <a:ext cx="28733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1" name="AutoShape 18"/>
          <p:cNvCxnSpPr>
            <a:cxnSpLocks noChangeShapeType="1"/>
            <a:stCxn id="49159" idx="5"/>
            <a:endCxn id="49165" idx="0"/>
          </p:cNvCxnSpPr>
          <p:nvPr/>
        </p:nvCxnSpPr>
        <p:spPr bwMode="auto">
          <a:xfrm>
            <a:off x="6223000" y="3101975"/>
            <a:ext cx="249238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2" name="AutoShape 19"/>
          <p:cNvCxnSpPr>
            <a:cxnSpLocks noChangeShapeType="1"/>
            <a:stCxn id="49157" idx="5"/>
            <a:endCxn id="49161" idx="0"/>
          </p:cNvCxnSpPr>
          <p:nvPr/>
        </p:nvCxnSpPr>
        <p:spPr bwMode="auto">
          <a:xfrm>
            <a:off x="7140575" y="2073275"/>
            <a:ext cx="81915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3" name="AutoShape 20"/>
          <p:cNvCxnSpPr>
            <a:cxnSpLocks noChangeShapeType="1"/>
            <a:stCxn id="49161" idx="3"/>
          </p:cNvCxnSpPr>
          <p:nvPr/>
        </p:nvCxnSpPr>
        <p:spPr bwMode="auto">
          <a:xfrm flipH="1">
            <a:off x="7524750" y="3081338"/>
            <a:ext cx="246063" cy="677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74" name="Oval 24"/>
          <p:cNvSpPr>
            <a:spLocks noChangeArrowheads="1"/>
          </p:cNvSpPr>
          <p:nvPr/>
        </p:nvSpPr>
        <p:spPr bwMode="auto">
          <a:xfrm>
            <a:off x="5684838" y="4979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75" name="Text Box 25"/>
          <p:cNvSpPr txBox="1">
            <a:spLocks noChangeArrowheads="1"/>
          </p:cNvSpPr>
          <p:nvPr/>
        </p:nvSpPr>
        <p:spPr bwMode="auto">
          <a:xfrm>
            <a:off x="5795963" y="5062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5</a:t>
            </a:r>
          </a:p>
        </p:txBody>
      </p:sp>
      <p:sp>
        <p:nvSpPr>
          <p:cNvPr id="49176" name="Oval 26"/>
          <p:cNvSpPr>
            <a:spLocks noChangeArrowheads="1"/>
          </p:cNvSpPr>
          <p:nvPr/>
        </p:nvSpPr>
        <p:spPr bwMode="auto">
          <a:xfrm>
            <a:off x="6829425" y="49307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177" name="Text Box 27"/>
          <p:cNvSpPr txBox="1">
            <a:spLocks noChangeArrowheads="1"/>
          </p:cNvSpPr>
          <p:nvPr/>
        </p:nvSpPr>
        <p:spPr bwMode="auto">
          <a:xfrm>
            <a:off x="6877050" y="50133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PMingLiU" charset="0"/>
                <a:cs typeface="PMingLiU" charset="0"/>
              </a:defRPr>
            </a:lvl9pPr>
          </a:lstStyle>
          <a:p>
            <a:pPr algn="ctr" eaLnBrk="1" hangingPunct="1"/>
            <a:r>
              <a:rPr kumimoji="0" lang="en-US" altLang="zh-TW" sz="1800"/>
              <a:t>11</a:t>
            </a:r>
          </a:p>
        </p:txBody>
      </p:sp>
      <p:cxnSp>
        <p:nvCxnSpPr>
          <p:cNvPr id="49178" name="AutoShape 28"/>
          <p:cNvCxnSpPr>
            <a:cxnSpLocks noChangeShapeType="1"/>
            <a:stCxn id="49163" idx="5"/>
            <a:endCxn id="49174" idx="0"/>
          </p:cNvCxnSpPr>
          <p:nvPr/>
        </p:nvCxnSpPr>
        <p:spPr bwMode="auto">
          <a:xfrm>
            <a:off x="5746750" y="4214813"/>
            <a:ext cx="204788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9" name="AutoShape 30"/>
          <p:cNvCxnSpPr>
            <a:cxnSpLocks noChangeShapeType="1"/>
            <a:stCxn id="49176" idx="0"/>
            <a:endCxn id="49167" idx="3"/>
          </p:cNvCxnSpPr>
          <p:nvPr/>
        </p:nvCxnSpPr>
        <p:spPr bwMode="auto">
          <a:xfrm flipV="1">
            <a:off x="7096125" y="4233863"/>
            <a:ext cx="242888" cy="696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Ordered Binary Tree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4392612" cy="4452937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Objects are put in the appropriate position in the tree so that the </a:t>
            </a:r>
            <a:r>
              <a:rPr lang="en-US" sz="2400" u="sng" dirty="0" smtClean="0">
                <a:ea typeface="+mn-ea"/>
                <a:cs typeface="+mn-cs"/>
              </a:rPr>
              <a:t>in-order traversal</a:t>
            </a:r>
            <a:r>
              <a:rPr lang="en-US" sz="2400" dirty="0" smtClean="0">
                <a:ea typeface="+mn-ea"/>
                <a:cs typeface="+mn-cs"/>
              </a:rPr>
              <a:t> presents the ascending order of the objects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Trick: search for an appropriate position to put a new object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Where to put 4, 12, and 20?</a:t>
            </a: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6684963" y="1617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6732588" y="17002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800"/>
              <a:t>10</a:t>
            </a: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5767388" y="26463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5878513" y="2728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800"/>
              <a:t>6</a:t>
            </a:r>
          </a:p>
        </p:txBody>
      </p:sp>
      <p:sp>
        <p:nvSpPr>
          <p:cNvPr id="51209" name="Oval 8"/>
          <p:cNvSpPr>
            <a:spLocks noChangeArrowheads="1"/>
          </p:cNvSpPr>
          <p:nvPr/>
        </p:nvSpPr>
        <p:spPr bwMode="auto">
          <a:xfrm>
            <a:off x="7693025" y="262572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7740650" y="27082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800"/>
              <a:t>15</a:t>
            </a:r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5291138" y="375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5402263" y="3841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800"/>
              <a:t>2</a:t>
            </a:r>
          </a:p>
        </p:txBody>
      </p:sp>
      <p:sp>
        <p:nvSpPr>
          <p:cNvPr id="51213" name="Oval 12"/>
          <p:cNvSpPr>
            <a:spLocks noChangeArrowheads="1"/>
          </p:cNvSpPr>
          <p:nvPr/>
        </p:nvSpPr>
        <p:spPr bwMode="auto">
          <a:xfrm>
            <a:off x="6205538" y="375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6316663" y="3841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800"/>
              <a:t>8</a:t>
            </a:r>
          </a:p>
        </p:txBody>
      </p:sp>
      <p:sp>
        <p:nvSpPr>
          <p:cNvPr id="51215" name="Oval 14"/>
          <p:cNvSpPr>
            <a:spLocks noChangeArrowheads="1"/>
          </p:cNvSpPr>
          <p:nvPr/>
        </p:nvSpPr>
        <p:spPr bwMode="auto">
          <a:xfrm>
            <a:off x="7261225" y="37782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16" name="Text Box 15"/>
          <p:cNvSpPr txBox="1">
            <a:spLocks noChangeArrowheads="1"/>
          </p:cNvSpPr>
          <p:nvPr/>
        </p:nvSpPr>
        <p:spPr bwMode="auto">
          <a:xfrm>
            <a:off x="7308850" y="386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800"/>
              <a:t>13</a:t>
            </a:r>
          </a:p>
        </p:txBody>
      </p:sp>
      <p:cxnSp>
        <p:nvCxnSpPr>
          <p:cNvPr id="51217" name="AutoShape 16"/>
          <p:cNvCxnSpPr>
            <a:cxnSpLocks noChangeShapeType="1"/>
            <a:stCxn id="51205" idx="3"/>
            <a:endCxn id="51207" idx="0"/>
          </p:cNvCxnSpPr>
          <p:nvPr/>
        </p:nvCxnSpPr>
        <p:spPr bwMode="auto">
          <a:xfrm flipH="1">
            <a:off x="6034088" y="2073275"/>
            <a:ext cx="728662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18" name="AutoShape 17"/>
          <p:cNvCxnSpPr>
            <a:cxnSpLocks noChangeShapeType="1"/>
            <a:stCxn id="51207" idx="3"/>
            <a:endCxn id="51211" idx="0"/>
          </p:cNvCxnSpPr>
          <p:nvPr/>
        </p:nvCxnSpPr>
        <p:spPr bwMode="auto">
          <a:xfrm flipH="1">
            <a:off x="5557838" y="3101975"/>
            <a:ext cx="28733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19" name="AutoShape 18"/>
          <p:cNvCxnSpPr>
            <a:cxnSpLocks noChangeShapeType="1"/>
            <a:stCxn id="51207" idx="5"/>
            <a:endCxn id="51213" idx="0"/>
          </p:cNvCxnSpPr>
          <p:nvPr/>
        </p:nvCxnSpPr>
        <p:spPr bwMode="auto">
          <a:xfrm>
            <a:off x="6223000" y="3101975"/>
            <a:ext cx="249238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0" name="AutoShape 19"/>
          <p:cNvCxnSpPr>
            <a:cxnSpLocks noChangeShapeType="1"/>
            <a:stCxn id="51205" idx="5"/>
            <a:endCxn id="51209" idx="0"/>
          </p:cNvCxnSpPr>
          <p:nvPr/>
        </p:nvCxnSpPr>
        <p:spPr bwMode="auto">
          <a:xfrm>
            <a:off x="7140575" y="2073275"/>
            <a:ext cx="81915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1" name="AutoShape 20"/>
          <p:cNvCxnSpPr>
            <a:cxnSpLocks noChangeShapeType="1"/>
            <a:stCxn id="51209" idx="3"/>
          </p:cNvCxnSpPr>
          <p:nvPr/>
        </p:nvCxnSpPr>
        <p:spPr bwMode="auto">
          <a:xfrm flipH="1">
            <a:off x="7524750" y="3081338"/>
            <a:ext cx="246063" cy="677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222" name="Oval 21"/>
          <p:cNvSpPr>
            <a:spLocks noChangeArrowheads="1"/>
          </p:cNvSpPr>
          <p:nvPr/>
        </p:nvSpPr>
        <p:spPr bwMode="auto">
          <a:xfrm>
            <a:off x="5684838" y="4979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23" name="Text Box 22"/>
          <p:cNvSpPr txBox="1">
            <a:spLocks noChangeArrowheads="1"/>
          </p:cNvSpPr>
          <p:nvPr/>
        </p:nvSpPr>
        <p:spPr bwMode="auto">
          <a:xfrm>
            <a:off x="5795963" y="5062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800"/>
              <a:t>5</a:t>
            </a:r>
          </a:p>
        </p:txBody>
      </p:sp>
      <p:sp>
        <p:nvSpPr>
          <p:cNvPr id="51224" name="Oval 23"/>
          <p:cNvSpPr>
            <a:spLocks noChangeArrowheads="1"/>
          </p:cNvSpPr>
          <p:nvPr/>
        </p:nvSpPr>
        <p:spPr bwMode="auto">
          <a:xfrm>
            <a:off x="6829425" y="49307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25" name="Text Box 24"/>
          <p:cNvSpPr txBox="1">
            <a:spLocks noChangeArrowheads="1"/>
          </p:cNvSpPr>
          <p:nvPr/>
        </p:nvSpPr>
        <p:spPr bwMode="auto">
          <a:xfrm>
            <a:off x="6877050" y="50133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800"/>
              <a:t>11</a:t>
            </a:r>
          </a:p>
        </p:txBody>
      </p:sp>
      <p:cxnSp>
        <p:nvCxnSpPr>
          <p:cNvPr id="51226" name="AutoShape 25"/>
          <p:cNvCxnSpPr>
            <a:cxnSpLocks noChangeShapeType="1"/>
            <a:stCxn id="51211" idx="5"/>
            <a:endCxn id="51222" idx="0"/>
          </p:cNvCxnSpPr>
          <p:nvPr/>
        </p:nvCxnSpPr>
        <p:spPr bwMode="auto">
          <a:xfrm>
            <a:off x="5746750" y="4214813"/>
            <a:ext cx="204788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7" name="AutoShape 26"/>
          <p:cNvCxnSpPr>
            <a:cxnSpLocks noChangeShapeType="1"/>
            <a:stCxn id="51224" idx="0"/>
            <a:endCxn id="51215" idx="3"/>
          </p:cNvCxnSpPr>
          <p:nvPr/>
        </p:nvCxnSpPr>
        <p:spPr bwMode="auto">
          <a:xfrm flipV="1">
            <a:off x="7096125" y="4233863"/>
            <a:ext cx="242888" cy="696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B2B4-72C2-FF47-BB61-83035D4277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904</Words>
  <Application>Microsoft Office PowerPoint</Application>
  <PresentationFormat>全屏显示(4:3)</PresentationFormat>
  <Paragraphs>244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新細明體</vt:lpstr>
      <vt:lpstr>新細明體</vt:lpstr>
      <vt:lpstr>Arial</vt:lpstr>
      <vt:lpstr>Calibri</vt:lpstr>
      <vt:lpstr>Office Theme</vt:lpstr>
      <vt:lpstr>Introduction to Trees</vt:lpstr>
      <vt:lpstr>What is a tree?</vt:lpstr>
      <vt:lpstr>Binary Trees</vt:lpstr>
      <vt:lpstr>Binary Tree Terminologies (1)</vt:lpstr>
      <vt:lpstr>Binary Tree Terminologies (2)</vt:lpstr>
      <vt:lpstr>Tree Traversal</vt:lpstr>
      <vt:lpstr>Examples</vt:lpstr>
      <vt:lpstr>Examples</vt:lpstr>
      <vt:lpstr>Ordered Binary Tree</vt:lpstr>
      <vt:lpstr>Insertion in Ordered Binary Tree</vt:lpstr>
      <vt:lpstr>Add Items to Ordered Tree (1)</vt:lpstr>
      <vt:lpstr>Add Items to Ordered Tree (2)</vt:lpstr>
      <vt:lpstr>Deletion in Ordered Tree</vt:lpstr>
      <vt:lpstr>Deleting a Tree Node (1)</vt:lpstr>
      <vt:lpstr>Deleting a Tree Node (2)</vt:lpstr>
      <vt:lpstr>Deleting a Tree Node (3)</vt:lpstr>
    </vt:vector>
  </TitlesOfParts>
  <Company>HKU 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Trees</dc:title>
  <dc:creator>King-Shan Lui</dc:creator>
  <cp:lastModifiedBy>yunhao zheng</cp:lastModifiedBy>
  <cp:revision>35</cp:revision>
  <dcterms:created xsi:type="dcterms:W3CDTF">2017-04-09T10:00:35Z</dcterms:created>
  <dcterms:modified xsi:type="dcterms:W3CDTF">2017-04-13T06:26:20Z</dcterms:modified>
</cp:coreProperties>
</file>