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67" r:id="rId4"/>
    <p:sldId id="269" r:id="rId5"/>
    <p:sldId id="296" r:id="rId6"/>
    <p:sldId id="297" r:id="rId7"/>
    <p:sldId id="298" r:id="rId8"/>
    <p:sldId id="299" r:id="rId9"/>
    <p:sldId id="292" r:id="rId10"/>
    <p:sldId id="295" r:id="rId11"/>
    <p:sldId id="29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1" autoAdjust="0"/>
    <p:restoredTop sz="94660"/>
  </p:normalViewPr>
  <p:slideViewPr>
    <p:cSldViewPr snapToGrid="0">
      <p:cViewPr varScale="1">
        <p:scale>
          <a:sx n="79" d="100"/>
          <a:sy n="79" d="100"/>
        </p:scale>
        <p:origin x="-104" y="-4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70DA92-F99F-C548-B747-01459544E8AF}" type="datetimeFigureOut">
              <a:rPr lang="en-US" smtClean="0"/>
              <a:t>2/4/17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1D238-5E1D-3E4C-946C-AE3F12D0F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4628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41A2A-AC3D-41C3-ADA6-E8D8D25B8980}" type="datetimeFigureOut">
              <a:rPr lang="en-US" smtClean="0"/>
              <a:t>2/4/17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95EAD0-E192-47EB-B798-16BC2F945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1225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5EAD0-E192-47EB-B798-16BC2F9450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27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5EAD0-E192-47EB-B798-16BC2F9450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87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5EAD0-E192-47EB-B798-16BC2F9450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23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Second Semester, 2016-2017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ELEC2543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5AA7F-478F-457F-ADD8-A7D2FA06F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56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Second Semester, 2016-2017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ELEC2543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5AA7F-478F-457F-ADD8-A7D2FA06F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5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Second Semester, 2016-2017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ELEC2543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5AA7F-478F-457F-ADD8-A7D2FA06F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77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Second Semester, 2016-2017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ELEC2543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5AA7F-478F-457F-ADD8-A7D2FA06F9E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22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Second Semester, 2016-2017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ELEC2543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5AA7F-478F-457F-ADD8-A7D2FA06F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61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Second Semester, 2016-2017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ELEC2543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5AA7F-478F-457F-ADD8-A7D2FA06F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69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Second Semester, 2016-2017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ELEC2543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5AA7F-478F-457F-ADD8-A7D2FA06F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098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Second Semester, 2016-2017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ELEC2543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5AA7F-478F-457F-ADD8-A7D2FA06F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837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Second Semester, 2016-2017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ELEC2543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5AA7F-478F-457F-ADD8-A7D2FA06F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0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Second Semester, 2016-2017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ELEC2543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5AA7F-478F-457F-ADD8-A7D2FA06F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5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Second Semester, 2016-2017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ELEC2543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5AA7F-478F-457F-ADD8-A7D2FA06F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25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Second Semester, 2016-2017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ELEC2543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Sorting - </a:t>
            </a:r>
            <a:fld id="{2BA5AA7F-478F-457F-ADD8-A7D2FA06F9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377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253" y="1122363"/>
            <a:ext cx="10388929" cy="2387600"/>
          </a:xfrm>
        </p:spPr>
        <p:txBody>
          <a:bodyPr>
            <a:normAutofit/>
          </a:bodyPr>
          <a:lstStyle/>
          <a:p>
            <a:r>
              <a:rPr lang="en-HK" dirty="0" smtClean="0"/>
              <a:t>Recursive </a:t>
            </a:r>
            <a:r>
              <a:rPr lang="en-HK" dirty="0"/>
              <a:t>S</a:t>
            </a:r>
            <a:r>
              <a:rPr lang="en-HK" dirty="0" smtClean="0"/>
              <a:t>orting </a:t>
            </a:r>
            <a:r>
              <a:rPr lang="en-HK" dirty="0"/>
              <a:t>A</a:t>
            </a:r>
            <a:r>
              <a:rPr lang="en-HK" dirty="0" smtClean="0"/>
              <a:t>lgorithms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Some notes are provided by the textbook authors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915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92562" y="560106"/>
            <a:ext cx="590142" cy="5644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6" name="Rectangle 5"/>
          <p:cNvSpPr/>
          <p:nvPr/>
        </p:nvSpPr>
        <p:spPr>
          <a:xfrm>
            <a:off x="4282704" y="560106"/>
            <a:ext cx="590142" cy="5644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7" name="Rectangle 6"/>
          <p:cNvSpPr/>
          <p:nvPr/>
        </p:nvSpPr>
        <p:spPr>
          <a:xfrm>
            <a:off x="4872846" y="560106"/>
            <a:ext cx="590142" cy="5644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5462988" y="560106"/>
            <a:ext cx="590142" cy="5644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6053130" y="560106"/>
            <a:ext cx="590142" cy="5644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0" name="Rectangle 9"/>
          <p:cNvSpPr/>
          <p:nvPr/>
        </p:nvSpPr>
        <p:spPr>
          <a:xfrm>
            <a:off x="6643272" y="560106"/>
            <a:ext cx="590142" cy="5644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233414" y="560106"/>
            <a:ext cx="590142" cy="5644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823556" y="560106"/>
            <a:ext cx="590142" cy="5644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8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65420" y="565637"/>
            <a:ext cx="1267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Pivot = 5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2361862" y="1853889"/>
            <a:ext cx="7382536" cy="1026094"/>
            <a:chOff x="820374" y="5060227"/>
            <a:chExt cx="7382536" cy="1026094"/>
          </a:xfrm>
        </p:grpSpPr>
        <p:sp>
          <p:nvSpPr>
            <p:cNvPr id="68" name="Rectangle 67"/>
            <p:cNvSpPr/>
            <p:nvPr/>
          </p:nvSpPr>
          <p:spPr>
            <a:xfrm>
              <a:off x="820374" y="5521892"/>
              <a:ext cx="590142" cy="5644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410516" y="5521892"/>
              <a:ext cx="590142" cy="5644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000658" y="5521892"/>
              <a:ext cx="590142" cy="5644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590800" y="5521892"/>
              <a:ext cx="590142" cy="5644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529130" y="5521892"/>
              <a:ext cx="590142" cy="5644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199255" y="5521903"/>
              <a:ext cx="590142" cy="5644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789397" y="5521903"/>
              <a:ext cx="590142" cy="5644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7379539" y="5521903"/>
              <a:ext cx="590142" cy="5644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8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941090" y="5060227"/>
              <a:ext cx="21831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All elements ≤ 5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019800" y="5060227"/>
              <a:ext cx="21831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All elements &gt; 5</a:t>
              </a: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Second Semester, 2016-2017</a:t>
            </a:r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ELEC2543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5CF5C-542A-8E49-8679-508B9F62A716}" type="slidenum">
              <a:rPr lang="en-US" smtClean="0"/>
              <a:t>10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3542146" y="3247475"/>
            <a:ext cx="5175330" cy="1027753"/>
            <a:chOff x="3542146" y="3247475"/>
            <a:chExt cx="5175330" cy="1027753"/>
          </a:xfrm>
        </p:grpSpPr>
        <p:cxnSp>
          <p:nvCxnSpPr>
            <p:cNvPr id="55" name="Straight Arrow Connector 54"/>
            <p:cNvCxnSpPr/>
            <p:nvPr/>
          </p:nvCxnSpPr>
          <p:spPr>
            <a:xfrm>
              <a:off x="3542146" y="3247481"/>
              <a:ext cx="0" cy="1027747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8717476" y="3247475"/>
              <a:ext cx="0" cy="1027747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3684818" y="3421114"/>
              <a:ext cx="884093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sort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685288" y="3437745"/>
              <a:ext cx="884093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sort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398992" y="4596848"/>
            <a:ext cx="7382536" cy="1026094"/>
            <a:chOff x="2398992" y="4596848"/>
            <a:chExt cx="7382536" cy="1026094"/>
          </a:xfrm>
        </p:grpSpPr>
        <p:sp>
          <p:nvSpPr>
            <p:cNvPr id="92" name="Rectangle 91"/>
            <p:cNvSpPr/>
            <p:nvPr/>
          </p:nvSpPr>
          <p:spPr>
            <a:xfrm>
              <a:off x="2398992" y="5058513"/>
              <a:ext cx="590142" cy="5644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989134" y="5058513"/>
              <a:ext cx="590142" cy="5644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579276" y="5058513"/>
              <a:ext cx="590142" cy="5644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3</a:t>
              </a:r>
              <a:endParaRPr lang="en-US" sz="2400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4169418" y="5058513"/>
              <a:ext cx="590142" cy="5644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4</a:t>
              </a:r>
              <a:endParaRPr lang="en-US" sz="2400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107748" y="5058513"/>
              <a:ext cx="590142" cy="5644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7777873" y="5058524"/>
              <a:ext cx="590142" cy="5644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8368015" y="5058524"/>
              <a:ext cx="590142" cy="5644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8958157" y="5058524"/>
              <a:ext cx="590142" cy="5644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8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519708" y="4596848"/>
              <a:ext cx="21831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All elements ≤ 5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7598418" y="4596848"/>
              <a:ext cx="21831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All elements &gt; 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6467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92562" y="560106"/>
            <a:ext cx="590142" cy="5644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6" name="Rectangle 5"/>
          <p:cNvSpPr/>
          <p:nvPr/>
        </p:nvSpPr>
        <p:spPr>
          <a:xfrm>
            <a:off x="4282704" y="560106"/>
            <a:ext cx="590142" cy="5644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7" name="Rectangle 6"/>
          <p:cNvSpPr/>
          <p:nvPr/>
        </p:nvSpPr>
        <p:spPr>
          <a:xfrm>
            <a:off x="4872846" y="560106"/>
            <a:ext cx="590142" cy="5644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5462988" y="560106"/>
            <a:ext cx="590142" cy="5644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6053130" y="560106"/>
            <a:ext cx="590142" cy="5644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0" name="Rectangle 9"/>
          <p:cNvSpPr/>
          <p:nvPr/>
        </p:nvSpPr>
        <p:spPr>
          <a:xfrm>
            <a:off x="6643272" y="560106"/>
            <a:ext cx="590142" cy="5644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233414" y="560106"/>
            <a:ext cx="590142" cy="5644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823556" y="560106"/>
            <a:ext cx="590142" cy="5644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8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65420" y="565637"/>
            <a:ext cx="1267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Pivot = 5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7522482" y="1124524"/>
            <a:ext cx="0" cy="899636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4566253" y="1124524"/>
            <a:ext cx="0" cy="899636"/>
          </a:xfrm>
          <a:prstGeom prst="straightConnector1">
            <a:avLst/>
          </a:prstGeom>
          <a:ln w="76200" cmpd="sng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3721947" y="2300083"/>
            <a:ext cx="4721136" cy="564418"/>
            <a:chOff x="2197947" y="2300083"/>
            <a:chExt cx="4721136" cy="564418"/>
          </a:xfrm>
        </p:grpSpPr>
        <p:sp>
          <p:nvSpPr>
            <p:cNvPr id="57" name="Rectangle 56"/>
            <p:cNvSpPr/>
            <p:nvPr/>
          </p:nvSpPr>
          <p:spPr>
            <a:xfrm>
              <a:off x="2197947" y="2300083"/>
              <a:ext cx="590142" cy="5644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788089" y="2300083"/>
              <a:ext cx="590142" cy="5644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378231" y="2300083"/>
              <a:ext cx="590142" cy="5644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968373" y="2300083"/>
              <a:ext cx="590142" cy="5644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558515" y="2300083"/>
              <a:ext cx="590142" cy="5644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148657" y="2300083"/>
              <a:ext cx="590142" cy="5644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738799" y="2300083"/>
              <a:ext cx="590142" cy="5644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328941" y="2300083"/>
              <a:ext cx="590142" cy="5644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8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344374" y="5060227"/>
            <a:ext cx="7382536" cy="1026094"/>
            <a:chOff x="820374" y="5060227"/>
            <a:chExt cx="7382536" cy="1026094"/>
          </a:xfrm>
        </p:grpSpPr>
        <p:sp>
          <p:nvSpPr>
            <p:cNvPr id="68" name="Rectangle 67"/>
            <p:cNvSpPr/>
            <p:nvPr/>
          </p:nvSpPr>
          <p:spPr>
            <a:xfrm>
              <a:off x="820374" y="5521892"/>
              <a:ext cx="590142" cy="5644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410516" y="5521892"/>
              <a:ext cx="590142" cy="5644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000658" y="5521892"/>
              <a:ext cx="590142" cy="5644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590800" y="5521892"/>
              <a:ext cx="590142" cy="5644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529130" y="5521892"/>
              <a:ext cx="590142" cy="5644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199255" y="5521903"/>
              <a:ext cx="590142" cy="5644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789397" y="5521903"/>
              <a:ext cx="590142" cy="5644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7379539" y="5521903"/>
              <a:ext cx="590142" cy="5644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8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941090" y="5060227"/>
              <a:ext cx="21831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All elements ≤ 5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019800" y="5060227"/>
              <a:ext cx="21831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All elements &gt; 5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286849" y="4149724"/>
            <a:ext cx="4721136" cy="564418"/>
            <a:chOff x="2197947" y="4046346"/>
            <a:chExt cx="4721136" cy="564418"/>
          </a:xfrm>
        </p:grpSpPr>
        <p:sp>
          <p:nvSpPr>
            <p:cNvPr id="77" name="Rectangle 76"/>
            <p:cNvSpPr/>
            <p:nvPr/>
          </p:nvSpPr>
          <p:spPr>
            <a:xfrm>
              <a:off x="2197947" y="4046346"/>
              <a:ext cx="590142" cy="5644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788089" y="4046346"/>
              <a:ext cx="590142" cy="5644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378231" y="4046346"/>
              <a:ext cx="590142" cy="5644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968373" y="4046346"/>
              <a:ext cx="590142" cy="5644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558515" y="4046346"/>
              <a:ext cx="590142" cy="5644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5148657" y="4046346"/>
              <a:ext cx="590142" cy="5644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5738799" y="4046346"/>
              <a:ext cx="590142" cy="5644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328941" y="4046346"/>
              <a:ext cx="590142" cy="5644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8</a:t>
              </a: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Second Semester, 2016-2017</a:t>
            </a:r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ELEC2543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5CF5C-542A-8E49-8679-508B9F62A716}" type="slidenum">
              <a:rPr lang="en-US" smtClean="0"/>
              <a:t>11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994365" y="1366158"/>
            <a:ext cx="2317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Scan from left to right</a:t>
            </a:r>
          </a:p>
          <a:p>
            <a:r>
              <a:rPr lang="en-US" dirty="0"/>
              <a:t>Stop when number &gt; 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647417" y="1376544"/>
            <a:ext cx="2432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Scan from right to left</a:t>
            </a:r>
          </a:p>
          <a:p>
            <a:r>
              <a:rPr lang="en-US" dirty="0"/>
              <a:t>Stop when number &lt;= 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59560" y="1410463"/>
            <a:ext cx="2541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Swap if </a:t>
            </a:r>
            <a:r>
              <a:rPr lang="en-US" dirty="0" smtClean="0"/>
              <a:t>yellow </a:t>
            </a:r>
            <a:r>
              <a:rPr lang="en-US" dirty="0"/>
              <a:t>arrow is to the left of blue arrow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3600699" y="2864501"/>
            <a:ext cx="6318841" cy="899636"/>
            <a:chOff x="2076698" y="2864501"/>
            <a:chExt cx="6318841" cy="899636"/>
          </a:xfrm>
        </p:grpSpPr>
        <p:cxnSp>
          <p:nvCxnSpPr>
            <p:cNvPr id="66" name="Straight Arrow Connector 65"/>
            <p:cNvCxnSpPr/>
            <p:nvPr/>
          </p:nvCxnSpPr>
          <p:spPr>
            <a:xfrm flipV="1">
              <a:off x="5456676" y="2864501"/>
              <a:ext cx="0" cy="899636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V="1">
              <a:off x="4894202" y="2864501"/>
              <a:ext cx="0" cy="899636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2076698" y="3100466"/>
              <a:ext cx="23177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Scan from left to right</a:t>
              </a:r>
            </a:p>
            <a:p>
              <a:r>
                <a:rPr lang="en-US" dirty="0"/>
                <a:t>Stop when number &gt; 5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962849" y="3117806"/>
              <a:ext cx="24326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Scan from right to left</a:t>
              </a:r>
            </a:p>
            <a:p>
              <a:r>
                <a:rPr lang="en-US" dirty="0"/>
                <a:t>Stop when number &lt;= 5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917802" y="3859899"/>
            <a:ext cx="2994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yellow </a:t>
            </a:r>
            <a:r>
              <a:rPr lang="en-US" dirty="0"/>
              <a:t>arrow is on the right hand side of blue arrow, make sure pivot is in the right position</a:t>
            </a:r>
          </a:p>
        </p:txBody>
      </p:sp>
    </p:spTree>
    <p:extLst>
      <p:ext uri="{BB962C8B-B14F-4D97-AF65-F5344CB8AC3E}">
        <p14:creationId xmlns:p14="http://schemas.microsoft.com/office/powerpoint/2010/main" val="3384104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808666" y="0"/>
            <a:ext cx="10515600" cy="1325563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 anchor="ctr">
            <a:normAutofit/>
          </a:bodyPr>
          <a:lstStyle/>
          <a:p>
            <a:pPr algn="ctr"/>
            <a:r>
              <a:rPr lang="en-US" altLang="en-US" dirty="0"/>
              <a:t>Recursion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4157" y="1178351"/>
            <a:ext cx="9938186" cy="5201527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>
            <a:normAutofit fontScale="92500" lnSpcReduction="20000"/>
          </a:bodyPr>
          <a:lstStyle/>
          <a:p>
            <a:r>
              <a:rPr lang="en-US" altLang="en-US" sz="3100" dirty="0"/>
              <a:t>Recursion is a fundamental programming technique that can provide an elegant solution </a:t>
            </a:r>
            <a:r>
              <a:rPr lang="en-US" altLang="en-US" sz="3100" dirty="0" smtClean="0"/>
              <a:t>to certain </a:t>
            </a:r>
            <a:r>
              <a:rPr lang="en-US" altLang="en-US" sz="3100" dirty="0"/>
              <a:t>kinds of </a:t>
            </a:r>
            <a:r>
              <a:rPr lang="en-US" altLang="en-US" sz="3100" dirty="0" smtClean="0"/>
              <a:t>problems</a:t>
            </a:r>
          </a:p>
          <a:p>
            <a:r>
              <a:rPr lang="en-US" altLang="en-US" sz="3100" dirty="0"/>
              <a:t>A </a:t>
            </a:r>
            <a:r>
              <a:rPr lang="en-US" altLang="en-US" sz="3100" i="1" dirty="0"/>
              <a:t>recursive definition</a:t>
            </a:r>
            <a:r>
              <a:rPr lang="en-US" altLang="en-US" sz="3100" dirty="0"/>
              <a:t> is one which uses the word or concept being defined in the definition </a:t>
            </a:r>
            <a:r>
              <a:rPr lang="en-US" altLang="en-US" sz="3100" dirty="0" smtClean="0"/>
              <a:t>itself</a:t>
            </a:r>
          </a:p>
          <a:p>
            <a:r>
              <a:rPr lang="en-HK" altLang="en-US" sz="3100" dirty="0" smtClean="0"/>
              <a:t>Example: </a:t>
            </a:r>
            <a:r>
              <a:rPr lang="en-US" altLang="en-US" sz="3100" dirty="0" smtClean="0"/>
              <a:t>N</a:t>
            </a:r>
            <a:r>
              <a:rPr lang="en-US" altLang="en-US" sz="3100" dirty="0"/>
              <a:t>!, for any positive integer N, is defined to be the product of all integers between 1 and N inclusive</a:t>
            </a:r>
          </a:p>
          <a:p>
            <a:pPr>
              <a:spcBef>
                <a:spcPct val="70000"/>
              </a:spcBef>
            </a:pPr>
            <a:r>
              <a:rPr lang="en-US" altLang="en-US" sz="3100" dirty="0"/>
              <a:t>This definition can be expressed recursively as:</a:t>
            </a:r>
          </a:p>
          <a:p>
            <a:pPr>
              <a:spcBef>
                <a:spcPct val="70000"/>
              </a:spcBef>
              <a:buNone/>
            </a:pPr>
            <a:r>
              <a:rPr lang="en-US" altLang="en-US" sz="3100" dirty="0">
                <a:latin typeface="Courier New" panose="02070309020205020404" pitchFamily="49" charset="0"/>
              </a:rPr>
              <a:t>     1!  =  1</a:t>
            </a:r>
          </a:p>
          <a:p>
            <a:pPr>
              <a:buNone/>
            </a:pPr>
            <a:r>
              <a:rPr lang="en-US" altLang="en-US" sz="3100" dirty="0">
                <a:latin typeface="Courier New" panose="02070309020205020404" pitchFamily="49" charset="0"/>
              </a:rPr>
              <a:t>     N!  =  N * (N-1)!</a:t>
            </a:r>
          </a:p>
          <a:p>
            <a:pPr>
              <a:spcBef>
                <a:spcPct val="70000"/>
              </a:spcBef>
            </a:pPr>
            <a:r>
              <a:rPr lang="en-US" altLang="en-US" sz="3100" dirty="0"/>
              <a:t>A factorial is defined in terms of another factorial</a:t>
            </a:r>
          </a:p>
          <a:p>
            <a:pPr>
              <a:spcBef>
                <a:spcPct val="70000"/>
              </a:spcBef>
            </a:pPr>
            <a:r>
              <a:rPr lang="en-US" altLang="en-US" sz="3100" dirty="0"/>
              <a:t>Eventually, the base case of 1! is </a:t>
            </a:r>
            <a:r>
              <a:rPr lang="en-US" altLang="en-US" sz="3100" dirty="0" smtClean="0"/>
              <a:t>reached</a:t>
            </a:r>
            <a:endParaRPr lang="en-US" altLang="en-US" sz="3100" dirty="0"/>
          </a:p>
          <a:p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Second Semester, 2016-2017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ELEC2543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5AA7F-478F-457F-ADD8-A7D2FA06F9E9}" type="slidenum">
              <a:rPr lang="en-US" smtClean="0"/>
              <a:pPr/>
              <a:t>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9360485"/>
      </p:ext>
    </p:extLst>
  </p:cSld>
  <p:clrMapOvr>
    <a:masterClrMapping/>
  </p:clrMapOvr>
  <p:transition xmlns:p14="http://schemas.microsoft.com/office/powerpoint/2010/main" spd="med">
    <p:diamond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-6214"/>
            <a:ext cx="10515600" cy="1325563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 anchor="ctr">
            <a:normAutofit/>
          </a:bodyPr>
          <a:lstStyle/>
          <a:p>
            <a:pPr algn="ctr"/>
            <a:r>
              <a:rPr lang="en-US" altLang="en-US" dirty="0"/>
              <a:t>Recursive Programming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9855" y="1371600"/>
            <a:ext cx="10381197" cy="521208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>
            <a:normAutofit/>
          </a:bodyPr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en-US" dirty="0"/>
              <a:t>A method in Java can invoke itself;  if set up that way, it is called a </a:t>
            </a:r>
            <a:r>
              <a:rPr lang="en-US" altLang="en-US" i="1" dirty="0">
                <a:solidFill>
                  <a:schemeClr val="accent1"/>
                </a:solidFill>
              </a:rPr>
              <a:t>recursive method</a:t>
            </a:r>
            <a:endParaRPr lang="en-US" altLang="en-US" dirty="0">
              <a:solidFill>
                <a:schemeClr val="accent1"/>
              </a:solidFill>
            </a:endParaRP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en-US" dirty="0"/>
              <a:t>The code of a recursive method must be structured to handle both the </a:t>
            </a:r>
            <a:r>
              <a:rPr lang="en-US" altLang="en-US" dirty="0">
                <a:solidFill>
                  <a:srgbClr val="FF0000"/>
                </a:solidFill>
              </a:rPr>
              <a:t>base case </a:t>
            </a:r>
            <a:r>
              <a:rPr lang="en-US" altLang="en-US" dirty="0"/>
              <a:t>and the </a:t>
            </a:r>
            <a:r>
              <a:rPr lang="en-US" altLang="en-US" dirty="0">
                <a:solidFill>
                  <a:srgbClr val="FF0000"/>
                </a:solidFill>
              </a:rPr>
              <a:t>recursive case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en-US" dirty="0"/>
              <a:t>Each call to the method sets up a new execution environment, with new parameters and local variables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en-US" dirty="0"/>
              <a:t>As with any method call, when the method completes, control returns to the method that invoked it (which may be an earlier invocation of itself)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Second Semester, 2016-2017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ELEC2543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5AA7F-478F-457F-ADD8-A7D2FA06F9E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53621"/>
      </p:ext>
    </p:extLst>
  </p:cSld>
  <p:clrMapOvr>
    <a:masterClrMapping/>
  </p:clrMapOvr>
  <p:transition xmlns:p14="http://schemas.microsoft.com/office/powerpoint/2010/main" spd="med">
    <p:diamond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779">
                                            <p:bg/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785051" y="37714"/>
            <a:ext cx="10515600" cy="1325563"/>
          </a:xfrm>
        </p:spPr>
        <p:txBody>
          <a:bodyPr/>
          <a:lstStyle/>
          <a:p>
            <a:pPr algn="ctr"/>
            <a:r>
              <a:rPr lang="en-US" altLang="en-US" dirty="0"/>
              <a:t>Recursive Programming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2222" y="1591266"/>
            <a:ext cx="5837013" cy="39878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 sz="20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This method returns the </a:t>
            </a:r>
            <a:r>
              <a:rPr lang="en-US" altLang="en-US" sz="2000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factorial of </a:t>
            </a:r>
            <a:r>
              <a:rPr lang="en-US" altLang="en-US" sz="2000" dirty="0" err="1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endParaRPr lang="en-US" altLang="en-US" sz="2000" dirty="0">
              <a:solidFill>
                <a:srgbClr val="00CC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result;</a:t>
            </a:r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== 1)</a:t>
            </a:r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result = 1;</a:t>
            </a:r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result =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altLang="en-US" sz="2000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(num-1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result;</a:t>
            </a:r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Second Semester, 2016-2017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ELEC2543</a:t>
            </a:r>
            <a:endParaRPr lang="en-US"/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6015467" y="1407855"/>
            <a:ext cx="5997819" cy="4468813"/>
            <a:chOff x="1116" y="896"/>
            <a:chExt cx="4093" cy="2815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1116" y="1004"/>
              <a:ext cx="774" cy="30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2000">
                  <a:latin typeface="Courier New" panose="02070309020205020404" pitchFamily="49" charset="0"/>
                </a:rPr>
                <a:t>main</a:t>
              </a: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2064" y="1796"/>
              <a:ext cx="774" cy="30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600" dirty="0" smtClean="0">
                  <a:latin typeface="Courier New" panose="02070309020205020404" pitchFamily="49" charset="0"/>
                </a:rPr>
                <a:t>factorial</a:t>
              </a:r>
              <a:endParaRPr lang="en-US" altLang="en-US" sz="2000" dirty="0">
                <a:latin typeface="Courier New" panose="02070309020205020404" pitchFamily="49" charset="0"/>
              </a:endParaRPr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1288" y="1328"/>
              <a:ext cx="0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1288" y="1546"/>
              <a:ext cx="10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2309" y="1559"/>
              <a:ext cx="0" cy="2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3098" y="2600"/>
              <a:ext cx="775" cy="30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600" dirty="0">
                  <a:latin typeface="Courier New" panose="02070309020205020404" pitchFamily="49" charset="0"/>
                </a:rPr>
                <a:t>factorial</a:t>
              </a:r>
              <a:endParaRPr lang="en-US" altLang="en-US" sz="2000" dirty="0">
                <a:latin typeface="Courier New" panose="02070309020205020404" pitchFamily="49" charset="0"/>
              </a:endParaRP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2323" y="2132"/>
              <a:ext cx="0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2323" y="2350"/>
              <a:ext cx="10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3343" y="2363"/>
              <a:ext cx="0" cy="2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4147" y="3405"/>
              <a:ext cx="774" cy="30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600" dirty="0">
                  <a:latin typeface="Courier New" panose="02070309020205020404" pitchFamily="49" charset="0"/>
                </a:rPr>
                <a:t>factorial</a:t>
              </a:r>
              <a:endParaRPr lang="en-US" altLang="en-US" sz="2000" dirty="0">
                <a:latin typeface="Courier New" panose="02070309020205020404" pitchFamily="49" charset="0"/>
              </a:endParaRPr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3371" y="2937"/>
              <a:ext cx="0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3371" y="3155"/>
              <a:ext cx="10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4392" y="3168"/>
              <a:ext cx="0" cy="2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1306" y="1331"/>
              <a:ext cx="1138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1600" dirty="0" smtClean="0">
                  <a:latin typeface="Courier New" panose="02070309020205020404" pitchFamily="49" charset="0"/>
                </a:rPr>
                <a:t>factorial(3</a:t>
              </a:r>
              <a:r>
                <a:rPr lang="en-US" altLang="en-US" sz="1600" dirty="0">
                  <a:latin typeface="Courier New" panose="02070309020205020404" pitchFamily="49" charset="0"/>
                </a:rPr>
                <a:t>)</a:t>
              </a:r>
            </a:p>
          </p:txBody>
        </p:sp>
        <p:sp>
          <p:nvSpPr>
            <p:cNvPr id="22" name="Rectangle 18"/>
            <p:cNvSpPr>
              <a:spLocks noChangeArrowheads="1"/>
            </p:cNvSpPr>
            <p:nvPr/>
          </p:nvSpPr>
          <p:spPr bwMode="auto">
            <a:xfrm>
              <a:off x="3361" y="2941"/>
              <a:ext cx="1138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1600" dirty="0">
                  <a:latin typeface="Courier New" panose="02070309020205020404" pitchFamily="49" charset="0"/>
                </a:rPr>
                <a:t>factorial(1)</a:t>
              </a:r>
            </a:p>
          </p:txBody>
        </p:sp>
        <p:sp>
          <p:nvSpPr>
            <p:cNvPr id="23" name="Rectangle 19"/>
            <p:cNvSpPr>
              <a:spLocks noChangeArrowheads="1"/>
            </p:cNvSpPr>
            <p:nvPr/>
          </p:nvSpPr>
          <p:spPr bwMode="auto">
            <a:xfrm>
              <a:off x="2290" y="2137"/>
              <a:ext cx="1138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1600" dirty="0">
                  <a:latin typeface="Courier New" panose="02070309020205020404" pitchFamily="49" charset="0"/>
                </a:rPr>
                <a:t>factorial(2)</a:t>
              </a:r>
            </a:p>
          </p:txBody>
        </p: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 flipV="1">
              <a:off x="4686" y="2760"/>
              <a:ext cx="0" cy="6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 flipH="1">
              <a:off x="3889" y="2760"/>
              <a:ext cx="7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22"/>
            <p:cNvSpPr>
              <a:spLocks noChangeArrowheads="1"/>
            </p:cNvSpPr>
            <p:nvPr/>
          </p:nvSpPr>
          <p:spPr bwMode="auto">
            <a:xfrm>
              <a:off x="4240" y="2533"/>
              <a:ext cx="969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1600">
                  <a:latin typeface="Courier New" panose="02070309020205020404" pitchFamily="49" charset="0"/>
                </a:rPr>
                <a:t>result = 1</a:t>
              </a:r>
            </a:p>
          </p:txBody>
        </p:sp>
        <p:sp>
          <p:nvSpPr>
            <p:cNvPr id="27" name="Line 23"/>
            <p:cNvSpPr>
              <a:spLocks noChangeShapeType="1"/>
            </p:cNvSpPr>
            <p:nvPr/>
          </p:nvSpPr>
          <p:spPr bwMode="auto">
            <a:xfrm flipV="1">
              <a:off x="3682" y="1955"/>
              <a:ext cx="0" cy="6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24"/>
            <p:cNvSpPr>
              <a:spLocks noChangeShapeType="1"/>
            </p:cNvSpPr>
            <p:nvPr/>
          </p:nvSpPr>
          <p:spPr bwMode="auto">
            <a:xfrm flipH="1">
              <a:off x="2885" y="1955"/>
              <a:ext cx="7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25"/>
            <p:cNvSpPr>
              <a:spLocks noChangeArrowheads="1"/>
            </p:cNvSpPr>
            <p:nvPr/>
          </p:nvSpPr>
          <p:spPr bwMode="auto">
            <a:xfrm>
              <a:off x="3236" y="1728"/>
              <a:ext cx="969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1600" dirty="0">
                  <a:latin typeface="Courier New" panose="02070309020205020404" pitchFamily="49" charset="0"/>
                </a:rPr>
                <a:t>result = </a:t>
              </a:r>
              <a:r>
                <a:rPr lang="en-US" altLang="en-US" sz="1600" dirty="0" smtClean="0">
                  <a:latin typeface="Courier New" panose="02070309020205020404" pitchFamily="49" charset="0"/>
                </a:rPr>
                <a:t>2</a:t>
              </a:r>
              <a:endParaRPr lang="en-US" altLang="en-US" sz="1600" dirty="0">
                <a:latin typeface="Courier New" panose="02070309020205020404" pitchFamily="49" charset="0"/>
              </a:endParaRPr>
            </a:p>
          </p:txBody>
        </p:sp>
        <p:sp>
          <p:nvSpPr>
            <p:cNvPr id="30" name="Line 26"/>
            <p:cNvSpPr>
              <a:spLocks noChangeShapeType="1"/>
            </p:cNvSpPr>
            <p:nvPr/>
          </p:nvSpPr>
          <p:spPr bwMode="auto">
            <a:xfrm flipV="1">
              <a:off x="2736" y="1123"/>
              <a:ext cx="0" cy="6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27"/>
            <p:cNvSpPr>
              <a:spLocks noChangeShapeType="1"/>
            </p:cNvSpPr>
            <p:nvPr/>
          </p:nvSpPr>
          <p:spPr bwMode="auto">
            <a:xfrm flipH="1">
              <a:off x="1939" y="1123"/>
              <a:ext cx="7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2290" y="896"/>
              <a:ext cx="969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1600">
                  <a:latin typeface="Courier New" panose="02070309020205020404" pitchFamily="49" charset="0"/>
                </a:rPr>
                <a:t>result = 6</a:t>
              </a: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5AA7F-478F-457F-ADD8-A7D2FA06F9E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868954"/>
      </p:ext>
    </p:extLst>
  </p:cSld>
  <p:clrMapOvr>
    <a:masterClrMapping/>
  </p:clrMapOvr>
  <p:transition xmlns:p14="http://schemas.microsoft.com/office/powerpoint/2010/main" spd="med">
    <p:diamond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43001"/>
            <a:ext cx="8229600" cy="5450428"/>
          </a:xfrm>
        </p:spPr>
        <p:txBody>
          <a:bodyPr>
            <a:normAutofit/>
          </a:bodyPr>
          <a:lstStyle/>
          <a:p>
            <a:r>
              <a:rPr lang="en-US" dirty="0" smtClean="0"/>
              <a:t>Goal of sorting: given a list of items, arrange the list in either ascending or descending order (we assume ascending)</a:t>
            </a:r>
          </a:p>
          <a:p>
            <a:r>
              <a:rPr lang="en-US" dirty="0" smtClean="0"/>
              <a:t>Divide-and-conquer strategy</a:t>
            </a:r>
          </a:p>
          <a:p>
            <a:pPr lvl="1"/>
            <a:r>
              <a:rPr lang="en-US" dirty="0" smtClean="0"/>
              <a:t>Solving the whole problem is too difficult</a:t>
            </a:r>
          </a:p>
          <a:p>
            <a:pPr lvl="1"/>
            <a:r>
              <a:rPr lang="en-US" dirty="0" smtClean="0"/>
              <a:t>How about divide the whole problem into smaller ones?</a:t>
            </a:r>
          </a:p>
          <a:p>
            <a:pPr lvl="1"/>
            <a:r>
              <a:rPr lang="en-US" dirty="0" smtClean="0"/>
              <a:t>Combine solutions of sub-problems to solve the original problem</a:t>
            </a:r>
          </a:p>
          <a:p>
            <a:r>
              <a:rPr lang="en-US" dirty="0" smtClean="0"/>
              <a:t>Idea of Merge Sort</a:t>
            </a:r>
          </a:p>
          <a:p>
            <a:pPr lvl="1"/>
            <a:r>
              <a:rPr lang="en-US" dirty="0" smtClean="0"/>
              <a:t>Break the whole list to be sorted into two sub-lists</a:t>
            </a:r>
          </a:p>
          <a:p>
            <a:pPr lvl="1"/>
            <a:r>
              <a:rPr lang="en-US" dirty="0" smtClean="0"/>
              <a:t>Sort the sub-lists independently</a:t>
            </a:r>
          </a:p>
          <a:p>
            <a:pPr lvl="1"/>
            <a:r>
              <a:rPr lang="en-US" dirty="0" smtClean="0"/>
              <a:t>Combine the two sorted sub-lists into a long sorted list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Second Semester, 2016-2017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ELEC2543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5AA7F-478F-457F-ADD8-A7D2FA06F9E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905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78905" y="287015"/>
            <a:ext cx="590142" cy="5644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6" name="Rectangle 5"/>
          <p:cNvSpPr/>
          <p:nvPr/>
        </p:nvSpPr>
        <p:spPr>
          <a:xfrm>
            <a:off x="4269047" y="287015"/>
            <a:ext cx="590142" cy="5644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7" name="Rectangle 6"/>
          <p:cNvSpPr/>
          <p:nvPr/>
        </p:nvSpPr>
        <p:spPr>
          <a:xfrm>
            <a:off x="4859189" y="287015"/>
            <a:ext cx="590142" cy="5644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5449331" y="287015"/>
            <a:ext cx="590142" cy="5644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6039473" y="287015"/>
            <a:ext cx="590142" cy="5644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6629615" y="287015"/>
            <a:ext cx="590142" cy="5644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7219757" y="287015"/>
            <a:ext cx="590142" cy="5644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809899" y="287015"/>
            <a:ext cx="590142" cy="5644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8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Second Semester, 2016-2017</a:t>
            </a:r>
            <a:endParaRPr lang="en-US"/>
          </a:p>
        </p:txBody>
      </p:sp>
      <p:grpSp>
        <p:nvGrpSpPr>
          <p:cNvPr id="114" name="Group 113"/>
          <p:cNvGrpSpPr/>
          <p:nvPr/>
        </p:nvGrpSpPr>
        <p:grpSpPr>
          <a:xfrm>
            <a:off x="1823339" y="886147"/>
            <a:ext cx="8330566" cy="1101305"/>
            <a:chOff x="1823339" y="886147"/>
            <a:chExt cx="8330566" cy="1101305"/>
          </a:xfrm>
        </p:grpSpPr>
        <p:grpSp>
          <p:nvGrpSpPr>
            <p:cNvPr id="29" name="Group 28"/>
            <p:cNvGrpSpPr/>
            <p:nvPr/>
          </p:nvGrpSpPr>
          <p:grpSpPr>
            <a:xfrm>
              <a:off x="1823339" y="1423034"/>
              <a:ext cx="2360568" cy="564418"/>
              <a:chOff x="845607" y="2790591"/>
              <a:chExt cx="2360568" cy="564418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845607" y="2790591"/>
                <a:ext cx="590142" cy="56441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5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435749" y="2790591"/>
                <a:ext cx="590142" cy="56441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7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025891" y="2790591"/>
                <a:ext cx="590142" cy="56441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3</a:t>
                </a:r>
                <a:endParaRPr lang="en-US" sz="2400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616033" y="2790591"/>
                <a:ext cx="590142" cy="56441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1</a:t>
                </a:r>
                <a:endParaRPr lang="en-US" sz="2400" dirty="0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7793337" y="1423034"/>
              <a:ext cx="2360568" cy="564418"/>
              <a:chOff x="5709414" y="2746264"/>
              <a:chExt cx="2360568" cy="564418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5709414" y="2746264"/>
                <a:ext cx="590142" cy="56441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6</a:t>
                </a:r>
                <a:endParaRPr lang="en-US" sz="2400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299556" y="2746264"/>
                <a:ext cx="590142" cy="56441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4</a:t>
                </a:r>
                <a:endParaRPr lang="en-US" sz="2400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889698" y="2746264"/>
                <a:ext cx="590142" cy="56441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2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7479840" y="2746264"/>
                <a:ext cx="590142" cy="56441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8</a:t>
                </a:r>
              </a:p>
            </p:txBody>
          </p:sp>
        </p:grpSp>
        <p:cxnSp>
          <p:nvCxnSpPr>
            <p:cNvPr id="34" name="Straight Arrow Connector 33"/>
            <p:cNvCxnSpPr/>
            <p:nvPr/>
          </p:nvCxnSpPr>
          <p:spPr>
            <a:xfrm flipH="1">
              <a:off x="3851183" y="971194"/>
              <a:ext cx="1276991" cy="366952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6948366" y="971194"/>
              <a:ext cx="1218328" cy="366952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5497420" y="886147"/>
              <a:ext cx="10577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divide</a:t>
              </a:r>
              <a:endParaRPr lang="en-US" sz="2400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1236535" y="2009420"/>
            <a:ext cx="9610228" cy="1192796"/>
            <a:chOff x="1236535" y="2009420"/>
            <a:chExt cx="9610228" cy="1192796"/>
          </a:xfrm>
        </p:grpSpPr>
        <p:grpSp>
          <p:nvGrpSpPr>
            <p:cNvPr id="37" name="Group 36"/>
            <p:cNvGrpSpPr/>
            <p:nvPr/>
          </p:nvGrpSpPr>
          <p:grpSpPr>
            <a:xfrm>
              <a:off x="1236535" y="2637798"/>
              <a:ext cx="1180284" cy="564418"/>
              <a:chOff x="1837430" y="3224945"/>
              <a:chExt cx="1180284" cy="564418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1837430" y="3224945"/>
                <a:ext cx="590142" cy="56441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5</a:t>
                </a: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2427572" y="3224945"/>
                <a:ext cx="590142" cy="56441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7</a:t>
                </a: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3591294" y="2637798"/>
              <a:ext cx="1180284" cy="564418"/>
              <a:chOff x="3017714" y="3224945"/>
              <a:chExt cx="1180284" cy="564418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3017714" y="3224945"/>
                <a:ext cx="590142" cy="56441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3</a:t>
                </a:r>
                <a:endParaRPr lang="en-US" sz="2400" dirty="0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3607856" y="3224945"/>
                <a:ext cx="590142" cy="56441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1</a:t>
                </a:r>
                <a:endParaRPr lang="en-US" sz="2400" dirty="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7270750" y="2637798"/>
              <a:ext cx="1180284" cy="564418"/>
              <a:chOff x="7857988" y="3020126"/>
              <a:chExt cx="1180284" cy="564418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7857988" y="3020126"/>
                <a:ext cx="590142" cy="56441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6</a:t>
                </a:r>
                <a:endParaRPr lang="en-US" sz="2400" dirty="0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8448130" y="3020126"/>
                <a:ext cx="590142" cy="56441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4</a:t>
                </a:r>
                <a:endParaRPr lang="en-US" sz="2400" dirty="0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9666479" y="2637798"/>
              <a:ext cx="1180284" cy="564418"/>
              <a:chOff x="9038272" y="3020126"/>
              <a:chExt cx="1180284" cy="564418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9038272" y="3020126"/>
                <a:ext cx="590142" cy="56441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2</a:t>
                </a: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9628414" y="3020126"/>
                <a:ext cx="590142" cy="56441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8</a:t>
                </a:r>
              </a:p>
            </p:txBody>
          </p:sp>
        </p:grpSp>
        <p:cxnSp>
          <p:nvCxnSpPr>
            <p:cNvPr id="67" name="Straight Arrow Connector 66"/>
            <p:cNvCxnSpPr/>
            <p:nvPr/>
          </p:nvCxnSpPr>
          <p:spPr>
            <a:xfrm flipH="1">
              <a:off x="1802681" y="2020874"/>
              <a:ext cx="819401" cy="532527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3320750" y="2023074"/>
              <a:ext cx="858193" cy="516673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H="1">
              <a:off x="7841109" y="2009420"/>
              <a:ext cx="819401" cy="532527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9359178" y="2011620"/>
              <a:ext cx="858193" cy="516673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2454157" y="2035329"/>
              <a:ext cx="10577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divide</a:t>
              </a:r>
              <a:endParaRPr lang="en-US" sz="24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8533555" y="2023874"/>
              <a:ext cx="10577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divide</a:t>
              </a:r>
              <a:endParaRPr lang="en-US" sz="2400" dirty="0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1252368" y="3197644"/>
            <a:ext cx="9569258" cy="1222027"/>
            <a:chOff x="1252368" y="3197644"/>
            <a:chExt cx="9569258" cy="1222027"/>
          </a:xfrm>
        </p:grpSpPr>
        <p:grpSp>
          <p:nvGrpSpPr>
            <p:cNvPr id="77" name="Group 76"/>
            <p:cNvGrpSpPr/>
            <p:nvPr/>
          </p:nvGrpSpPr>
          <p:grpSpPr>
            <a:xfrm>
              <a:off x="1252368" y="3855253"/>
              <a:ext cx="1180284" cy="564418"/>
              <a:chOff x="1837430" y="3224945"/>
              <a:chExt cx="1180284" cy="564418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1837430" y="3224945"/>
                <a:ext cx="590142" cy="56441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5</a:t>
                </a: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427572" y="3224945"/>
                <a:ext cx="590142" cy="56441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7</a:t>
                </a:r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3607127" y="3855253"/>
              <a:ext cx="1180284" cy="564418"/>
              <a:chOff x="3017714" y="3224945"/>
              <a:chExt cx="1180284" cy="564418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3017714" y="3224945"/>
                <a:ext cx="590142" cy="56441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1</a:t>
                </a:r>
                <a:endParaRPr lang="en-US" sz="2400" dirty="0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3607856" y="3224945"/>
                <a:ext cx="590142" cy="56441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3</a:t>
                </a:r>
                <a:endParaRPr lang="en-US" sz="2400" dirty="0"/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7300240" y="3855253"/>
              <a:ext cx="1180284" cy="564418"/>
              <a:chOff x="7857988" y="3020126"/>
              <a:chExt cx="1180284" cy="564418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7857988" y="3020126"/>
                <a:ext cx="590142" cy="56441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4</a:t>
                </a:r>
                <a:endParaRPr lang="en-US" sz="2400" dirty="0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8448130" y="3020126"/>
                <a:ext cx="590142" cy="56441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6</a:t>
                </a:r>
                <a:endParaRPr lang="en-US" sz="2400" dirty="0"/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9641342" y="3841598"/>
              <a:ext cx="1180284" cy="564418"/>
              <a:chOff x="9038272" y="3020126"/>
              <a:chExt cx="1180284" cy="564418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9038272" y="3020126"/>
                <a:ext cx="590142" cy="56441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2</a:t>
                </a: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9628414" y="3020126"/>
                <a:ext cx="590142" cy="56441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8</a:t>
                </a:r>
              </a:p>
            </p:txBody>
          </p:sp>
        </p:grpSp>
        <p:cxnSp>
          <p:nvCxnSpPr>
            <p:cNvPr id="91" name="Straight Arrow Connector 90"/>
            <p:cNvCxnSpPr/>
            <p:nvPr/>
          </p:nvCxnSpPr>
          <p:spPr>
            <a:xfrm flipH="1">
              <a:off x="1829995" y="3197644"/>
              <a:ext cx="1331" cy="693904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H="1">
              <a:off x="4181120" y="3199844"/>
              <a:ext cx="1331" cy="693904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H="1">
              <a:off x="7870599" y="3202044"/>
              <a:ext cx="1331" cy="693904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H="1">
              <a:off x="10235381" y="3204244"/>
              <a:ext cx="1331" cy="693904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5142347" y="3262041"/>
              <a:ext cx="19591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sort (conquer)</a:t>
              </a:r>
              <a:endParaRPr lang="en-US" sz="2400" dirty="0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1809683" y="4437641"/>
            <a:ext cx="8453476" cy="1067969"/>
            <a:chOff x="1809683" y="4437641"/>
            <a:chExt cx="8453476" cy="1067969"/>
          </a:xfrm>
        </p:grpSpPr>
        <p:grpSp>
          <p:nvGrpSpPr>
            <p:cNvPr id="31" name="Group 30"/>
            <p:cNvGrpSpPr/>
            <p:nvPr/>
          </p:nvGrpSpPr>
          <p:grpSpPr>
            <a:xfrm>
              <a:off x="1809683" y="4938277"/>
              <a:ext cx="2360568" cy="564418"/>
              <a:chOff x="845607" y="4354037"/>
              <a:chExt cx="2360568" cy="564418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845607" y="4354037"/>
                <a:ext cx="590142" cy="56441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1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435749" y="4354037"/>
                <a:ext cx="590142" cy="56441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3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025891" y="4354037"/>
                <a:ext cx="590142" cy="56441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5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616033" y="4354037"/>
                <a:ext cx="590142" cy="56441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7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7902591" y="4941192"/>
              <a:ext cx="2360568" cy="564418"/>
              <a:chOff x="5709414" y="4302334"/>
              <a:chExt cx="2360568" cy="564418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5709414" y="4302334"/>
                <a:ext cx="590142" cy="56441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2</a:t>
                </a: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299556" y="4302334"/>
                <a:ext cx="590142" cy="56441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4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889698" y="4302334"/>
                <a:ext cx="590142" cy="56441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6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7479840" y="4302334"/>
                <a:ext cx="590142" cy="56441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8</a:t>
                </a:r>
              </a:p>
            </p:txBody>
          </p:sp>
        </p:grpSp>
        <p:cxnSp>
          <p:nvCxnSpPr>
            <p:cNvPr id="53" name="Straight Arrow Connector 52"/>
            <p:cNvCxnSpPr>
              <a:endCxn id="22" idx="0"/>
            </p:cNvCxnSpPr>
            <p:nvPr/>
          </p:nvCxnSpPr>
          <p:spPr>
            <a:xfrm>
              <a:off x="1842807" y="4437641"/>
              <a:ext cx="852089" cy="500636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4802984" y="4504500"/>
              <a:ext cx="25045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Combine solutions</a:t>
              </a:r>
            </a:p>
          </p:txBody>
        </p:sp>
        <p:cxnSp>
          <p:nvCxnSpPr>
            <p:cNvPr id="100" name="Straight Arrow Connector 99"/>
            <p:cNvCxnSpPr>
              <a:endCxn id="23" idx="0"/>
            </p:cNvCxnSpPr>
            <p:nvPr/>
          </p:nvCxnSpPr>
          <p:spPr>
            <a:xfrm flipH="1">
              <a:off x="3285038" y="4439841"/>
              <a:ext cx="881581" cy="498436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>
              <a:off x="7894892" y="4439841"/>
              <a:ext cx="852089" cy="500636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H="1">
              <a:off x="9337123" y="4442041"/>
              <a:ext cx="881581" cy="498436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/>
          <p:cNvGrpSpPr/>
          <p:nvPr/>
        </p:nvGrpSpPr>
        <p:grpSpPr>
          <a:xfrm>
            <a:off x="2949843" y="5325972"/>
            <a:ext cx="6106713" cy="1077202"/>
            <a:chOff x="2949843" y="5325972"/>
            <a:chExt cx="6106713" cy="1077202"/>
          </a:xfrm>
        </p:grpSpPr>
        <p:sp>
          <p:nvSpPr>
            <p:cNvPr id="45" name="Rectangle 44"/>
            <p:cNvSpPr/>
            <p:nvPr/>
          </p:nvSpPr>
          <p:spPr>
            <a:xfrm>
              <a:off x="3676238" y="5838756"/>
              <a:ext cx="590142" cy="5644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266380" y="5838756"/>
              <a:ext cx="590142" cy="5644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856522" y="5838756"/>
              <a:ext cx="590142" cy="5644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446664" y="5838756"/>
              <a:ext cx="590142" cy="5644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036806" y="5838756"/>
              <a:ext cx="590142" cy="5644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626948" y="5838756"/>
              <a:ext cx="590142" cy="5644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217090" y="5838756"/>
              <a:ext cx="590142" cy="5644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807232" y="5838756"/>
              <a:ext cx="590142" cy="5644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8</a:t>
              </a:r>
            </a:p>
          </p:txBody>
        </p:sp>
        <p:cxnSp>
          <p:nvCxnSpPr>
            <p:cNvPr id="104" name="Straight Arrow Connector 103"/>
            <p:cNvCxnSpPr>
              <a:endCxn id="45" idx="1"/>
            </p:cNvCxnSpPr>
            <p:nvPr/>
          </p:nvCxnSpPr>
          <p:spPr>
            <a:xfrm>
              <a:off x="2949843" y="5489131"/>
              <a:ext cx="726395" cy="631834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endCxn id="52" idx="3"/>
            </p:cNvCxnSpPr>
            <p:nvPr/>
          </p:nvCxnSpPr>
          <p:spPr>
            <a:xfrm flipH="1">
              <a:off x="8397374" y="5504985"/>
              <a:ext cx="659182" cy="615980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4802984" y="5325972"/>
              <a:ext cx="25045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Combine solutions</a:t>
              </a:r>
            </a:p>
          </p:txBody>
        </p:sp>
      </p:grpSp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ELEC2543</a:t>
            </a:r>
            <a:endParaRPr lang="en-US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5AA7F-478F-457F-ADD8-A7D2FA06F9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75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Combining Solutions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369607" y="1533283"/>
            <a:ext cx="2360568" cy="564418"/>
            <a:chOff x="845607" y="4354037"/>
            <a:chExt cx="2360568" cy="564418"/>
          </a:xfrm>
        </p:grpSpPr>
        <p:sp>
          <p:nvSpPr>
            <p:cNvPr id="5" name="Rectangle 4"/>
            <p:cNvSpPr/>
            <p:nvPr/>
          </p:nvSpPr>
          <p:spPr>
            <a:xfrm>
              <a:off x="845607" y="4354037"/>
              <a:ext cx="590142" cy="5644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435749" y="4354037"/>
              <a:ext cx="590142" cy="5644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025891" y="4354037"/>
              <a:ext cx="590142" cy="5644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6033" y="4354037"/>
              <a:ext cx="590142" cy="5644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233414" y="1481580"/>
            <a:ext cx="2360568" cy="564418"/>
            <a:chOff x="5709414" y="4302334"/>
            <a:chExt cx="2360568" cy="564418"/>
          </a:xfrm>
        </p:grpSpPr>
        <p:sp>
          <p:nvSpPr>
            <p:cNvPr id="10" name="Rectangle 9"/>
            <p:cNvSpPr/>
            <p:nvPr/>
          </p:nvSpPr>
          <p:spPr>
            <a:xfrm>
              <a:off x="5709414" y="4302334"/>
              <a:ext cx="590142" cy="5644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99556" y="4302334"/>
              <a:ext cx="590142" cy="5644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889698" y="4302334"/>
              <a:ext cx="590142" cy="5644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479840" y="4302334"/>
              <a:ext cx="590142" cy="5644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8</a:t>
              </a:r>
            </a:p>
          </p:txBody>
        </p:sp>
      </p:grpSp>
      <p:cxnSp>
        <p:nvCxnSpPr>
          <p:cNvPr id="15" name="Straight Arrow Connector 14"/>
          <p:cNvCxnSpPr>
            <a:endCxn id="5" idx="2"/>
          </p:cNvCxnSpPr>
          <p:nvPr/>
        </p:nvCxnSpPr>
        <p:spPr>
          <a:xfrm flipV="1">
            <a:off x="2664678" y="2097701"/>
            <a:ext cx="0" cy="110922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7525388" y="2045998"/>
            <a:ext cx="0" cy="110922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240441" y="2097701"/>
            <a:ext cx="0" cy="110922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419175" y="2097701"/>
            <a:ext cx="0" cy="110922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827483" y="2097701"/>
            <a:ext cx="0" cy="110922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9331201" y="2045998"/>
            <a:ext cx="0" cy="110922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8726680" y="2056813"/>
            <a:ext cx="0" cy="110922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8134987" y="2056813"/>
            <a:ext cx="0" cy="110922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635268" y="4126166"/>
            <a:ext cx="590142" cy="5644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225410" y="4126166"/>
            <a:ext cx="590142" cy="5644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815552" y="4126166"/>
            <a:ext cx="590142" cy="5644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405694" y="4126166"/>
            <a:ext cx="590142" cy="5644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995836" y="4126166"/>
            <a:ext cx="590142" cy="5644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585978" y="4126166"/>
            <a:ext cx="590142" cy="5644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176120" y="4126166"/>
            <a:ext cx="590142" cy="5644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766262" y="4126166"/>
            <a:ext cx="590142" cy="5644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8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Second Semester, 2016-2017</a:t>
            </a:r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ELEC2543</a:t>
            </a:r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5AA7F-478F-457F-ADD8-A7D2FA06F9E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600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5122" y="141106"/>
            <a:ext cx="4356267" cy="598505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public static void </a:t>
            </a:r>
            <a:r>
              <a:rPr lang="en-US" dirty="0" err="1"/>
              <a:t>mergeSort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[</a:t>
            </a:r>
            <a:r>
              <a:rPr lang="en-US" dirty="0"/>
              <a:t>] list) {</a:t>
            </a:r>
          </a:p>
          <a:p>
            <a:endParaRPr lang="en-US" dirty="0"/>
          </a:p>
          <a:p>
            <a:r>
              <a:rPr lang="en-US" dirty="0"/>
              <a:t>   </a:t>
            </a:r>
            <a:r>
              <a:rPr lang="en-US" dirty="0" smtClean="0"/>
              <a:t>if </a:t>
            </a:r>
            <a:r>
              <a:rPr lang="en-US" dirty="0"/>
              <a:t>(</a:t>
            </a:r>
            <a:r>
              <a:rPr lang="en-US" dirty="0" err="1"/>
              <a:t>list.length</a:t>
            </a:r>
            <a:r>
              <a:rPr lang="en-US" dirty="0"/>
              <a:t> &lt;= 1) return;</a:t>
            </a:r>
          </a:p>
          <a:p>
            <a:endParaRPr lang="en-US" dirty="0"/>
          </a:p>
          <a:p>
            <a:r>
              <a:rPr lang="en-US" dirty="0"/>
              <a:t>   </a:t>
            </a:r>
            <a:r>
              <a:rPr lang="en-US" dirty="0" smtClean="0">
                <a:solidFill>
                  <a:srgbClr val="0070C0"/>
                </a:solidFill>
              </a:rPr>
              <a:t>/</a:t>
            </a:r>
            <a:r>
              <a:rPr lang="en-US" dirty="0">
                <a:solidFill>
                  <a:srgbClr val="0070C0"/>
                </a:solidFill>
              </a:rPr>
              <a:t>/ Split the array in half</a:t>
            </a:r>
          </a:p>
          <a:p>
            <a:r>
              <a:rPr lang="en-US" dirty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[</a:t>
            </a:r>
            <a:r>
              <a:rPr lang="en-US" dirty="0"/>
              <a:t>] first = </a:t>
            </a:r>
            <a:r>
              <a:rPr lang="en-US" dirty="0" smtClean="0"/>
              <a:t>new 			Comparable</a:t>
            </a:r>
            <a:r>
              <a:rPr lang="en-US" dirty="0"/>
              <a:t>[</a:t>
            </a:r>
            <a:r>
              <a:rPr lang="en-US" dirty="0" err="1"/>
              <a:t>list.length</a:t>
            </a:r>
            <a:r>
              <a:rPr lang="en-US" dirty="0"/>
              <a:t> / 2];</a:t>
            </a:r>
          </a:p>
          <a:p>
            <a:r>
              <a:rPr lang="en-US" dirty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[</a:t>
            </a:r>
            <a:r>
              <a:rPr lang="en-US" dirty="0"/>
              <a:t>] second = new </a:t>
            </a:r>
            <a:r>
              <a:rPr lang="en-US" dirty="0" smtClean="0"/>
              <a:t>	</a:t>
            </a:r>
          </a:p>
          <a:p>
            <a:r>
              <a:rPr lang="en-US" dirty="0"/>
              <a:t>	</a:t>
            </a:r>
            <a:r>
              <a:rPr lang="en-US" dirty="0" smtClean="0"/>
              <a:t>Comparable</a:t>
            </a:r>
            <a:r>
              <a:rPr lang="en-US" dirty="0"/>
              <a:t>[</a:t>
            </a:r>
            <a:r>
              <a:rPr lang="en-US" dirty="0" err="1"/>
              <a:t>list.length</a:t>
            </a:r>
            <a:r>
              <a:rPr lang="en-US" dirty="0"/>
              <a:t> - </a:t>
            </a:r>
            <a:r>
              <a:rPr lang="en-US" dirty="0" err="1"/>
              <a:t>first.length</a:t>
            </a:r>
            <a:r>
              <a:rPr lang="en-US" dirty="0"/>
              <a:t>];</a:t>
            </a:r>
          </a:p>
          <a:p>
            <a:r>
              <a:rPr lang="da-DK" dirty="0"/>
              <a:t>        </a:t>
            </a:r>
            <a:endParaRPr lang="da-DK" dirty="0" smtClean="0"/>
          </a:p>
          <a:p>
            <a:r>
              <a:rPr lang="da-DK" dirty="0" smtClean="0"/>
              <a:t>   for </a:t>
            </a:r>
            <a:r>
              <a:rPr lang="da-DK" dirty="0"/>
              <a:t>(</a:t>
            </a:r>
            <a:r>
              <a:rPr lang="da-DK" dirty="0" err="1"/>
              <a:t>int</a:t>
            </a:r>
            <a:r>
              <a:rPr lang="da-DK" dirty="0"/>
              <a:t> i = 0; i &lt; </a:t>
            </a:r>
            <a:r>
              <a:rPr lang="da-DK" dirty="0" err="1"/>
              <a:t>list.length</a:t>
            </a:r>
            <a:r>
              <a:rPr lang="da-DK" dirty="0"/>
              <a:t>/2; i++)</a:t>
            </a:r>
          </a:p>
          <a:p>
            <a:r>
              <a:rPr lang="en-US" dirty="0"/>
              <a:t>            first[</a:t>
            </a:r>
            <a:r>
              <a:rPr lang="en-US" dirty="0" err="1"/>
              <a:t>i</a:t>
            </a:r>
            <a:r>
              <a:rPr lang="en-US" dirty="0"/>
              <a:t>] = list[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dirty="0"/>
              <a:t>   </a:t>
            </a:r>
            <a:r>
              <a:rPr lang="en-US" dirty="0" smtClean="0"/>
              <a:t>for 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list.length</a:t>
            </a:r>
            <a:r>
              <a:rPr lang="en-US" dirty="0"/>
              <a:t> - </a:t>
            </a:r>
            <a:r>
              <a:rPr lang="en-US" dirty="0" err="1"/>
              <a:t>first.length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          second[</a:t>
            </a:r>
            <a:r>
              <a:rPr lang="en-US" dirty="0" err="1"/>
              <a:t>i</a:t>
            </a:r>
            <a:r>
              <a:rPr lang="en-US" dirty="0"/>
              <a:t>] = list[</a:t>
            </a:r>
            <a:r>
              <a:rPr lang="en-US" dirty="0" err="1"/>
              <a:t>list.length</a:t>
            </a:r>
            <a:r>
              <a:rPr lang="en-US" dirty="0"/>
              <a:t>/2 + 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smtClean="0">
                <a:solidFill>
                  <a:srgbClr val="0070C0"/>
                </a:solidFill>
              </a:rPr>
              <a:t>/</a:t>
            </a:r>
            <a:r>
              <a:rPr lang="en-US" dirty="0">
                <a:solidFill>
                  <a:srgbClr val="0070C0"/>
                </a:solidFill>
              </a:rPr>
              <a:t>/ Sort each half</a:t>
            </a:r>
          </a:p>
          <a:p>
            <a:r>
              <a:rPr lang="en-US" dirty="0"/>
              <a:t>    </a:t>
            </a:r>
            <a:r>
              <a:rPr lang="en-US" dirty="0" err="1" smtClean="0"/>
              <a:t>mergeSort</a:t>
            </a:r>
            <a:r>
              <a:rPr lang="en-US" dirty="0"/>
              <a:t>(first);</a:t>
            </a:r>
          </a:p>
          <a:p>
            <a:r>
              <a:rPr lang="en-US" dirty="0"/>
              <a:t>    </a:t>
            </a:r>
            <a:r>
              <a:rPr lang="en-US" dirty="0" err="1" smtClean="0"/>
              <a:t>mergeSort</a:t>
            </a:r>
            <a:r>
              <a:rPr lang="en-US" dirty="0"/>
              <a:t>(second);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96118" y="410487"/>
            <a:ext cx="5426063" cy="609314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// Merge the halves together, overwriting the original array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iFirst</a:t>
            </a:r>
            <a:r>
              <a:rPr lang="en-US" dirty="0" smtClean="0"/>
              <a:t> = 0, </a:t>
            </a:r>
            <a:r>
              <a:rPr lang="en-US" dirty="0" err="1" smtClean="0"/>
              <a:t>iSecond</a:t>
            </a:r>
            <a:r>
              <a:rPr lang="en-US" dirty="0" smtClean="0"/>
              <a:t> = 0, </a:t>
            </a:r>
            <a:r>
              <a:rPr lang="en-US" dirty="0" err="1" smtClean="0"/>
              <a:t>i</a:t>
            </a:r>
            <a:r>
              <a:rPr lang="en-US" dirty="0" smtClean="0"/>
              <a:t> = 0;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while (</a:t>
            </a:r>
            <a:r>
              <a:rPr lang="en-US" dirty="0" err="1" smtClean="0"/>
              <a:t>iFirst</a:t>
            </a:r>
            <a:r>
              <a:rPr lang="en-US" dirty="0" smtClean="0"/>
              <a:t> &lt; </a:t>
            </a:r>
            <a:r>
              <a:rPr lang="en-US" dirty="0" err="1" smtClean="0"/>
              <a:t>first.length</a:t>
            </a:r>
            <a:r>
              <a:rPr lang="en-US" dirty="0" smtClean="0"/>
              <a:t> &amp;&amp;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iSecond</a:t>
            </a:r>
            <a:r>
              <a:rPr lang="en-US" dirty="0" smtClean="0"/>
              <a:t> &lt; </a:t>
            </a:r>
            <a:r>
              <a:rPr lang="en-US" dirty="0" err="1" smtClean="0"/>
              <a:t>second.length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 smtClean="0"/>
              <a:t>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if (first[</a:t>
            </a:r>
            <a:r>
              <a:rPr lang="en-US" dirty="0" err="1" smtClean="0"/>
              <a:t>iFirst</a:t>
            </a:r>
            <a:r>
              <a:rPr lang="en-US" dirty="0" smtClean="0"/>
              <a:t>]</a:t>
            </a:r>
            <a:r>
              <a:rPr lang="en-US" dirty="0"/>
              <a:t> </a:t>
            </a:r>
            <a:r>
              <a:rPr lang="en-US" dirty="0" smtClean="0"/>
              <a:t>&lt;= second[</a:t>
            </a:r>
            <a:r>
              <a:rPr lang="en-US" dirty="0" err="1" smtClean="0"/>
              <a:t>iSecond</a:t>
            </a:r>
            <a:r>
              <a:rPr lang="en-US" dirty="0" smtClean="0"/>
              <a:t>])) {</a:t>
            </a:r>
          </a:p>
          <a:p>
            <a:pPr marL="0" indent="0">
              <a:buNone/>
            </a:pPr>
            <a:r>
              <a:rPr lang="en-US" dirty="0" smtClean="0"/>
              <a:t>             list[</a:t>
            </a:r>
            <a:r>
              <a:rPr lang="en-US" dirty="0" err="1" smtClean="0"/>
              <a:t>i</a:t>
            </a:r>
            <a:r>
              <a:rPr lang="en-US" dirty="0" smtClean="0"/>
              <a:t>++] = first[</a:t>
            </a:r>
            <a:r>
              <a:rPr lang="en-US" dirty="0" err="1" smtClean="0"/>
              <a:t>iFirst</a:t>
            </a:r>
            <a:r>
              <a:rPr lang="en-US" dirty="0" smtClean="0"/>
              <a:t>++];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da-DK" dirty="0" smtClean="0"/>
              <a:t>    </a:t>
            </a:r>
            <a:r>
              <a:rPr lang="da-DK" dirty="0" err="1" smtClean="0"/>
              <a:t>else</a:t>
            </a:r>
            <a:r>
              <a:rPr lang="da-DK" dirty="0" smtClean="0"/>
              <a:t> {</a:t>
            </a:r>
          </a:p>
          <a:p>
            <a:pPr marL="0" indent="0">
              <a:buNone/>
            </a:pPr>
            <a:r>
              <a:rPr lang="it-IT" dirty="0" smtClean="0"/>
              <a:t>             list[i++] = </a:t>
            </a:r>
            <a:r>
              <a:rPr lang="it-IT" dirty="0" err="1" smtClean="0"/>
              <a:t>second</a:t>
            </a:r>
            <a:r>
              <a:rPr lang="it-IT" dirty="0" smtClean="0"/>
              <a:t>[</a:t>
            </a:r>
            <a:r>
              <a:rPr lang="it-IT" dirty="0" err="1" smtClean="0"/>
              <a:t>iSecond</a:t>
            </a:r>
            <a:r>
              <a:rPr lang="it-IT" dirty="0" smtClean="0"/>
              <a:t>++];</a:t>
            </a:r>
          </a:p>
          <a:p>
            <a:pPr marL="0" indent="0">
              <a:buNone/>
            </a:pPr>
            <a:r>
              <a:rPr lang="it-IT" dirty="0" smtClean="0"/>
              <a:t>    }</a:t>
            </a:r>
          </a:p>
          <a:p>
            <a:pPr marL="0" indent="0">
              <a:buNone/>
            </a:pPr>
            <a:r>
              <a:rPr lang="it-IT" dirty="0" smtClean="0"/>
              <a:t> }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 </a:t>
            </a:r>
            <a:r>
              <a:rPr lang="it-IT" dirty="0" err="1" smtClean="0"/>
              <a:t>while</a:t>
            </a:r>
            <a:r>
              <a:rPr lang="it-IT" dirty="0" smtClean="0"/>
              <a:t> (</a:t>
            </a:r>
            <a:r>
              <a:rPr lang="it-IT" dirty="0" err="1" smtClean="0"/>
              <a:t>iFirst</a:t>
            </a:r>
            <a:r>
              <a:rPr lang="it-IT" dirty="0" smtClean="0"/>
              <a:t> &lt; </a:t>
            </a:r>
            <a:r>
              <a:rPr lang="it-IT" dirty="0" err="1" smtClean="0"/>
              <a:t>first.length</a:t>
            </a:r>
            <a:r>
              <a:rPr lang="it-IT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       list[</a:t>
            </a:r>
            <a:r>
              <a:rPr lang="en-US" dirty="0" err="1" smtClean="0"/>
              <a:t>i</a:t>
            </a:r>
            <a:r>
              <a:rPr lang="en-US" dirty="0" smtClean="0"/>
              <a:t>++] = first[</a:t>
            </a:r>
            <a:r>
              <a:rPr lang="en-US" dirty="0" err="1" smtClean="0"/>
              <a:t>iFirst</a:t>
            </a:r>
            <a:r>
              <a:rPr lang="en-US" dirty="0" smtClean="0"/>
              <a:t>++];</a:t>
            </a:r>
          </a:p>
          <a:p>
            <a:pPr marL="0" indent="0">
              <a:buNone/>
            </a:pPr>
            <a:r>
              <a:rPr lang="en-US" dirty="0" smtClean="0"/>
              <a:t> while (</a:t>
            </a:r>
            <a:r>
              <a:rPr lang="en-US" dirty="0" err="1" smtClean="0"/>
              <a:t>iSecond</a:t>
            </a:r>
            <a:r>
              <a:rPr lang="en-US" dirty="0" smtClean="0"/>
              <a:t> &lt; </a:t>
            </a:r>
            <a:r>
              <a:rPr lang="en-US" dirty="0" err="1" smtClean="0"/>
              <a:t>second.length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it-IT" dirty="0" smtClean="0"/>
              <a:t>             list[i++] = </a:t>
            </a:r>
            <a:r>
              <a:rPr lang="it-IT" dirty="0" err="1" smtClean="0"/>
              <a:t>second</a:t>
            </a:r>
            <a:r>
              <a:rPr lang="it-IT" dirty="0" smtClean="0"/>
              <a:t>[</a:t>
            </a:r>
            <a:r>
              <a:rPr lang="it-IT" dirty="0" err="1" smtClean="0"/>
              <a:t>iSecond</a:t>
            </a:r>
            <a:r>
              <a:rPr lang="it-IT" dirty="0" smtClean="0"/>
              <a:t>++];</a:t>
            </a:r>
          </a:p>
          <a:p>
            <a:pPr marL="0" indent="0">
              <a:buNone/>
            </a:pPr>
            <a:r>
              <a:rPr lang="it-IT" dirty="0" smtClean="0"/>
              <a:t>}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Second Semester, 2016-2017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ELEC2543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5AA7F-478F-457F-ADD8-A7D2FA06F9E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58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12187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Quick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3161" y="1462056"/>
            <a:ext cx="8229600" cy="4664108"/>
          </a:xfrm>
        </p:spPr>
        <p:txBody>
          <a:bodyPr/>
          <a:lstStyle/>
          <a:p>
            <a:r>
              <a:rPr lang="en-US" dirty="0" smtClean="0"/>
              <a:t>Also a divide-and-conquer mechanism</a:t>
            </a:r>
          </a:p>
          <a:p>
            <a:r>
              <a:rPr lang="en-US" dirty="0" smtClean="0"/>
              <a:t>Pick an element in the list as pivot</a:t>
            </a:r>
          </a:p>
          <a:p>
            <a:r>
              <a:rPr lang="en-US" dirty="0" smtClean="0"/>
              <a:t>Use the pivot to separate the list into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sublist</a:t>
            </a:r>
            <a:r>
              <a:rPr lang="en-US" dirty="0" smtClean="0"/>
              <a:t> smaller than or equal to the pivot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sublist</a:t>
            </a:r>
            <a:r>
              <a:rPr lang="en-US" dirty="0" smtClean="0"/>
              <a:t> larger than the pivot</a:t>
            </a:r>
          </a:p>
          <a:p>
            <a:pPr lvl="1"/>
            <a:r>
              <a:rPr lang="en-US" dirty="0" smtClean="0"/>
              <a:t>Put pivot in the right position</a:t>
            </a:r>
          </a:p>
          <a:p>
            <a:r>
              <a:rPr lang="en-US" dirty="0" smtClean="0"/>
              <a:t>Sort the two </a:t>
            </a:r>
            <a:r>
              <a:rPr lang="en-US" dirty="0" err="1" smtClean="0"/>
              <a:t>sublists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Second Semester, 2016-2017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ELEC2543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5CF5C-542A-8E49-8679-508B9F62A7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3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TEXT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818</Words>
  <Application>Microsoft Macintosh PowerPoint</Application>
  <PresentationFormat>Custom</PresentationFormat>
  <Paragraphs>276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Recursive Sorting Algorithms</vt:lpstr>
      <vt:lpstr>Recursion</vt:lpstr>
      <vt:lpstr>Recursive Programming</vt:lpstr>
      <vt:lpstr>Recursive Programming</vt:lpstr>
      <vt:lpstr>Merge Sort</vt:lpstr>
      <vt:lpstr>PowerPoint Presentation</vt:lpstr>
      <vt:lpstr>Combining Solutions</vt:lpstr>
      <vt:lpstr>PowerPoint Presentation</vt:lpstr>
      <vt:lpstr>Quick Sort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kslui</dc:creator>
  <cp:lastModifiedBy>King-Shan Lui</cp:lastModifiedBy>
  <cp:revision>48</cp:revision>
  <dcterms:created xsi:type="dcterms:W3CDTF">2015-03-06T10:32:41Z</dcterms:created>
  <dcterms:modified xsi:type="dcterms:W3CDTF">2017-04-02T08:11:03Z</dcterms:modified>
</cp:coreProperties>
</file>