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BCFF-DA7A-444C-AB60-DF2678BF16D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1AA4-19B7-4846-9651-78650201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6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ABF86-CAB1-5D4C-81B7-ACC248701D66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F54FB-84F9-3043-AC4C-9145DF5A3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6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54FB-84F9-3043-AC4C-9145DF5A3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8D54D5E8-A1D9-45F5-AC00-F108ED952F39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9300"/>
            <a:ext cx="4948238" cy="3711575"/>
          </a:xfrm>
          <a:ln w="12700" cap="flat">
            <a:solidFill>
              <a:schemeClr val="tx1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8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8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3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 2543 Tutorial 4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216" y="4895429"/>
            <a:ext cx="6508595" cy="137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2075" tIns="46038" rIns="92075" bIns="46038" rtlCol="0" anchor="ctr">
            <a:noAutofit/>
          </a:bodyPr>
          <a:lstStyle/>
          <a:p>
            <a:pPr eaLnBrk="1" hangingPunct="1">
              <a:defRPr/>
            </a:pPr>
            <a:r>
              <a:rPr lang="en-US" sz="2400" dirty="0" smtClean="0">
                <a:ea typeface="+mj-ea"/>
                <a:cs typeface="+mj-cs"/>
              </a:rPr>
              <a:t>Write method </a:t>
            </a:r>
            <a:br>
              <a:rPr lang="en-US" sz="2400" dirty="0" smtClean="0">
                <a:ea typeface="+mj-ea"/>
                <a:cs typeface="+mj-cs"/>
              </a:rPr>
            </a:br>
            <a:r>
              <a:rPr lang="en-US" sz="2400" dirty="0" smtClean="0">
                <a:latin typeface="Courier New"/>
                <a:ea typeface="+mj-ea"/>
                <a:cs typeface="Courier New"/>
              </a:rPr>
              <a:t>public void remove(</a:t>
            </a:r>
            <a:r>
              <a:rPr lang="en-US" sz="2400" dirty="0" err="1" smtClean="0">
                <a:latin typeface="Courier New"/>
                <a:ea typeface="+mj-ea"/>
                <a:cs typeface="Courier New"/>
              </a:rPr>
              <a:t>MyDLNode</a:t>
            </a:r>
            <a:r>
              <a:rPr lang="en-US" sz="2400" dirty="0" smtClean="0">
                <a:latin typeface="Courier New"/>
                <a:ea typeface="+mj-ea"/>
                <a:cs typeface="Courier New"/>
              </a:rPr>
              <a:t> node) </a:t>
            </a:r>
            <a:endParaRPr lang="en-US" altLang="zh-TW" sz="2400" dirty="0" smtClean="0">
              <a:latin typeface="Courier New"/>
              <a:ea typeface="+mj-ea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11452" y="233360"/>
            <a:ext cx="5569743" cy="3744916"/>
            <a:chOff x="1439466" y="1196975"/>
            <a:chExt cx="5569743" cy="3744916"/>
          </a:xfrm>
        </p:grpSpPr>
        <p:sp>
          <p:nvSpPr>
            <p:cNvPr id="29701" name="Rectangle 38"/>
            <p:cNvSpPr>
              <a:spLocks noChangeArrowheads="1"/>
            </p:cNvSpPr>
            <p:nvPr/>
          </p:nvSpPr>
          <p:spPr bwMode="auto">
            <a:xfrm>
              <a:off x="1506142" y="1825627"/>
              <a:ext cx="364331" cy="333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2" name="Text Box 56"/>
            <p:cNvSpPr txBox="1">
              <a:spLocks noChangeArrowheads="1"/>
            </p:cNvSpPr>
            <p:nvPr/>
          </p:nvSpPr>
          <p:spPr bwMode="auto">
            <a:xfrm>
              <a:off x="1439466" y="2170113"/>
              <a:ext cx="7387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list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cxnSp>
          <p:nvCxnSpPr>
            <p:cNvPr id="29703" name="AutoShape 90"/>
            <p:cNvCxnSpPr>
              <a:cxnSpLocks noChangeShapeType="1"/>
              <a:stCxn id="29701" idx="3"/>
              <a:endCxn id="29746" idx="1"/>
            </p:cNvCxnSpPr>
            <p:nvPr/>
          </p:nvCxnSpPr>
          <p:spPr bwMode="auto">
            <a:xfrm flipV="1">
              <a:off x="1870473" y="1989140"/>
              <a:ext cx="873919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9704" name="Group 121"/>
            <p:cNvGrpSpPr>
              <a:grpSpLocks/>
            </p:cNvGrpSpPr>
            <p:nvPr/>
          </p:nvGrpSpPr>
          <p:grpSpPr bwMode="auto">
            <a:xfrm>
              <a:off x="2744391" y="1196975"/>
              <a:ext cx="871537" cy="1582738"/>
              <a:chOff x="891" y="799"/>
              <a:chExt cx="732" cy="997"/>
            </a:xfrm>
          </p:grpSpPr>
          <p:sp>
            <p:nvSpPr>
              <p:cNvPr id="29746" name="Rectangle 72"/>
              <p:cNvSpPr>
                <a:spLocks noChangeArrowheads="1"/>
              </p:cNvSpPr>
              <p:nvPr/>
            </p:nvSpPr>
            <p:spPr bwMode="auto">
              <a:xfrm>
                <a:off x="891" y="799"/>
                <a:ext cx="623" cy="9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47" name="Text Box 75"/>
              <p:cNvSpPr txBox="1">
                <a:spLocks noChangeArrowheads="1"/>
              </p:cNvSpPr>
              <p:nvPr/>
            </p:nvSpPr>
            <p:spPr bwMode="auto">
              <a:xfrm>
                <a:off x="976" y="1081"/>
                <a:ext cx="6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prev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9748" name="Text Box 76"/>
              <p:cNvSpPr txBox="1">
                <a:spLocks noChangeArrowheads="1"/>
              </p:cNvSpPr>
              <p:nvPr/>
            </p:nvSpPr>
            <p:spPr bwMode="auto">
              <a:xfrm>
                <a:off x="1003" y="1549"/>
                <a:ext cx="6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next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grpSp>
            <p:nvGrpSpPr>
              <p:cNvPr id="29749" name="Group 92"/>
              <p:cNvGrpSpPr>
                <a:grpSpLocks/>
              </p:cNvGrpSpPr>
              <p:nvPr/>
            </p:nvGrpSpPr>
            <p:grpSpPr bwMode="auto">
              <a:xfrm>
                <a:off x="1066" y="1344"/>
                <a:ext cx="306" cy="210"/>
                <a:chOff x="2562" y="981"/>
                <a:chExt cx="306" cy="210"/>
              </a:xfrm>
            </p:grpSpPr>
            <p:sp>
              <p:nvSpPr>
                <p:cNvPr id="29753" name="Rectangle 73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54" name="Oval 78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  <p:grpSp>
            <p:nvGrpSpPr>
              <p:cNvPr id="29750" name="Group 93"/>
              <p:cNvGrpSpPr>
                <a:grpSpLocks/>
              </p:cNvGrpSpPr>
              <p:nvPr/>
            </p:nvGrpSpPr>
            <p:grpSpPr bwMode="auto">
              <a:xfrm>
                <a:off x="1050" y="865"/>
                <a:ext cx="306" cy="210"/>
                <a:chOff x="2562" y="981"/>
                <a:chExt cx="306" cy="210"/>
              </a:xfrm>
            </p:grpSpPr>
            <p:sp>
              <p:nvSpPr>
                <p:cNvPr id="29751" name="Rectangle 94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52" name="Oval 95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</p:grpSp>
        <p:grpSp>
          <p:nvGrpSpPr>
            <p:cNvPr id="29705" name="Group 122"/>
            <p:cNvGrpSpPr>
              <a:grpSpLocks/>
            </p:cNvGrpSpPr>
            <p:nvPr/>
          </p:nvGrpSpPr>
          <p:grpSpPr bwMode="auto">
            <a:xfrm>
              <a:off x="4441032" y="1196975"/>
              <a:ext cx="871538" cy="1582738"/>
              <a:chOff x="891" y="799"/>
              <a:chExt cx="732" cy="997"/>
            </a:xfrm>
          </p:grpSpPr>
          <p:sp>
            <p:nvSpPr>
              <p:cNvPr id="29737" name="Rectangle 123"/>
              <p:cNvSpPr>
                <a:spLocks noChangeArrowheads="1"/>
              </p:cNvSpPr>
              <p:nvPr/>
            </p:nvSpPr>
            <p:spPr bwMode="auto">
              <a:xfrm>
                <a:off x="891" y="799"/>
                <a:ext cx="623" cy="9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38" name="Text Box 124"/>
              <p:cNvSpPr txBox="1">
                <a:spLocks noChangeArrowheads="1"/>
              </p:cNvSpPr>
              <p:nvPr/>
            </p:nvSpPr>
            <p:spPr bwMode="auto">
              <a:xfrm>
                <a:off x="976" y="1081"/>
                <a:ext cx="6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prev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9739" name="Text Box 125"/>
              <p:cNvSpPr txBox="1">
                <a:spLocks noChangeArrowheads="1"/>
              </p:cNvSpPr>
              <p:nvPr/>
            </p:nvSpPr>
            <p:spPr bwMode="auto">
              <a:xfrm>
                <a:off x="1003" y="1549"/>
                <a:ext cx="6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next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grpSp>
            <p:nvGrpSpPr>
              <p:cNvPr id="29740" name="Group 126"/>
              <p:cNvGrpSpPr>
                <a:grpSpLocks/>
              </p:cNvGrpSpPr>
              <p:nvPr/>
            </p:nvGrpSpPr>
            <p:grpSpPr bwMode="auto">
              <a:xfrm>
                <a:off x="1066" y="1344"/>
                <a:ext cx="306" cy="210"/>
                <a:chOff x="2562" y="981"/>
                <a:chExt cx="306" cy="210"/>
              </a:xfrm>
            </p:grpSpPr>
            <p:sp>
              <p:nvSpPr>
                <p:cNvPr id="297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45" name="Oval 128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  <p:grpSp>
            <p:nvGrpSpPr>
              <p:cNvPr id="29741" name="Group 129"/>
              <p:cNvGrpSpPr>
                <a:grpSpLocks/>
              </p:cNvGrpSpPr>
              <p:nvPr/>
            </p:nvGrpSpPr>
            <p:grpSpPr bwMode="auto">
              <a:xfrm>
                <a:off x="1050" y="865"/>
                <a:ext cx="306" cy="210"/>
                <a:chOff x="2562" y="981"/>
                <a:chExt cx="306" cy="210"/>
              </a:xfrm>
            </p:grpSpPr>
            <p:sp>
              <p:nvSpPr>
                <p:cNvPr id="29742" name="Rectangle 130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43" name="Oval 131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</p:grpSp>
        <p:grpSp>
          <p:nvGrpSpPr>
            <p:cNvPr id="29706" name="Group 132"/>
            <p:cNvGrpSpPr>
              <a:grpSpLocks/>
            </p:cNvGrpSpPr>
            <p:nvPr/>
          </p:nvGrpSpPr>
          <p:grpSpPr bwMode="auto">
            <a:xfrm>
              <a:off x="6137672" y="1196975"/>
              <a:ext cx="871537" cy="1582738"/>
              <a:chOff x="891" y="799"/>
              <a:chExt cx="732" cy="997"/>
            </a:xfrm>
          </p:grpSpPr>
          <p:sp>
            <p:nvSpPr>
              <p:cNvPr id="29728" name="Rectangle 133"/>
              <p:cNvSpPr>
                <a:spLocks noChangeArrowheads="1"/>
              </p:cNvSpPr>
              <p:nvPr/>
            </p:nvSpPr>
            <p:spPr bwMode="auto">
              <a:xfrm>
                <a:off x="891" y="799"/>
                <a:ext cx="623" cy="9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29" name="Text Box 134"/>
              <p:cNvSpPr txBox="1">
                <a:spLocks noChangeArrowheads="1"/>
              </p:cNvSpPr>
              <p:nvPr/>
            </p:nvSpPr>
            <p:spPr bwMode="auto">
              <a:xfrm>
                <a:off x="976" y="1081"/>
                <a:ext cx="6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prev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9730" name="Text Box 135"/>
              <p:cNvSpPr txBox="1">
                <a:spLocks noChangeArrowheads="1"/>
              </p:cNvSpPr>
              <p:nvPr/>
            </p:nvSpPr>
            <p:spPr bwMode="auto">
              <a:xfrm>
                <a:off x="1003" y="1549"/>
                <a:ext cx="6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next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grpSp>
            <p:nvGrpSpPr>
              <p:cNvPr id="29731" name="Group 136"/>
              <p:cNvGrpSpPr>
                <a:grpSpLocks/>
              </p:cNvGrpSpPr>
              <p:nvPr/>
            </p:nvGrpSpPr>
            <p:grpSpPr bwMode="auto">
              <a:xfrm>
                <a:off x="1066" y="1344"/>
                <a:ext cx="306" cy="210"/>
                <a:chOff x="2562" y="981"/>
                <a:chExt cx="306" cy="210"/>
              </a:xfrm>
            </p:grpSpPr>
            <p:sp>
              <p:nvSpPr>
                <p:cNvPr id="2973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36" name="Oval 138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  <p:grpSp>
            <p:nvGrpSpPr>
              <p:cNvPr id="29732" name="Group 139"/>
              <p:cNvGrpSpPr>
                <a:grpSpLocks/>
              </p:cNvGrpSpPr>
              <p:nvPr/>
            </p:nvGrpSpPr>
            <p:grpSpPr bwMode="auto">
              <a:xfrm>
                <a:off x="1050" y="865"/>
                <a:ext cx="306" cy="210"/>
                <a:chOff x="2562" y="981"/>
                <a:chExt cx="306" cy="210"/>
              </a:xfrm>
            </p:grpSpPr>
            <p:sp>
              <p:nvSpPr>
                <p:cNvPr id="29733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34" name="Oval 141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</p:grpSp>
        <p:sp>
          <p:nvSpPr>
            <p:cNvPr id="29707" name="Line 145"/>
            <p:cNvSpPr>
              <a:spLocks noChangeShapeType="1"/>
            </p:cNvSpPr>
            <p:nvPr/>
          </p:nvSpPr>
          <p:spPr bwMode="auto">
            <a:xfrm>
              <a:off x="4847036" y="2217738"/>
              <a:ext cx="1307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46"/>
            <p:cNvSpPr>
              <a:spLocks noChangeShapeType="1"/>
            </p:cNvSpPr>
            <p:nvPr/>
          </p:nvSpPr>
          <p:spPr bwMode="auto">
            <a:xfrm>
              <a:off x="5176839" y="1462088"/>
              <a:ext cx="1307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7898" name="Group 186"/>
            <p:cNvGrpSpPr>
              <a:grpSpLocks/>
            </p:cNvGrpSpPr>
            <p:nvPr/>
          </p:nvGrpSpPr>
          <p:grpSpPr bwMode="auto">
            <a:xfrm>
              <a:off x="3113486" y="1449388"/>
              <a:ext cx="1697831" cy="755650"/>
              <a:chOff x="1655" y="913"/>
              <a:chExt cx="1426" cy="476"/>
            </a:xfrm>
          </p:grpSpPr>
          <p:sp>
            <p:nvSpPr>
              <p:cNvPr id="29726" name="Line 144"/>
              <p:cNvSpPr>
                <a:spLocks noChangeShapeType="1"/>
              </p:cNvSpPr>
              <p:nvPr/>
            </p:nvSpPr>
            <p:spPr bwMode="auto">
              <a:xfrm>
                <a:off x="1655" y="1389"/>
                <a:ext cx="10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147"/>
              <p:cNvSpPr>
                <a:spLocks noChangeShapeType="1"/>
              </p:cNvSpPr>
              <p:nvPr/>
            </p:nvSpPr>
            <p:spPr bwMode="auto">
              <a:xfrm>
                <a:off x="1983" y="913"/>
                <a:ext cx="10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7897" name="Group 185"/>
            <p:cNvGrpSpPr>
              <a:grpSpLocks/>
            </p:cNvGrpSpPr>
            <p:nvPr/>
          </p:nvGrpSpPr>
          <p:grpSpPr bwMode="auto">
            <a:xfrm>
              <a:off x="3114678" y="1484315"/>
              <a:ext cx="2043113" cy="3457576"/>
              <a:chOff x="1677" y="957"/>
              <a:chExt cx="1716" cy="2178"/>
            </a:xfrm>
          </p:grpSpPr>
          <p:grpSp>
            <p:nvGrpSpPr>
              <p:cNvPr id="29712" name="Group 148"/>
              <p:cNvGrpSpPr>
                <a:grpSpLocks/>
              </p:cNvGrpSpPr>
              <p:nvPr/>
            </p:nvGrpSpPr>
            <p:grpSpPr bwMode="auto">
              <a:xfrm>
                <a:off x="2110" y="2138"/>
                <a:ext cx="732" cy="997"/>
                <a:chOff x="891" y="799"/>
                <a:chExt cx="732" cy="997"/>
              </a:xfrm>
            </p:grpSpPr>
            <p:sp>
              <p:nvSpPr>
                <p:cNvPr id="29717" name="Rectangle 149"/>
                <p:cNvSpPr>
                  <a:spLocks noChangeArrowheads="1"/>
                </p:cNvSpPr>
                <p:nvPr/>
              </p:nvSpPr>
              <p:spPr bwMode="auto">
                <a:xfrm>
                  <a:off x="891" y="799"/>
                  <a:ext cx="623" cy="997"/>
                </a:xfrm>
                <a:prstGeom prst="rect">
                  <a:avLst/>
                </a:prstGeom>
                <a:noFill/>
                <a:ln w="38100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1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976" y="1081"/>
                  <a:ext cx="62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ourier New" panose="02070309020205020404" pitchFamily="49" charset="0"/>
                    </a:rPr>
                    <a:t>prev</a:t>
                  </a:r>
                  <a:endParaRPr lang="en-US" altLang="zh-TW" sz="18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971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1003" y="1549"/>
                  <a:ext cx="62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Courier New" panose="02070309020205020404" pitchFamily="49" charset="0"/>
                    </a:rPr>
                    <a:t>next</a:t>
                  </a:r>
                  <a:endParaRPr lang="en-US" altLang="zh-TW" sz="1800">
                    <a:latin typeface="Courier New" panose="02070309020205020404" pitchFamily="49" charset="0"/>
                  </a:endParaRPr>
                </a:p>
              </p:txBody>
            </p:sp>
            <p:grpSp>
              <p:nvGrpSpPr>
                <p:cNvPr id="29720" name="Group 152"/>
                <p:cNvGrpSpPr>
                  <a:grpSpLocks/>
                </p:cNvGrpSpPr>
                <p:nvPr/>
              </p:nvGrpSpPr>
              <p:grpSpPr bwMode="auto">
                <a:xfrm>
                  <a:off x="1066" y="1344"/>
                  <a:ext cx="306" cy="210"/>
                  <a:chOff x="2562" y="981"/>
                  <a:chExt cx="306" cy="210"/>
                </a:xfrm>
              </p:grpSpPr>
              <p:sp>
                <p:nvSpPr>
                  <p:cNvPr id="2972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62" y="981"/>
                    <a:ext cx="306" cy="21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eaLnBrk="1" hangingPunct="1"/>
                    <a:endParaRPr lang="en-US" altLang="en-US" sz="1800"/>
                  </a:p>
                </p:txBody>
              </p:sp>
              <p:sp>
                <p:nvSpPr>
                  <p:cNvPr id="29725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674" y="1045"/>
                    <a:ext cx="88" cy="7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eaLnBrk="1" hangingPunct="1"/>
                    <a:endParaRPr lang="en-US" altLang="en-US" sz="1800"/>
                  </a:p>
                </p:txBody>
              </p:sp>
            </p:grpSp>
            <p:grpSp>
              <p:nvGrpSpPr>
                <p:cNvPr id="29721" name="Group 155"/>
                <p:cNvGrpSpPr>
                  <a:grpSpLocks/>
                </p:cNvGrpSpPr>
                <p:nvPr/>
              </p:nvGrpSpPr>
              <p:grpSpPr bwMode="auto">
                <a:xfrm>
                  <a:off x="1050" y="865"/>
                  <a:ext cx="306" cy="210"/>
                  <a:chOff x="2562" y="981"/>
                  <a:chExt cx="306" cy="210"/>
                </a:xfrm>
              </p:grpSpPr>
              <p:sp>
                <p:nvSpPr>
                  <p:cNvPr id="29722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62" y="981"/>
                    <a:ext cx="306" cy="21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eaLnBrk="1" hangingPunct="1"/>
                    <a:endParaRPr lang="en-US" altLang="en-US" sz="1800"/>
                  </a:p>
                </p:txBody>
              </p:sp>
              <p:sp>
                <p:nvSpPr>
                  <p:cNvPr id="29723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2674" y="1045"/>
                    <a:ext cx="88" cy="7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PMingLiU" panose="02020500000000000000" pitchFamily="18" charset="-120"/>
                      </a:defRPr>
                    </a:lvl9pPr>
                  </a:lstStyle>
                  <a:p>
                    <a:pPr eaLnBrk="1" hangingPunct="1"/>
                    <a:endParaRPr lang="en-US" altLang="en-US" sz="1800"/>
                  </a:p>
                </p:txBody>
              </p:sp>
            </p:grpSp>
          </p:grpSp>
          <p:cxnSp>
            <p:nvCxnSpPr>
              <p:cNvPr id="29713" name="AutoShape 158"/>
              <p:cNvCxnSpPr>
                <a:cxnSpLocks noChangeShapeType="1"/>
                <a:stCxn id="29754" idx="4"/>
                <a:endCxn id="29717" idx="1"/>
              </p:cNvCxnSpPr>
              <p:nvPr/>
            </p:nvCxnSpPr>
            <p:spPr bwMode="auto">
              <a:xfrm rot="16200000" flipH="1">
                <a:off x="1287" y="1823"/>
                <a:ext cx="1201" cy="422"/>
              </a:xfrm>
              <a:prstGeom prst="bentConnector2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4" name="AutoShape 159"/>
              <p:cNvCxnSpPr>
                <a:cxnSpLocks noChangeShapeType="1"/>
                <a:stCxn id="29743" idx="4"/>
                <a:endCxn id="29717" idx="3"/>
              </p:cNvCxnSpPr>
              <p:nvPr/>
            </p:nvCxnSpPr>
            <p:spPr bwMode="auto">
              <a:xfrm rot="5400000">
                <a:off x="2075" y="1627"/>
                <a:ext cx="1680" cy="340"/>
              </a:xfrm>
              <a:prstGeom prst="bentConnector2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5" name="AutoShape 160"/>
              <p:cNvCxnSpPr>
                <a:cxnSpLocks noChangeShapeType="1"/>
                <a:stCxn id="29723" idx="2"/>
                <a:endCxn id="29746" idx="3"/>
              </p:cNvCxnSpPr>
              <p:nvPr/>
            </p:nvCxnSpPr>
            <p:spPr bwMode="auto">
              <a:xfrm rot="10800000">
                <a:off x="1968" y="1253"/>
                <a:ext cx="413" cy="1052"/>
              </a:xfrm>
              <a:prstGeom prst="bentConnector3">
                <a:avLst>
                  <a:gd name="adj1" fmla="val 50120"/>
                </a:avLst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6" name="AutoShape 161"/>
              <p:cNvCxnSpPr>
                <a:cxnSpLocks noChangeShapeType="1"/>
                <a:stCxn id="29725" idx="5"/>
                <a:endCxn id="29737" idx="3"/>
              </p:cNvCxnSpPr>
              <p:nvPr/>
            </p:nvCxnSpPr>
            <p:spPr bwMode="auto">
              <a:xfrm rot="5400000" flipH="1" flipV="1">
                <a:off x="2155" y="1570"/>
                <a:ext cx="1556" cy="921"/>
              </a:xfrm>
              <a:prstGeom prst="bentConnector4">
                <a:avLst>
                  <a:gd name="adj1" fmla="val -9898"/>
                  <a:gd name="adj2" fmla="val 115528"/>
                </a:avLst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288218" y="1532914"/>
            <a:ext cx="3857942" cy="345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MyDLNode</a:t>
            </a:r>
            <a:r>
              <a:rPr lang="en-US" altLang="en-US" sz="20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Object </a:t>
            </a:r>
            <a:r>
              <a:rPr lang="en-US" altLang="en-US" sz="2000" dirty="0" err="1">
                <a:latin typeface="Courier New" panose="02070309020205020404" pitchFamily="49" charset="0"/>
              </a:rPr>
              <a:t>obj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MyDLNode</a:t>
            </a:r>
            <a:r>
              <a:rPr lang="en-US" altLang="en-US" sz="2000" dirty="0">
                <a:latin typeface="Courier New" panose="02070309020205020404" pitchFamily="49" charset="0"/>
              </a:rPr>
              <a:t> next, </a:t>
            </a:r>
            <a:r>
              <a:rPr lang="en-US" altLang="en-US" sz="2000" dirty="0" err="1">
                <a:latin typeface="Courier New" panose="02070309020205020404" pitchFamily="49" charset="0"/>
              </a:rPr>
              <a:t>prev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MyDLNode</a:t>
            </a:r>
            <a:r>
              <a:rPr lang="en-US" altLang="en-US" sz="2000" dirty="0">
                <a:latin typeface="Courier New" panose="02070309020205020404" pitchFamily="49" charset="0"/>
              </a:rPr>
              <a:t>(Object item)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obj</a:t>
            </a:r>
            <a:r>
              <a:rPr lang="en-US" altLang="en-US" sz="2000" dirty="0">
                <a:latin typeface="Courier New" panose="02070309020205020404" pitchFamily="49" charset="0"/>
              </a:rPr>
              <a:t> = item;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	next = </a:t>
            </a:r>
            <a:r>
              <a:rPr lang="en-US" altLang="en-US" sz="2000" dirty="0" err="1">
                <a:latin typeface="Courier New" panose="02070309020205020404" pitchFamily="49" charset="0"/>
              </a:rPr>
              <a:t>prev</a:t>
            </a:r>
            <a:r>
              <a:rPr lang="en-US" altLang="en-US" sz="2000" dirty="0">
                <a:latin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endParaRPr lang="en-US" altLang="zh-TW" sz="1200" dirty="0"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607" y="147347"/>
            <a:ext cx="358087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Doubly Linked 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21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5661" y="230506"/>
            <a:ext cx="4097571" cy="5976938"/>
          </a:xfrm>
          <a:extLst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class </a:t>
            </a:r>
            <a:r>
              <a:rPr lang="en-US" sz="16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</a:t>
            </a:r>
            <a:r>
              <a:rPr lang="en-US" sz="1000" b="1" dirty="0" smtClean="0">
                <a:latin typeface="Courier New" charset="0"/>
              </a:rPr>
              <a:t>private </a:t>
            </a:r>
            <a:r>
              <a:rPr lang="en-US" sz="1000" b="1" dirty="0" err="1">
                <a:solidFill>
                  <a:srgbClr val="FF0066"/>
                </a:solidFill>
                <a:latin typeface="Courier New" charset="0"/>
              </a:rPr>
              <a:t>MyNode</a:t>
            </a:r>
            <a:r>
              <a:rPr lang="en-US" sz="1000" b="1" dirty="0">
                <a:solidFill>
                  <a:srgbClr val="FF0066"/>
                </a:solidFill>
                <a:latin typeface="Courier New" charset="0"/>
              </a:rPr>
              <a:t> front, rear</a:t>
            </a:r>
            <a:r>
              <a:rPr lang="en-US" sz="1000" b="1" dirty="0" smtClean="0">
                <a:solidFill>
                  <a:srgbClr val="FF0066"/>
                </a:solidFill>
                <a:latin typeface="Courier New" charset="0"/>
              </a:rPr>
              <a:t>;</a:t>
            </a:r>
            <a:endParaRPr lang="en-US" sz="1000" b="1" dirty="0">
              <a:solidFill>
                <a:srgbClr val="FF0066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</a:t>
            </a:r>
            <a:r>
              <a:rPr lang="en-US" sz="1000" b="1" dirty="0" smtClean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front = rear = null;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boolean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empty()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return (front == null);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void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enqueue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(Object item)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err="1">
                <a:latin typeface="Courier New" charset="0"/>
              </a:rPr>
              <a:t>MyNode</a:t>
            </a:r>
            <a:r>
              <a:rPr lang="en-US" sz="1000" b="1" dirty="0">
                <a:latin typeface="Courier New" charset="0"/>
              </a:rPr>
              <a:t>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 smtClean="0">
                <a:latin typeface="Courier New" charset="0"/>
              </a:rPr>
              <a:t> </a:t>
            </a:r>
            <a:r>
              <a:rPr lang="en-US" sz="1000" b="1" dirty="0">
                <a:latin typeface="Courier New" charset="0"/>
              </a:rPr>
              <a:t>= new </a:t>
            </a:r>
            <a:r>
              <a:rPr lang="en-US" sz="1000" b="1" dirty="0" err="1">
                <a:latin typeface="Courier New" charset="0"/>
              </a:rPr>
              <a:t>MyNode</a:t>
            </a:r>
            <a:r>
              <a:rPr lang="en-US" sz="1000" b="1" dirty="0">
                <a:latin typeface="Courier New" charset="0"/>
              </a:rPr>
              <a:t>(item</a:t>
            </a:r>
            <a:r>
              <a:rPr lang="en-US" sz="1000" b="1" dirty="0" smtClean="0">
                <a:latin typeface="Courier New" charset="0"/>
              </a:rPr>
              <a:t>);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if (empty())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	front = rear =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	return;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err="1" smtClean="0">
                <a:latin typeface="Courier New" charset="0"/>
              </a:rPr>
              <a:t>rear.next</a:t>
            </a:r>
            <a:r>
              <a:rPr lang="en-US" sz="1000" b="1" dirty="0" smtClean="0">
                <a:latin typeface="Courier New" charset="0"/>
              </a:rPr>
              <a:t> =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 smtClean="0">
                <a:latin typeface="Courier New" charset="0"/>
              </a:rPr>
              <a:t>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rear =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Object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dequeue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if (empty()) return null</a:t>
            </a:r>
            <a:r>
              <a:rPr lang="en-US" sz="1000" b="1" dirty="0" smtClean="0">
                <a:latin typeface="Courier New" charset="0"/>
              </a:rPr>
              <a:t>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Object </a:t>
            </a:r>
            <a:r>
              <a:rPr lang="en-US" sz="1000" b="1" dirty="0" err="1">
                <a:latin typeface="Courier New" charset="0"/>
              </a:rPr>
              <a:t>obj</a:t>
            </a:r>
            <a:r>
              <a:rPr lang="en-US" sz="1000" b="1" dirty="0">
                <a:latin typeface="Courier New" charset="0"/>
              </a:rPr>
              <a:t> = </a:t>
            </a:r>
            <a:r>
              <a:rPr lang="en-US" sz="1000" b="1" dirty="0" smtClean="0">
                <a:latin typeface="Courier New" charset="0"/>
              </a:rPr>
              <a:t>front.obj;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if (front == rear)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	front = rear = null;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else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	</a:t>
            </a:r>
            <a:r>
              <a:rPr lang="en-US" sz="1000" b="1" dirty="0" smtClean="0">
                <a:latin typeface="Courier New" charset="0"/>
              </a:rPr>
              <a:t>front = </a:t>
            </a:r>
            <a:r>
              <a:rPr lang="en-US" sz="1000" b="1" dirty="0" err="1" smtClean="0">
                <a:latin typeface="Courier New" charset="0"/>
              </a:rPr>
              <a:t>front.next</a:t>
            </a:r>
            <a:r>
              <a:rPr lang="en-US" sz="1000" b="1" dirty="0" smtClean="0">
                <a:latin typeface="Courier New" charset="0"/>
              </a:rPr>
              <a:t>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return </a:t>
            </a:r>
            <a:r>
              <a:rPr lang="en-US" sz="1000" b="1" dirty="0" err="1">
                <a:latin typeface="Courier New" charset="0"/>
              </a:rPr>
              <a:t>obj</a:t>
            </a:r>
            <a:r>
              <a:rPr lang="en-US" sz="1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}</a:t>
            </a:r>
            <a:endParaRPr lang="en-US" altLang="zh-TW" sz="1000" b="1" dirty="0">
              <a:latin typeface="Courier New" charset="0"/>
            </a:endParaRPr>
          </a:p>
        </p:txBody>
      </p:sp>
      <p:sp>
        <p:nvSpPr>
          <p:cNvPr id="61031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54285" y="999107"/>
            <a:ext cx="3194447" cy="3527425"/>
          </a:xfrm>
          <a:extLst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class </a:t>
            </a:r>
            <a:r>
              <a:rPr lang="en-US" sz="16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 private </a:t>
            </a:r>
            <a:r>
              <a:rPr lang="en-US" sz="1000" b="1" dirty="0" err="1" smtClean="0">
                <a:solidFill>
                  <a:srgbClr val="FF0066"/>
                </a:solidFill>
                <a:latin typeface="Courier New" charset="0"/>
              </a:rPr>
              <a:t>ArrayList</a:t>
            </a:r>
            <a:r>
              <a:rPr lang="en-US" sz="1000" b="1" dirty="0" smtClean="0">
                <a:solidFill>
                  <a:srgbClr val="FF0066"/>
                </a:solidFill>
                <a:latin typeface="Courier New" charset="0"/>
              </a:rPr>
              <a:t>&lt;Object&gt; </a:t>
            </a:r>
            <a:r>
              <a:rPr lang="en-US" sz="1000" b="1" dirty="0">
                <a:solidFill>
                  <a:srgbClr val="FF0066"/>
                </a:solidFill>
                <a:latin typeface="Courier New" charset="0"/>
              </a:rPr>
              <a:t>queue</a:t>
            </a:r>
            <a:r>
              <a:rPr lang="en-US" sz="1000" b="1" dirty="0">
                <a:latin typeface="Courier New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 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queue = new </a:t>
            </a:r>
            <a:r>
              <a:rPr lang="en-US" sz="1000" b="1" dirty="0" err="1" smtClean="0">
                <a:latin typeface="Courier New" charset="0"/>
              </a:rPr>
              <a:t>ArrayList</a:t>
            </a:r>
            <a:r>
              <a:rPr lang="en-US" sz="1000" b="1" dirty="0" smtClean="0">
                <a:latin typeface="Courier New" charset="0"/>
              </a:rPr>
              <a:t>&lt;Object&gt;(</a:t>
            </a:r>
            <a:r>
              <a:rPr lang="en-US" sz="1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boolean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empty()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return </a:t>
            </a:r>
            <a:r>
              <a:rPr lang="en-US" sz="1000" b="1" dirty="0" err="1">
                <a:latin typeface="Courier New" charset="0"/>
              </a:rPr>
              <a:t>queue.isEmpty</a:t>
            </a:r>
            <a:r>
              <a:rPr lang="en-US" sz="10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void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enqueue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(Object item)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err="1">
                <a:latin typeface="Courier New" charset="0"/>
              </a:rPr>
              <a:t>queue.add</a:t>
            </a:r>
            <a:r>
              <a:rPr lang="en-US" sz="1000" b="1" dirty="0">
                <a:latin typeface="Courier New" charset="0"/>
              </a:rPr>
              <a:t>(item);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Object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dequeue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smtClean="0">
                <a:latin typeface="Courier New" charset="0"/>
              </a:rPr>
              <a:t> if (</a:t>
            </a:r>
            <a:r>
              <a:rPr lang="en-US" sz="1000" b="1" dirty="0" err="1" smtClean="0">
                <a:latin typeface="Courier New" charset="0"/>
              </a:rPr>
              <a:t>queue.isEmpty</a:t>
            </a:r>
            <a:r>
              <a:rPr lang="en-US" sz="1000" b="1" dirty="0" smtClean="0">
                <a:latin typeface="Courier New" charset="0"/>
              </a:rPr>
              <a:t>()) return null;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 smtClean="0">
                <a:latin typeface="Courier New" charset="0"/>
              </a:rPr>
              <a:t>	     return </a:t>
            </a:r>
            <a:r>
              <a:rPr lang="en-US" sz="1000" b="1" dirty="0" err="1">
                <a:latin typeface="Courier New" charset="0"/>
              </a:rPr>
              <a:t>queue.remove</a:t>
            </a:r>
            <a:r>
              <a:rPr lang="en-US" sz="1000" b="1" dirty="0">
                <a:latin typeface="Courier New" charset="0"/>
              </a:rPr>
              <a:t>(0);	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}</a:t>
            </a:r>
            <a:endParaRPr lang="en-US" altLang="zh-TW" sz="1000" b="1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632" y="5050745"/>
            <a:ext cx="47323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to implement the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size() </a:t>
            </a:r>
            <a:r>
              <a:rPr lang="en-US" dirty="0" smtClean="0"/>
              <a:t>method?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687" y="220932"/>
            <a:ext cx="157927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Queue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2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1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796376"/>
            <a:ext cx="6775130" cy="5337887"/>
          </a:xfrm>
          <a:extLst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public class </a:t>
            </a:r>
            <a:r>
              <a:rPr lang="en-US" sz="1600" b="1" dirty="0" err="1" smtClean="0">
                <a:solidFill>
                  <a:srgbClr val="0066FF"/>
                </a:solidFill>
                <a:latin typeface="Courier New" charset="0"/>
              </a:rPr>
              <a:t>MyStack</a:t>
            </a:r>
            <a:r>
              <a:rPr lang="en-US" sz="1600" b="1" dirty="0" smtClean="0"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 private </a:t>
            </a:r>
            <a:r>
              <a:rPr lang="en-US" sz="1600" b="1" dirty="0" err="1" smtClean="0">
                <a:solidFill>
                  <a:srgbClr val="FF0066"/>
                </a:solidFill>
                <a:latin typeface="Courier New" charset="0"/>
              </a:rPr>
              <a:t>ArrayList</a:t>
            </a:r>
            <a:r>
              <a:rPr lang="en-US" sz="1600" b="1" dirty="0" smtClean="0">
                <a:solidFill>
                  <a:srgbClr val="FF0066"/>
                </a:solidFill>
                <a:latin typeface="Courier New" charset="0"/>
              </a:rPr>
              <a:t>&lt;Object&gt; stack</a:t>
            </a:r>
            <a:r>
              <a:rPr lang="en-US" sz="1600" b="1" dirty="0" smtClean="0">
                <a:latin typeface="Courier New" charset="0"/>
              </a:rPr>
              <a:t>; </a:t>
            </a:r>
            <a:endParaRPr lang="en-US" sz="16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600" b="1" dirty="0" err="1" smtClean="0">
                <a:solidFill>
                  <a:srgbClr val="0066FF"/>
                </a:solidFill>
                <a:latin typeface="Courier New" charset="0"/>
              </a:rPr>
              <a:t>MyStack</a:t>
            </a:r>
            <a:r>
              <a:rPr lang="en-US" sz="1600" b="1" dirty="0" smtClean="0">
                <a:solidFill>
                  <a:srgbClr val="0066FF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()</a:t>
            </a:r>
            <a:r>
              <a:rPr lang="en-US" sz="16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    </a:t>
            </a:r>
            <a:r>
              <a:rPr lang="en-US" sz="1600" b="1" dirty="0" smtClean="0">
                <a:latin typeface="Courier New" charset="0"/>
              </a:rPr>
              <a:t>stack </a:t>
            </a:r>
            <a:r>
              <a:rPr lang="en-US" sz="1600" b="1" dirty="0">
                <a:latin typeface="Courier New" charset="0"/>
              </a:rPr>
              <a:t>= new </a:t>
            </a:r>
            <a:r>
              <a:rPr lang="en-US" sz="1600" b="1" dirty="0" err="1" smtClean="0">
                <a:latin typeface="Courier New" charset="0"/>
              </a:rPr>
              <a:t>ArrayList</a:t>
            </a:r>
            <a:r>
              <a:rPr lang="en-US" sz="1600" b="1" dirty="0" smtClean="0">
                <a:latin typeface="Courier New" charset="0"/>
              </a:rPr>
              <a:t>&lt;Object&gt;(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600" b="1" dirty="0" err="1">
                <a:solidFill>
                  <a:srgbClr val="0066FF"/>
                </a:solidFill>
                <a:latin typeface="Courier New" charset="0"/>
              </a:rPr>
              <a:t>boolean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 empty()</a:t>
            </a:r>
            <a:r>
              <a:rPr lang="en-US" sz="16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    </a:t>
            </a:r>
            <a:endParaRPr lang="en-US" sz="1600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public void </a:t>
            </a:r>
            <a:r>
              <a:rPr lang="en-US" sz="1600" b="1" dirty="0" smtClean="0">
                <a:solidFill>
                  <a:srgbClr val="0066FF"/>
                </a:solidFill>
                <a:latin typeface="Courier New" charset="0"/>
              </a:rPr>
              <a:t>push(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Object item)</a:t>
            </a:r>
            <a:r>
              <a:rPr lang="en-US" sz="16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    </a:t>
            </a:r>
            <a:endParaRPr lang="en-US" sz="1600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public Object </a:t>
            </a:r>
            <a:r>
              <a:rPr lang="en-US" sz="1600" b="1" dirty="0" smtClean="0">
                <a:solidFill>
                  <a:srgbClr val="0066FF"/>
                </a:solidFill>
                <a:latin typeface="Courier New" charset="0"/>
              </a:rPr>
              <a:t>pop(</a:t>
            </a:r>
            <a:r>
              <a:rPr lang="en-US" sz="1600" b="1" dirty="0">
                <a:solidFill>
                  <a:srgbClr val="0066FF"/>
                </a:solidFill>
                <a:latin typeface="Courier New" charset="0"/>
              </a:rPr>
              <a:t>)</a:t>
            </a:r>
            <a:r>
              <a:rPr lang="en-US" sz="16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    </a:t>
            </a:r>
            <a:r>
              <a:rPr lang="en-US" sz="1600" b="1" dirty="0" smtClean="0"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	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smtClean="0">
                <a:latin typeface="Courier New" charset="0"/>
              </a:rPr>
              <a:t>}</a:t>
            </a:r>
            <a:endParaRPr lang="en-US" sz="16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}</a:t>
            </a:r>
            <a:endParaRPr lang="en-US" altLang="zh-TW" sz="1600" b="1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17878" y="217613"/>
            <a:ext cx="128798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Stack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1118" y="4401604"/>
            <a:ext cx="379727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Implement the three methods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9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numbers in the order of </a:t>
            </a:r>
            <a:r>
              <a:rPr lang="en-US" smtClean="0"/>
              <a:t>the following to </a:t>
            </a:r>
            <a:r>
              <a:rPr lang="en-US" dirty="0" smtClean="0"/>
              <a:t>an ordered tree: 5, 8, 3, 4, 7, 9, 2, 1</a:t>
            </a:r>
          </a:p>
          <a:p>
            <a:r>
              <a:rPr lang="en-US" dirty="0" smtClean="0"/>
              <a:t>siblings? ancestors of 7? </a:t>
            </a:r>
          </a:p>
          <a:p>
            <a:r>
              <a:rPr lang="en-US" dirty="0" smtClean="0"/>
              <a:t>in-order traversal, pre-order, post-order</a:t>
            </a:r>
          </a:p>
          <a:p>
            <a:r>
              <a:rPr lang="en-US" dirty="0" smtClean="0"/>
              <a:t>height of tree?</a:t>
            </a:r>
          </a:p>
          <a:p>
            <a:r>
              <a:rPr lang="en-US" dirty="0" smtClean="0"/>
              <a:t>remove 4; remove 8; remove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9665" y="1388282"/>
            <a:ext cx="4181392" cy="238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BinTree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</a:t>
            </a:r>
            <a:r>
              <a:rPr lang="en-US" sz="1800" dirty="0" err="1" smtClean="0">
                <a:latin typeface="Courier New"/>
                <a:cs typeface="Courier New"/>
              </a:rPr>
              <a:t>BinTreeNode</a:t>
            </a:r>
            <a:r>
              <a:rPr lang="en-US" sz="1800" dirty="0" smtClean="0">
                <a:latin typeface="Courier New"/>
                <a:cs typeface="Courier New"/>
              </a:rPr>
              <a:t> root;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</a:t>
            </a:r>
            <a:r>
              <a:rPr lang="en-US" sz="1800" dirty="0" err="1" smtClean="0">
                <a:latin typeface="Courier New"/>
                <a:cs typeface="Courier New"/>
              </a:rPr>
              <a:t>BinTree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root = null;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2288355" y="3433036"/>
            <a:ext cx="6398445" cy="28529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BinTreeNode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private </a:t>
            </a:r>
            <a:r>
              <a:rPr lang="en-US" sz="1800" dirty="0" err="1" smtClean="0">
                <a:latin typeface="Courier New"/>
                <a:cs typeface="Courier New"/>
              </a:rPr>
              <a:t>BinTreeNode</a:t>
            </a:r>
            <a:r>
              <a:rPr lang="en-US" sz="1800" dirty="0" smtClean="0">
                <a:latin typeface="Courier New"/>
                <a:cs typeface="Courier New"/>
              </a:rPr>
              <a:t> parent</a:t>
            </a:r>
            <a:r>
              <a:rPr lang="en-US" sz="1800" dirty="0">
                <a:latin typeface="Courier New"/>
                <a:cs typeface="Courier New"/>
              </a:rPr>
              <a:t>, left, right;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	private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item;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</a:t>
            </a:r>
            <a:r>
              <a:rPr lang="en-US" sz="1800" dirty="0" err="1" smtClean="0">
                <a:latin typeface="Courier New"/>
                <a:cs typeface="Courier New"/>
              </a:rPr>
              <a:t>BinTreeNode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item) 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1800" dirty="0" err="1" smtClean="0">
                <a:latin typeface="Courier New"/>
                <a:cs typeface="Courier New"/>
              </a:rPr>
              <a:t>this.item</a:t>
            </a:r>
            <a:r>
              <a:rPr lang="en-US" sz="1800" dirty="0" smtClean="0">
                <a:latin typeface="Courier New"/>
                <a:cs typeface="Courier New"/>
              </a:rPr>
              <a:t> = item;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parent = left = right = null;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2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210"/>
            <a:ext cx="8229600" cy="1143000"/>
          </a:xfrm>
        </p:spPr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3615"/>
            <a:ext cx="4245967" cy="4207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return the size of the </a:t>
            </a:r>
            <a:r>
              <a:rPr lang="en-US" sz="1600" dirty="0" err="1" smtClean="0">
                <a:latin typeface="Courier New"/>
                <a:cs typeface="Courier New"/>
              </a:rPr>
              <a:t>subtree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rooted at the 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public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size() {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</a:t>
            </a:r>
            <a:r>
              <a:rPr lang="fr-FR" sz="1600" dirty="0" err="1" smtClean="0">
                <a:latin typeface="Courier New"/>
                <a:cs typeface="Courier New"/>
              </a:rPr>
              <a:t>int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leftSize</a:t>
            </a:r>
            <a:r>
              <a:rPr lang="fr-FR" sz="16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fr-FR" sz="1600" dirty="0" smtClean="0">
                <a:latin typeface="Courier New"/>
                <a:cs typeface="Courier New"/>
              </a:rPr>
              <a:t>  </a:t>
            </a:r>
            <a:r>
              <a:rPr lang="fr-FR" sz="1600" dirty="0" err="1" smtClean="0">
                <a:latin typeface="Courier New"/>
                <a:cs typeface="Courier New"/>
              </a:rPr>
              <a:t>int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rightSize</a:t>
            </a:r>
            <a:r>
              <a:rPr lang="fr-FR" sz="16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endParaRPr lang="fr-FR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</a:t>
            </a:r>
            <a:r>
              <a:rPr lang="fr-FR" sz="1600" dirty="0" smtClean="0">
                <a:latin typeface="Courier New"/>
                <a:cs typeface="Courier New"/>
              </a:rPr>
              <a:t>if </a:t>
            </a:r>
            <a:r>
              <a:rPr lang="fr-FR" sz="1600" dirty="0">
                <a:latin typeface="Courier New"/>
                <a:cs typeface="Courier New"/>
              </a:rPr>
              <a:t>(</a:t>
            </a:r>
            <a:r>
              <a:rPr lang="fr-FR" sz="1600" dirty="0" err="1">
                <a:latin typeface="Courier New"/>
                <a:cs typeface="Courier New"/>
              </a:rPr>
              <a:t>left</a:t>
            </a:r>
            <a:r>
              <a:rPr lang="fr-FR" sz="1600" dirty="0">
                <a:latin typeface="Courier New"/>
                <a:cs typeface="Courier New"/>
              </a:rPr>
              <a:t> != </a:t>
            </a:r>
            <a:r>
              <a:rPr lang="fr-FR" sz="1600" dirty="0" err="1">
                <a:latin typeface="Courier New"/>
                <a:cs typeface="Courier New"/>
              </a:rPr>
              <a:t>null</a:t>
            </a:r>
            <a:r>
              <a:rPr lang="fr-FR" sz="1600" dirty="0">
                <a:latin typeface="Courier New"/>
                <a:cs typeface="Courier New"/>
              </a:rPr>
              <a:t>) </a:t>
            </a:r>
            <a:r>
              <a:rPr lang="fr-FR" sz="16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	</a:t>
            </a:r>
            <a:r>
              <a:rPr lang="fr-FR" sz="1600" dirty="0" err="1" smtClean="0">
                <a:latin typeface="Courier New"/>
                <a:cs typeface="Courier New"/>
              </a:rPr>
              <a:t>leftSize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>
                <a:latin typeface="Courier New"/>
                <a:cs typeface="Courier New"/>
              </a:rPr>
              <a:t>= </a:t>
            </a:r>
            <a:r>
              <a:rPr lang="fr-FR" sz="1600" dirty="0" err="1">
                <a:latin typeface="Courier New"/>
                <a:cs typeface="Courier New"/>
              </a:rPr>
              <a:t>left.size</a:t>
            </a:r>
            <a:r>
              <a:rPr lang="fr-FR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fr-FR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</a:t>
            </a:r>
            <a:r>
              <a:rPr lang="fr-FR" sz="1600" dirty="0" smtClean="0">
                <a:latin typeface="Courier New"/>
                <a:cs typeface="Courier New"/>
              </a:rPr>
              <a:t>if </a:t>
            </a:r>
            <a:r>
              <a:rPr lang="fr-FR" sz="1600" dirty="0">
                <a:latin typeface="Courier New"/>
                <a:cs typeface="Courier New"/>
              </a:rPr>
              <a:t>(right != </a:t>
            </a:r>
            <a:r>
              <a:rPr lang="fr-FR" sz="1600" dirty="0" err="1">
                <a:latin typeface="Courier New"/>
                <a:cs typeface="Courier New"/>
              </a:rPr>
              <a:t>null</a:t>
            </a:r>
            <a:r>
              <a:rPr lang="fr-FR" sz="1600" dirty="0">
                <a:latin typeface="Courier New"/>
                <a:cs typeface="Courier New"/>
              </a:rPr>
              <a:t>) </a:t>
            </a:r>
            <a:r>
              <a:rPr lang="fr-FR" sz="16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	</a:t>
            </a:r>
            <a:r>
              <a:rPr lang="fr-FR" sz="1600" dirty="0" err="1" smtClean="0">
                <a:latin typeface="Courier New"/>
                <a:cs typeface="Courier New"/>
              </a:rPr>
              <a:t>rightSize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>
                <a:latin typeface="Courier New"/>
                <a:cs typeface="Courier New"/>
              </a:rPr>
              <a:t>= </a:t>
            </a:r>
            <a:r>
              <a:rPr lang="fr-FR" sz="1600" dirty="0" err="1">
                <a:latin typeface="Courier New"/>
                <a:cs typeface="Courier New"/>
              </a:rPr>
              <a:t>right.size</a:t>
            </a:r>
            <a:r>
              <a:rPr lang="fr-FR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fr-FR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  </a:t>
            </a:r>
            <a:r>
              <a:rPr lang="fr-FR" sz="1600" dirty="0" smtClean="0">
                <a:latin typeface="Courier New"/>
                <a:cs typeface="Courier New"/>
              </a:rPr>
              <a:t>return </a:t>
            </a:r>
          </a:p>
          <a:p>
            <a:pPr marL="0" indent="0">
              <a:buNone/>
            </a:pPr>
            <a:r>
              <a:rPr lang="fr-FR" sz="1600" dirty="0">
                <a:latin typeface="Courier New"/>
                <a:cs typeface="Courier New"/>
              </a:rPr>
              <a:t>	</a:t>
            </a:r>
            <a:r>
              <a:rPr lang="fr-FR" sz="1600" dirty="0" err="1" smtClean="0">
                <a:latin typeface="Courier New"/>
                <a:cs typeface="Courier New"/>
              </a:rPr>
              <a:t>leftSize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>
                <a:latin typeface="Courier New"/>
                <a:cs typeface="Courier New"/>
              </a:rPr>
              <a:t>+ </a:t>
            </a:r>
            <a:r>
              <a:rPr lang="fr-FR" sz="1600" dirty="0" err="1">
                <a:latin typeface="Courier New"/>
                <a:cs typeface="Courier New"/>
              </a:rPr>
              <a:t>rightSize</a:t>
            </a:r>
            <a:r>
              <a:rPr lang="fr-FR" sz="1600" dirty="0">
                <a:latin typeface="Courier New"/>
                <a:cs typeface="Courier New"/>
              </a:rPr>
              <a:t> + 1</a:t>
            </a:r>
            <a:r>
              <a:rPr lang="fr-FR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3166" y="1463615"/>
            <a:ext cx="4245967" cy="420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// in-order traversal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public </a:t>
            </a:r>
            <a:r>
              <a:rPr lang="en-US" sz="1600" dirty="0">
                <a:latin typeface="Courier New"/>
                <a:cs typeface="Courier New"/>
              </a:rPr>
              <a:t>void </a:t>
            </a:r>
            <a:r>
              <a:rPr lang="en-US" sz="1600" dirty="0" err="1">
                <a:latin typeface="Courier New"/>
                <a:cs typeface="Courier New"/>
              </a:rPr>
              <a:t>inOrderTraversal</a:t>
            </a:r>
            <a:r>
              <a:rPr lang="en-US" sz="1600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(left != null) </a:t>
            </a:r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left.inOrderTraversal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System.out.print</a:t>
            </a:r>
            <a:r>
              <a:rPr lang="en-US" sz="1600" dirty="0">
                <a:latin typeface="Courier New"/>
                <a:cs typeface="Courier New"/>
              </a:rPr>
              <a:t>(item + " ");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(right != null) </a:t>
            </a: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right.inOrderTraversal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0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isRoot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</a:p>
          <a:p>
            <a:r>
              <a:rPr lang="en-US" dirty="0" smtClean="0"/>
              <a:t>method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isLeftChild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method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distFromRoot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method </a:t>
            </a:r>
            <a:r>
              <a:rPr lang="en-US" dirty="0" err="1" smtClean="0">
                <a:latin typeface="Courier New"/>
                <a:cs typeface="Courier New"/>
              </a:rPr>
              <a:t>removeMyself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273</Words>
  <Application>Microsoft Office PowerPoint</Application>
  <PresentationFormat>On-screen Show (4:3)</PresentationFormat>
  <Paragraphs>169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新細明體</vt:lpstr>
      <vt:lpstr>Arial</vt:lpstr>
      <vt:lpstr>Calibri</vt:lpstr>
      <vt:lpstr>Courier New</vt:lpstr>
      <vt:lpstr>Office Theme</vt:lpstr>
      <vt:lpstr>ELEC 2543 Tutorial 4</vt:lpstr>
      <vt:lpstr>Write method  public void remove(MyDLNode node) </vt:lpstr>
      <vt:lpstr>PowerPoint Presentation</vt:lpstr>
      <vt:lpstr>PowerPoint Presentation</vt:lpstr>
      <vt:lpstr>Binary Tree</vt:lpstr>
      <vt:lpstr>Binary Tree</vt:lpstr>
      <vt:lpstr>Binary Tree</vt:lpstr>
      <vt:lpstr>Binary Tree</vt:lpstr>
    </vt:vector>
  </TitlesOfParts>
  <Manager/>
  <Company>HKU EEE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2543 Tutorial 1</dc:title>
  <dc:subject/>
  <dc:creator>King-Shan Lui</dc:creator>
  <cp:keywords/>
  <dc:description/>
  <cp:lastModifiedBy>kslui</cp:lastModifiedBy>
  <cp:revision>55</cp:revision>
  <dcterms:created xsi:type="dcterms:W3CDTF">2017-02-13T11:08:33Z</dcterms:created>
  <dcterms:modified xsi:type="dcterms:W3CDTF">2017-04-13T05:06:32Z</dcterms:modified>
  <cp:category/>
</cp:coreProperties>
</file>