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84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8BCFF-DA7A-444C-AB60-DF2678BF16D5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1AA4-19B7-4846-9651-78650201B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663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ABF86-CAB1-5D4C-81B7-ACC248701D6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F54FB-84F9-3043-AC4C-9145DF5A3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695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F54FB-84F9-3043-AC4C-9145DF5A3F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6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F54FB-84F9-3043-AC4C-9145DF5A3F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20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fld id="{9EFF3E2E-5521-4C35-820E-1CBD11D9D4E9}" type="slidenum">
              <a:rPr lang="en-US" altLang="zh-TW" sz="1200"/>
              <a:pPr/>
              <a:t>14</a:t>
            </a:fld>
            <a:endParaRPr lang="en-US" altLang="zh-TW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9300"/>
            <a:ext cx="4948238" cy="3711575"/>
          </a:xfrm>
          <a:ln w="12700" cap="flat">
            <a:solidFill>
              <a:schemeClr val="tx1"/>
            </a:solidFill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135" tIns="46849" rIns="92135" bIns="46849"/>
          <a:lstStyle/>
          <a:p>
            <a:pPr eaLnBrk="1" hangingPunct="1">
              <a:defRPr/>
            </a:pPr>
            <a:endParaRPr lang="en-US">
              <a:latin typeface="Arial" charset="0"/>
              <a:ea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53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88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1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767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600200"/>
            <a:ext cx="40767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733800"/>
            <a:ext cx="40767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00" y="3733800"/>
            <a:ext cx="40767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162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11-</a:t>
            </a:r>
            <a:fld id="{E06D0087-D098-4E63-8762-79080BE8CB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20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6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0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99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50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03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75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89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36235-4AB5-5F4B-AFA0-07671DEAE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2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 2543 Tutorial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HK" sz="1600" dirty="0" smtClean="0"/>
              <a:t>Some notes are adapted from the notes provided by the textbook authors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97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6B66-B327-4F4B-917A-C7EB5029E30D}" type="slidenum">
              <a:rPr lang="en-US" altLang="zh-TW" smtClean="0"/>
              <a:pPr/>
              <a:t>10</a:t>
            </a:fld>
            <a:endParaRPr lang="en-US" altLang="zh-TW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ea typeface="新細明體" charset="0"/>
                <a:cs typeface="新細明體" charset="0"/>
              </a:rPr>
              <a:t>Asymptotic Analysis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0"/>
                <a:cs typeface="新細明體" charset="0"/>
              </a:rPr>
              <a:t>Ignore machine-dependent constant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0"/>
                <a:cs typeface="新細明體" charset="0"/>
              </a:rPr>
              <a:t>Look at growth of </a:t>
            </a:r>
            <a:r>
              <a:rPr lang="en-US" altLang="zh-TW" i="1" dirty="0">
                <a:ea typeface="新細明體" charset="0"/>
                <a:cs typeface="新細明體" charset="0"/>
              </a:rPr>
              <a:t>T(n)</a:t>
            </a:r>
            <a:r>
              <a:rPr lang="en-US" altLang="zh-TW" dirty="0">
                <a:ea typeface="新細明體" charset="0"/>
                <a:cs typeface="新細明體" charset="0"/>
              </a:rPr>
              <a:t> (running time of input </a:t>
            </a:r>
            <a:r>
              <a:rPr lang="en-US" altLang="zh-TW" i="1" dirty="0">
                <a:ea typeface="新細明體" charset="0"/>
                <a:cs typeface="新細明體" charset="0"/>
              </a:rPr>
              <a:t>n</a:t>
            </a:r>
            <a:r>
              <a:rPr lang="en-US" altLang="zh-TW" dirty="0">
                <a:ea typeface="新細明體" charset="0"/>
                <a:cs typeface="新細明體" charset="0"/>
              </a:rPr>
              <a:t>) as </a:t>
            </a:r>
            <a:r>
              <a:rPr lang="en-US" altLang="zh-TW" i="1" dirty="0">
                <a:ea typeface="新細明體" charset="0"/>
                <a:cs typeface="新細明體" charset="0"/>
              </a:rPr>
              <a:t>n</a:t>
            </a:r>
            <a:r>
              <a:rPr lang="en-US" altLang="zh-TW" dirty="0">
                <a:ea typeface="新細明體" charset="0"/>
                <a:cs typeface="新細明體" charset="0"/>
              </a:rPr>
              <a:t> </a:t>
            </a:r>
            <a:r>
              <a:rPr lang="en-US" altLang="zh-TW" dirty="0">
                <a:ea typeface="新細明體" charset="0"/>
                <a:cs typeface="新細明體" charset="0"/>
                <a:sym typeface="Wingdings" charset="0"/>
              </a:rPr>
              <a:t> </a:t>
            </a:r>
            <a:r>
              <a:rPr lang="en-US" altLang="zh-TW" dirty="0">
                <a:ea typeface="新細明體" charset="0"/>
                <a:cs typeface="Arial" charset="0"/>
                <a:sym typeface="Wingdings" charset="0"/>
              </a:rPr>
              <a:t>∞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0"/>
                <a:cs typeface="Arial" charset="0"/>
                <a:sym typeface="Wingdings" charset="0"/>
              </a:rPr>
              <a:t>Ignore low-order terms and leading constants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0"/>
                <a:cs typeface="Arial" charset="0"/>
                <a:sym typeface="Wingdings" charset="0"/>
              </a:rPr>
              <a:t>Notation: Big-O notation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0"/>
                <a:cs typeface="Arial" charset="0"/>
              </a:rPr>
              <a:t>E.g. 3</a:t>
            </a:r>
            <a:r>
              <a:rPr lang="en-US" altLang="zh-TW" i="1" dirty="0">
                <a:ea typeface="新細明體" charset="0"/>
                <a:cs typeface="Arial" charset="0"/>
              </a:rPr>
              <a:t>n</a:t>
            </a:r>
            <a:r>
              <a:rPr lang="en-US" altLang="zh-TW" baseline="30000" dirty="0">
                <a:ea typeface="新細明體" charset="0"/>
                <a:cs typeface="Arial" charset="0"/>
              </a:rPr>
              <a:t>3</a:t>
            </a:r>
            <a:r>
              <a:rPr lang="en-US" altLang="zh-TW" dirty="0">
                <a:ea typeface="新細明體" charset="0"/>
                <a:cs typeface="Arial" charset="0"/>
              </a:rPr>
              <a:t> + 90</a:t>
            </a:r>
            <a:r>
              <a:rPr lang="en-US" altLang="zh-TW" i="1" dirty="0">
                <a:ea typeface="新細明體" charset="0"/>
                <a:cs typeface="Arial" charset="0"/>
              </a:rPr>
              <a:t>n</a:t>
            </a:r>
            <a:r>
              <a:rPr lang="en-US" altLang="zh-TW" baseline="30000" dirty="0">
                <a:ea typeface="新細明體" charset="0"/>
                <a:cs typeface="Arial" charset="0"/>
              </a:rPr>
              <a:t>2</a:t>
            </a:r>
            <a:r>
              <a:rPr lang="en-US" altLang="zh-TW" dirty="0">
                <a:ea typeface="新細明體" charset="0"/>
                <a:cs typeface="Arial" charset="0"/>
              </a:rPr>
              <a:t> – 2</a:t>
            </a:r>
            <a:r>
              <a:rPr lang="en-US" altLang="zh-TW" i="1" dirty="0">
                <a:ea typeface="新細明體" charset="0"/>
                <a:cs typeface="Arial" charset="0"/>
              </a:rPr>
              <a:t>n</a:t>
            </a:r>
            <a:r>
              <a:rPr lang="en-US" altLang="zh-TW" dirty="0">
                <a:ea typeface="新細明體" charset="0"/>
                <a:cs typeface="Arial" charset="0"/>
              </a:rPr>
              <a:t> + 5 = O(</a:t>
            </a:r>
            <a:r>
              <a:rPr lang="en-US" altLang="zh-TW" i="1" dirty="0">
                <a:ea typeface="新細明體" charset="0"/>
                <a:cs typeface="Arial" charset="0"/>
              </a:rPr>
              <a:t>n</a:t>
            </a:r>
            <a:r>
              <a:rPr lang="en-US" altLang="zh-TW" baseline="30000" dirty="0">
                <a:ea typeface="新細明體" charset="0"/>
                <a:cs typeface="Arial" charset="0"/>
              </a:rPr>
              <a:t>3</a:t>
            </a:r>
            <a:r>
              <a:rPr lang="en-US" altLang="zh-TW" dirty="0">
                <a:ea typeface="新細明體" charset="0"/>
                <a:cs typeface="Arial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0"/>
                <a:cs typeface="Arial" charset="0"/>
              </a:rPr>
              <a:t>Algorithm A runs faster than Algorithm B if A is of smaller order in Big-O</a:t>
            </a:r>
          </a:p>
        </p:txBody>
      </p:sp>
    </p:spTree>
    <p:extLst>
      <p:ext uri="{BB962C8B-B14F-4D97-AF65-F5344CB8AC3E}">
        <p14:creationId xmlns:p14="http://schemas.microsoft.com/office/powerpoint/2010/main" val="160615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 altLang="zh-TW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 altLang="zh-TW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7C48-9290-314F-B9F0-046E9D3EBF9A}" type="slidenum">
              <a:rPr lang="en-US" altLang="zh-TW" smtClean="0"/>
              <a:pPr/>
              <a:t>11</a:t>
            </a:fld>
            <a:endParaRPr lang="en-US" altLang="zh-TW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ea typeface="新細明體" charset="0"/>
                <a:cs typeface="新細明體" charset="0"/>
              </a:rPr>
              <a:t>Big-O Notation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0927" y="1719826"/>
            <a:ext cx="6172200" cy="1543050"/>
          </a:xfrm>
        </p:spPr>
        <p:txBody>
          <a:bodyPr>
            <a:normAutofit fontScale="92500" lnSpcReduction="10000"/>
          </a:bodyPr>
          <a:lstStyle/>
          <a:p>
            <a:pPr algn="ctr">
              <a:buFontTx/>
              <a:buNone/>
            </a:pPr>
            <a:r>
              <a:rPr lang="en-US" altLang="zh-TW" i="1" dirty="0">
                <a:ea typeface="新細明體" charset="0"/>
                <a:cs typeface="新細明體" charset="0"/>
              </a:rPr>
              <a:t>f(n) = O(g(n))</a:t>
            </a:r>
            <a:r>
              <a:rPr lang="en-US" altLang="zh-TW" dirty="0">
                <a:ea typeface="新細明體" charset="0"/>
                <a:cs typeface="新細明體" charset="0"/>
              </a:rPr>
              <a:t> </a:t>
            </a:r>
          </a:p>
          <a:p>
            <a:pPr algn="ctr">
              <a:buFontTx/>
              <a:buNone/>
            </a:pPr>
            <a:r>
              <a:rPr lang="en-US" altLang="zh-TW" dirty="0">
                <a:ea typeface="新細明體" charset="0"/>
                <a:cs typeface="新細明體" charset="0"/>
              </a:rPr>
              <a:t>if </a:t>
            </a:r>
            <a:r>
              <a:rPr lang="en-US" altLang="zh-TW" dirty="0">
                <a:ea typeface="新細明體" charset="0"/>
                <a:cs typeface="新細明體" charset="0"/>
                <a:sym typeface="Symbol" charset="0"/>
              </a:rPr>
              <a:t> </a:t>
            </a:r>
            <a:r>
              <a:rPr lang="en-US" altLang="zh-TW" dirty="0">
                <a:ea typeface="新細明體" charset="0"/>
                <a:cs typeface="新細明體" charset="0"/>
              </a:rPr>
              <a:t>constants </a:t>
            </a:r>
            <a:r>
              <a:rPr lang="en-US" altLang="zh-TW" i="1" dirty="0">
                <a:ea typeface="新細明體" charset="0"/>
                <a:cs typeface="新細明體" charset="0"/>
              </a:rPr>
              <a:t>c</a:t>
            </a:r>
            <a:r>
              <a:rPr lang="en-US" altLang="zh-TW" dirty="0">
                <a:ea typeface="新細明體" charset="0"/>
                <a:cs typeface="新細明體" charset="0"/>
              </a:rPr>
              <a:t> and </a:t>
            </a:r>
            <a:r>
              <a:rPr lang="en-US" altLang="zh-TW" i="1" dirty="0">
                <a:ea typeface="新細明體" charset="0"/>
                <a:cs typeface="新細明體" charset="0"/>
              </a:rPr>
              <a:t>n</a:t>
            </a:r>
            <a:r>
              <a:rPr lang="en-US" altLang="zh-TW" i="1" baseline="-25000" dirty="0">
                <a:ea typeface="新細明體" charset="0"/>
                <a:cs typeface="新細明體" charset="0"/>
              </a:rPr>
              <a:t>0</a:t>
            </a:r>
            <a:r>
              <a:rPr lang="en-US" altLang="zh-TW" dirty="0">
                <a:ea typeface="新細明體" charset="0"/>
                <a:cs typeface="新細明體" charset="0"/>
              </a:rPr>
              <a:t> such that </a:t>
            </a:r>
          </a:p>
          <a:p>
            <a:pPr algn="ctr">
              <a:buFontTx/>
              <a:buNone/>
            </a:pPr>
            <a:r>
              <a:rPr lang="en-US" altLang="zh-TW" i="1" dirty="0">
                <a:ea typeface="新細明體" charset="0"/>
                <a:cs typeface="新細明體" charset="0"/>
              </a:rPr>
              <a:t>0 </a:t>
            </a:r>
            <a:r>
              <a:rPr lang="en-US" altLang="zh-TW" i="1" dirty="0">
                <a:ea typeface="新細明體" charset="0"/>
                <a:cs typeface="Arial" charset="0"/>
              </a:rPr>
              <a:t>≤</a:t>
            </a:r>
            <a:r>
              <a:rPr lang="en-US" altLang="zh-TW" i="1" dirty="0">
                <a:ea typeface="新細明體" charset="0"/>
                <a:cs typeface="新細明體" charset="0"/>
              </a:rPr>
              <a:t> f(n) ≤ c*g(n)	  </a:t>
            </a:r>
            <a:r>
              <a:rPr lang="en-US" altLang="zh-TW" i="1" dirty="0">
                <a:ea typeface="新細明體" charset="0"/>
                <a:cs typeface="新細明體" charset="0"/>
                <a:sym typeface="Symbol" charset="0"/>
              </a:rPr>
              <a:t> </a:t>
            </a:r>
            <a:r>
              <a:rPr lang="en-US" altLang="zh-TW" i="1" dirty="0">
                <a:ea typeface="新細明體" charset="0"/>
                <a:cs typeface="新細明體" charset="0"/>
              </a:rPr>
              <a:t>n</a:t>
            </a:r>
            <a:r>
              <a:rPr lang="en-US" altLang="zh-TW" i="1" baseline="-25000" dirty="0">
                <a:ea typeface="新細明體" charset="0"/>
                <a:cs typeface="新細明體" charset="0"/>
              </a:rPr>
              <a:t>0 </a:t>
            </a:r>
            <a:r>
              <a:rPr lang="en-US" altLang="zh-TW" i="1" dirty="0">
                <a:ea typeface="新細明體" charset="0"/>
                <a:cs typeface="新細明體" charset="0"/>
              </a:rPr>
              <a:t>≤ n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V="1">
            <a:off x="3371850" y="3486150"/>
            <a:ext cx="0" cy="194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3371850" y="542925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367" name="Freeform 7"/>
          <p:cNvSpPr>
            <a:spLocks/>
          </p:cNvSpPr>
          <p:nvPr/>
        </p:nvSpPr>
        <p:spPr bwMode="auto">
          <a:xfrm>
            <a:off x="3371850" y="3886200"/>
            <a:ext cx="2857500" cy="1143000"/>
          </a:xfrm>
          <a:custGeom>
            <a:avLst/>
            <a:gdLst>
              <a:gd name="T0" fmla="*/ 0 w 2400"/>
              <a:gd name="T1" fmla="*/ 960 h 960"/>
              <a:gd name="T2" fmla="*/ 288 w 2400"/>
              <a:gd name="T3" fmla="*/ 816 h 960"/>
              <a:gd name="T4" fmla="*/ 1056 w 2400"/>
              <a:gd name="T5" fmla="*/ 768 h 960"/>
              <a:gd name="T6" fmla="*/ 1776 w 2400"/>
              <a:gd name="T7" fmla="*/ 336 h 960"/>
              <a:gd name="T8" fmla="*/ 2400 w 2400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0" h="960">
                <a:moveTo>
                  <a:pt x="0" y="960"/>
                </a:moveTo>
                <a:cubicBezTo>
                  <a:pt x="56" y="904"/>
                  <a:pt x="112" y="848"/>
                  <a:pt x="288" y="816"/>
                </a:cubicBezTo>
                <a:cubicBezTo>
                  <a:pt x="464" y="784"/>
                  <a:pt x="808" y="848"/>
                  <a:pt x="1056" y="768"/>
                </a:cubicBezTo>
                <a:cubicBezTo>
                  <a:pt x="1304" y="688"/>
                  <a:pt x="1552" y="464"/>
                  <a:pt x="1776" y="336"/>
                </a:cubicBezTo>
                <a:cubicBezTo>
                  <a:pt x="2000" y="208"/>
                  <a:pt x="2200" y="104"/>
                  <a:pt x="240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6274594" y="3684985"/>
            <a:ext cx="5410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350" i="1">
                <a:ea typeface="新細明體" charset="0"/>
                <a:cs typeface="新細明體" charset="0"/>
              </a:rPr>
              <a:t>cg(n)</a:t>
            </a:r>
          </a:p>
        </p:txBody>
      </p:sp>
      <p:sp>
        <p:nvSpPr>
          <p:cNvPr id="15369" name="Freeform 9"/>
          <p:cNvSpPr>
            <a:spLocks/>
          </p:cNvSpPr>
          <p:nvPr/>
        </p:nvSpPr>
        <p:spPr bwMode="auto">
          <a:xfrm>
            <a:off x="3371850" y="4505325"/>
            <a:ext cx="2971800" cy="685800"/>
          </a:xfrm>
          <a:custGeom>
            <a:avLst/>
            <a:gdLst>
              <a:gd name="T0" fmla="*/ 0 w 2496"/>
              <a:gd name="T1" fmla="*/ 248 h 576"/>
              <a:gd name="T2" fmla="*/ 96 w 2496"/>
              <a:gd name="T3" fmla="*/ 104 h 576"/>
              <a:gd name="T4" fmla="*/ 240 w 2496"/>
              <a:gd name="T5" fmla="*/ 8 h 576"/>
              <a:gd name="T6" fmla="*/ 336 w 2496"/>
              <a:gd name="T7" fmla="*/ 152 h 576"/>
              <a:gd name="T8" fmla="*/ 576 w 2496"/>
              <a:gd name="T9" fmla="*/ 536 h 576"/>
              <a:gd name="T10" fmla="*/ 720 w 2496"/>
              <a:gd name="T11" fmla="*/ 392 h 576"/>
              <a:gd name="T12" fmla="*/ 720 w 2496"/>
              <a:gd name="T13" fmla="*/ 104 h 576"/>
              <a:gd name="T14" fmla="*/ 1008 w 2496"/>
              <a:gd name="T15" fmla="*/ 56 h 576"/>
              <a:gd name="T16" fmla="*/ 1344 w 2496"/>
              <a:gd name="T17" fmla="*/ 200 h 576"/>
              <a:gd name="T18" fmla="*/ 1632 w 2496"/>
              <a:gd name="T19" fmla="*/ 344 h 576"/>
              <a:gd name="T20" fmla="*/ 1920 w 2496"/>
              <a:gd name="T21" fmla="*/ 248 h 576"/>
              <a:gd name="T22" fmla="*/ 2400 w 2496"/>
              <a:gd name="T23" fmla="*/ 104 h 576"/>
              <a:gd name="T24" fmla="*/ 2496 w 2496"/>
              <a:gd name="T25" fmla="*/ 104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96" h="576">
                <a:moveTo>
                  <a:pt x="0" y="248"/>
                </a:moveTo>
                <a:cubicBezTo>
                  <a:pt x="28" y="196"/>
                  <a:pt x="56" y="144"/>
                  <a:pt x="96" y="104"/>
                </a:cubicBezTo>
                <a:cubicBezTo>
                  <a:pt x="136" y="64"/>
                  <a:pt x="200" y="0"/>
                  <a:pt x="240" y="8"/>
                </a:cubicBezTo>
                <a:cubicBezTo>
                  <a:pt x="280" y="16"/>
                  <a:pt x="280" y="64"/>
                  <a:pt x="336" y="152"/>
                </a:cubicBezTo>
                <a:cubicBezTo>
                  <a:pt x="392" y="240"/>
                  <a:pt x="512" y="496"/>
                  <a:pt x="576" y="536"/>
                </a:cubicBezTo>
                <a:cubicBezTo>
                  <a:pt x="640" y="576"/>
                  <a:pt x="696" y="464"/>
                  <a:pt x="720" y="392"/>
                </a:cubicBezTo>
                <a:cubicBezTo>
                  <a:pt x="744" y="320"/>
                  <a:pt x="672" y="160"/>
                  <a:pt x="720" y="104"/>
                </a:cubicBezTo>
                <a:cubicBezTo>
                  <a:pt x="768" y="48"/>
                  <a:pt x="904" y="40"/>
                  <a:pt x="1008" y="56"/>
                </a:cubicBezTo>
                <a:cubicBezTo>
                  <a:pt x="1112" y="72"/>
                  <a:pt x="1240" y="152"/>
                  <a:pt x="1344" y="200"/>
                </a:cubicBezTo>
                <a:cubicBezTo>
                  <a:pt x="1448" y="248"/>
                  <a:pt x="1536" y="336"/>
                  <a:pt x="1632" y="344"/>
                </a:cubicBezTo>
                <a:cubicBezTo>
                  <a:pt x="1728" y="352"/>
                  <a:pt x="1792" y="288"/>
                  <a:pt x="1920" y="248"/>
                </a:cubicBezTo>
                <a:cubicBezTo>
                  <a:pt x="2048" y="208"/>
                  <a:pt x="2304" y="128"/>
                  <a:pt x="2400" y="104"/>
                </a:cubicBezTo>
                <a:cubicBezTo>
                  <a:pt x="2496" y="80"/>
                  <a:pt x="2496" y="92"/>
                  <a:pt x="2496" y="104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371035" y="4483894"/>
            <a:ext cx="43313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350" i="1">
                <a:ea typeface="新細明體" charset="0"/>
                <a:cs typeface="新細明體" charset="0"/>
              </a:rPr>
              <a:t>f(n)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4857750" y="4686300"/>
            <a:ext cx="0" cy="7429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686300" y="5429251"/>
            <a:ext cx="33214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350" i="1">
                <a:ea typeface="新細明體" charset="0"/>
                <a:cs typeface="新細明體" charset="0"/>
              </a:rPr>
              <a:t>n</a:t>
            </a:r>
            <a:r>
              <a:rPr lang="en-US" altLang="zh-TW" sz="1350" i="1" baseline="-25000">
                <a:ea typeface="新細明體" charset="0"/>
                <a:cs typeface="新細明體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342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262B-53B7-7741-ACB8-71544B5E4EEB}" type="slidenum">
              <a:rPr lang="en-US" altLang="zh-TW" smtClean="0"/>
              <a:pPr/>
              <a:t>12</a:t>
            </a:fld>
            <a:endParaRPr lang="en-US" altLang="zh-TW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ea typeface="新細明體" charset="0"/>
                <a:cs typeface="新細明體" charset="0"/>
              </a:rPr>
              <a:t>More about Big-O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290" y="1779025"/>
            <a:ext cx="7595419" cy="3451622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charset="0"/>
                <a:cs typeface="新細明體" charset="0"/>
              </a:rPr>
              <a:t>2</a:t>
            </a:r>
            <a:r>
              <a:rPr lang="en-US" altLang="zh-TW" i="1" dirty="0">
                <a:ea typeface="新細明體" charset="0"/>
                <a:cs typeface="新細明體" charset="0"/>
              </a:rPr>
              <a:t>n</a:t>
            </a:r>
            <a:r>
              <a:rPr lang="en-US" altLang="zh-TW" baseline="30000" dirty="0">
                <a:ea typeface="新細明體" charset="0"/>
                <a:cs typeface="新細明體" charset="0"/>
              </a:rPr>
              <a:t>2</a:t>
            </a:r>
            <a:r>
              <a:rPr lang="en-US" altLang="zh-TW" dirty="0">
                <a:ea typeface="新細明體" charset="0"/>
                <a:cs typeface="新細明體" charset="0"/>
              </a:rPr>
              <a:t> = </a:t>
            </a:r>
            <a:r>
              <a:rPr lang="en-US" altLang="zh-TW" i="1" dirty="0">
                <a:ea typeface="新細明體" charset="0"/>
                <a:cs typeface="新細明體" charset="0"/>
              </a:rPr>
              <a:t>O(n</a:t>
            </a:r>
            <a:r>
              <a:rPr lang="en-US" altLang="zh-TW" i="1" baseline="30000" dirty="0">
                <a:ea typeface="新細明體" charset="0"/>
                <a:cs typeface="新細明體" charset="0"/>
              </a:rPr>
              <a:t>2</a:t>
            </a:r>
            <a:r>
              <a:rPr lang="en-US" altLang="zh-TW" i="1" dirty="0">
                <a:ea typeface="新細明體" charset="0"/>
                <a:cs typeface="新細明體" charset="0"/>
              </a:rPr>
              <a:t>)</a:t>
            </a:r>
          </a:p>
          <a:p>
            <a:r>
              <a:rPr lang="en-US" altLang="zh-TW" dirty="0">
                <a:ea typeface="新細明體" charset="0"/>
                <a:cs typeface="新細明體" charset="0"/>
              </a:rPr>
              <a:t>We can also write 2n</a:t>
            </a:r>
            <a:r>
              <a:rPr lang="en-US" altLang="zh-TW" baseline="30000" dirty="0">
                <a:ea typeface="新細明體" charset="0"/>
                <a:cs typeface="新細明體" charset="0"/>
              </a:rPr>
              <a:t>2</a:t>
            </a:r>
            <a:r>
              <a:rPr lang="en-US" altLang="zh-TW" dirty="0">
                <a:ea typeface="新細明體" charset="0"/>
                <a:cs typeface="新細明體" charset="0"/>
              </a:rPr>
              <a:t> = </a:t>
            </a:r>
            <a:r>
              <a:rPr lang="en-US" altLang="zh-TW" i="1" dirty="0">
                <a:ea typeface="新細明體" charset="0"/>
                <a:cs typeface="新細明體" charset="0"/>
              </a:rPr>
              <a:t>O(n</a:t>
            </a:r>
            <a:r>
              <a:rPr lang="en-US" altLang="zh-TW" i="1" baseline="30000" dirty="0">
                <a:ea typeface="新細明體" charset="0"/>
                <a:cs typeface="新細明體" charset="0"/>
              </a:rPr>
              <a:t>3</a:t>
            </a:r>
            <a:r>
              <a:rPr lang="en-US" altLang="zh-TW" i="1" dirty="0">
                <a:ea typeface="新細明體" charset="0"/>
                <a:cs typeface="新細明體" charset="0"/>
              </a:rPr>
              <a:t>) </a:t>
            </a:r>
            <a:r>
              <a:rPr lang="en-US" altLang="zh-TW" dirty="0">
                <a:ea typeface="新細明體" charset="0"/>
                <a:cs typeface="新細明體" charset="0"/>
              </a:rPr>
              <a:t>or 2n</a:t>
            </a:r>
            <a:r>
              <a:rPr lang="en-US" altLang="zh-TW" baseline="30000" dirty="0">
                <a:ea typeface="新細明體" charset="0"/>
                <a:cs typeface="新細明體" charset="0"/>
              </a:rPr>
              <a:t>2</a:t>
            </a:r>
            <a:r>
              <a:rPr lang="en-US" altLang="zh-TW" dirty="0">
                <a:ea typeface="新細明體" charset="0"/>
                <a:cs typeface="新細明體" charset="0"/>
              </a:rPr>
              <a:t> = </a:t>
            </a:r>
            <a:r>
              <a:rPr lang="en-US" altLang="zh-TW" i="1" dirty="0">
                <a:ea typeface="新細明體" charset="0"/>
                <a:cs typeface="新細明體" charset="0"/>
              </a:rPr>
              <a:t>O(n</a:t>
            </a:r>
            <a:r>
              <a:rPr lang="en-US" altLang="zh-TW" i="1" baseline="30000" dirty="0">
                <a:ea typeface="新細明體" charset="0"/>
                <a:cs typeface="新細明體" charset="0"/>
              </a:rPr>
              <a:t>4</a:t>
            </a:r>
            <a:r>
              <a:rPr lang="en-US" altLang="zh-TW" i="1" dirty="0">
                <a:ea typeface="新細明體" charset="0"/>
                <a:cs typeface="新細明體" charset="0"/>
              </a:rPr>
              <a:t>) </a:t>
            </a:r>
          </a:p>
          <a:p>
            <a:r>
              <a:rPr lang="en-US" altLang="zh-TW" dirty="0">
                <a:ea typeface="新細明體" charset="0"/>
                <a:cs typeface="新細明體" charset="0"/>
              </a:rPr>
              <a:t>We cannot write 2n</a:t>
            </a:r>
            <a:r>
              <a:rPr lang="en-US" altLang="zh-TW" baseline="30000" dirty="0">
                <a:ea typeface="新細明體" charset="0"/>
                <a:cs typeface="新細明體" charset="0"/>
              </a:rPr>
              <a:t>2</a:t>
            </a:r>
            <a:r>
              <a:rPr lang="en-US" altLang="zh-TW" dirty="0">
                <a:ea typeface="新細明體" charset="0"/>
                <a:cs typeface="新細明體" charset="0"/>
              </a:rPr>
              <a:t> = </a:t>
            </a:r>
            <a:r>
              <a:rPr lang="en-US" altLang="zh-TW" i="1" dirty="0">
                <a:ea typeface="新細明體" charset="0"/>
                <a:cs typeface="新細明體" charset="0"/>
              </a:rPr>
              <a:t>O(n)</a:t>
            </a:r>
            <a:endParaRPr lang="en-US" altLang="zh-TW" dirty="0">
              <a:ea typeface="新細明體" charset="0"/>
              <a:cs typeface="新細明體" charset="0"/>
            </a:endParaRPr>
          </a:p>
          <a:p>
            <a:r>
              <a:rPr lang="en-US" altLang="zh-TW" dirty="0">
                <a:ea typeface="新細明體" charset="0"/>
                <a:cs typeface="新細明體" charset="0"/>
              </a:rPr>
              <a:t>We usually (almost always) use the tightest </a:t>
            </a:r>
            <a:r>
              <a:rPr lang="en-US" altLang="zh-TW" dirty="0" smtClean="0">
                <a:ea typeface="新細明體" charset="0"/>
                <a:cs typeface="新細明體" charset="0"/>
              </a:rPr>
              <a:t>one</a:t>
            </a:r>
            <a:endParaRPr lang="en-US" altLang="zh-TW" dirty="0"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35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381399"/>
            <a:ext cx="6172200" cy="857250"/>
          </a:xfrm>
        </p:spPr>
        <p:txBody>
          <a:bodyPr/>
          <a:lstStyle/>
          <a:p>
            <a:pPr algn="ctr"/>
            <a:r>
              <a:rPr lang="en-US" dirty="0" smtClean="0"/>
              <a:t>Analysis of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0428" y="1596514"/>
            <a:ext cx="7009171" cy="37373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Let the time to search </a:t>
            </a:r>
            <a:r>
              <a:rPr lang="en-US" i="1" dirty="0"/>
              <a:t>n</a:t>
            </a:r>
            <a:r>
              <a:rPr lang="en-US" dirty="0" smtClean="0"/>
              <a:t> numbers be </a:t>
            </a:r>
            <a:r>
              <a:rPr lang="en-US" i="1" dirty="0" smtClean="0"/>
              <a:t>T(n)</a:t>
            </a:r>
          </a:p>
          <a:p>
            <a:r>
              <a:rPr lang="en-US" i="1" dirty="0" smtClean="0"/>
              <a:t>T(1) = c</a:t>
            </a:r>
          </a:p>
          <a:p>
            <a:r>
              <a:rPr lang="en-US" i="1" dirty="0" smtClean="0"/>
              <a:t>T(n) = </a:t>
            </a:r>
            <a:r>
              <a:rPr lang="en-US" i="1" dirty="0" err="1" smtClean="0"/>
              <a:t>kn</a:t>
            </a:r>
            <a:r>
              <a:rPr lang="en-US" i="1" dirty="0" smtClean="0"/>
              <a:t> + 2T(n/2)</a:t>
            </a:r>
          </a:p>
          <a:p>
            <a:r>
              <a:rPr lang="en-US" i="1" dirty="0" smtClean="0"/>
              <a:t>T(n) = </a:t>
            </a:r>
            <a:r>
              <a:rPr lang="en-US" i="1" dirty="0" err="1" smtClean="0"/>
              <a:t>kn</a:t>
            </a:r>
            <a:r>
              <a:rPr lang="en-US" i="1" dirty="0" smtClean="0"/>
              <a:t> + 2[</a:t>
            </a:r>
            <a:r>
              <a:rPr lang="en-US" i="1" dirty="0" err="1" smtClean="0"/>
              <a:t>kn</a:t>
            </a:r>
            <a:r>
              <a:rPr lang="en-US" i="1" dirty="0" smtClean="0"/>
              <a:t>/2 + 2T(n/4)]</a:t>
            </a:r>
          </a:p>
          <a:p>
            <a:r>
              <a:rPr lang="en-US" i="1" dirty="0" smtClean="0"/>
              <a:t>T(n) = 2kn + 4T(n/4)</a:t>
            </a:r>
          </a:p>
          <a:p>
            <a:r>
              <a:rPr lang="en-US" i="1" dirty="0" smtClean="0"/>
              <a:t>T(n) = </a:t>
            </a:r>
            <a:r>
              <a:rPr lang="en-US" i="1" dirty="0" err="1" smtClean="0"/>
              <a:t>ikn</a:t>
            </a:r>
            <a:r>
              <a:rPr lang="en-US" i="1" dirty="0" smtClean="0"/>
              <a:t> + 2</a:t>
            </a:r>
            <a:r>
              <a:rPr lang="en-US" i="1" baseline="30000" dirty="0" smtClean="0"/>
              <a:t>i</a:t>
            </a:r>
            <a:r>
              <a:rPr lang="en-US" i="1" dirty="0" smtClean="0"/>
              <a:t>T(n/2</a:t>
            </a:r>
            <a:r>
              <a:rPr lang="en-US" i="1" baseline="30000" dirty="0" smtClean="0"/>
              <a:t>i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Recursion stops when </a:t>
            </a:r>
            <a:r>
              <a:rPr lang="en-US" i="1" dirty="0" smtClean="0"/>
              <a:t>n/2</a:t>
            </a:r>
            <a:r>
              <a:rPr lang="en-US" i="1" baseline="30000" dirty="0" smtClean="0"/>
              <a:t>i</a:t>
            </a:r>
            <a:r>
              <a:rPr lang="en-US" dirty="0" smtClean="0"/>
              <a:t> = 1, implying </a:t>
            </a:r>
            <a:r>
              <a:rPr lang="en-US" i="1" dirty="0" err="1" smtClean="0"/>
              <a:t>i</a:t>
            </a:r>
            <a:r>
              <a:rPr lang="en-US" i="1" dirty="0" smtClean="0"/>
              <a:t> = log</a:t>
            </a:r>
            <a:r>
              <a:rPr lang="en-US" i="1" baseline="-25000" dirty="0" smtClean="0"/>
              <a:t>2</a:t>
            </a:r>
            <a:r>
              <a:rPr lang="en-US" i="1" dirty="0" smtClean="0"/>
              <a:t> n</a:t>
            </a:r>
          </a:p>
          <a:p>
            <a:r>
              <a:rPr lang="en-US" i="1" dirty="0" smtClean="0"/>
              <a:t>T(n) = (log n)</a:t>
            </a:r>
            <a:r>
              <a:rPr lang="en-US" i="1" dirty="0" err="1" smtClean="0"/>
              <a:t>kn</a:t>
            </a:r>
            <a:r>
              <a:rPr lang="en-US" i="1" dirty="0" smtClean="0"/>
              <a:t> + 2</a:t>
            </a:r>
            <a:r>
              <a:rPr lang="en-US" i="1" baseline="30000" dirty="0" smtClean="0"/>
              <a:t>log </a:t>
            </a:r>
            <a:r>
              <a:rPr lang="en-US" i="1" baseline="30000" dirty="0" err="1" smtClean="0"/>
              <a:t>n</a:t>
            </a:r>
            <a:r>
              <a:rPr lang="en-US" i="1" dirty="0" err="1" smtClean="0"/>
              <a:t>T</a:t>
            </a:r>
            <a:r>
              <a:rPr lang="en-US" i="1" dirty="0" smtClean="0"/>
              <a:t>(1) = O(n log n)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CF5C-542A-8E49-8679-508B9F62A7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1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225"/>
            <a:ext cx="8229600" cy="1143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zh-TW" dirty="0">
                <a:ea typeface="新細明體" charset="0"/>
              </a:rPr>
              <a:t>Insertion </a:t>
            </a:r>
            <a:r>
              <a:rPr lang="en-US" altLang="zh-TW" dirty="0" smtClean="0">
                <a:ea typeface="新細明體" charset="0"/>
              </a:rPr>
              <a:t>Sort (1)</a:t>
            </a:r>
            <a:endParaRPr lang="en-US" altLang="zh-TW" dirty="0">
              <a:ea typeface="新細明體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42288" cy="5029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  <a:defRPr/>
            </a:pPr>
            <a:r>
              <a:rPr lang="en-US" altLang="zh-TW" sz="2400" dirty="0">
                <a:ea typeface="新細明體" charset="0"/>
              </a:rPr>
              <a:t>The approach of Insertion Sort:</a:t>
            </a:r>
          </a:p>
          <a:p>
            <a:pPr lvl="1" eaLnBrk="1" hangingPunct="1">
              <a:spcBef>
                <a:spcPct val="70000"/>
              </a:spcBef>
              <a:defRPr/>
            </a:pPr>
            <a:r>
              <a:rPr lang="en-US" altLang="zh-TW" sz="2000" dirty="0">
                <a:ea typeface="新細明體" charset="0"/>
              </a:rPr>
              <a:t>pick any item and insert it into its proper place in a sorted </a:t>
            </a:r>
            <a:r>
              <a:rPr lang="en-US" altLang="zh-TW" sz="2000" dirty="0" err="1">
                <a:ea typeface="新細明體" charset="0"/>
              </a:rPr>
              <a:t>sublist</a:t>
            </a:r>
            <a:endParaRPr lang="en-US" altLang="zh-TW" sz="2000" dirty="0">
              <a:ea typeface="新細明體" charset="0"/>
            </a:endParaRP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 altLang="zh-TW" sz="2000" dirty="0">
                <a:ea typeface="新細明體" charset="0"/>
              </a:rPr>
              <a:t>repeat until all items have been inserted</a:t>
            </a:r>
          </a:p>
          <a:p>
            <a:pPr eaLnBrk="1" hangingPunct="1">
              <a:spcBef>
                <a:spcPct val="70000"/>
              </a:spcBef>
              <a:defRPr/>
            </a:pPr>
            <a:r>
              <a:rPr lang="en-US" altLang="zh-TW" sz="2400" dirty="0">
                <a:ea typeface="新細明體" charset="0"/>
              </a:rPr>
              <a:t>In more detail:</a:t>
            </a:r>
          </a:p>
          <a:p>
            <a:pPr lvl="1" eaLnBrk="1" hangingPunct="1">
              <a:spcBef>
                <a:spcPct val="70000"/>
              </a:spcBef>
              <a:defRPr/>
            </a:pPr>
            <a:r>
              <a:rPr lang="en-US" altLang="zh-TW" sz="2000" dirty="0">
                <a:ea typeface="新細明體" charset="0"/>
              </a:rPr>
              <a:t>consider the first item to be a sorted </a:t>
            </a:r>
            <a:r>
              <a:rPr lang="en-US" altLang="zh-TW" sz="2000" dirty="0" err="1">
                <a:ea typeface="新細明體" charset="0"/>
              </a:rPr>
              <a:t>sublist</a:t>
            </a:r>
            <a:r>
              <a:rPr lang="en-US" altLang="zh-TW" sz="2000" dirty="0">
                <a:ea typeface="新細明體" charset="0"/>
              </a:rPr>
              <a:t> (of one item)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 altLang="zh-TW" sz="2000" dirty="0">
                <a:ea typeface="新細明體" charset="0"/>
              </a:rPr>
              <a:t>insert the second item into the sorted </a:t>
            </a:r>
            <a:r>
              <a:rPr lang="en-US" altLang="zh-TW" sz="2000" dirty="0" err="1">
                <a:ea typeface="新細明體" charset="0"/>
              </a:rPr>
              <a:t>sublist</a:t>
            </a:r>
            <a:r>
              <a:rPr lang="en-US" altLang="zh-TW" sz="2000" dirty="0">
                <a:ea typeface="新細明體" charset="0"/>
              </a:rPr>
              <a:t>, shifting the first item as needed to make room to insert the new addition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 altLang="zh-TW" sz="2000" dirty="0">
                <a:ea typeface="新細明體" charset="0"/>
              </a:rPr>
              <a:t>insert the third item into the sorted </a:t>
            </a:r>
            <a:r>
              <a:rPr lang="en-US" altLang="zh-TW" sz="2000" dirty="0" err="1">
                <a:ea typeface="新細明體" charset="0"/>
              </a:rPr>
              <a:t>sublist</a:t>
            </a:r>
            <a:r>
              <a:rPr lang="en-US" altLang="zh-TW" sz="2000" dirty="0">
                <a:ea typeface="新細明體" charset="0"/>
              </a:rPr>
              <a:t> (of two items), shifting items as necessary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 altLang="zh-TW" sz="2000" dirty="0">
                <a:ea typeface="新細明體" charset="0"/>
              </a:rPr>
              <a:t>repeat until all values are inserted into their proper positions</a:t>
            </a:r>
          </a:p>
          <a:p>
            <a:pPr eaLnBrk="1" hangingPunct="1">
              <a:buFontTx/>
              <a:buChar char="–"/>
              <a:defRPr/>
            </a:pPr>
            <a:endParaRPr lang="en-US" altLang="zh-TW" sz="2000" dirty="0">
              <a:ea typeface="新細明體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7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16386"/>
            <a:ext cx="8229600" cy="1143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charset="0"/>
              </a:rPr>
              <a:t>Insertion Sort (</a:t>
            </a:r>
            <a:r>
              <a:rPr lang="en-US" dirty="0">
                <a:ea typeface="新細明體" charset="0"/>
              </a:rPr>
              <a:t>2</a:t>
            </a:r>
            <a:r>
              <a:rPr lang="en-US" altLang="zh-TW" dirty="0">
                <a:ea typeface="新細明體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9600" y="1143000"/>
            <a:ext cx="1189703" cy="5395912"/>
            <a:chOff x="609600" y="1143000"/>
            <a:chExt cx="1189703" cy="5395912"/>
          </a:xfrm>
        </p:grpSpPr>
        <p:sp>
          <p:nvSpPr>
            <p:cNvPr id="5" name="Rectangle 4"/>
            <p:cNvSpPr/>
            <p:nvPr/>
          </p:nvSpPr>
          <p:spPr>
            <a:xfrm>
              <a:off x="811161" y="2093913"/>
              <a:ext cx="988142" cy="4444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5433" name="Group 121"/>
            <p:cNvGrpSpPr>
              <a:grpSpLocks/>
            </p:cNvGrpSpPr>
            <p:nvPr/>
          </p:nvGrpSpPr>
          <p:grpSpPr bwMode="auto">
            <a:xfrm>
              <a:off x="609600" y="1143000"/>
              <a:ext cx="996950" cy="5322888"/>
              <a:chOff x="384" y="720"/>
              <a:chExt cx="628" cy="3353"/>
            </a:xfrm>
          </p:grpSpPr>
          <p:grpSp>
            <p:nvGrpSpPr>
              <p:cNvPr id="36974" name="Group 3"/>
              <p:cNvGrpSpPr>
                <a:grpSpLocks/>
              </p:cNvGrpSpPr>
              <p:nvPr/>
            </p:nvGrpSpPr>
            <p:grpSpPr bwMode="auto">
              <a:xfrm>
                <a:off x="627" y="1390"/>
                <a:ext cx="384" cy="384"/>
                <a:chOff x="604" y="1433"/>
                <a:chExt cx="384" cy="384"/>
              </a:xfrm>
            </p:grpSpPr>
            <p:sp>
              <p:nvSpPr>
                <p:cNvPr id="28800" name="Oval 4"/>
                <p:cNvSpPr>
                  <a:spLocks noChangeArrowheads="1"/>
                </p:cNvSpPr>
                <p:nvPr/>
              </p:nvSpPr>
              <p:spPr bwMode="auto">
                <a:xfrm>
                  <a:off x="604" y="1433"/>
                  <a:ext cx="384" cy="38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latin typeface="Arial" charset="0"/>
                    <a:ea typeface="新細明體" charset="0"/>
                    <a:cs typeface="新細明體" charset="0"/>
                  </a:endParaRPr>
                </a:p>
              </p:txBody>
            </p:sp>
            <p:sp>
              <p:nvSpPr>
                <p:cNvPr id="2880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698" y="1504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kumimoji="0" lang="en-US" altLang="zh-TW" smtClean="0"/>
                    <a:t>2</a:t>
                  </a:r>
                </a:p>
              </p:txBody>
            </p:sp>
          </p:grpSp>
          <p:grpSp>
            <p:nvGrpSpPr>
              <p:cNvPr id="36975" name="Group 6"/>
              <p:cNvGrpSpPr>
                <a:grpSpLocks/>
              </p:cNvGrpSpPr>
              <p:nvPr/>
            </p:nvGrpSpPr>
            <p:grpSpPr bwMode="auto">
              <a:xfrm>
                <a:off x="627" y="1965"/>
                <a:ext cx="384" cy="384"/>
                <a:chOff x="624" y="2016"/>
                <a:chExt cx="384" cy="384"/>
              </a:xfrm>
            </p:grpSpPr>
            <p:sp>
              <p:nvSpPr>
                <p:cNvPr id="28798" name="Oval 7"/>
                <p:cNvSpPr>
                  <a:spLocks noChangeArrowheads="1"/>
                </p:cNvSpPr>
                <p:nvPr/>
              </p:nvSpPr>
              <p:spPr bwMode="auto">
                <a:xfrm>
                  <a:off x="624" y="2016"/>
                  <a:ext cx="384" cy="38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latin typeface="Arial" charset="0"/>
                    <a:ea typeface="新細明體" charset="0"/>
                    <a:cs typeface="新細明體" charset="0"/>
                  </a:endParaRPr>
                </a:p>
              </p:txBody>
            </p:sp>
            <p:sp>
              <p:nvSpPr>
                <p:cNvPr id="2879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18" y="2087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kumimoji="0" lang="en-US" altLang="zh-TW" smtClean="0"/>
                    <a:t>4</a:t>
                  </a:r>
                </a:p>
              </p:txBody>
            </p:sp>
          </p:grpSp>
          <p:grpSp>
            <p:nvGrpSpPr>
              <p:cNvPr id="36976" name="Group 9"/>
              <p:cNvGrpSpPr>
                <a:grpSpLocks/>
              </p:cNvGrpSpPr>
              <p:nvPr/>
            </p:nvGrpSpPr>
            <p:grpSpPr bwMode="auto">
              <a:xfrm>
                <a:off x="628" y="2539"/>
                <a:ext cx="384" cy="384"/>
                <a:chOff x="638" y="2619"/>
                <a:chExt cx="384" cy="384"/>
              </a:xfrm>
            </p:grpSpPr>
            <p:sp>
              <p:nvSpPr>
                <p:cNvPr id="28796" name="Oval 10"/>
                <p:cNvSpPr>
                  <a:spLocks noChangeArrowheads="1"/>
                </p:cNvSpPr>
                <p:nvPr/>
              </p:nvSpPr>
              <p:spPr bwMode="auto">
                <a:xfrm>
                  <a:off x="638" y="2619"/>
                  <a:ext cx="384" cy="38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latin typeface="Arial" charset="0"/>
                    <a:ea typeface="新細明體" charset="0"/>
                    <a:cs typeface="新細明體" charset="0"/>
                  </a:endParaRPr>
                </a:p>
              </p:txBody>
            </p:sp>
            <p:sp>
              <p:nvSpPr>
                <p:cNvPr id="2879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32" y="2690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kumimoji="0" lang="en-US" altLang="zh-TW" smtClean="0"/>
                    <a:t>6</a:t>
                  </a:r>
                </a:p>
              </p:txBody>
            </p:sp>
          </p:grpSp>
          <p:grpSp>
            <p:nvGrpSpPr>
              <p:cNvPr id="36977" name="Group 12"/>
              <p:cNvGrpSpPr>
                <a:grpSpLocks/>
              </p:cNvGrpSpPr>
              <p:nvPr/>
            </p:nvGrpSpPr>
            <p:grpSpPr bwMode="auto">
              <a:xfrm>
                <a:off x="628" y="3114"/>
                <a:ext cx="384" cy="384"/>
                <a:chOff x="658" y="3215"/>
                <a:chExt cx="384" cy="384"/>
              </a:xfrm>
            </p:grpSpPr>
            <p:sp>
              <p:nvSpPr>
                <p:cNvPr id="28794" name="Oval 13"/>
                <p:cNvSpPr>
                  <a:spLocks noChangeArrowheads="1"/>
                </p:cNvSpPr>
                <p:nvPr/>
              </p:nvSpPr>
              <p:spPr bwMode="auto">
                <a:xfrm>
                  <a:off x="658" y="3215"/>
                  <a:ext cx="384" cy="38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latin typeface="Arial" charset="0"/>
                    <a:ea typeface="新細明體" charset="0"/>
                    <a:cs typeface="新細明體" charset="0"/>
                  </a:endParaRPr>
                </a:p>
              </p:txBody>
            </p:sp>
            <p:sp>
              <p:nvSpPr>
                <p:cNvPr id="2879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52" y="3286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kumimoji="0" lang="en-US" altLang="zh-TW" smtClean="0"/>
                    <a:t>1</a:t>
                  </a:r>
                </a:p>
              </p:txBody>
            </p:sp>
          </p:grpSp>
          <p:grpSp>
            <p:nvGrpSpPr>
              <p:cNvPr id="36978" name="Group 15"/>
              <p:cNvGrpSpPr>
                <a:grpSpLocks/>
              </p:cNvGrpSpPr>
              <p:nvPr/>
            </p:nvGrpSpPr>
            <p:grpSpPr bwMode="auto">
              <a:xfrm>
                <a:off x="628" y="3689"/>
                <a:ext cx="384" cy="384"/>
                <a:chOff x="691" y="3744"/>
                <a:chExt cx="384" cy="384"/>
              </a:xfrm>
            </p:grpSpPr>
            <p:sp>
              <p:nvSpPr>
                <p:cNvPr id="28792" name="Oval 16"/>
                <p:cNvSpPr>
                  <a:spLocks noChangeArrowheads="1"/>
                </p:cNvSpPr>
                <p:nvPr/>
              </p:nvSpPr>
              <p:spPr bwMode="auto">
                <a:xfrm>
                  <a:off x="691" y="3744"/>
                  <a:ext cx="384" cy="38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latin typeface="Arial" charset="0"/>
                    <a:ea typeface="新細明體" charset="0"/>
                    <a:cs typeface="新細明體" charset="0"/>
                  </a:endParaRPr>
                </a:p>
              </p:txBody>
            </p:sp>
            <p:sp>
              <p:nvSpPr>
                <p:cNvPr id="2879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85" y="3815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kumimoji="0" lang="en-US" altLang="zh-TW" smtClean="0"/>
                    <a:t>3</a:t>
                  </a:r>
                </a:p>
              </p:txBody>
            </p:sp>
          </p:grpSp>
          <p:grpSp>
            <p:nvGrpSpPr>
              <p:cNvPr id="36979" name="Group 18"/>
              <p:cNvGrpSpPr>
                <a:grpSpLocks/>
              </p:cNvGrpSpPr>
              <p:nvPr/>
            </p:nvGrpSpPr>
            <p:grpSpPr bwMode="auto">
              <a:xfrm>
                <a:off x="627" y="816"/>
                <a:ext cx="384" cy="384"/>
                <a:chOff x="576" y="871"/>
                <a:chExt cx="384" cy="384"/>
              </a:xfrm>
            </p:grpSpPr>
            <p:sp>
              <p:nvSpPr>
                <p:cNvPr id="28790" name="Oval 19"/>
                <p:cNvSpPr>
                  <a:spLocks noChangeArrowheads="1"/>
                </p:cNvSpPr>
                <p:nvPr/>
              </p:nvSpPr>
              <p:spPr bwMode="auto">
                <a:xfrm>
                  <a:off x="576" y="871"/>
                  <a:ext cx="384" cy="38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latin typeface="Arial" charset="0"/>
                    <a:ea typeface="新細明體" charset="0"/>
                    <a:cs typeface="新細明體" charset="0"/>
                  </a:endParaRPr>
                </a:p>
              </p:txBody>
            </p:sp>
            <p:sp>
              <p:nvSpPr>
                <p:cNvPr id="2879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670" y="942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0"/>
                      <a:cs typeface="新細明體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kumimoji="0" lang="en-US" altLang="zh-TW" dirty="0" smtClean="0"/>
                    <a:t>5</a:t>
                  </a:r>
                </a:p>
              </p:txBody>
            </p:sp>
          </p:grpSp>
          <p:sp>
            <p:nvSpPr>
              <p:cNvPr id="36980" name="Freeform 115"/>
              <p:cNvSpPr>
                <a:spLocks/>
              </p:cNvSpPr>
              <p:nvPr/>
            </p:nvSpPr>
            <p:spPr bwMode="auto">
              <a:xfrm>
                <a:off x="384" y="720"/>
                <a:ext cx="432" cy="864"/>
              </a:xfrm>
              <a:custGeom>
                <a:avLst/>
                <a:gdLst>
                  <a:gd name="T0" fmla="*/ 240 w 432"/>
                  <a:gd name="T1" fmla="*/ 864 h 864"/>
                  <a:gd name="T2" fmla="*/ 0 w 432"/>
                  <a:gd name="T3" fmla="*/ 864 h 864"/>
                  <a:gd name="T4" fmla="*/ 0 w 432"/>
                  <a:gd name="T5" fmla="*/ 0 h 864"/>
                  <a:gd name="T6" fmla="*/ 432 w 432"/>
                  <a:gd name="T7" fmla="*/ 0 h 86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32" h="864">
                    <a:moveTo>
                      <a:pt x="240" y="864"/>
                    </a:moveTo>
                    <a:lnTo>
                      <a:pt x="0" y="864"/>
                    </a:lnTo>
                    <a:lnTo>
                      <a:pt x="0" y="0"/>
                    </a:lnTo>
                    <a:lnTo>
                      <a:pt x="432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1987550" y="1295400"/>
            <a:ext cx="1173598" cy="5232400"/>
            <a:chOff x="1987550" y="1295400"/>
            <a:chExt cx="1173598" cy="5232400"/>
          </a:xfrm>
        </p:grpSpPr>
        <p:sp>
          <p:nvSpPr>
            <p:cNvPr id="134" name="Rectangle 133"/>
            <p:cNvSpPr/>
            <p:nvPr/>
          </p:nvSpPr>
          <p:spPr>
            <a:xfrm>
              <a:off x="2173006" y="2944812"/>
              <a:ext cx="988142" cy="35829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5434" name="Group 122"/>
            <p:cNvGrpSpPr>
              <a:grpSpLocks/>
            </p:cNvGrpSpPr>
            <p:nvPr/>
          </p:nvGrpSpPr>
          <p:grpSpPr bwMode="auto">
            <a:xfrm>
              <a:off x="1987550" y="1295400"/>
              <a:ext cx="1014413" cy="5170488"/>
              <a:chOff x="1252" y="816"/>
              <a:chExt cx="639" cy="3257"/>
            </a:xfrm>
          </p:grpSpPr>
          <p:grpSp>
            <p:nvGrpSpPr>
              <p:cNvPr id="36954" name="Group 21"/>
              <p:cNvGrpSpPr>
                <a:grpSpLocks/>
              </p:cNvGrpSpPr>
              <p:nvPr/>
            </p:nvGrpSpPr>
            <p:grpSpPr bwMode="auto">
              <a:xfrm>
                <a:off x="1506" y="816"/>
                <a:ext cx="385" cy="3257"/>
                <a:chOff x="633" y="871"/>
                <a:chExt cx="385" cy="3257"/>
              </a:xfrm>
            </p:grpSpPr>
            <p:grpSp>
              <p:nvGrpSpPr>
                <p:cNvPr id="36956" name="Group 22"/>
                <p:cNvGrpSpPr>
                  <a:grpSpLocks/>
                </p:cNvGrpSpPr>
                <p:nvPr/>
              </p:nvGrpSpPr>
              <p:grpSpPr bwMode="auto">
                <a:xfrm>
                  <a:off x="633" y="1445"/>
                  <a:ext cx="384" cy="384"/>
                  <a:chOff x="604" y="1433"/>
                  <a:chExt cx="384" cy="384"/>
                </a:xfrm>
              </p:grpSpPr>
              <p:sp>
                <p:nvSpPr>
                  <p:cNvPr id="28781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604" y="1433"/>
                    <a:ext cx="384" cy="38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en-US">
                      <a:latin typeface="Arial" charset="0"/>
                      <a:ea typeface="新細明體" charset="0"/>
                      <a:cs typeface="新細明體" charset="0"/>
                    </a:endParaRPr>
                  </a:p>
                </p:txBody>
              </p:sp>
              <p:sp>
                <p:nvSpPr>
                  <p:cNvPr id="28782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8" y="1504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kumimoji="0" lang="en-US" altLang="zh-TW" smtClean="0"/>
                      <a:t>5</a:t>
                    </a:r>
                  </a:p>
                </p:txBody>
              </p:sp>
            </p:grpSp>
            <p:grpSp>
              <p:nvGrpSpPr>
                <p:cNvPr id="36957" name="Group 25"/>
                <p:cNvGrpSpPr>
                  <a:grpSpLocks/>
                </p:cNvGrpSpPr>
                <p:nvPr/>
              </p:nvGrpSpPr>
              <p:grpSpPr bwMode="auto">
                <a:xfrm>
                  <a:off x="633" y="2020"/>
                  <a:ext cx="384" cy="384"/>
                  <a:chOff x="624" y="2016"/>
                  <a:chExt cx="384" cy="384"/>
                </a:xfrm>
              </p:grpSpPr>
              <p:sp>
                <p:nvSpPr>
                  <p:cNvPr id="28779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016"/>
                    <a:ext cx="384" cy="38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en-US">
                      <a:latin typeface="Arial" charset="0"/>
                      <a:ea typeface="新細明體" charset="0"/>
                      <a:cs typeface="新細明體" charset="0"/>
                    </a:endParaRPr>
                  </a:p>
                </p:txBody>
              </p:sp>
              <p:sp>
                <p:nvSpPr>
                  <p:cNvPr id="28780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8" y="2087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kumimoji="0" lang="en-US" altLang="zh-TW" smtClean="0"/>
                      <a:t>4</a:t>
                    </a:r>
                  </a:p>
                </p:txBody>
              </p:sp>
            </p:grpSp>
            <p:grpSp>
              <p:nvGrpSpPr>
                <p:cNvPr id="36958" name="Group 28"/>
                <p:cNvGrpSpPr>
                  <a:grpSpLocks/>
                </p:cNvGrpSpPr>
                <p:nvPr/>
              </p:nvGrpSpPr>
              <p:grpSpPr bwMode="auto">
                <a:xfrm>
                  <a:off x="634" y="2594"/>
                  <a:ext cx="384" cy="384"/>
                  <a:chOff x="638" y="2619"/>
                  <a:chExt cx="384" cy="384"/>
                </a:xfrm>
              </p:grpSpPr>
              <p:sp>
                <p:nvSpPr>
                  <p:cNvPr id="28777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638" y="2619"/>
                    <a:ext cx="384" cy="38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en-US">
                      <a:latin typeface="Arial" charset="0"/>
                      <a:ea typeface="新細明體" charset="0"/>
                      <a:cs typeface="新細明體" charset="0"/>
                    </a:endParaRPr>
                  </a:p>
                </p:txBody>
              </p:sp>
              <p:sp>
                <p:nvSpPr>
                  <p:cNvPr id="28778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2" y="2690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kumimoji="0" lang="en-US" altLang="zh-TW" smtClean="0"/>
                      <a:t>6</a:t>
                    </a:r>
                  </a:p>
                </p:txBody>
              </p:sp>
            </p:grpSp>
            <p:grpSp>
              <p:nvGrpSpPr>
                <p:cNvPr id="36959" name="Group 31"/>
                <p:cNvGrpSpPr>
                  <a:grpSpLocks/>
                </p:cNvGrpSpPr>
                <p:nvPr/>
              </p:nvGrpSpPr>
              <p:grpSpPr bwMode="auto">
                <a:xfrm>
                  <a:off x="634" y="3169"/>
                  <a:ext cx="384" cy="384"/>
                  <a:chOff x="658" y="3215"/>
                  <a:chExt cx="384" cy="384"/>
                </a:xfrm>
              </p:grpSpPr>
              <p:sp>
                <p:nvSpPr>
                  <p:cNvPr id="28775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658" y="3215"/>
                    <a:ext cx="384" cy="38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en-US">
                      <a:latin typeface="Arial" charset="0"/>
                      <a:ea typeface="新細明體" charset="0"/>
                      <a:cs typeface="新細明體" charset="0"/>
                    </a:endParaRPr>
                  </a:p>
                </p:txBody>
              </p:sp>
              <p:sp>
                <p:nvSpPr>
                  <p:cNvPr id="28776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2" y="3286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kumimoji="0" lang="en-US" altLang="zh-TW" smtClean="0"/>
                      <a:t>1</a:t>
                    </a:r>
                  </a:p>
                </p:txBody>
              </p:sp>
            </p:grpSp>
            <p:grpSp>
              <p:nvGrpSpPr>
                <p:cNvPr id="36960" name="Group 34"/>
                <p:cNvGrpSpPr>
                  <a:grpSpLocks/>
                </p:cNvGrpSpPr>
                <p:nvPr/>
              </p:nvGrpSpPr>
              <p:grpSpPr bwMode="auto">
                <a:xfrm>
                  <a:off x="634" y="3744"/>
                  <a:ext cx="384" cy="384"/>
                  <a:chOff x="691" y="3744"/>
                  <a:chExt cx="384" cy="384"/>
                </a:xfrm>
              </p:grpSpPr>
              <p:sp>
                <p:nvSpPr>
                  <p:cNvPr id="28773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691" y="3744"/>
                    <a:ext cx="384" cy="38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en-US">
                      <a:latin typeface="Arial" charset="0"/>
                      <a:ea typeface="新細明體" charset="0"/>
                      <a:cs typeface="新細明體" charset="0"/>
                    </a:endParaRPr>
                  </a:p>
                </p:txBody>
              </p:sp>
              <p:sp>
                <p:nvSpPr>
                  <p:cNvPr id="28774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5" y="3815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kumimoji="0" lang="en-US" altLang="zh-TW" smtClean="0"/>
                      <a:t>3</a:t>
                    </a:r>
                  </a:p>
                </p:txBody>
              </p:sp>
            </p:grpSp>
            <p:grpSp>
              <p:nvGrpSpPr>
                <p:cNvPr id="36961" name="Group 37"/>
                <p:cNvGrpSpPr>
                  <a:grpSpLocks/>
                </p:cNvGrpSpPr>
                <p:nvPr/>
              </p:nvGrpSpPr>
              <p:grpSpPr bwMode="auto">
                <a:xfrm>
                  <a:off x="633" y="871"/>
                  <a:ext cx="384" cy="384"/>
                  <a:chOff x="576" y="871"/>
                  <a:chExt cx="384" cy="384"/>
                </a:xfrm>
              </p:grpSpPr>
              <p:sp>
                <p:nvSpPr>
                  <p:cNvPr id="28771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871"/>
                    <a:ext cx="384" cy="38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en-US">
                      <a:latin typeface="Arial" charset="0"/>
                      <a:ea typeface="新細明體" charset="0"/>
                      <a:cs typeface="新細明體" charset="0"/>
                    </a:endParaRPr>
                  </a:p>
                </p:txBody>
              </p:sp>
              <p:sp>
                <p:nvSpPr>
                  <p:cNvPr id="28772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0" y="942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kumimoji="0" lang="en-US" altLang="zh-TW" smtClean="0"/>
                      <a:t>2</a:t>
                    </a:r>
                  </a:p>
                </p:txBody>
              </p:sp>
            </p:grpSp>
          </p:grpSp>
          <p:sp>
            <p:nvSpPr>
              <p:cNvPr id="36955" name="Freeform 116"/>
              <p:cNvSpPr>
                <a:spLocks/>
              </p:cNvSpPr>
              <p:nvPr/>
            </p:nvSpPr>
            <p:spPr bwMode="auto">
              <a:xfrm>
                <a:off x="1252" y="1309"/>
                <a:ext cx="432" cy="864"/>
              </a:xfrm>
              <a:custGeom>
                <a:avLst/>
                <a:gdLst>
                  <a:gd name="T0" fmla="*/ 240 w 432"/>
                  <a:gd name="T1" fmla="*/ 864 h 864"/>
                  <a:gd name="T2" fmla="*/ 0 w 432"/>
                  <a:gd name="T3" fmla="*/ 864 h 864"/>
                  <a:gd name="T4" fmla="*/ 0 w 432"/>
                  <a:gd name="T5" fmla="*/ 0 h 864"/>
                  <a:gd name="T6" fmla="*/ 432 w 432"/>
                  <a:gd name="T7" fmla="*/ 0 h 86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32" h="864">
                    <a:moveTo>
                      <a:pt x="240" y="864"/>
                    </a:moveTo>
                    <a:lnTo>
                      <a:pt x="0" y="864"/>
                    </a:lnTo>
                    <a:lnTo>
                      <a:pt x="0" y="0"/>
                    </a:lnTo>
                    <a:lnTo>
                      <a:pt x="432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3389313" y="1295400"/>
            <a:ext cx="1206859" cy="5216576"/>
            <a:chOff x="3389313" y="1295400"/>
            <a:chExt cx="1206859" cy="5216576"/>
          </a:xfrm>
        </p:grpSpPr>
        <p:sp>
          <p:nvSpPr>
            <p:cNvPr id="135" name="Rectangle 134"/>
            <p:cNvSpPr/>
            <p:nvPr/>
          </p:nvSpPr>
          <p:spPr>
            <a:xfrm>
              <a:off x="3608030" y="3879849"/>
              <a:ext cx="988142" cy="26321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5435" name="Group 123"/>
            <p:cNvGrpSpPr>
              <a:grpSpLocks/>
            </p:cNvGrpSpPr>
            <p:nvPr/>
          </p:nvGrpSpPr>
          <p:grpSpPr bwMode="auto">
            <a:xfrm>
              <a:off x="3389313" y="1295400"/>
              <a:ext cx="1008062" cy="5170488"/>
              <a:chOff x="2135" y="816"/>
              <a:chExt cx="635" cy="3257"/>
            </a:xfrm>
          </p:grpSpPr>
          <p:grpSp>
            <p:nvGrpSpPr>
              <p:cNvPr id="36934" name="Group 40"/>
              <p:cNvGrpSpPr>
                <a:grpSpLocks/>
              </p:cNvGrpSpPr>
              <p:nvPr/>
            </p:nvGrpSpPr>
            <p:grpSpPr bwMode="auto">
              <a:xfrm>
                <a:off x="2385" y="816"/>
                <a:ext cx="385" cy="3257"/>
                <a:chOff x="633" y="871"/>
                <a:chExt cx="385" cy="3257"/>
              </a:xfrm>
            </p:grpSpPr>
            <p:grpSp>
              <p:nvGrpSpPr>
                <p:cNvPr id="36936" name="Group 41"/>
                <p:cNvGrpSpPr>
                  <a:grpSpLocks/>
                </p:cNvGrpSpPr>
                <p:nvPr/>
              </p:nvGrpSpPr>
              <p:grpSpPr bwMode="auto">
                <a:xfrm>
                  <a:off x="633" y="1445"/>
                  <a:ext cx="384" cy="384"/>
                  <a:chOff x="604" y="1433"/>
                  <a:chExt cx="384" cy="384"/>
                </a:xfrm>
              </p:grpSpPr>
              <p:sp>
                <p:nvSpPr>
                  <p:cNvPr id="28761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604" y="1433"/>
                    <a:ext cx="384" cy="38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en-US">
                      <a:latin typeface="Arial" charset="0"/>
                      <a:ea typeface="新細明體" charset="0"/>
                      <a:cs typeface="新細明體" charset="0"/>
                    </a:endParaRPr>
                  </a:p>
                </p:txBody>
              </p:sp>
              <p:sp>
                <p:nvSpPr>
                  <p:cNvPr id="28762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8" y="1504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kumimoji="0" lang="en-US" altLang="zh-TW" smtClean="0"/>
                      <a:t>4</a:t>
                    </a:r>
                  </a:p>
                </p:txBody>
              </p:sp>
            </p:grpSp>
            <p:grpSp>
              <p:nvGrpSpPr>
                <p:cNvPr id="36937" name="Group 44"/>
                <p:cNvGrpSpPr>
                  <a:grpSpLocks/>
                </p:cNvGrpSpPr>
                <p:nvPr/>
              </p:nvGrpSpPr>
              <p:grpSpPr bwMode="auto">
                <a:xfrm>
                  <a:off x="633" y="2020"/>
                  <a:ext cx="384" cy="384"/>
                  <a:chOff x="624" y="2016"/>
                  <a:chExt cx="384" cy="384"/>
                </a:xfrm>
              </p:grpSpPr>
              <p:sp>
                <p:nvSpPr>
                  <p:cNvPr id="28759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016"/>
                    <a:ext cx="384" cy="38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en-US">
                      <a:latin typeface="Arial" charset="0"/>
                      <a:ea typeface="新細明體" charset="0"/>
                      <a:cs typeface="新細明體" charset="0"/>
                    </a:endParaRPr>
                  </a:p>
                </p:txBody>
              </p:sp>
              <p:sp>
                <p:nvSpPr>
                  <p:cNvPr id="2876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8" y="2087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kumimoji="0" lang="en-US" altLang="zh-TW" smtClean="0"/>
                      <a:t>5</a:t>
                    </a:r>
                  </a:p>
                </p:txBody>
              </p:sp>
            </p:grpSp>
            <p:grpSp>
              <p:nvGrpSpPr>
                <p:cNvPr id="36938" name="Group 47"/>
                <p:cNvGrpSpPr>
                  <a:grpSpLocks/>
                </p:cNvGrpSpPr>
                <p:nvPr/>
              </p:nvGrpSpPr>
              <p:grpSpPr bwMode="auto">
                <a:xfrm>
                  <a:off x="634" y="2594"/>
                  <a:ext cx="384" cy="384"/>
                  <a:chOff x="638" y="2619"/>
                  <a:chExt cx="384" cy="384"/>
                </a:xfrm>
              </p:grpSpPr>
              <p:sp>
                <p:nvSpPr>
                  <p:cNvPr id="28757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638" y="2619"/>
                    <a:ext cx="384" cy="38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en-US">
                      <a:latin typeface="Arial" charset="0"/>
                      <a:ea typeface="新細明體" charset="0"/>
                      <a:cs typeface="新細明體" charset="0"/>
                    </a:endParaRPr>
                  </a:p>
                </p:txBody>
              </p:sp>
              <p:sp>
                <p:nvSpPr>
                  <p:cNvPr id="28758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2" y="2690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kumimoji="0" lang="en-US" altLang="zh-TW" smtClean="0"/>
                      <a:t>6</a:t>
                    </a:r>
                  </a:p>
                </p:txBody>
              </p:sp>
            </p:grpSp>
            <p:grpSp>
              <p:nvGrpSpPr>
                <p:cNvPr id="36939" name="Group 50"/>
                <p:cNvGrpSpPr>
                  <a:grpSpLocks/>
                </p:cNvGrpSpPr>
                <p:nvPr/>
              </p:nvGrpSpPr>
              <p:grpSpPr bwMode="auto">
                <a:xfrm>
                  <a:off x="634" y="3169"/>
                  <a:ext cx="384" cy="384"/>
                  <a:chOff x="658" y="3215"/>
                  <a:chExt cx="384" cy="384"/>
                </a:xfrm>
              </p:grpSpPr>
              <p:sp>
                <p:nvSpPr>
                  <p:cNvPr id="28755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658" y="3215"/>
                    <a:ext cx="384" cy="38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en-US">
                      <a:latin typeface="Arial" charset="0"/>
                      <a:ea typeface="新細明體" charset="0"/>
                      <a:cs typeface="新細明體" charset="0"/>
                    </a:endParaRPr>
                  </a:p>
                </p:txBody>
              </p:sp>
              <p:sp>
                <p:nvSpPr>
                  <p:cNvPr id="28756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2" y="3286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kumimoji="0" lang="en-US" altLang="zh-TW" smtClean="0"/>
                      <a:t>1</a:t>
                    </a:r>
                  </a:p>
                </p:txBody>
              </p:sp>
            </p:grpSp>
            <p:grpSp>
              <p:nvGrpSpPr>
                <p:cNvPr id="36940" name="Group 53"/>
                <p:cNvGrpSpPr>
                  <a:grpSpLocks/>
                </p:cNvGrpSpPr>
                <p:nvPr/>
              </p:nvGrpSpPr>
              <p:grpSpPr bwMode="auto">
                <a:xfrm>
                  <a:off x="634" y="3744"/>
                  <a:ext cx="384" cy="384"/>
                  <a:chOff x="691" y="3744"/>
                  <a:chExt cx="384" cy="384"/>
                </a:xfrm>
              </p:grpSpPr>
              <p:sp>
                <p:nvSpPr>
                  <p:cNvPr id="28753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691" y="3744"/>
                    <a:ext cx="384" cy="38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en-US">
                      <a:latin typeface="Arial" charset="0"/>
                      <a:ea typeface="新細明體" charset="0"/>
                      <a:cs typeface="新細明體" charset="0"/>
                    </a:endParaRPr>
                  </a:p>
                </p:txBody>
              </p:sp>
              <p:sp>
                <p:nvSpPr>
                  <p:cNvPr id="28754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5" y="3815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kumimoji="0" lang="en-US" altLang="zh-TW" smtClean="0"/>
                      <a:t>3</a:t>
                    </a:r>
                  </a:p>
                </p:txBody>
              </p:sp>
            </p:grpSp>
            <p:grpSp>
              <p:nvGrpSpPr>
                <p:cNvPr id="36941" name="Group 56"/>
                <p:cNvGrpSpPr>
                  <a:grpSpLocks/>
                </p:cNvGrpSpPr>
                <p:nvPr/>
              </p:nvGrpSpPr>
              <p:grpSpPr bwMode="auto">
                <a:xfrm>
                  <a:off x="633" y="871"/>
                  <a:ext cx="384" cy="384"/>
                  <a:chOff x="576" y="871"/>
                  <a:chExt cx="384" cy="384"/>
                </a:xfrm>
              </p:grpSpPr>
              <p:sp>
                <p:nvSpPr>
                  <p:cNvPr id="28751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871"/>
                    <a:ext cx="384" cy="38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en-US">
                      <a:latin typeface="Arial" charset="0"/>
                      <a:ea typeface="新細明體" charset="0"/>
                      <a:cs typeface="新細明體" charset="0"/>
                    </a:endParaRPr>
                  </a:p>
                </p:txBody>
              </p:sp>
              <p:sp>
                <p:nvSpPr>
                  <p:cNvPr id="28752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0" y="942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kumimoji="0" lang="en-US" altLang="zh-TW" smtClean="0"/>
                      <a:t>2</a:t>
                    </a:r>
                  </a:p>
                </p:txBody>
              </p:sp>
            </p:grpSp>
          </p:grpSp>
          <p:sp>
            <p:nvSpPr>
              <p:cNvPr id="36935" name="Freeform 117"/>
              <p:cNvSpPr>
                <a:spLocks/>
              </p:cNvSpPr>
              <p:nvPr/>
            </p:nvSpPr>
            <p:spPr bwMode="auto">
              <a:xfrm>
                <a:off x="2135" y="2444"/>
                <a:ext cx="432" cy="301"/>
              </a:xfrm>
              <a:custGeom>
                <a:avLst/>
                <a:gdLst>
                  <a:gd name="T0" fmla="*/ 240 w 432"/>
                  <a:gd name="T1" fmla="*/ 105 h 864"/>
                  <a:gd name="T2" fmla="*/ 0 w 432"/>
                  <a:gd name="T3" fmla="*/ 105 h 864"/>
                  <a:gd name="T4" fmla="*/ 0 w 432"/>
                  <a:gd name="T5" fmla="*/ 0 h 864"/>
                  <a:gd name="T6" fmla="*/ 432 w 432"/>
                  <a:gd name="T7" fmla="*/ 0 h 86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32" h="864">
                    <a:moveTo>
                      <a:pt x="240" y="864"/>
                    </a:moveTo>
                    <a:lnTo>
                      <a:pt x="0" y="864"/>
                    </a:lnTo>
                    <a:lnTo>
                      <a:pt x="0" y="0"/>
                    </a:lnTo>
                    <a:lnTo>
                      <a:pt x="432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4776788" y="1219200"/>
            <a:ext cx="1196615" cy="5315002"/>
            <a:chOff x="4776788" y="1219200"/>
            <a:chExt cx="1196615" cy="5315002"/>
          </a:xfrm>
        </p:grpSpPr>
        <p:sp>
          <p:nvSpPr>
            <p:cNvPr id="136" name="Rectangle 135"/>
            <p:cNvSpPr/>
            <p:nvPr/>
          </p:nvSpPr>
          <p:spPr>
            <a:xfrm>
              <a:off x="4985261" y="4809049"/>
              <a:ext cx="988142" cy="1725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5436" name="Group 124"/>
            <p:cNvGrpSpPr>
              <a:grpSpLocks/>
            </p:cNvGrpSpPr>
            <p:nvPr/>
          </p:nvGrpSpPr>
          <p:grpSpPr bwMode="auto">
            <a:xfrm>
              <a:off x="4776788" y="1219200"/>
              <a:ext cx="1016000" cy="5246688"/>
              <a:chOff x="3009" y="768"/>
              <a:chExt cx="640" cy="3305"/>
            </a:xfrm>
          </p:grpSpPr>
          <p:grpSp>
            <p:nvGrpSpPr>
              <p:cNvPr id="36914" name="Group 59"/>
              <p:cNvGrpSpPr>
                <a:grpSpLocks/>
              </p:cNvGrpSpPr>
              <p:nvPr/>
            </p:nvGrpSpPr>
            <p:grpSpPr bwMode="auto">
              <a:xfrm>
                <a:off x="3264" y="816"/>
                <a:ext cx="385" cy="3257"/>
                <a:chOff x="633" y="871"/>
                <a:chExt cx="385" cy="3257"/>
              </a:xfrm>
            </p:grpSpPr>
            <p:grpSp>
              <p:nvGrpSpPr>
                <p:cNvPr id="36916" name="Group 60"/>
                <p:cNvGrpSpPr>
                  <a:grpSpLocks/>
                </p:cNvGrpSpPr>
                <p:nvPr/>
              </p:nvGrpSpPr>
              <p:grpSpPr bwMode="auto">
                <a:xfrm>
                  <a:off x="633" y="1445"/>
                  <a:ext cx="384" cy="384"/>
                  <a:chOff x="604" y="1433"/>
                  <a:chExt cx="384" cy="384"/>
                </a:xfrm>
              </p:grpSpPr>
              <p:sp>
                <p:nvSpPr>
                  <p:cNvPr id="28741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604" y="1433"/>
                    <a:ext cx="384" cy="38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en-US">
                      <a:latin typeface="Arial" charset="0"/>
                      <a:ea typeface="新細明體" charset="0"/>
                      <a:cs typeface="新細明體" charset="0"/>
                    </a:endParaRPr>
                  </a:p>
                </p:txBody>
              </p:sp>
              <p:sp>
                <p:nvSpPr>
                  <p:cNvPr id="28742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8" y="1504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kumimoji="0" lang="en-US" altLang="zh-TW" smtClean="0"/>
                      <a:t>4</a:t>
                    </a:r>
                  </a:p>
                </p:txBody>
              </p:sp>
            </p:grpSp>
            <p:grpSp>
              <p:nvGrpSpPr>
                <p:cNvPr id="36917" name="Group 63"/>
                <p:cNvGrpSpPr>
                  <a:grpSpLocks/>
                </p:cNvGrpSpPr>
                <p:nvPr/>
              </p:nvGrpSpPr>
              <p:grpSpPr bwMode="auto">
                <a:xfrm>
                  <a:off x="633" y="2020"/>
                  <a:ext cx="384" cy="384"/>
                  <a:chOff x="624" y="2016"/>
                  <a:chExt cx="384" cy="384"/>
                </a:xfrm>
              </p:grpSpPr>
              <p:sp>
                <p:nvSpPr>
                  <p:cNvPr id="28739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016"/>
                    <a:ext cx="384" cy="38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en-US">
                      <a:latin typeface="Arial" charset="0"/>
                      <a:ea typeface="新細明體" charset="0"/>
                      <a:cs typeface="新細明體" charset="0"/>
                    </a:endParaRPr>
                  </a:p>
                </p:txBody>
              </p:sp>
              <p:sp>
                <p:nvSpPr>
                  <p:cNvPr id="28740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8" y="2087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kumimoji="0" lang="en-US" altLang="zh-TW" smtClean="0"/>
                      <a:t>5</a:t>
                    </a:r>
                  </a:p>
                </p:txBody>
              </p:sp>
            </p:grpSp>
            <p:grpSp>
              <p:nvGrpSpPr>
                <p:cNvPr id="36918" name="Group 66"/>
                <p:cNvGrpSpPr>
                  <a:grpSpLocks/>
                </p:cNvGrpSpPr>
                <p:nvPr/>
              </p:nvGrpSpPr>
              <p:grpSpPr bwMode="auto">
                <a:xfrm>
                  <a:off x="634" y="2594"/>
                  <a:ext cx="384" cy="384"/>
                  <a:chOff x="638" y="2619"/>
                  <a:chExt cx="384" cy="384"/>
                </a:xfrm>
              </p:grpSpPr>
              <p:sp>
                <p:nvSpPr>
                  <p:cNvPr id="28737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638" y="2619"/>
                    <a:ext cx="384" cy="38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en-US">
                      <a:latin typeface="Arial" charset="0"/>
                      <a:ea typeface="新細明體" charset="0"/>
                      <a:cs typeface="新細明體" charset="0"/>
                    </a:endParaRPr>
                  </a:p>
                </p:txBody>
              </p:sp>
              <p:sp>
                <p:nvSpPr>
                  <p:cNvPr id="28738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2" y="2690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kumimoji="0" lang="en-US" altLang="zh-TW" smtClean="0"/>
                      <a:t>6</a:t>
                    </a:r>
                  </a:p>
                </p:txBody>
              </p:sp>
            </p:grpSp>
            <p:grpSp>
              <p:nvGrpSpPr>
                <p:cNvPr id="36919" name="Group 69"/>
                <p:cNvGrpSpPr>
                  <a:grpSpLocks/>
                </p:cNvGrpSpPr>
                <p:nvPr/>
              </p:nvGrpSpPr>
              <p:grpSpPr bwMode="auto">
                <a:xfrm>
                  <a:off x="634" y="3169"/>
                  <a:ext cx="384" cy="384"/>
                  <a:chOff x="658" y="3215"/>
                  <a:chExt cx="384" cy="384"/>
                </a:xfrm>
              </p:grpSpPr>
              <p:sp>
                <p:nvSpPr>
                  <p:cNvPr id="28735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658" y="3215"/>
                    <a:ext cx="384" cy="38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en-US">
                      <a:latin typeface="Arial" charset="0"/>
                      <a:ea typeface="新細明體" charset="0"/>
                      <a:cs typeface="新細明體" charset="0"/>
                    </a:endParaRPr>
                  </a:p>
                </p:txBody>
              </p:sp>
              <p:sp>
                <p:nvSpPr>
                  <p:cNvPr id="28736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2" y="3286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kumimoji="0" lang="en-US" altLang="zh-TW" smtClean="0"/>
                      <a:t>1</a:t>
                    </a:r>
                  </a:p>
                </p:txBody>
              </p:sp>
            </p:grpSp>
            <p:grpSp>
              <p:nvGrpSpPr>
                <p:cNvPr id="36920" name="Group 72"/>
                <p:cNvGrpSpPr>
                  <a:grpSpLocks/>
                </p:cNvGrpSpPr>
                <p:nvPr/>
              </p:nvGrpSpPr>
              <p:grpSpPr bwMode="auto">
                <a:xfrm>
                  <a:off x="634" y="3744"/>
                  <a:ext cx="384" cy="384"/>
                  <a:chOff x="691" y="3744"/>
                  <a:chExt cx="384" cy="384"/>
                </a:xfrm>
              </p:grpSpPr>
              <p:sp>
                <p:nvSpPr>
                  <p:cNvPr id="28733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691" y="3744"/>
                    <a:ext cx="384" cy="38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en-US">
                      <a:latin typeface="Arial" charset="0"/>
                      <a:ea typeface="新細明體" charset="0"/>
                      <a:cs typeface="新細明體" charset="0"/>
                    </a:endParaRPr>
                  </a:p>
                </p:txBody>
              </p:sp>
              <p:sp>
                <p:nvSpPr>
                  <p:cNvPr id="28734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5" y="3815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kumimoji="0" lang="en-US" altLang="zh-TW" smtClean="0"/>
                      <a:t>3</a:t>
                    </a:r>
                  </a:p>
                </p:txBody>
              </p:sp>
            </p:grpSp>
            <p:grpSp>
              <p:nvGrpSpPr>
                <p:cNvPr id="36921" name="Group 75"/>
                <p:cNvGrpSpPr>
                  <a:grpSpLocks/>
                </p:cNvGrpSpPr>
                <p:nvPr/>
              </p:nvGrpSpPr>
              <p:grpSpPr bwMode="auto">
                <a:xfrm>
                  <a:off x="633" y="871"/>
                  <a:ext cx="384" cy="384"/>
                  <a:chOff x="576" y="871"/>
                  <a:chExt cx="384" cy="384"/>
                </a:xfrm>
              </p:grpSpPr>
              <p:sp>
                <p:nvSpPr>
                  <p:cNvPr id="28731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871"/>
                    <a:ext cx="384" cy="38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en-US">
                      <a:latin typeface="Arial" charset="0"/>
                      <a:ea typeface="新細明體" charset="0"/>
                      <a:cs typeface="新細明體" charset="0"/>
                    </a:endParaRPr>
                  </a:p>
                </p:txBody>
              </p:sp>
              <p:sp>
                <p:nvSpPr>
                  <p:cNvPr id="28732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0" y="942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kumimoji="0" lang="en-US" altLang="zh-TW" smtClean="0"/>
                      <a:t>2</a:t>
                    </a:r>
                  </a:p>
                </p:txBody>
              </p:sp>
            </p:grpSp>
          </p:grpSp>
          <p:sp>
            <p:nvSpPr>
              <p:cNvPr id="36915" name="Freeform 118"/>
              <p:cNvSpPr>
                <a:spLocks/>
              </p:cNvSpPr>
              <p:nvPr/>
            </p:nvSpPr>
            <p:spPr bwMode="auto">
              <a:xfrm>
                <a:off x="3009" y="768"/>
                <a:ext cx="432" cy="2552"/>
              </a:xfrm>
              <a:custGeom>
                <a:avLst/>
                <a:gdLst>
                  <a:gd name="T0" fmla="*/ 240 w 432"/>
                  <a:gd name="T1" fmla="*/ 7538 h 864"/>
                  <a:gd name="T2" fmla="*/ 0 w 432"/>
                  <a:gd name="T3" fmla="*/ 7538 h 864"/>
                  <a:gd name="T4" fmla="*/ 0 w 432"/>
                  <a:gd name="T5" fmla="*/ 0 h 864"/>
                  <a:gd name="T6" fmla="*/ 432 w 432"/>
                  <a:gd name="T7" fmla="*/ 0 h 86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32" h="864">
                    <a:moveTo>
                      <a:pt x="240" y="864"/>
                    </a:moveTo>
                    <a:lnTo>
                      <a:pt x="0" y="864"/>
                    </a:lnTo>
                    <a:lnTo>
                      <a:pt x="0" y="0"/>
                    </a:lnTo>
                    <a:lnTo>
                      <a:pt x="432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172200" y="1295400"/>
            <a:ext cx="1205271" cy="5198756"/>
            <a:chOff x="6172200" y="1295400"/>
            <a:chExt cx="1205271" cy="5198756"/>
          </a:xfrm>
        </p:grpSpPr>
        <p:sp>
          <p:nvSpPr>
            <p:cNvPr id="137" name="Rectangle 136"/>
            <p:cNvSpPr/>
            <p:nvPr/>
          </p:nvSpPr>
          <p:spPr>
            <a:xfrm>
              <a:off x="6389329" y="5703887"/>
              <a:ext cx="988142" cy="7902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5437" name="Group 125"/>
            <p:cNvGrpSpPr>
              <a:grpSpLocks/>
            </p:cNvGrpSpPr>
            <p:nvPr/>
          </p:nvGrpSpPr>
          <p:grpSpPr bwMode="auto">
            <a:xfrm>
              <a:off x="6172200" y="1295400"/>
              <a:ext cx="1017588" cy="5170488"/>
              <a:chOff x="3888" y="816"/>
              <a:chExt cx="641" cy="3257"/>
            </a:xfrm>
          </p:grpSpPr>
          <p:grpSp>
            <p:nvGrpSpPr>
              <p:cNvPr id="36894" name="Group 78"/>
              <p:cNvGrpSpPr>
                <a:grpSpLocks/>
              </p:cNvGrpSpPr>
              <p:nvPr/>
            </p:nvGrpSpPr>
            <p:grpSpPr bwMode="auto">
              <a:xfrm>
                <a:off x="4144" y="816"/>
                <a:ext cx="385" cy="3257"/>
                <a:chOff x="633" y="871"/>
                <a:chExt cx="385" cy="3257"/>
              </a:xfrm>
            </p:grpSpPr>
            <p:grpSp>
              <p:nvGrpSpPr>
                <p:cNvPr id="36896" name="Group 79"/>
                <p:cNvGrpSpPr>
                  <a:grpSpLocks/>
                </p:cNvGrpSpPr>
                <p:nvPr/>
              </p:nvGrpSpPr>
              <p:grpSpPr bwMode="auto">
                <a:xfrm>
                  <a:off x="633" y="1445"/>
                  <a:ext cx="384" cy="384"/>
                  <a:chOff x="604" y="1433"/>
                  <a:chExt cx="384" cy="384"/>
                </a:xfrm>
              </p:grpSpPr>
              <p:sp>
                <p:nvSpPr>
                  <p:cNvPr id="28721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604" y="1433"/>
                    <a:ext cx="384" cy="38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en-US">
                      <a:latin typeface="Arial" charset="0"/>
                      <a:ea typeface="新細明體" charset="0"/>
                      <a:cs typeface="新細明體" charset="0"/>
                    </a:endParaRPr>
                  </a:p>
                </p:txBody>
              </p:sp>
              <p:sp>
                <p:nvSpPr>
                  <p:cNvPr id="28722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8" y="1504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kumimoji="0" lang="en-US" altLang="zh-TW" smtClean="0"/>
                      <a:t>2</a:t>
                    </a:r>
                  </a:p>
                </p:txBody>
              </p:sp>
            </p:grpSp>
            <p:grpSp>
              <p:nvGrpSpPr>
                <p:cNvPr id="36897" name="Group 82"/>
                <p:cNvGrpSpPr>
                  <a:grpSpLocks/>
                </p:cNvGrpSpPr>
                <p:nvPr/>
              </p:nvGrpSpPr>
              <p:grpSpPr bwMode="auto">
                <a:xfrm>
                  <a:off x="633" y="2020"/>
                  <a:ext cx="384" cy="384"/>
                  <a:chOff x="624" y="2016"/>
                  <a:chExt cx="384" cy="384"/>
                </a:xfrm>
              </p:grpSpPr>
              <p:sp>
                <p:nvSpPr>
                  <p:cNvPr id="28719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016"/>
                    <a:ext cx="384" cy="38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en-US">
                      <a:latin typeface="Arial" charset="0"/>
                      <a:ea typeface="新細明體" charset="0"/>
                      <a:cs typeface="新細明體" charset="0"/>
                    </a:endParaRPr>
                  </a:p>
                </p:txBody>
              </p:sp>
              <p:sp>
                <p:nvSpPr>
                  <p:cNvPr id="28720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8" y="2087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kumimoji="0" lang="en-US" altLang="zh-TW" smtClean="0"/>
                      <a:t>4</a:t>
                    </a:r>
                  </a:p>
                </p:txBody>
              </p:sp>
            </p:grpSp>
            <p:grpSp>
              <p:nvGrpSpPr>
                <p:cNvPr id="36898" name="Group 85"/>
                <p:cNvGrpSpPr>
                  <a:grpSpLocks/>
                </p:cNvGrpSpPr>
                <p:nvPr/>
              </p:nvGrpSpPr>
              <p:grpSpPr bwMode="auto">
                <a:xfrm>
                  <a:off x="634" y="2594"/>
                  <a:ext cx="384" cy="384"/>
                  <a:chOff x="638" y="2619"/>
                  <a:chExt cx="384" cy="384"/>
                </a:xfrm>
              </p:grpSpPr>
              <p:sp>
                <p:nvSpPr>
                  <p:cNvPr id="28717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638" y="2619"/>
                    <a:ext cx="384" cy="38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en-US">
                      <a:latin typeface="Arial" charset="0"/>
                      <a:ea typeface="新細明體" charset="0"/>
                      <a:cs typeface="新細明體" charset="0"/>
                    </a:endParaRPr>
                  </a:p>
                </p:txBody>
              </p:sp>
              <p:sp>
                <p:nvSpPr>
                  <p:cNvPr id="28718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2" y="2690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kumimoji="0" lang="en-US" altLang="zh-TW" smtClean="0"/>
                      <a:t>5</a:t>
                    </a:r>
                  </a:p>
                </p:txBody>
              </p:sp>
            </p:grpSp>
            <p:grpSp>
              <p:nvGrpSpPr>
                <p:cNvPr id="36899" name="Group 88"/>
                <p:cNvGrpSpPr>
                  <a:grpSpLocks/>
                </p:cNvGrpSpPr>
                <p:nvPr/>
              </p:nvGrpSpPr>
              <p:grpSpPr bwMode="auto">
                <a:xfrm>
                  <a:off x="634" y="3169"/>
                  <a:ext cx="384" cy="384"/>
                  <a:chOff x="658" y="3215"/>
                  <a:chExt cx="384" cy="384"/>
                </a:xfrm>
              </p:grpSpPr>
              <p:sp>
                <p:nvSpPr>
                  <p:cNvPr id="28715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658" y="3215"/>
                    <a:ext cx="384" cy="38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en-US">
                      <a:latin typeface="Arial" charset="0"/>
                      <a:ea typeface="新細明體" charset="0"/>
                      <a:cs typeface="新細明體" charset="0"/>
                    </a:endParaRPr>
                  </a:p>
                </p:txBody>
              </p:sp>
              <p:sp>
                <p:nvSpPr>
                  <p:cNvPr id="28716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2" y="3286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kumimoji="0" lang="en-US" altLang="zh-TW" smtClean="0"/>
                      <a:t>6</a:t>
                    </a:r>
                  </a:p>
                </p:txBody>
              </p:sp>
            </p:grpSp>
            <p:grpSp>
              <p:nvGrpSpPr>
                <p:cNvPr id="36900" name="Group 91"/>
                <p:cNvGrpSpPr>
                  <a:grpSpLocks/>
                </p:cNvGrpSpPr>
                <p:nvPr/>
              </p:nvGrpSpPr>
              <p:grpSpPr bwMode="auto">
                <a:xfrm>
                  <a:off x="634" y="3744"/>
                  <a:ext cx="384" cy="384"/>
                  <a:chOff x="691" y="3744"/>
                  <a:chExt cx="384" cy="384"/>
                </a:xfrm>
              </p:grpSpPr>
              <p:sp>
                <p:nvSpPr>
                  <p:cNvPr id="28713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691" y="3744"/>
                    <a:ext cx="384" cy="38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en-US">
                      <a:latin typeface="Arial" charset="0"/>
                      <a:ea typeface="新細明體" charset="0"/>
                      <a:cs typeface="新細明體" charset="0"/>
                    </a:endParaRPr>
                  </a:p>
                </p:txBody>
              </p:sp>
              <p:sp>
                <p:nvSpPr>
                  <p:cNvPr id="28714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5" y="3815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kumimoji="0" lang="en-US" altLang="zh-TW" smtClean="0"/>
                      <a:t>3</a:t>
                    </a:r>
                  </a:p>
                </p:txBody>
              </p:sp>
            </p:grpSp>
            <p:grpSp>
              <p:nvGrpSpPr>
                <p:cNvPr id="36901" name="Group 94"/>
                <p:cNvGrpSpPr>
                  <a:grpSpLocks/>
                </p:cNvGrpSpPr>
                <p:nvPr/>
              </p:nvGrpSpPr>
              <p:grpSpPr bwMode="auto">
                <a:xfrm>
                  <a:off x="633" y="871"/>
                  <a:ext cx="384" cy="384"/>
                  <a:chOff x="576" y="871"/>
                  <a:chExt cx="384" cy="384"/>
                </a:xfrm>
              </p:grpSpPr>
              <p:sp>
                <p:nvSpPr>
                  <p:cNvPr id="28711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871"/>
                    <a:ext cx="384" cy="38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en-US">
                      <a:latin typeface="Arial" charset="0"/>
                      <a:ea typeface="新細明體" charset="0"/>
                      <a:cs typeface="新細明體" charset="0"/>
                    </a:endParaRPr>
                  </a:p>
                </p:txBody>
              </p:sp>
              <p:sp>
                <p:nvSpPr>
                  <p:cNvPr id="28712" name="Text Box 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0" y="942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charset="0"/>
                        <a:cs typeface="新細明體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kumimoji="0" lang="en-US" altLang="zh-TW" smtClean="0"/>
                      <a:t>1</a:t>
                    </a:r>
                  </a:p>
                </p:txBody>
              </p:sp>
            </p:grpSp>
          </p:grpSp>
          <p:sp>
            <p:nvSpPr>
              <p:cNvPr id="36895" name="Freeform 119"/>
              <p:cNvSpPr>
                <a:spLocks/>
              </p:cNvSpPr>
              <p:nvPr/>
            </p:nvSpPr>
            <p:spPr bwMode="auto">
              <a:xfrm>
                <a:off x="3888" y="1872"/>
                <a:ext cx="432" cy="2037"/>
              </a:xfrm>
              <a:custGeom>
                <a:avLst/>
                <a:gdLst>
                  <a:gd name="T0" fmla="*/ 240 w 432"/>
                  <a:gd name="T1" fmla="*/ 4803 h 864"/>
                  <a:gd name="T2" fmla="*/ 0 w 432"/>
                  <a:gd name="T3" fmla="*/ 4803 h 864"/>
                  <a:gd name="T4" fmla="*/ 0 w 432"/>
                  <a:gd name="T5" fmla="*/ 0 h 864"/>
                  <a:gd name="T6" fmla="*/ 432 w 432"/>
                  <a:gd name="T7" fmla="*/ 0 h 86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32" h="864">
                    <a:moveTo>
                      <a:pt x="240" y="864"/>
                    </a:moveTo>
                    <a:lnTo>
                      <a:pt x="0" y="864"/>
                    </a:lnTo>
                    <a:lnTo>
                      <a:pt x="0" y="0"/>
                    </a:lnTo>
                    <a:lnTo>
                      <a:pt x="432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5438" name="Group 126"/>
          <p:cNvGrpSpPr>
            <a:grpSpLocks/>
          </p:cNvGrpSpPr>
          <p:nvPr/>
        </p:nvGrpSpPr>
        <p:grpSpPr bwMode="auto">
          <a:xfrm>
            <a:off x="7696200" y="762000"/>
            <a:ext cx="844550" cy="5703888"/>
            <a:chOff x="4848" y="480"/>
            <a:chExt cx="532" cy="3593"/>
          </a:xfrm>
        </p:grpSpPr>
        <p:grpSp>
          <p:nvGrpSpPr>
            <p:cNvPr id="36875" name="Group 97"/>
            <p:cNvGrpSpPr>
              <a:grpSpLocks/>
            </p:cNvGrpSpPr>
            <p:nvPr/>
          </p:nvGrpSpPr>
          <p:grpSpPr bwMode="auto">
            <a:xfrm>
              <a:off x="4944" y="1390"/>
              <a:ext cx="384" cy="384"/>
              <a:chOff x="604" y="1433"/>
              <a:chExt cx="384" cy="384"/>
            </a:xfrm>
          </p:grpSpPr>
          <p:sp>
            <p:nvSpPr>
              <p:cNvPr id="28701" name="Oval 98"/>
              <p:cNvSpPr>
                <a:spLocks noChangeArrowheads="1"/>
              </p:cNvSpPr>
              <p:nvPr/>
            </p:nvSpPr>
            <p:spPr bwMode="auto">
              <a:xfrm>
                <a:off x="604" y="1433"/>
                <a:ext cx="384" cy="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28702" name="Text Box 99"/>
              <p:cNvSpPr txBox="1">
                <a:spLocks noChangeArrowheads="1"/>
              </p:cNvSpPr>
              <p:nvPr/>
            </p:nvSpPr>
            <p:spPr bwMode="auto">
              <a:xfrm>
                <a:off x="698" y="150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TW" smtClean="0"/>
                  <a:t>2</a:t>
                </a:r>
              </a:p>
            </p:txBody>
          </p:sp>
        </p:grpSp>
        <p:grpSp>
          <p:nvGrpSpPr>
            <p:cNvPr id="36876" name="Group 100"/>
            <p:cNvGrpSpPr>
              <a:grpSpLocks/>
            </p:cNvGrpSpPr>
            <p:nvPr/>
          </p:nvGrpSpPr>
          <p:grpSpPr bwMode="auto">
            <a:xfrm>
              <a:off x="4944" y="1965"/>
              <a:ext cx="384" cy="384"/>
              <a:chOff x="624" y="2016"/>
              <a:chExt cx="384" cy="384"/>
            </a:xfrm>
          </p:grpSpPr>
          <p:sp>
            <p:nvSpPr>
              <p:cNvPr id="28699" name="Oval 101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384" cy="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28700" name="Text Box 102"/>
              <p:cNvSpPr txBox="1">
                <a:spLocks noChangeArrowheads="1"/>
              </p:cNvSpPr>
              <p:nvPr/>
            </p:nvSpPr>
            <p:spPr bwMode="auto">
              <a:xfrm>
                <a:off x="718" y="208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TW" smtClean="0"/>
                  <a:t>3</a:t>
                </a:r>
              </a:p>
            </p:txBody>
          </p:sp>
        </p:grpSp>
        <p:grpSp>
          <p:nvGrpSpPr>
            <p:cNvPr id="36877" name="Group 103"/>
            <p:cNvGrpSpPr>
              <a:grpSpLocks/>
            </p:cNvGrpSpPr>
            <p:nvPr/>
          </p:nvGrpSpPr>
          <p:grpSpPr bwMode="auto">
            <a:xfrm>
              <a:off x="4945" y="2539"/>
              <a:ext cx="384" cy="384"/>
              <a:chOff x="638" y="2619"/>
              <a:chExt cx="384" cy="384"/>
            </a:xfrm>
          </p:grpSpPr>
          <p:sp>
            <p:nvSpPr>
              <p:cNvPr id="28697" name="Oval 104"/>
              <p:cNvSpPr>
                <a:spLocks noChangeArrowheads="1"/>
              </p:cNvSpPr>
              <p:nvPr/>
            </p:nvSpPr>
            <p:spPr bwMode="auto">
              <a:xfrm>
                <a:off x="638" y="2619"/>
                <a:ext cx="384" cy="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28698" name="Text Box 105"/>
              <p:cNvSpPr txBox="1">
                <a:spLocks noChangeArrowheads="1"/>
              </p:cNvSpPr>
              <p:nvPr/>
            </p:nvSpPr>
            <p:spPr bwMode="auto">
              <a:xfrm>
                <a:off x="732" y="269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TW" smtClean="0"/>
                  <a:t>4</a:t>
                </a:r>
              </a:p>
            </p:txBody>
          </p:sp>
        </p:grpSp>
        <p:grpSp>
          <p:nvGrpSpPr>
            <p:cNvPr id="36878" name="Group 106"/>
            <p:cNvGrpSpPr>
              <a:grpSpLocks/>
            </p:cNvGrpSpPr>
            <p:nvPr/>
          </p:nvGrpSpPr>
          <p:grpSpPr bwMode="auto">
            <a:xfrm>
              <a:off x="4945" y="3114"/>
              <a:ext cx="384" cy="384"/>
              <a:chOff x="658" y="3215"/>
              <a:chExt cx="384" cy="384"/>
            </a:xfrm>
          </p:grpSpPr>
          <p:sp>
            <p:nvSpPr>
              <p:cNvPr id="28695" name="Oval 107"/>
              <p:cNvSpPr>
                <a:spLocks noChangeArrowheads="1"/>
              </p:cNvSpPr>
              <p:nvPr/>
            </p:nvSpPr>
            <p:spPr bwMode="auto">
              <a:xfrm>
                <a:off x="658" y="3215"/>
                <a:ext cx="384" cy="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28696" name="Text Box 108"/>
              <p:cNvSpPr txBox="1">
                <a:spLocks noChangeArrowheads="1"/>
              </p:cNvSpPr>
              <p:nvPr/>
            </p:nvSpPr>
            <p:spPr bwMode="auto">
              <a:xfrm>
                <a:off x="752" y="328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TW" smtClean="0"/>
                  <a:t>5</a:t>
                </a:r>
              </a:p>
            </p:txBody>
          </p:sp>
        </p:grpSp>
        <p:grpSp>
          <p:nvGrpSpPr>
            <p:cNvPr id="36879" name="Group 109"/>
            <p:cNvGrpSpPr>
              <a:grpSpLocks/>
            </p:cNvGrpSpPr>
            <p:nvPr/>
          </p:nvGrpSpPr>
          <p:grpSpPr bwMode="auto">
            <a:xfrm>
              <a:off x="4945" y="3689"/>
              <a:ext cx="384" cy="384"/>
              <a:chOff x="691" y="3744"/>
              <a:chExt cx="384" cy="384"/>
            </a:xfrm>
          </p:grpSpPr>
          <p:sp>
            <p:nvSpPr>
              <p:cNvPr id="28693" name="Oval 110"/>
              <p:cNvSpPr>
                <a:spLocks noChangeArrowheads="1"/>
              </p:cNvSpPr>
              <p:nvPr/>
            </p:nvSpPr>
            <p:spPr bwMode="auto">
              <a:xfrm>
                <a:off x="691" y="3744"/>
                <a:ext cx="384" cy="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28694" name="Text Box 111"/>
              <p:cNvSpPr txBox="1">
                <a:spLocks noChangeArrowheads="1"/>
              </p:cNvSpPr>
              <p:nvPr/>
            </p:nvSpPr>
            <p:spPr bwMode="auto">
              <a:xfrm>
                <a:off x="785" y="381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TW" smtClean="0"/>
                  <a:t>6</a:t>
                </a:r>
              </a:p>
            </p:txBody>
          </p:sp>
        </p:grpSp>
        <p:grpSp>
          <p:nvGrpSpPr>
            <p:cNvPr id="36880" name="Group 112"/>
            <p:cNvGrpSpPr>
              <a:grpSpLocks/>
            </p:cNvGrpSpPr>
            <p:nvPr/>
          </p:nvGrpSpPr>
          <p:grpSpPr bwMode="auto">
            <a:xfrm>
              <a:off x="4944" y="816"/>
              <a:ext cx="384" cy="384"/>
              <a:chOff x="576" y="871"/>
              <a:chExt cx="384" cy="384"/>
            </a:xfrm>
          </p:grpSpPr>
          <p:sp>
            <p:nvSpPr>
              <p:cNvPr id="28691" name="Oval 113"/>
              <p:cNvSpPr>
                <a:spLocks noChangeArrowheads="1"/>
              </p:cNvSpPr>
              <p:nvPr/>
            </p:nvSpPr>
            <p:spPr bwMode="auto">
              <a:xfrm>
                <a:off x="576" y="871"/>
                <a:ext cx="384" cy="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28692" name="Text Box 114"/>
              <p:cNvSpPr txBox="1">
                <a:spLocks noChangeArrowheads="1"/>
              </p:cNvSpPr>
              <p:nvPr/>
            </p:nvSpPr>
            <p:spPr bwMode="auto">
              <a:xfrm>
                <a:off x="670" y="94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0"/>
                    <a:cs typeface="新細明體" charset="0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zh-TW" smtClean="0"/>
                  <a:t>1</a:t>
                </a:r>
              </a:p>
            </p:txBody>
          </p:sp>
        </p:grpSp>
        <p:sp>
          <p:nvSpPr>
            <p:cNvPr id="28690" name="Text Box 120"/>
            <p:cNvSpPr txBox="1">
              <a:spLocks noChangeArrowheads="1"/>
            </p:cNvSpPr>
            <p:nvPr/>
          </p:nvSpPr>
          <p:spPr bwMode="auto">
            <a:xfrm>
              <a:off x="4848" y="480"/>
              <a:ext cx="5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mtClean="0"/>
                <a:t>DONE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276"/>
            <a:ext cx="8229600" cy="1143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新細明體" charset="0"/>
              </a:rPr>
              <a:t>A Simple Java Implementation</a:t>
            </a:r>
            <a:endParaRPr lang="en-US" altLang="zh-TW" dirty="0">
              <a:ea typeface="新細明體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484313"/>
            <a:ext cx="6408738" cy="4525962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1600" dirty="0">
                <a:ea typeface="新細明體" charset="0"/>
              </a:rPr>
              <a:t>public </a:t>
            </a:r>
            <a:r>
              <a:rPr lang="en-US" altLang="zh-TW" sz="1600" dirty="0" smtClean="0">
                <a:ea typeface="新細明體" charset="0"/>
              </a:rPr>
              <a:t>void </a:t>
            </a:r>
            <a:r>
              <a:rPr lang="en-US" altLang="zh-TW" sz="1600" dirty="0" err="1">
                <a:ea typeface="新細明體" charset="0"/>
              </a:rPr>
              <a:t>insertionSort</a:t>
            </a:r>
            <a:r>
              <a:rPr lang="en-US" altLang="zh-TW" sz="1600" dirty="0">
                <a:ea typeface="新細明體" charset="0"/>
              </a:rPr>
              <a:t> (</a:t>
            </a:r>
            <a:r>
              <a:rPr lang="en-US" altLang="zh-TW" sz="1600" dirty="0">
                <a:solidFill>
                  <a:srgbClr val="FF0066"/>
                </a:solidFill>
                <a:ea typeface="新細明體" charset="0"/>
              </a:rPr>
              <a:t>Comparable[] list</a:t>
            </a:r>
            <a:r>
              <a:rPr lang="en-US" altLang="zh-TW" sz="1600" dirty="0">
                <a:ea typeface="新細明體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1600" dirty="0">
                <a:ea typeface="新細明體" charset="0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1600" dirty="0">
                <a:ea typeface="新細明體" charset="0"/>
              </a:rPr>
              <a:t>      for (</a:t>
            </a:r>
            <a:r>
              <a:rPr lang="en-US" altLang="zh-TW" sz="1600" dirty="0" err="1">
                <a:ea typeface="新細明體" charset="0"/>
              </a:rPr>
              <a:t>int</a:t>
            </a:r>
            <a:r>
              <a:rPr lang="en-US" altLang="zh-TW" sz="1600" dirty="0">
                <a:ea typeface="新細明體" charset="0"/>
              </a:rPr>
              <a:t> index = 1; index &lt; </a:t>
            </a:r>
            <a:r>
              <a:rPr lang="en-US" altLang="zh-TW" sz="1600" dirty="0" err="1">
                <a:ea typeface="新細明體" charset="0"/>
              </a:rPr>
              <a:t>list.length</a:t>
            </a:r>
            <a:r>
              <a:rPr lang="en-US" altLang="zh-TW" sz="1600" dirty="0">
                <a:ea typeface="新細明體" charset="0"/>
              </a:rPr>
              <a:t>; index++)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1600" dirty="0">
                <a:ea typeface="新細明體" charset="0"/>
              </a:rPr>
              <a:t>     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1600" dirty="0">
                <a:ea typeface="新細明體" charset="0"/>
              </a:rPr>
              <a:t>         </a:t>
            </a:r>
            <a:r>
              <a:rPr lang="en-US" altLang="zh-TW" sz="1600" dirty="0">
                <a:solidFill>
                  <a:srgbClr val="FF0066"/>
                </a:solidFill>
                <a:ea typeface="新細明體" charset="0"/>
              </a:rPr>
              <a:t>Comparable</a:t>
            </a:r>
            <a:r>
              <a:rPr lang="en-US" altLang="zh-TW" sz="1600" dirty="0">
                <a:ea typeface="新細明體" charset="0"/>
              </a:rPr>
              <a:t> key = list[index];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1600" dirty="0">
                <a:ea typeface="新細明體" charset="0"/>
              </a:rPr>
              <a:t>         </a:t>
            </a:r>
            <a:r>
              <a:rPr lang="en-US" altLang="zh-TW" sz="1600" dirty="0" err="1">
                <a:ea typeface="新細明體" charset="0"/>
              </a:rPr>
              <a:t>int</a:t>
            </a:r>
            <a:r>
              <a:rPr lang="en-US" altLang="zh-TW" sz="1600" dirty="0">
                <a:ea typeface="新細明體" charset="0"/>
              </a:rPr>
              <a:t> position = index;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TW" sz="1600" dirty="0">
              <a:ea typeface="新細明體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1600" dirty="0">
                <a:ea typeface="新細明體" charset="0"/>
              </a:rPr>
              <a:t>         //  Shift larger values to the right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1600" dirty="0">
                <a:ea typeface="新細明體" charset="0"/>
              </a:rPr>
              <a:t>         while (position &gt; 0 &amp;&amp; </a:t>
            </a:r>
            <a:r>
              <a:rPr lang="en-US" altLang="zh-TW" sz="1600" dirty="0" err="1">
                <a:solidFill>
                  <a:srgbClr val="FF0066"/>
                </a:solidFill>
                <a:ea typeface="新細明體" charset="0"/>
              </a:rPr>
              <a:t>key.compareTo</a:t>
            </a:r>
            <a:r>
              <a:rPr lang="en-US" altLang="zh-TW" sz="1600" dirty="0">
                <a:solidFill>
                  <a:srgbClr val="FF0066"/>
                </a:solidFill>
                <a:ea typeface="新細明體" charset="0"/>
              </a:rPr>
              <a:t>(list[position-1])</a:t>
            </a:r>
            <a:r>
              <a:rPr lang="en-US" altLang="zh-TW" sz="1600" dirty="0">
                <a:ea typeface="新細明體" charset="0"/>
              </a:rPr>
              <a:t> &lt; 0)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1600" dirty="0">
                <a:ea typeface="新細明體" charset="0"/>
              </a:rPr>
              <a:t>        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1600" dirty="0">
                <a:ea typeface="新細明體" charset="0"/>
              </a:rPr>
              <a:t>            list[position] = list[position-1];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1600" dirty="0">
                <a:ea typeface="新細明體" charset="0"/>
              </a:rPr>
              <a:t>            position--;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1600" dirty="0">
                <a:ea typeface="新細明體" charset="0"/>
              </a:rPr>
              <a:t>        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1600" dirty="0">
                <a:ea typeface="新細明體" charset="0"/>
              </a:rPr>
              <a:t> 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1600" dirty="0">
                <a:ea typeface="新細明體" charset="0"/>
              </a:rPr>
              <a:t>         list[position] = key;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1600" dirty="0">
                <a:ea typeface="新細明體" charset="0"/>
              </a:rPr>
              <a:t>     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1600" dirty="0">
                <a:ea typeface="新細明體" charset="0"/>
              </a:rPr>
              <a:t>   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TW" sz="1600" dirty="0">
              <a:ea typeface="新細明體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6235-4AB5-5F4B-AFA0-07671DEAE2CD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0744" y="4529772"/>
            <a:ext cx="35507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HK" dirty="0" smtClean="0"/>
              <a:t>What is the best case running time?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18868" y="5245179"/>
            <a:ext cx="367453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HK" dirty="0" smtClean="0"/>
              <a:t>What is the worst case running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89700"/>
            <a:ext cx="7886700" cy="994172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69056" tIns="34529" rIns="69056" bIns="34529" rtlCol="0" anchor="ctr">
            <a:normAutofit/>
          </a:bodyPr>
          <a:lstStyle/>
          <a:p>
            <a:pPr algn="ctr"/>
            <a:r>
              <a:rPr lang="en-US" altLang="en-US" dirty="0"/>
              <a:t>Recursive Programming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3010" y="1988820"/>
            <a:ext cx="6812280" cy="380619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69056" tIns="34529" rIns="69056" bIns="34529" rtlCol="0">
            <a:normAutofit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sz="2000" dirty="0"/>
              <a:t>A method in Java can invoke itself;  if set up that way, it is called a </a:t>
            </a:r>
            <a:r>
              <a:rPr lang="en-US" altLang="en-US" sz="2000" i="1" dirty="0">
                <a:solidFill>
                  <a:schemeClr val="accent1"/>
                </a:solidFill>
              </a:rPr>
              <a:t>recursive method</a:t>
            </a:r>
            <a:endParaRPr lang="en-US" altLang="en-US" sz="20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sz="2000" dirty="0"/>
              <a:t>The code of a recursive method must be structured to handle both the </a:t>
            </a:r>
            <a:r>
              <a:rPr lang="en-US" altLang="en-US" sz="2000" dirty="0">
                <a:solidFill>
                  <a:srgbClr val="FF0000"/>
                </a:solidFill>
              </a:rPr>
              <a:t>base case </a:t>
            </a:r>
            <a:r>
              <a:rPr lang="en-US" altLang="en-US" sz="2000" dirty="0"/>
              <a:t>and the </a:t>
            </a:r>
            <a:r>
              <a:rPr lang="en-US" altLang="en-US" sz="2000" dirty="0">
                <a:solidFill>
                  <a:srgbClr val="FF0000"/>
                </a:solidFill>
              </a:rPr>
              <a:t>recursive case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sz="2000" dirty="0"/>
              <a:t>Each call to the method sets up a new execution environment, with new parameters and local variables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sz="2000" dirty="0"/>
              <a:t>As with any method call, when the method completes, control returns to the method that invoked it (which may be an earlier invocation of itself)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6175"/>
      </p:ext>
    </p:extLst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392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HK" dirty="0" smtClean="0"/>
              <a:t>Recursion Example: </a:t>
            </a:r>
            <a:br>
              <a:rPr lang="en-HK" dirty="0" smtClean="0"/>
            </a:br>
            <a:r>
              <a:rPr lang="en-HK" dirty="0" smtClean="0"/>
              <a:t>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170" y="2125980"/>
            <a:ext cx="3543300" cy="3566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HK" sz="2800" dirty="0" smtClean="0"/>
              <a:t>F(0) = 1, F(1) = 1</a:t>
            </a:r>
          </a:p>
          <a:p>
            <a:pPr marL="0" indent="0">
              <a:buNone/>
            </a:pPr>
            <a:r>
              <a:rPr lang="en-HK" sz="2800" dirty="0" smtClean="0"/>
              <a:t>F(n) = F(n-1) + F(n-2)</a:t>
            </a:r>
          </a:p>
          <a:p>
            <a:pPr marL="0" indent="0">
              <a:buNone/>
            </a:pPr>
            <a:r>
              <a:rPr lang="en-HK" sz="2800" dirty="0" smtClean="0"/>
              <a:t>What is F(2)?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760470" y="1918266"/>
            <a:ext cx="5166360" cy="377387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panose="02020603050405020304" pitchFamily="18" charset="0"/>
              <a:buNone/>
            </a:pPr>
            <a:r>
              <a:rPr lang="en-US" altLang="en-US" sz="15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method returns the Fibonacci number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>
              <a:buFont typeface="Times" panose="02020603050405020304" pitchFamily="18" charset="0"/>
              <a:buNone/>
            </a:pPr>
            <a:endParaRPr lang="en-US" alt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buFont typeface="Times" panose="02020603050405020304" pitchFamily="18" charset="0"/>
              <a:buNone/>
            </a:pPr>
            <a:endParaRPr lang="en-HK" alt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Times" panose="02020603050405020304" pitchFamily="18" charset="0"/>
              <a:buNone/>
            </a:pPr>
            <a:endParaRPr lang="en-HK" alt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Times" panose="02020603050405020304" pitchFamily="18" charset="0"/>
              <a:buNone/>
            </a:pPr>
            <a:endParaRPr lang="en-US" alt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067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033" y="313174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HK" dirty="0"/>
              <a:t>Recursion Example: </a:t>
            </a:r>
            <a:r>
              <a:rPr lang="en-HK" dirty="0" smtClean="0"/>
              <a:t/>
            </a:r>
            <a:br>
              <a:rPr lang="en-HK" dirty="0" smtClean="0"/>
            </a:br>
            <a:r>
              <a:rPr lang="en-US" altLang="en-US" dirty="0" smtClean="0"/>
              <a:t>Towers </a:t>
            </a:r>
            <a:r>
              <a:rPr lang="en-US" altLang="en-US" dirty="0"/>
              <a:t>of Hanoi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5166" y="1771650"/>
            <a:ext cx="7204435" cy="38290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dirty="0"/>
              <a:t>The </a:t>
            </a:r>
            <a:r>
              <a:rPr lang="en-US" altLang="en-US" i="1" dirty="0"/>
              <a:t>Towers of Hanoi</a:t>
            </a:r>
            <a:r>
              <a:rPr lang="en-US" altLang="en-US" dirty="0"/>
              <a:t> is a puzzle made up of three vertical pegs and several disks that slide on the pegs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dirty="0"/>
              <a:t>The disks are of varying size, initially placed on one peg with the largest disk on the bottom with increasingly smaller ones on top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dirty="0"/>
              <a:t>The goal is to move all of the disks from one peg to another under the following rules: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en-US" dirty="0"/>
              <a:t>We can move only one disk at a time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en-US" dirty="0"/>
              <a:t>We cannot move a larger disk on top of a smaller one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93695"/>
      </p:ext>
    </p:extLst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/>
            <a:r>
              <a:rPr lang="en-US" altLang="en-US" dirty="0"/>
              <a:t>Towers of Hanoi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10322" y="1901947"/>
            <a:ext cx="2584847" cy="1339959"/>
            <a:chOff x="638695" y="1138237"/>
            <a:chExt cx="3446462" cy="1786611"/>
          </a:xfrm>
        </p:grpSpPr>
        <p:sp>
          <p:nvSpPr>
            <p:cNvPr id="88068" name="Rectangle 4"/>
            <p:cNvSpPr>
              <a:spLocks noChangeArrowheads="1"/>
            </p:cNvSpPr>
            <p:nvPr/>
          </p:nvSpPr>
          <p:spPr bwMode="auto">
            <a:xfrm>
              <a:off x="638695" y="2205037"/>
              <a:ext cx="3446462" cy="762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69" name="Rectangle 5"/>
            <p:cNvSpPr>
              <a:spLocks noChangeArrowheads="1"/>
            </p:cNvSpPr>
            <p:nvPr/>
          </p:nvSpPr>
          <p:spPr bwMode="auto">
            <a:xfrm>
              <a:off x="1227759" y="1138237"/>
              <a:ext cx="68871" cy="11430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71" name="AutoShape 7"/>
            <p:cNvSpPr>
              <a:spLocks noChangeArrowheads="1"/>
            </p:cNvSpPr>
            <p:nvPr/>
          </p:nvSpPr>
          <p:spPr bwMode="auto">
            <a:xfrm>
              <a:off x="904653" y="1974623"/>
              <a:ext cx="657934" cy="15240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72" name="AutoShape 8"/>
            <p:cNvSpPr>
              <a:spLocks noChangeArrowheads="1"/>
            </p:cNvSpPr>
            <p:nvPr/>
          </p:nvSpPr>
          <p:spPr bwMode="auto">
            <a:xfrm>
              <a:off x="1030672" y="1746023"/>
              <a:ext cx="404432" cy="15240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73" name="Rectangle 9"/>
            <p:cNvSpPr>
              <a:spLocks noChangeArrowheads="1"/>
            </p:cNvSpPr>
            <p:nvPr/>
          </p:nvSpPr>
          <p:spPr bwMode="auto">
            <a:xfrm>
              <a:off x="2328223" y="1138237"/>
              <a:ext cx="68871" cy="11430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74" name="Rectangle 10"/>
            <p:cNvSpPr>
              <a:spLocks noChangeArrowheads="1"/>
            </p:cNvSpPr>
            <p:nvPr/>
          </p:nvSpPr>
          <p:spPr bwMode="auto">
            <a:xfrm>
              <a:off x="3381797" y="1138237"/>
              <a:ext cx="68871" cy="11430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75" name="Text Box 11"/>
            <p:cNvSpPr txBox="1">
              <a:spLocks noChangeArrowheads="1"/>
            </p:cNvSpPr>
            <p:nvPr/>
          </p:nvSpPr>
          <p:spPr bwMode="auto">
            <a:xfrm>
              <a:off x="1063676" y="2493962"/>
              <a:ext cx="2599430" cy="430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500" dirty="0">
                  <a:latin typeface="Times New Roman" panose="02020603050405020304" pitchFamily="18" charset="0"/>
                </a:rPr>
                <a:t>Original Configuration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80325" y="1898895"/>
            <a:ext cx="2584847" cy="1339959"/>
            <a:chOff x="4266858" y="1138237"/>
            <a:chExt cx="3446463" cy="1786611"/>
          </a:xfrm>
        </p:grpSpPr>
        <p:sp>
          <p:nvSpPr>
            <p:cNvPr id="88077" name="Rectangle 13"/>
            <p:cNvSpPr>
              <a:spLocks noChangeArrowheads="1"/>
            </p:cNvSpPr>
            <p:nvPr/>
          </p:nvSpPr>
          <p:spPr bwMode="auto">
            <a:xfrm>
              <a:off x="4266858" y="2205037"/>
              <a:ext cx="3446463" cy="762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78" name="Rectangle 14"/>
            <p:cNvSpPr>
              <a:spLocks noChangeArrowheads="1"/>
            </p:cNvSpPr>
            <p:nvPr/>
          </p:nvSpPr>
          <p:spPr bwMode="auto">
            <a:xfrm>
              <a:off x="4855922" y="1138237"/>
              <a:ext cx="68871" cy="11430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80" name="AutoShape 16"/>
            <p:cNvSpPr>
              <a:spLocks noChangeArrowheads="1"/>
            </p:cNvSpPr>
            <p:nvPr/>
          </p:nvSpPr>
          <p:spPr bwMode="auto">
            <a:xfrm>
              <a:off x="4539665" y="1970868"/>
              <a:ext cx="657934" cy="15240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81" name="Rectangle 17"/>
            <p:cNvSpPr>
              <a:spLocks noChangeArrowheads="1"/>
            </p:cNvSpPr>
            <p:nvPr/>
          </p:nvSpPr>
          <p:spPr bwMode="auto">
            <a:xfrm>
              <a:off x="5956387" y="1138237"/>
              <a:ext cx="68871" cy="11430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82" name="Rectangle 18"/>
            <p:cNvSpPr>
              <a:spLocks noChangeArrowheads="1"/>
            </p:cNvSpPr>
            <p:nvPr/>
          </p:nvSpPr>
          <p:spPr bwMode="auto">
            <a:xfrm>
              <a:off x="7009961" y="1138237"/>
              <a:ext cx="68871" cy="11430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83" name="Text Box 19"/>
            <p:cNvSpPr txBox="1">
              <a:spLocks noChangeArrowheads="1"/>
            </p:cNvSpPr>
            <p:nvPr/>
          </p:nvSpPr>
          <p:spPr bwMode="auto">
            <a:xfrm>
              <a:off x="5473037" y="2493962"/>
              <a:ext cx="1037037" cy="430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500">
                  <a:latin typeface="Times New Roman" panose="02020603050405020304" pitchFamily="18" charset="0"/>
                </a:rPr>
                <a:t>Move 1</a:t>
              </a:r>
            </a:p>
          </p:txBody>
        </p:sp>
        <p:sp>
          <p:nvSpPr>
            <p:cNvPr id="88084" name="AutoShape 20"/>
            <p:cNvSpPr>
              <a:spLocks noChangeArrowheads="1"/>
            </p:cNvSpPr>
            <p:nvPr/>
          </p:nvSpPr>
          <p:spPr bwMode="auto">
            <a:xfrm>
              <a:off x="5787874" y="1967113"/>
              <a:ext cx="404432" cy="15240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36698" y="4045205"/>
            <a:ext cx="2584847" cy="1339959"/>
            <a:chOff x="7893557" y="1136423"/>
            <a:chExt cx="3446463" cy="1786611"/>
          </a:xfrm>
        </p:grpSpPr>
        <p:sp>
          <p:nvSpPr>
            <p:cNvPr id="88095" name="Rectangle 31"/>
            <p:cNvSpPr>
              <a:spLocks noChangeArrowheads="1"/>
            </p:cNvSpPr>
            <p:nvPr/>
          </p:nvSpPr>
          <p:spPr bwMode="auto">
            <a:xfrm>
              <a:off x="7893557" y="2203223"/>
              <a:ext cx="3446463" cy="762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96" name="Rectangle 32"/>
            <p:cNvSpPr>
              <a:spLocks noChangeArrowheads="1"/>
            </p:cNvSpPr>
            <p:nvPr/>
          </p:nvSpPr>
          <p:spPr bwMode="auto">
            <a:xfrm>
              <a:off x="8482621" y="1136423"/>
              <a:ext cx="68871" cy="11430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98" name="Rectangle 34"/>
            <p:cNvSpPr>
              <a:spLocks noChangeArrowheads="1"/>
            </p:cNvSpPr>
            <p:nvPr/>
          </p:nvSpPr>
          <p:spPr bwMode="auto">
            <a:xfrm>
              <a:off x="9583086" y="1136423"/>
              <a:ext cx="68871" cy="11430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99" name="Rectangle 35"/>
            <p:cNvSpPr>
              <a:spLocks noChangeArrowheads="1"/>
            </p:cNvSpPr>
            <p:nvPr/>
          </p:nvSpPr>
          <p:spPr bwMode="auto">
            <a:xfrm>
              <a:off x="10636660" y="1136423"/>
              <a:ext cx="68871" cy="11430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100" name="Text Box 36"/>
            <p:cNvSpPr txBox="1">
              <a:spLocks noChangeArrowheads="1"/>
            </p:cNvSpPr>
            <p:nvPr/>
          </p:nvSpPr>
          <p:spPr bwMode="auto">
            <a:xfrm>
              <a:off x="9099736" y="2492148"/>
              <a:ext cx="1037037" cy="430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500">
                  <a:latin typeface="Times New Roman" panose="02020603050405020304" pitchFamily="18" charset="0"/>
                </a:rPr>
                <a:t>Move 2</a:t>
              </a:r>
            </a:p>
          </p:txBody>
        </p:sp>
        <p:sp>
          <p:nvSpPr>
            <p:cNvPr id="88101" name="AutoShape 37"/>
            <p:cNvSpPr>
              <a:spLocks noChangeArrowheads="1"/>
            </p:cNvSpPr>
            <p:nvPr/>
          </p:nvSpPr>
          <p:spPr bwMode="auto">
            <a:xfrm>
              <a:off x="9421611" y="1960069"/>
              <a:ext cx="404432" cy="15240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102" name="AutoShape 38"/>
            <p:cNvSpPr>
              <a:spLocks noChangeArrowheads="1"/>
            </p:cNvSpPr>
            <p:nvPr/>
          </p:nvSpPr>
          <p:spPr bwMode="auto">
            <a:xfrm>
              <a:off x="10318394" y="1974623"/>
              <a:ext cx="657934" cy="15240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040932" y="6324600"/>
            <a:ext cx="1905000" cy="457200"/>
          </a:xfrm>
        </p:spPr>
        <p:txBody>
          <a:bodyPr/>
          <a:lstStyle/>
          <a:p>
            <a:fld id="{E06D0087-D098-4E63-8762-79080BE8CBA0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06701" y="4045206"/>
            <a:ext cx="2584847" cy="1339959"/>
            <a:chOff x="6475115" y="4961693"/>
            <a:chExt cx="3446463" cy="1786611"/>
          </a:xfrm>
        </p:grpSpPr>
        <p:sp>
          <p:nvSpPr>
            <p:cNvPr id="69" name="Rectangle 30"/>
            <p:cNvSpPr>
              <a:spLocks noChangeArrowheads="1"/>
            </p:cNvSpPr>
            <p:nvPr/>
          </p:nvSpPr>
          <p:spPr bwMode="auto">
            <a:xfrm>
              <a:off x="8164644" y="4961693"/>
              <a:ext cx="68871" cy="11430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0" name="Rectangle 31"/>
            <p:cNvSpPr>
              <a:spLocks noChangeArrowheads="1"/>
            </p:cNvSpPr>
            <p:nvPr/>
          </p:nvSpPr>
          <p:spPr bwMode="auto">
            <a:xfrm>
              <a:off x="6475115" y="6028493"/>
              <a:ext cx="3446463" cy="762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1" name="Rectangle 32"/>
            <p:cNvSpPr>
              <a:spLocks noChangeArrowheads="1"/>
            </p:cNvSpPr>
            <p:nvPr/>
          </p:nvSpPr>
          <p:spPr bwMode="auto">
            <a:xfrm>
              <a:off x="7064179" y="4961693"/>
              <a:ext cx="68871" cy="11430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9218218" y="4961693"/>
              <a:ext cx="68871" cy="11430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3" name="Text Box 34"/>
            <p:cNvSpPr txBox="1">
              <a:spLocks noChangeArrowheads="1"/>
            </p:cNvSpPr>
            <p:nvPr/>
          </p:nvSpPr>
          <p:spPr bwMode="auto">
            <a:xfrm>
              <a:off x="7316204" y="6317418"/>
              <a:ext cx="1770144" cy="430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500" dirty="0">
                  <a:latin typeface="Times New Roman" panose="02020603050405020304" pitchFamily="18" charset="0"/>
                </a:rPr>
                <a:t>Move 3</a:t>
              </a:r>
              <a:r>
                <a:rPr lang="en-US" alt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(done)</a:t>
              </a:r>
            </a:p>
          </p:txBody>
        </p:sp>
        <p:sp>
          <p:nvSpPr>
            <p:cNvPr id="75" name="AutoShape 36"/>
            <p:cNvSpPr>
              <a:spLocks noChangeArrowheads="1"/>
            </p:cNvSpPr>
            <p:nvPr/>
          </p:nvSpPr>
          <p:spPr bwMode="auto">
            <a:xfrm>
              <a:off x="8920756" y="5804240"/>
              <a:ext cx="657934" cy="15240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6" name="AutoShape 37"/>
            <p:cNvSpPr>
              <a:spLocks noChangeArrowheads="1"/>
            </p:cNvSpPr>
            <p:nvPr/>
          </p:nvSpPr>
          <p:spPr bwMode="auto">
            <a:xfrm>
              <a:off x="9048240" y="5575640"/>
              <a:ext cx="404432" cy="15240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686863"/>
      </p:ext>
    </p:extLst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/>
            <a:r>
              <a:rPr lang="en-US" altLang="en-US" dirty="0"/>
              <a:t>Towers of Hanoi</a:t>
            </a:r>
          </a:p>
        </p:txBody>
      </p:sp>
      <p:grpSp>
        <p:nvGrpSpPr>
          <p:cNvPr id="88067" name="Group 3"/>
          <p:cNvGrpSpPr>
            <a:grpSpLocks/>
          </p:cNvGrpSpPr>
          <p:nvPr/>
        </p:nvGrpSpPr>
        <p:grpSpPr bwMode="auto">
          <a:xfrm>
            <a:off x="479021" y="1710928"/>
            <a:ext cx="2584847" cy="1339453"/>
            <a:chOff x="480" y="912"/>
            <a:chExt cx="2352" cy="1125"/>
          </a:xfrm>
        </p:grpSpPr>
        <p:sp>
          <p:nvSpPr>
            <p:cNvPr id="88068" name="Rectangle 4"/>
            <p:cNvSpPr>
              <a:spLocks noChangeArrowheads="1"/>
            </p:cNvSpPr>
            <p:nvPr/>
          </p:nvSpPr>
          <p:spPr bwMode="auto">
            <a:xfrm>
              <a:off x="480" y="1584"/>
              <a:ext cx="2352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69" name="Rectangle 5"/>
            <p:cNvSpPr>
              <a:spLocks noChangeArrowheads="1"/>
            </p:cNvSpPr>
            <p:nvPr/>
          </p:nvSpPr>
          <p:spPr bwMode="auto">
            <a:xfrm>
              <a:off x="882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70" name="AutoShape 6"/>
            <p:cNvSpPr>
              <a:spLocks noChangeArrowheads="1"/>
            </p:cNvSpPr>
            <p:nvPr/>
          </p:nvSpPr>
          <p:spPr bwMode="auto">
            <a:xfrm>
              <a:off x="576" y="1440"/>
              <a:ext cx="62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71" name="AutoShape 7"/>
            <p:cNvSpPr>
              <a:spLocks noChangeArrowheads="1"/>
            </p:cNvSpPr>
            <p:nvPr/>
          </p:nvSpPr>
          <p:spPr bwMode="auto">
            <a:xfrm>
              <a:off x="664" y="1296"/>
              <a:ext cx="449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72" name="AutoShape 8"/>
            <p:cNvSpPr>
              <a:spLocks noChangeArrowheads="1"/>
            </p:cNvSpPr>
            <p:nvPr/>
          </p:nvSpPr>
          <p:spPr bwMode="auto">
            <a:xfrm>
              <a:off x="750" y="1152"/>
              <a:ext cx="2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73" name="Rectangle 9"/>
            <p:cNvSpPr>
              <a:spLocks noChangeArrowheads="1"/>
            </p:cNvSpPr>
            <p:nvPr/>
          </p:nvSpPr>
          <p:spPr bwMode="auto">
            <a:xfrm>
              <a:off x="1633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74" name="Rectangle 10"/>
            <p:cNvSpPr>
              <a:spLocks noChangeArrowheads="1"/>
            </p:cNvSpPr>
            <p:nvPr/>
          </p:nvSpPr>
          <p:spPr bwMode="auto">
            <a:xfrm>
              <a:off x="2352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75" name="Text Box 11"/>
            <p:cNvSpPr txBox="1">
              <a:spLocks noChangeArrowheads="1"/>
            </p:cNvSpPr>
            <p:nvPr/>
          </p:nvSpPr>
          <p:spPr bwMode="auto">
            <a:xfrm>
              <a:off x="770" y="1766"/>
              <a:ext cx="177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500" dirty="0">
                  <a:latin typeface="Times New Roman" panose="02020603050405020304" pitchFamily="18" charset="0"/>
                </a:rPr>
                <a:t>Original Configuration</a:t>
              </a:r>
            </a:p>
          </p:txBody>
        </p:sp>
      </p:grpSp>
      <p:grpSp>
        <p:nvGrpSpPr>
          <p:cNvPr id="88076" name="Group 12"/>
          <p:cNvGrpSpPr>
            <a:grpSpLocks/>
          </p:cNvGrpSpPr>
          <p:nvPr/>
        </p:nvGrpSpPr>
        <p:grpSpPr bwMode="auto">
          <a:xfrm>
            <a:off x="3200144" y="1710928"/>
            <a:ext cx="2584847" cy="1339453"/>
            <a:chOff x="3408" y="912"/>
            <a:chExt cx="2352" cy="1125"/>
          </a:xfrm>
        </p:grpSpPr>
        <p:sp>
          <p:nvSpPr>
            <p:cNvPr id="88077" name="Rectangle 13"/>
            <p:cNvSpPr>
              <a:spLocks noChangeArrowheads="1"/>
            </p:cNvSpPr>
            <p:nvPr/>
          </p:nvSpPr>
          <p:spPr bwMode="auto">
            <a:xfrm>
              <a:off x="3408" y="1584"/>
              <a:ext cx="2352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78" name="Rectangle 14"/>
            <p:cNvSpPr>
              <a:spLocks noChangeArrowheads="1"/>
            </p:cNvSpPr>
            <p:nvPr/>
          </p:nvSpPr>
          <p:spPr bwMode="auto">
            <a:xfrm>
              <a:off x="3810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79" name="AutoShape 15"/>
            <p:cNvSpPr>
              <a:spLocks noChangeArrowheads="1"/>
            </p:cNvSpPr>
            <p:nvPr/>
          </p:nvSpPr>
          <p:spPr bwMode="auto">
            <a:xfrm>
              <a:off x="3504" y="1440"/>
              <a:ext cx="62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80" name="AutoShape 16"/>
            <p:cNvSpPr>
              <a:spLocks noChangeArrowheads="1"/>
            </p:cNvSpPr>
            <p:nvPr/>
          </p:nvSpPr>
          <p:spPr bwMode="auto">
            <a:xfrm>
              <a:off x="3592" y="1296"/>
              <a:ext cx="449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81" name="Rectangle 17"/>
            <p:cNvSpPr>
              <a:spLocks noChangeArrowheads="1"/>
            </p:cNvSpPr>
            <p:nvPr/>
          </p:nvSpPr>
          <p:spPr bwMode="auto">
            <a:xfrm>
              <a:off x="4561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82" name="Rectangle 18"/>
            <p:cNvSpPr>
              <a:spLocks noChangeArrowheads="1"/>
            </p:cNvSpPr>
            <p:nvPr/>
          </p:nvSpPr>
          <p:spPr bwMode="auto">
            <a:xfrm>
              <a:off x="5280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83" name="Text Box 19"/>
            <p:cNvSpPr txBox="1">
              <a:spLocks noChangeArrowheads="1"/>
            </p:cNvSpPr>
            <p:nvPr/>
          </p:nvSpPr>
          <p:spPr bwMode="auto">
            <a:xfrm>
              <a:off x="4232" y="1766"/>
              <a:ext cx="70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500">
                  <a:latin typeface="Times New Roman" panose="02020603050405020304" pitchFamily="18" charset="0"/>
                </a:rPr>
                <a:t>Move 1</a:t>
              </a:r>
            </a:p>
          </p:txBody>
        </p:sp>
        <p:sp>
          <p:nvSpPr>
            <p:cNvPr id="88084" name="AutoShape 20"/>
            <p:cNvSpPr>
              <a:spLocks noChangeArrowheads="1"/>
            </p:cNvSpPr>
            <p:nvPr/>
          </p:nvSpPr>
          <p:spPr bwMode="auto">
            <a:xfrm>
              <a:off x="5157" y="1419"/>
              <a:ext cx="2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8085" name="Group 21"/>
          <p:cNvGrpSpPr>
            <a:grpSpLocks/>
          </p:cNvGrpSpPr>
          <p:nvPr/>
        </p:nvGrpSpPr>
        <p:grpSpPr bwMode="auto">
          <a:xfrm>
            <a:off x="457201" y="3159012"/>
            <a:ext cx="2584847" cy="1339453"/>
            <a:chOff x="3408" y="2592"/>
            <a:chExt cx="2352" cy="1125"/>
          </a:xfrm>
        </p:grpSpPr>
        <p:sp>
          <p:nvSpPr>
            <p:cNvPr id="88086" name="Rectangle 22"/>
            <p:cNvSpPr>
              <a:spLocks noChangeArrowheads="1"/>
            </p:cNvSpPr>
            <p:nvPr/>
          </p:nvSpPr>
          <p:spPr bwMode="auto">
            <a:xfrm>
              <a:off x="4561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87" name="Rectangle 23"/>
            <p:cNvSpPr>
              <a:spLocks noChangeArrowheads="1"/>
            </p:cNvSpPr>
            <p:nvPr/>
          </p:nvSpPr>
          <p:spPr bwMode="auto">
            <a:xfrm>
              <a:off x="3408" y="3264"/>
              <a:ext cx="2352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88" name="Rectangle 24"/>
            <p:cNvSpPr>
              <a:spLocks noChangeArrowheads="1"/>
            </p:cNvSpPr>
            <p:nvPr/>
          </p:nvSpPr>
          <p:spPr bwMode="auto">
            <a:xfrm>
              <a:off x="3810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89" name="AutoShape 25"/>
            <p:cNvSpPr>
              <a:spLocks noChangeArrowheads="1"/>
            </p:cNvSpPr>
            <p:nvPr/>
          </p:nvSpPr>
          <p:spPr bwMode="auto">
            <a:xfrm>
              <a:off x="3504" y="3120"/>
              <a:ext cx="62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90" name="AutoShape 26"/>
            <p:cNvSpPr>
              <a:spLocks noChangeArrowheads="1"/>
            </p:cNvSpPr>
            <p:nvPr/>
          </p:nvSpPr>
          <p:spPr bwMode="auto">
            <a:xfrm>
              <a:off x="4359" y="3120"/>
              <a:ext cx="449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91" name="Rectangle 27"/>
            <p:cNvSpPr>
              <a:spLocks noChangeArrowheads="1"/>
            </p:cNvSpPr>
            <p:nvPr/>
          </p:nvSpPr>
          <p:spPr bwMode="auto">
            <a:xfrm>
              <a:off x="5280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92" name="Text Box 28"/>
            <p:cNvSpPr txBox="1">
              <a:spLocks noChangeArrowheads="1"/>
            </p:cNvSpPr>
            <p:nvPr/>
          </p:nvSpPr>
          <p:spPr bwMode="auto">
            <a:xfrm>
              <a:off x="4232" y="3446"/>
              <a:ext cx="70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500">
                  <a:latin typeface="Times New Roman" panose="02020603050405020304" pitchFamily="18" charset="0"/>
                </a:rPr>
                <a:t>Move 3</a:t>
              </a:r>
            </a:p>
          </p:txBody>
        </p:sp>
        <p:sp>
          <p:nvSpPr>
            <p:cNvPr id="88093" name="AutoShape 29"/>
            <p:cNvSpPr>
              <a:spLocks noChangeArrowheads="1"/>
            </p:cNvSpPr>
            <p:nvPr/>
          </p:nvSpPr>
          <p:spPr bwMode="auto">
            <a:xfrm>
              <a:off x="4446" y="2976"/>
              <a:ext cx="2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8094" name="Group 30"/>
          <p:cNvGrpSpPr>
            <a:grpSpLocks/>
          </p:cNvGrpSpPr>
          <p:nvPr/>
        </p:nvGrpSpPr>
        <p:grpSpPr bwMode="auto">
          <a:xfrm>
            <a:off x="5920168" y="1709568"/>
            <a:ext cx="2584847" cy="1339453"/>
            <a:chOff x="480" y="2592"/>
            <a:chExt cx="2352" cy="1125"/>
          </a:xfrm>
        </p:grpSpPr>
        <p:sp>
          <p:nvSpPr>
            <p:cNvPr id="88095" name="Rectangle 31"/>
            <p:cNvSpPr>
              <a:spLocks noChangeArrowheads="1"/>
            </p:cNvSpPr>
            <p:nvPr/>
          </p:nvSpPr>
          <p:spPr bwMode="auto">
            <a:xfrm>
              <a:off x="480" y="3264"/>
              <a:ext cx="2352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96" name="Rectangle 32"/>
            <p:cNvSpPr>
              <a:spLocks noChangeArrowheads="1"/>
            </p:cNvSpPr>
            <p:nvPr/>
          </p:nvSpPr>
          <p:spPr bwMode="auto">
            <a:xfrm>
              <a:off x="882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97" name="AutoShape 33"/>
            <p:cNvSpPr>
              <a:spLocks noChangeArrowheads="1"/>
            </p:cNvSpPr>
            <p:nvPr/>
          </p:nvSpPr>
          <p:spPr bwMode="auto">
            <a:xfrm>
              <a:off x="576" y="3120"/>
              <a:ext cx="62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98" name="Rectangle 34"/>
            <p:cNvSpPr>
              <a:spLocks noChangeArrowheads="1"/>
            </p:cNvSpPr>
            <p:nvPr/>
          </p:nvSpPr>
          <p:spPr bwMode="auto">
            <a:xfrm>
              <a:off x="1633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99" name="Rectangle 35"/>
            <p:cNvSpPr>
              <a:spLocks noChangeArrowheads="1"/>
            </p:cNvSpPr>
            <p:nvPr/>
          </p:nvSpPr>
          <p:spPr bwMode="auto">
            <a:xfrm>
              <a:off x="2352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100" name="Text Box 36"/>
            <p:cNvSpPr txBox="1">
              <a:spLocks noChangeArrowheads="1"/>
            </p:cNvSpPr>
            <p:nvPr/>
          </p:nvSpPr>
          <p:spPr bwMode="auto">
            <a:xfrm>
              <a:off x="1304" y="3446"/>
              <a:ext cx="70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500">
                  <a:latin typeface="Times New Roman" panose="02020603050405020304" pitchFamily="18" charset="0"/>
                </a:rPr>
                <a:t>Move 2</a:t>
              </a:r>
            </a:p>
          </p:txBody>
        </p:sp>
        <p:sp>
          <p:nvSpPr>
            <p:cNvPr id="88101" name="AutoShape 37"/>
            <p:cNvSpPr>
              <a:spLocks noChangeArrowheads="1"/>
            </p:cNvSpPr>
            <p:nvPr/>
          </p:nvSpPr>
          <p:spPr bwMode="auto">
            <a:xfrm>
              <a:off x="2238" y="3120"/>
              <a:ext cx="2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102" name="AutoShape 38"/>
            <p:cNvSpPr>
              <a:spLocks noChangeArrowheads="1"/>
            </p:cNvSpPr>
            <p:nvPr/>
          </p:nvSpPr>
          <p:spPr bwMode="auto">
            <a:xfrm>
              <a:off x="1428" y="3120"/>
              <a:ext cx="449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076648" y="6315925"/>
            <a:ext cx="1905000" cy="457200"/>
          </a:xfrm>
        </p:spPr>
        <p:txBody>
          <a:bodyPr/>
          <a:lstStyle/>
          <a:p>
            <a:fld id="{E06D0087-D098-4E63-8762-79080BE8CBA0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grpSp>
        <p:nvGrpSpPr>
          <p:cNvPr id="41" name="Group 38"/>
          <p:cNvGrpSpPr>
            <a:grpSpLocks/>
          </p:cNvGrpSpPr>
          <p:nvPr/>
        </p:nvGrpSpPr>
        <p:grpSpPr bwMode="auto">
          <a:xfrm>
            <a:off x="3168432" y="3159012"/>
            <a:ext cx="2584847" cy="1339453"/>
            <a:chOff x="443" y="912"/>
            <a:chExt cx="2171" cy="1125"/>
          </a:xfrm>
        </p:grpSpPr>
        <p:sp>
          <p:nvSpPr>
            <p:cNvPr id="42" name="Rectangle 2"/>
            <p:cNvSpPr>
              <a:spLocks noChangeArrowheads="1"/>
            </p:cNvSpPr>
            <p:nvPr/>
          </p:nvSpPr>
          <p:spPr bwMode="auto">
            <a:xfrm>
              <a:off x="2171" y="912"/>
              <a:ext cx="43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1507" y="912"/>
              <a:ext cx="44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443" y="1584"/>
              <a:ext cx="2171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814" y="912"/>
              <a:ext cx="44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6" name="AutoShape 7"/>
            <p:cNvSpPr>
              <a:spLocks noChangeArrowheads="1"/>
            </p:cNvSpPr>
            <p:nvPr/>
          </p:nvSpPr>
          <p:spPr bwMode="auto">
            <a:xfrm>
              <a:off x="1905" y="1440"/>
              <a:ext cx="5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" name="AutoShape 8"/>
            <p:cNvSpPr>
              <a:spLocks noChangeArrowheads="1"/>
            </p:cNvSpPr>
            <p:nvPr/>
          </p:nvSpPr>
          <p:spPr bwMode="auto">
            <a:xfrm>
              <a:off x="1314" y="1440"/>
              <a:ext cx="41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" name="AutoShape 9"/>
            <p:cNvSpPr>
              <a:spLocks noChangeArrowheads="1"/>
            </p:cNvSpPr>
            <p:nvPr/>
          </p:nvSpPr>
          <p:spPr bwMode="auto">
            <a:xfrm>
              <a:off x="1393" y="1296"/>
              <a:ext cx="255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1203" y="1766"/>
              <a:ext cx="65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500">
                  <a:latin typeface="Times New Roman" panose="02020603050405020304" pitchFamily="18" charset="0"/>
                </a:rPr>
                <a:t>Move 4</a:t>
              </a:r>
            </a:p>
          </p:txBody>
        </p:sp>
      </p:grpSp>
      <p:grpSp>
        <p:nvGrpSpPr>
          <p:cNvPr id="50" name="Group 11"/>
          <p:cNvGrpSpPr>
            <a:grpSpLocks/>
          </p:cNvGrpSpPr>
          <p:nvPr/>
        </p:nvGrpSpPr>
        <p:grpSpPr bwMode="auto">
          <a:xfrm>
            <a:off x="5889010" y="3159012"/>
            <a:ext cx="2584847" cy="1339453"/>
            <a:chOff x="3408" y="912"/>
            <a:chExt cx="2352" cy="1125"/>
          </a:xfrm>
        </p:grpSpPr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3408" y="1584"/>
              <a:ext cx="2352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3810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4561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5280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16"/>
            <p:cNvSpPr txBox="1">
              <a:spLocks noChangeArrowheads="1"/>
            </p:cNvSpPr>
            <p:nvPr/>
          </p:nvSpPr>
          <p:spPr bwMode="auto">
            <a:xfrm>
              <a:off x="4232" y="1766"/>
              <a:ext cx="70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500">
                  <a:latin typeface="Times New Roman" panose="02020603050405020304" pitchFamily="18" charset="0"/>
                </a:rPr>
                <a:t>Move 5</a:t>
              </a:r>
            </a:p>
          </p:txBody>
        </p:sp>
        <p:sp>
          <p:nvSpPr>
            <p:cNvPr id="56" name="AutoShape 17"/>
            <p:cNvSpPr>
              <a:spLocks noChangeArrowheads="1"/>
            </p:cNvSpPr>
            <p:nvPr/>
          </p:nvSpPr>
          <p:spPr bwMode="auto">
            <a:xfrm>
              <a:off x="3687" y="1440"/>
              <a:ext cx="2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7" name="AutoShape 18"/>
            <p:cNvSpPr>
              <a:spLocks noChangeArrowheads="1"/>
            </p:cNvSpPr>
            <p:nvPr/>
          </p:nvSpPr>
          <p:spPr bwMode="auto">
            <a:xfrm>
              <a:off x="4983" y="1440"/>
              <a:ext cx="62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8" name="AutoShape 19"/>
            <p:cNvSpPr>
              <a:spLocks noChangeArrowheads="1"/>
            </p:cNvSpPr>
            <p:nvPr/>
          </p:nvSpPr>
          <p:spPr bwMode="auto">
            <a:xfrm>
              <a:off x="4359" y="1440"/>
              <a:ext cx="449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1902798" y="4597643"/>
            <a:ext cx="2584847" cy="1339453"/>
            <a:chOff x="480" y="2592"/>
            <a:chExt cx="2352" cy="1125"/>
          </a:xfrm>
        </p:grpSpPr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480" y="3264"/>
              <a:ext cx="2352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882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1633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2352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4" name="Text Box 25"/>
            <p:cNvSpPr txBox="1">
              <a:spLocks noChangeArrowheads="1"/>
            </p:cNvSpPr>
            <p:nvPr/>
          </p:nvSpPr>
          <p:spPr bwMode="auto">
            <a:xfrm>
              <a:off x="1304" y="3446"/>
              <a:ext cx="70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500">
                  <a:latin typeface="Times New Roman" panose="02020603050405020304" pitchFamily="18" charset="0"/>
                </a:rPr>
                <a:t>Move 6</a:t>
              </a:r>
            </a:p>
          </p:txBody>
        </p:sp>
        <p:sp>
          <p:nvSpPr>
            <p:cNvPr id="65" name="AutoShape 26"/>
            <p:cNvSpPr>
              <a:spLocks noChangeArrowheads="1"/>
            </p:cNvSpPr>
            <p:nvPr/>
          </p:nvSpPr>
          <p:spPr bwMode="auto">
            <a:xfrm>
              <a:off x="768" y="3120"/>
              <a:ext cx="2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6" name="AutoShape 27"/>
            <p:cNvSpPr>
              <a:spLocks noChangeArrowheads="1"/>
            </p:cNvSpPr>
            <p:nvPr/>
          </p:nvSpPr>
          <p:spPr bwMode="auto">
            <a:xfrm>
              <a:off x="2143" y="2976"/>
              <a:ext cx="449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" name="AutoShape 28"/>
            <p:cNvSpPr>
              <a:spLocks noChangeArrowheads="1"/>
            </p:cNvSpPr>
            <p:nvPr/>
          </p:nvSpPr>
          <p:spPr bwMode="auto">
            <a:xfrm>
              <a:off x="2061" y="3120"/>
              <a:ext cx="62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68" name="Group 29"/>
          <p:cNvGrpSpPr>
            <a:grpSpLocks/>
          </p:cNvGrpSpPr>
          <p:nvPr/>
        </p:nvGrpSpPr>
        <p:grpSpPr bwMode="auto">
          <a:xfrm>
            <a:off x="4856337" y="4578520"/>
            <a:ext cx="2584847" cy="1339453"/>
            <a:chOff x="3408" y="2592"/>
            <a:chExt cx="2352" cy="1125"/>
          </a:xfrm>
        </p:grpSpPr>
        <p:sp>
          <p:nvSpPr>
            <p:cNvPr id="69" name="Rectangle 30"/>
            <p:cNvSpPr>
              <a:spLocks noChangeArrowheads="1"/>
            </p:cNvSpPr>
            <p:nvPr/>
          </p:nvSpPr>
          <p:spPr bwMode="auto">
            <a:xfrm>
              <a:off x="4561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0" name="Rectangle 31"/>
            <p:cNvSpPr>
              <a:spLocks noChangeArrowheads="1"/>
            </p:cNvSpPr>
            <p:nvPr/>
          </p:nvSpPr>
          <p:spPr bwMode="auto">
            <a:xfrm>
              <a:off x="3408" y="3264"/>
              <a:ext cx="2352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1" name="Rectangle 32"/>
            <p:cNvSpPr>
              <a:spLocks noChangeArrowheads="1"/>
            </p:cNvSpPr>
            <p:nvPr/>
          </p:nvSpPr>
          <p:spPr bwMode="auto">
            <a:xfrm>
              <a:off x="3810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5280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3" name="Text Box 34"/>
            <p:cNvSpPr txBox="1">
              <a:spLocks noChangeArrowheads="1"/>
            </p:cNvSpPr>
            <p:nvPr/>
          </p:nvSpPr>
          <p:spPr bwMode="auto">
            <a:xfrm>
              <a:off x="3982" y="3446"/>
              <a:ext cx="120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500">
                  <a:latin typeface="Times New Roman" panose="02020603050405020304" pitchFamily="18" charset="0"/>
                </a:rPr>
                <a:t>Move 7</a:t>
              </a:r>
              <a:r>
                <a:rPr lang="en-US" altLang="en-US" sz="1500">
                  <a:latin typeface="Times New Roman" panose="02020603050405020304" pitchFamily="18" charset="0"/>
                  <a:cs typeface="Times New Roman" panose="02020603050405020304" pitchFamily="18" charset="0"/>
                </a:rPr>
                <a:t> (done)</a:t>
              </a:r>
            </a:p>
          </p:txBody>
        </p:sp>
        <p:sp>
          <p:nvSpPr>
            <p:cNvPr id="74" name="AutoShape 35"/>
            <p:cNvSpPr>
              <a:spLocks noChangeArrowheads="1"/>
            </p:cNvSpPr>
            <p:nvPr/>
          </p:nvSpPr>
          <p:spPr bwMode="auto">
            <a:xfrm>
              <a:off x="4983" y="3120"/>
              <a:ext cx="62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5" name="AutoShape 36"/>
            <p:cNvSpPr>
              <a:spLocks noChangeArrowheads="1"/>
            </p:cNvSpPr>
            <p:nvPr/>
          </p:nvSpPr>
          <p:spPr bwMode="auto">
            <a:xfrm>
              <a:off x="5071" y="2976"/>
              <a:ext cx="449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6" name="AutoShape 37"/>
            <p:cNvSpPr>
              <a:spLocks noChangeArrowheads="1"/>
            </p:cNvSpPr>
            <p:nvPr/>
          </p:nvSpPr>
          <p:spPr bwMode="auto">
            <a:xfrm>
              <a:off x="5158" y="2832"/>
              <a:ext cx="2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7826101"/>
      </p:ext>
    </p:extLst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/>
            <a:r>
              <a:rPr lang="en-US" altLang="en-US" dirty="0"/>
              <a:t>Towers of Hanoi</a:t>
            </a:r>
          </a:p>
        </p:txBody>
      </p:sp>
      <p:grpSp>
        <p:nvGrpSpPr>
          <p:cNvPr id="88067" name="Group 3"/>
          <p:cNvGrpSpPr>
            <a:grpSpLocks/>
          </p:cNvGrpSpPr>
          <p:nvPr/>
        </p:nvGrpSpPr>
        <p:grpSpPr bwMode="auto">
          <a:xfrm>
            <a:off x="479021" y="1710928"/>
            <a:ext cx="2584847" cy="1339453"/>
            <a:chOff x="480" y="912"/>
            <a:chExt cx="2352" cy="1125"/>
          </a:xfrm>
        </p:grpSpPr>
        <p:sp>
          <p:nvSpPr>
            <p:cNvPr id="88068" name="Rectangle 4"/>
            <p:cNvSpPr>
              <a:spLocks noChangeArrowheads="1"/>
            </p:cNvSpPr>
            <p:nvPr/>
          </p:nvSpPr>
          <p:spPr bwMode="auto">
            <a:xfrm>
              <a:off x="480" y="1584"/>
              <a:ext cx="2352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69" name="Rectangle 5"/>
            <p:cNvSpPr>
              <a:spLocks noChangeArrowheads="1"/>
            </p:cNvSpPr>
            <p:nvPr/>
          </p:nvSpPr>
          <p:spPr bwMode="auto">
            <a:xfrm>
              <a:off x="882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70" name="AutoShape 6"/>
            <p:cNvSpPr>
              <a:spLocks noChangeArrowheads="1"/>
            </p:cNvSpPr>
            <p:nvPr/>
          </p:nvSpPr>
          <p:spPr bwMode="auto">
            <a:xfrm>
              <a:off x="576" y="1440"/>
              <a:ext cx="62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71" name="AutoShape 7"/>
            <p:cNvSpPr>
              <a:spLocks noChangeArrowheads="1"/>
            </p:cNvSpPr>
            <p:nvPr/>
          </p:nvSpPr>
          <p:spPr bwMode="auto">
            <a:xfrm>
              <a:off x="664" y="1296"/>
              <a:ext cx="449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72" name="AutoShape 8"/>
            <p:cNvSpPr>
              <a:spLocks noChangeArrowheads="1"/>
            </p:cNvSpPr>
            <p:nvPr/>
          </p:nvSpPr>
          <p:spPr bwMode="auto">
            <a:xfrm>
              <a:off x="750" y="1152"/>
              <a:ext cx="2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73" name="Rectangle 9"/>
            <p:cNvSpPr>
              <a:spLocks noChangeArrowheads="1"/>
            </p:cNvSpPr>
            <p:nvPr/>
          </p:nvSpPr>
          <p:spPr bwMode="auto">
            <a:xfrm>
              <a:off x="1633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74" name="Rectangle 10"/>
            <p:cNvSpPr>
              <a:spLocks noChangeArrowheads="1"/>
            </p:cNvSpPr>
            <p:nvPr/>
          </p:nvSpPr>
          <p:spPr bwMode="auto">
            <a:xfrm>
              <a:off x="2352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75" name="Text Box 11"/>
            <p:cNvSpPr txBox="1">
              <a:spLocks noChangeArrowheads="1"/>
            </p:cNvSpPr>
            <p:nvPr/>
          </p:nvSpPr>
          <p:spPr bwMode="auto">
            <a:xfrm>
              <a:off x="770" y="1766"/>
              <a:ext cx="177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500" dirty="0">
                  <a:latin typeface="Times New Roman" panose="02020603050405020304" pitchFamily="18" charset="0"/>
                </a:rPr>
                <a:t>Original Configuration</a:t>
              </a:r>
            </a:p>
          </p:txBody>
        </p:sp>
      </p:grpSp>
      <p:grpSp>
        <p:nvGrpSpPr>
          <p:cNvPr id="88076" name="Group 12"/>
          <p:cNvGrpSpPr>
            <a:grpSpLocks/>
          </p:cNvGrpSpPr>
          <p:nvPr/>
        </p:nvGrpSpPr>
        <p:grpSpPr bwMode="auto">
          <a:xfrm>
            <a:off x="3200144" y="1710928"/>
            <a:ext cx="2584847" cy="1339453"/>
            <a:chOff x="3408" y="912"/>
            <a:chExt cx="2352" cy="1125"/>
          </a:xfrm>
        </p:grpSpPr>
        <p:sp>
          <p:nvSpPr>
            <p:cNvPr id="88077" name="Rectangle 13"/>
            <p:cNvSpPr>
              <a:spLocks noChangeArrowheads="1"/>
            </p:cNvSpPr>
            <p:nvPr/>
          </p:nvSpPr>
          <p:spPr bwMode="auto">
            <a:xfrm>
              <a:off x="3408" y="1584"/>
              <a:ext cx="2352" cy="48"/>
            </a:xfrm>
            <a:prstGeom prst="rect">
              <a:avLst/>
            </a:prstGeom>
            <a:ln/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78" name="Rectangle 14"/>
            <p:cNvSpPr>
              <a:spLocks noChangeArrowheads="1"/>
            </p:cNvSpPr>
            <p:nvPr/>
          </p:nvSpPr>
          <p:spPr bwMode="auto">
            <a:xfrm>
              <a:off x="3810" y="912"/>
              <a:ext cx="47" cy="720"/>
            </a:xfrm>
            <a:prstGeom prst="rect">
              <a:avLst/>
            </a:prstGeom>
            <a:ln/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79" name="AutoShape 15"/>
            <p:cNvSpPr>
              <a:spLocks noChangeArrowheads="1"/>
            </p:cNvSpPr>
            <p:nvPr/>
          </p:nvSpPr>
          <p:spPr bwMode="auto">
            <a:xfrm>
              <a:off x="3504" y="1440"/>
              <a:ext cx="624" cy="96"/>
            </a:xfrm>
            <a:prstGeom prst="roundRect">
              <a:avLst>
                <a:gd name="adj" fmla="val 50000"/>
              </a:avLst>
            </a:prstGeom>
            <a:ln/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80" name="AutoShape 16"/>
            <p:cNvSpPr>
              <a:spLocks noChangeArrowheads="1"/>
            </p:cNvSpPr>
            <p:nvPr/>
          </p:nvSpPr>
          <p:spPr bwMode="auto">
            <a:xfrm>
              <a:off x="3592" y="1296"/>
              <a:ext cx="449" cy="96"/>
            </a:xfrm>
            <a:prstGeom prst="roundRect">
              <a:avLst>
                <a:gd name="adj" fmla="val 50000"/>
              </a:avLst>
            </a:prstGeom>
            <a:ln/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81" name="Rectangle 17"/>
            <p:cNvSpPr>
              <a:spLocks noChangeArrowheads="1"/>
            </p:cNvSpPr>
            <p:nvPr/>
          </p:nvSpPr>
          <p:spPr bwMode="auto">
            <a:xfrm>
              <a:off x="4561" y="912"/>
              <a:ext cx="47" cy="720"/>
            </a:xfrm>
            <a:prstGeom prst="rect">
              <a:avLst/>
            </a:prstGeom>
            <a:ln/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82" name="Rectangle 18"/>
            <p:cNvSpPr>
              <a:spLocks noChangeArrowheads="1"/>
            </p:cNvSpPr>
            <p:nvPr/>
          </p:nvSpPr>
          <p:spPr bwMode="auto">
            <a:xfrm>
              <a:off x="5280" y="912"/>
              <a:ext cx="47" cy="720"/>
            </a:xfrm>
            <a:prstGeom prst="rect">
              <a:avLst/>
            </a:prstGeom>
            <a:ln/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83" name="Text Box 19"/>
            <p:cNvSpPr txBox="1">
              <a:spLocks noChangeArrowheads="1"/>
            </p:cNvSpPr>
            <p:nvPr/>
          </p:nvSpPr>
          <p:spPr bwMode="auto">
            <a:xfrm>
              <a:off x="3632" y="1766"/>
              <a:ext cx="1901" cy="271"/>
            </a:xfrm>
            <a:prstGeom prst="rect">
              <a:avLst/>
            </a:prstGeom>
            <a:ln/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altLang="en-US" sz="1500" dirty="0">
                  <a:latin typeface="Times New Roman" panose="02020603050405020304" pitchFamily="18" charset="0"/>
                </a:rPr>
                <a:t>Move the first 2 on temp</a:t>
              </a:r>
            </a:p>
          </p:txBody>
        </p:sp>
        <p:sp>
          <p:nvSpPr>
            <p:cNvPr id="88084" name="AutoShape 20"/>
            <p:cNvSpPr>
              <a:spLocks noChangeArrowheads="1"/>
            </p:cNvSpPr>
            <p:nvPr/>
          </p:nvSpPr>
          <p:spPr bwMode="auto">
            <a:xfrm>
              <a:off x="5157" y="1419"/>
              <a:ext cx="276" cy="96"/>
            </a:xfrm>
            <a:prstGeom prst="roundRect">
              <a:avLst>
                <a:gd name="adj" fmla="val 50000"/>
              </a:avLst>
            </a:prstGeom>
            <a:ln/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8085" name="Group 21"/>
          <p:cNvGrpSpPr>
            <a:grpSpLocks/>
          </p:cNvGrpSpPr>
          <p:nvPr/>
        </p:nvGrpSpPr>
        <p:grpSpPr bwMode="auto">
          <a:xfrm>
            <a:off x="457201" y="3159012"/>
            <a:ext cx="2584847" cy="1339453"/>
            <a:chOff x="3408" y="2592"/>
            <a:chExt cx="2352" cy="1125"/>
          </a:xfrm>
        </p:grpSpPr>
        <p:sp>
          <p:nvSpPr>
            <p:cNvPr id="88086" name="Rectangle 22"/>
            <p:cNvSpPr>
              <a:spLocks noChangeArrowheads="1"/>
            </p:cNvSpPr>
            <p:nvPr/>
          </p:nvSpPr>
          <p:spPr bwMode="auto">
            <a:xfrm>
              <a:off x="4561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87" name="Rectangle 23"/>
            <p:cNvSpPr>
              <a:spLocks noChangeArrowheads="1"/>
            </p:cNvSpPr>
            <p:nvPr/>
          </p:nvSpPr>
          <p:spPr bwMode="auto">
            <a:xfrm>
              <a:off x="3408" y="3264"/>
              <a:ext cx="2352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88" name="Rectangle 24"/>
            <p:cNvSpPr>
              <a:spLocks noChangeArrowheads="1"/>
            </p:cNvSpPr>
            <p:nvPr/>
          </p:nvSpPr>
          <p:spPr bwMode="auto">
            <a:xfrm>
              <a:off x="3810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89" name="AutoShape 25"/>
            <p:cNvSpPr>
              <a:spLocks noChangeArrowheads="1"/>
            </p:cNvSpPr>
            <p:nvPr/>
          </p:nvSpPr>
          <p:spPr bwMode="auto">
            <a:xfrm>
              <a:off x="3504" y="3120"/>
              <a:ext cx="62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90" name="AutoShape 26"/>
            <p:cNvSpPr>
              <a:spLocks noChangeArrowheads="1"/>
            </p:cNvSpPr>
            <p:nvPr/>
          </p:nvSpPr>
          <p:spPr bwMode="auto">
            <a:xfrm>
              <a:off x="4359" y="3120"/>
              <a:ext cx="449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91" name="Rectangle 27"/>
            <p:cNvSpPr>
              <a:spLocks noChangeArrowheads="1"/>
            </p:cNvSpPr>
            <p:nvPr/>
          </p:nvSpPr>
          <p:spPr bwMode="auto">
            <a:xfrm>
              <a:off x="5280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92" name="Text Box 28"/>
            <p:cNvSpPr txBox="1">
              <a:spLocks noChangeArrowheads="1"/>
            </p:cNvSpPr>
            <p:nvPr/>
          </p:nvSpPr>
          <p:spPr bwMode="auto">
            <a:xfrm>
              <a:off x="3422" y="3446"/>
              <a:ext cx="231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500" dirty="0">
                  <a:latin typeface="Times New Roman" panose="02020603050405020304" pitchFamily="18" charset="0"/>
                </a:rPr>
                <a:t>Move the first 2 on a temp peg</a:t>
              </a:r>
            </a:p>
          </p:txBody>
        </p:sp>
        <p:sp>
          <p:nvSpPr>
            <p:cNvPr id="88093" name="AutoShape 29"/>
            <p:cNvSpPr>
              <a:spLocks noChangeArrowheads="1"/>
            </p:cNvSpPr>
            <p:nvPr/>
          </p:nvSpPr>
          <p:spPr bwMode="auto">
            <a:xfrm>
              <a:off x="4446" y="2976"/>
              <a:ext cx="2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8094" name="Group 30"/>
          <p:cNvGrpSpPr>
            <a:grpSpLocks/>
          </p:cNvGrpSpPr>
          <p:nvPr/>
        </p:nvGrpSpPr>
        <p:grpSpPr bwMode="auto">
          <a:xfrm>
            <a:off x="5920168" y="1709568"/>
            <a:ext cx="2584847" cy="1339453"/>
            <a:chOff x="480" y="2592"/>
            <a:chExt cx="2352" cy="1125"/>
          </a:xfrm>
        </p:grpSpPr>
        <p:sp>
          <p:nvSpPr>
            <p:cNvPr id="88095" name="Rectangle 31"/>
            <p:cNvSpPr>
              <a:spLocks noChangeArrowheads="1"/>
            </p:cNvSpPr>
            <p:nvPr/>
          </p:nvSpPr>
          <p:spPr bwMode="auto">
            <a:xfrm>
              <a:off x="480" y="3264"/>
              <a:ext cx="2352" cy="48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96" name="Rectangle 32"/>
            <p:cNvSpPr>
              <a:spLocks noChangeArrowheads="1"/>
            </p:cNvSpPr>
            <p:nvPr/>
          </p:nvSpPr>
          <p:spPr bwMode="auto">
            <a:xfrm>
              <a:off x="882" y="2592"/>
              <a:ext cx="47" cy="72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97" name="AutoShape 33"/>
            <p:cNvSpPr>
              <a:spLocks noChangeArrowheads="1"/>
            </p:cNvSpPr>
            <p:nvPr/>
          </p:nvSpPr>
          <p:spPr bwMode="auto">
            <a:xfrm>
              <a:off x="576" y="3120"/>
              <a:ext cx="624" cy="96"/>
            </a:xfrm>
            <a:prstGeom prst="roundRect">
              <a:avLst>
                <a:gd name="adj" fmla="val 50000"/>
              </a:avLst>
            </a:prstGeom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98" name="Rectangle 34"/>
            <p:cNvSpPr>
              <a:spLocks noChangeArrowheads="1"/>
            </p:cNvSpPr>
            <p:nvPr/>
          </p:nvSpPr>
          <p:spPr bwMode="auto">
            <a:xfrm>
              <a:off x="1633" y="2592"/>
              <a:ext cx="47" cy="72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099" name="Rectangle 35"/>
            <p:cNvSpPr>
              <a:spLocks noChangeArrowheads="1"/>
            </p:cNvSpPr>
            <p:nvPr/>
          </p:nvSpPr>
          <p:spPr bwMode="auto">
            <a:xfrm>
              <a:off x="2352" y="2592"/>
              <a:ext cx="47" cy="72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100" name="Text Box 36"/>
            <p:cNvSpPr txBox="1">
              <a:spLocks noChangeArrowheads="1"/>
            </p:cNvSpPr>
            <p:nvPr/>
          </p:nvSpPr>
          <p:spPr bwMode="auto">
            <a:xfrm>
              <a:off x="704" y="3446"/>
              <a:ext cx="1901" cy="27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altLang="en-US" sz="1500" dirty="0">
                  <a:latin typeface="Times New Roman" panose="02020603050405020304" pitchFamily="18" charset="0"/>
                </a:rPr>
                <a:t>Move the first 2 on temp</a:t>
              </a:r>
            </a:p>
          </p:txBody>
        </p:sp>
        <p:sp>
          <p:nvSpPr>
            <p:cNvPr id="88101" name="AutoShape 37"/>
            <p:cNvSpPr>
              <a:spLocks noChangeArrowheads="1"/>
            </p:cNvSpPr>
            <p:nvPr/>
          </p:nvSpPr>
          <p:spPr bwMode="auto">
            <a:xfrm>
              <a:off x="2238" y="3120"/>
              <a:ext cx="276" cy="96"/>
            </a:xfrm>
            <a:prstGeom prst="roundRect">
              <a:avLst>
                <a:gd name="adj" fmla="val 50000"/>
              </a:avLst>
            </a:prstGeom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8102" name="AutoShape 38"/>
            <p:cNvSpPr>
              <a:spLocks noChangeArrowheads="1"/>
            </p:cNvSpPr>
            <p:nvPr/>
          </p:nvSpPr>
          <p:spPr bwMode="auto">
            <a:xfrm>
              <a:off x="1428" y="3120"/>
              <a:ext cx="449" cy="96"/>
            </a:xfrm>
            <a:prstGeom prst="roundRect">
              <a:avLst>
                <a:gd name="adj" fmla="val 50000"/>
              </a:avLst>
            </a:prstGeom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024995" y="6340928"/>
            <a:ext cx="1905000" cy="457200"/>
          </a:xfrm>
        </p:spPr>
        <p:txBody>
          <a:bodyPr/>
          <a:lstStyle/>
          <a:p>
            <a:fld id="{E06D0087-D098-4E63-8762-79080BE8CBA0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pSp>
        <p:nvGrpSpPr>
          <p:cNvPr id="41" name="Group 38"/>
          <p:cNvGrpSpPr>
            <a:grpSpLocks/>
          </p:cNvGrpSpPr>
          <p:nvPr/>
        </p:nvGrpSpPr>
        <p:grpSpPr bwMode="auto">
          <a:xfrm>
            <a:off x="3168432" y="3159012"/>
            <a:ext cx="2584847" cy="1339453"/>
            <a:chOff x="443" y="912"/>
            <a:chExt cx="2171" cy="1125"/>
          </a:xfrm>
        </p:grpSpPr>
        <p:sp>
          <p:nvSpPr>
            <p:cNvPr id="42" name="Rectangle 2"/>
            <p:cNvSpPr>
              <a:spLocks noChangeArrowheads="1"/>
            </p:cNvSpPr>
            <p:nvPr/>
          </p:nvSpPr>
          <p:spPr bwMode="auto">
            <a:xfrm>
              <a:off x="2171" y="912"/>
              <a:ext cx="43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1507" y="912"/>
              <a:ext cx="44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443" y="1584"/>
              <a:ext cx="2171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814" y="912"/>
              <a:ext cx="44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6" name="AutoShape 7"/>
            <p:cNvSpPr>
              <a:spLocks noChangeArrowheads="1"/>
            </p:cNvSpPr>
            <p:nvPr/>
          </p:nvSpPr>
          <p:spPr bwMode="auto">
            <a:xfrm>
              <a:off x="1905" y="1440"/>
              <a:ext cx="5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" name="AutoShape 8"/>
            <p:cNvSpPr>
              <a:spLocks noChangeArrowheads="1"/>
            </p:cNvSpPr>
            <p:nvPr/>
          </p:nvSpPr>
          <p:spPr bwMode="auto">
            <a:xfrm>
              <a:off x="1314" y="1440"/>
              <a:ext cx="41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" name="AutoShape 9"/>
            <p:cNvSpPr>
              <a:spLocks noChangeArrowheads="1"/>
            </p:cNvSpPr>
            <p:nvPr/>
          </p:nvSpPr>
          <p:spPr bwMode="auto">
            <a:xfrm>
              <a:off x="1393" y="1296"/>
              <a:ext cx="255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629" y="1766"/>
              <a:ext cx="180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500" dirty="0">
                  <a:latin typeface="Times New Roman" panose="02020603050405020304" pitchFamily="18" charset="0"/>
                </a:rPr>
                <a:t>Move the last disk to </a:t>
              </a:r>
              <a:r>
                <a:rPr lang="en-US" altLang="en-US" sz="1500" dirty="0" err="1">
                  <a:latin typeface="Times New Roman" panose="02020603050405020304" pitchFamily="18" charset="0"/>
                </a:rPr>
                <a:t>dest</a:t>
              </a:r>
              <a:endParaRPr lang="en-US" altLang="en-US" sz="15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" name="Group 11"/>
          <p:cNvGrpSpPr>
            <a:grpSpLocks/>
          </p:cNvGrpSpPr>
          <p:nvPr/>
        </p:nvGrpSpPr>
        <p:grpSpPr bwMode="auto">
          <a:xfrm>
            <a:off x="5889010" y="3159012"/>
            <a:ext cx="2584847" cy="1339453"/>
            <a:chOff x="3408" y="912"/>
            <a:chExt cx="2352" cy="1125"/>
          </a:xfrm>
        </p:grpSpPr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3408" y="1584"/>
              <a:ext cx="2352" cy="48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3810" y="912"/>
              <a:ext cx="47" cy="72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4561" y="912"/>
              <a:ext cx="47" cy="72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5280" y="912"/>
              <a:ext cx="47" cy="720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16"/>
            <p:cNvSpPr txBox="1">
              <a:spLocks noChangeArrowheads="1"/>
            </p:cNvSpPr>
            <p:nvPr/>
          </p:nvSpPr>
          <p:spPr bwMode="auto">
            <a:xfrm>
              <a:off x="3668" y="1766"/>
              <a:ext cx="1834" cy="27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altLang="en-US" sz="1500" dirty="0">
                  <a:latin typeface="Times New Roman" panose="02020603050405020304" pitchFamily="18" charset="0"/>
                </a:rPr>
                <a:t>Move the first 2 on </a:t>
              </a:r>
              <a:r>
                <a:rPr lang="en-US" altLang="en-US" sz="1500" dirty="0" err="1">
                  <a:latin typeface="Times New Roman" panose="02020603050405020304" pitchFamily="18" charset="0"/>
                </a:rPr>
                <a:t>dest</a:t>
              </a:r>
              <a:endParaRPr lang="en-US" altLang="en-US" sz="1500" dirty="0">
                <a:latin typeface="Times New Roman" panose="02020603050405020304" pitchFamily="18" charset="0"/>
              </a:endParaRPr>
            </a:p>
          </p:txBody>
        </p:sp>
        <p:sp>
          <p:nvSpPr>
            <p:cNvPr id="56" name="AutoShape 17"/>
            <p:cNvSpPr>
              <a:spLocks noChangeArrowheads="1"/>
            </p:cNvSpPr>
            <p:nvPr/>
          </p:nvSpPr>
          <p:spPr bwMode="auto">
            <a:xfrm>
              <a:off x="3687" y="1440"/>
              <a:ext cx="276" cy="96"/>
            </a:xfrm>
            <a:prstGeom prst="roundRect">
              <a:avLst>
                <a:gd name="adj" fmla="val 50000"/>
              </a:avLst>
            </a:prstGeom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7" name="AutoShape 18"/>
            <p:cNvSpPr>
              <a:spLocks noChangeArrowheads="1"/>
            </p:cNvSpPr>
            <p:nvPr/>
          </p:nvSpPr>
          <p:spPr bwMode="auto">
            <a:xfrm>
              <a:off x="4983" y="1440"/>
              <a:ext cx="624" cy="96"/>
            </a:xfrm>
            <a:prstGeom prst="roundRect">
              <a:avLst>
                <a:gd name="adj" fmla="val 50000"/>
              </a:avLst>
            </a:prstGeom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8" name="AutoShape 19"/>
            <p:cNvSpPr>
              <a:spLocks noChangeArrowheads="1"/>
            </p:cNvSpPr>
            <p:nvPr/>
          </p:nvSpPr>
          <p:spPr bwMode="auto">
            <a:xfrm>
              <a:off x="4359" y="1440"/>
              <a:ext cx="449" cy="96"/>
            </a:xfrm>
            <a:prstGeom prst="roundRect">
              <a:avLst>
                <a:gd name="adj" fmla="val 50000"/>
              </a:avLst>
            </a:prstGeom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1902798" y="4597643"/>
            <a:ext cx="2584847" cy="1339453"/>
            <a:chOff x="480" y="2592"/>
            <a:chExt cx="2352" cy="1125"/>
          </a:xfrm>
        </p:grpSpPr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480" y="3264"/>
              <a:ext cx="2352" cy="48"/>
            </a:xfrm>
            <a:prstGeom prst="rect">
              <a:avLst/>
            </a:prstGeom>
            <a:ln/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882" y="2592"/>
              <a:ext cx="47" cy="720"/>
            </a:xfrm>
            <a:prstGeom prst="rect">
              <a:avLst/>
            </a:prstGeom>
            <a:ln/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1633" y="2592"/>
              <a:ext cx="47" cy="720"/>
            </a:xfrm>
            <a:prstGeom prst="rect">
              <a:avLst/>
            </a:prstGeom>
            <a:ln/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2352" y="2592"/>
              <a:ext cx="47" cy="720"/>
            </a:xfrm>
            <a:prstGeom prst="rect">
              <a:avLst/>
            </a:prstGeom>
            <a:ln/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4" name="Text Box 25"/>
            <p:cNvSpPr txBox="1">
              <a:spLocks noChangeArrowheads="1"/>
            </p:cNvSpPr>
            <p:nvPr/>
          </p:nvSpPr>
          <p:spPr bwMode="auto">
            <a:xfrm>
              <a:off x="740" y="3446"/>
              <a:ext cx="1834" cy="271"/>
            </a:xfrm>
            <a:prstGeom prst="rect">
              <a:avLst/>
            </a:prstGeom>
            <a:ln/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altLang="en-US" sz="1500" dirty="0">
                  <a:latin typeface="Times New Roman" panose="02020603050405020304" pitchFamily="18" charset="0"/>
                </a:rPr>
                <a:t>Move the first 2 on </a:t>
              </a:r>
              <a:r>
                <a:rPr lang="en-US" altLang="en-US" sz="1500" dirty="0" err="1">
                  <a:latin typeface="Times New Roman" panose="02020603050405020304" pitchFamily="18" charset="0"/>
                </a:rPr>
                <a:t>dest</a:t>
              </a:r>
              <a:endParaRPr lang="en-US" altLang="en-US" sz="1500" dirty="0">
                <a:latin typeface="Times New Roman" panose="02020603050405020304" pitchFamily="18" charset="0"/>
              </a:endParaRPr>
            </a:p>
          </p:txBody>
        </p:sp>
        <p:sp>
          <p:nvSpPr>
            <p:cNvPr id="65" name="AutoShape 26"/>
            <p:cNvSpPr>
              <a:spLocks noChangeArrowheads="1"/>
            </p:cNvSpPr>
            <p:nvPr/>
          </p:nvSpPr>
          <p:spPr bwMode="auto">
            <a:xfrm>
              <a:off x="768" y="3120"/>
              <a:ext cx="276" cy="96"/>
            </a:xfrm>
            <a:prstGeom prst="roundRect">
              <a:avLst>
                <a:gd name="adj" fmla="val 50000"/>
              </a:avLst>
            </a:prstGeom>
            <a:ln/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6" name="AutoShape 27"/>
            <p:cNvSpPr>
              <a:spLocks noChangeArrowheads="1"/>
            </p:cNvSpPr>
            <p:nvPr/>
          </p:nvSpPr>
          <p:spPr bwMode="auto">
            <a:xfrm>
              <a:off x="2143" y="2976"/>
              <a:ext cx="449" cy="96"/>
            </a:xfrm>
            <a:prstGeom prst="roundRect">
              <a:avLst>
                <a:gd name="adj" fmla="val 50000"/>
              </a:avLst>
            </a:prstGeom>
            <a:ln/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" name="AutoShape 28"/>
            <p:cNvSpPr>
              <a:spLocks noChangeArrowheads="1"/>
            </p:cNvSpPr>
            <p:nvPr/>
          </p:nvSpPr>
          <p:spPr bwMode="auto">
            <a:xfrm>
              <a:off x="2061" y="3120"/>
              <a:ext cx="624" cy="96"/>
            </a:xfrm>
            <a:prstGeom prst="roundRect">
              <a:avLst>
                <a:gd name="adj" fmla="val 50000"/>
              </a:avLst>
            </a:prstGeom>
            <a:ln/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68" name="Group 29"/>
          <p:cNvGrpSpPr>
            <a:grpSpLocks/>
          </p:cNvGrpSpPr>
          <p:nvPr/>
        </p:nvGrpSpPr>
        <p:grpSpPr bwMode="auto">
          <a:xfrm>
            <a:off x="4769516" y="4578520"/>
            <a:ext cx="2756291" cy="1339453"/>
            <a:chOff x="3329" y="2592"/>
            <a:chExt cx="2508" cy="1125"/>
          </a:xfrm>
        </p:grpSpPr>
        <p:sp>
          <p:nvSpPr>
            <p:cNvPr id="69" name="Rectangle 30"/>
            <p:cNvSpPr>
              <a:spLocks noChangeArrowheads="1"/>
            </p:cNvSpPr>
            <p:nvPr/>
          </p:nvSpPr>
          <p:spPr bwMode="auto">
            <a:xfrm>
              <a:off x="4561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0" name="Rectangle 31"/>
            <p:cNvSpPr>
              <a:spLocks noChangeArrowheads="1"/>
            </p:cNvSpPr>
            <p:nvPr/>
          </p:nvSpPr>
          <p:spPr bwMode="auto">
            <a:xfrm>
              <a:off x="3408" y="3264"/>
              <a:ext cx="2352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1" name="Rectangle 32"/>
            <p:cNvSpPr>
              <a:spLocks noChangeArrowheads="1"/>
            </p:cNvSpPr>
            <p:nvPr/>
          </p:nvSpPr>
          <p:spPr bwMode="auto">
            <a:xfrm>
              <a:off x="3810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5280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3" name="Text Box 34"/>
            <p:cNvSpPr txBox="1">
              <a:spLocks noChangeArrowheads="1"/>
            </p:cNvSpPr>
            <p:nvPr/>
          </p:nvSpPr>
          <p:spPr bwMode="auto">
            <a:xfrm>
              <a:off x="3329" y="3446"/>
              <a:ext cx="250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500" dirty="0">
                  <a:latin typeface="Times New Roman" panose="02020603050405020304" pitchFamily="18" charset="0"/>
                </a:rPr>
                <a:t>Move the first 2 on top of the last</a:t>
              </a:r>
              <a:endPara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AutoShape 35"/>
            <p:cNvSpPr>
              <a:spLocks noChangeArrowheads="1"/>
            </p:cNvSpPr>
            <p:nvPr/>
          </p:nvSpPr>
          <p:spPr bwMode="auto">
            <a:xfrm>
              <a:off x="4983" y="3120"/>
              <a:ext cx="62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5" name="AutoShape 36"/>
            <p:cNvSpPr>
              <a:spLocks noChangeArrowheads="1"/>
            </p:cNvSpPr>
            <p:nvPr/>
          </p:nvSpPr>
          <p:spPr bwMode="auto">
            <a:xfrm>
              <a:off x="5071" y="2976"/>
              <a:ext cx="449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6" name="AutoShape 37"/>
            <p:cNvSpPr>
              <a:spLocks noChangeArrowheads="1"/>
            </p:cNvSpPr>
            <p:nvPr/>
          </p:nvSpPr>
          <p:spPr bwMode="auto">
            <a:xfrm>
              <a:off x="5158" y="2832"/>
              <a:ext cx="2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60858"/>
      </p:ext>
    </p:extLst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84" y="285371"/>
            <a:ext cx="7886700" cy="994172"/>
          </a:xfrm>
        </p:spPr>
        <p:txBody>
          <a:bodyPr/>
          <a:lstStyle/>
          <a:p>
            <a:pPr algn="ctr"/>
            <a:r>
              <a:rPr lang="en-HK" dirty="0" smtClean="0"/>
              <a:t>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367737"/>
            <a:ext cx="4324350" cy="4470898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450"/>
              </a:spcBef>
              <a:buNone/>
            </a:pPr>
            <a:r>
              <a:rPr lang="en-US" dirty="0"/>
              <a:t>public class </a:t>
            </a:r>
            <a:r>
              <a:rPr lang="en-US" dirty="0" err="1" smtClean="0"/>
              <a:t>TowersOfHanoi</a:t>
            </a:r>
            <a:r>
              <a:rPr lang="en-US" dirty="0" smtClean="0"/>
              <a:t> {</a:t>
            </a:r>
            <a:endParaRPr lang="en-US" dirty="0"/>
          </a:p>
          <a:p>
            <a:pPr marL="0" indent="0">
              <a:spcBef>
                <a:spcPts val="45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 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totalDisks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450"/>
              </a:spcBef>
              <a:buNone/>
            </a:pPr>
            <a:r>
              <a:rPr lang="en-US" dirty="0" smtClean="0"/>
              <a:t>    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public </a:t>
            </a:r>
            <a:r>
              <a:rPr lang="en-US" dirty="0" err="1"/>
              <a:t>TowersOfHanoi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disks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totalDisks</a:t>
            </a:r>
            <a:r>
              <a:rPr lang="en-US" dirty="0"/>
              <a:t> = disks;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}</a:t>
            </a:r>
          </a:p>
          <a:p>
            <a:pPr marL="0" indent="0">
              <a:spcBef>
                <a:spcPts val="450"/>
              </a:spcBef>
              <a:buNone/>
            </a:pPr>
            <a:endParaRPr lang="en-US" dirty="0"/>
          </a:p>
          <a:p>
            <a:pPr marL="0" indent="0">
              <a:spcBef>
                <a:spcPts val="450"/>
              </a:spcBef>
              <a:buNone/>
            </a:pPr>
            <a:r>
              <a:rPr lang="en-US" dirty="0" smtClean="0"/>
              <a:t>    private </a:t>
            </a:r>
            <a:r>
              <a:rPr lang="en-US" dirty="0"/>
              <a:t>void </a:t>
            </a:r>
            <a:r>
              <a:rPr lang="en-US" dirty="0" err="1"/>
              <a:t>moveTower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numDisks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start, </a:t>
            </a:r>
            <a:endParaRPr lang="en-US" dirty="0" smtClean="0"/>
          </a:p>
          <a:p>
            <a:pPr marL="0" indent="0">
              <a:spcBef>
                <a:spcPts val="45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end, </a:t>
            </a:r>
            <a:r>
              <a:rPr lang="en-US" dirty="0" err="1"/>
              <a:t>int</a:t>
            </a:r>
            <a:r>
              <a:rPr lang="en-US" dirty="0"/>
              <a:t> temp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dirty="0"/>
              <a:t>      if (</a:t>
            </a:r>
            <a:r>
              <a:rPr lang="en-US" dirty="0" err="1">
                <a:solidFill>
                  <a:srgbClr val="FF0000"/>
                </a:solidFill>
              </a:rPr>
              <a:t>numDisks</a:t>
            </a:r>
            <a:r>
              <a:rPr lang="en-US" dirty="0">
                <a:solidFill>
                  <a:srgbClr val="FF0000"/>
                </a:solidFill>
              </a:rPr>
              <a:t> == 1</a:t>
            </a:r>
            <a:r>
              <a:rPr lang="en-US" dirty="0" smtClean="0"/>
              <a:t>) 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/>
              <a:t>moveOneDisk</a:t>
            </a:r>
            <a:r>
              <a:rPr lang="en-US" dirty="0"/>
              <a:t> (start, end);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dirty="0"/>
              <a:t>      </a:t>
            </a:r>
            <a:r>
              <a:rPr lang="en-US" dirty="0" smtClean="0"/>
              <a:t>else {</a:t>
            </a:r>
            <a:endParaRPr lang="en-US" dirty="0"/>
          </a:p>
          <a:p>
            <a:pPr marL="0" indent="0">
              <a:spcBef>
                <a:spcPts val="450"/>
              </a:spcBef>
              <a:buNone/>
            </a:pPr>
            <a:r>
              <a:rPr lang="en-US" dirty="0"/>
              <a:t>         </a:t>
            </a:r>
            <a:r>
              <a:rPr lang="en-US" dirty="0" err="1">
                <a:solidFill>
                  <a:srgbClr val="0070C0"/>
                </a:solidFill>
              </a:rPr>
              <a:t>moveTower</a:t>
            </a:r>
            <a:r>
              <a:rPr lang="en-US" dirty="0">
                <a:solidFill>
                  <a:srgbClr val="0070C0"/>
                </a:solidFill>
              </a:rPr>
              <a:t> (numDisks-1, start, temp, end);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moveOneDisk</a:t>
            </a:r>
            <a:r>
              <a:rPr lang="en-US" dirty="0"/>
              <a:t> (start, end);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dirty="0"/>
              <a:t>         </a:t>
            </a:r>
            <a:r>
              <a:rPr lang="en-US" dirty="0" err="1">
                <a:solidFill>
                  <a:srgbClr val="0070C0"/>
                </a:solidFill>
              </a:rPr>
              <a:t>moveTower</a:t>
            </a:r>
            <a:r>
              <a:rPr lang="en-US" dirty="0">
                <a:solidFill>
                  <a:srgbClr val="0070C0"/>
                </a:solidFill>
              </a:rPr>
              <a:t> (numDisks-1, temp, end, start);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dirty="0"/>
              <a:t>      }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dirty="0"/>
              <a:t>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spcBef>
                <a:spcPts val="450"/>
              </a:spcBef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A7F-478F-457F-ADD8-A7D2FA06F9E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88934" y="3478097"/>
            <a:ext cx="3976774" cy="1779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public class </a:t>
            </a:r>
            <a:r>
              <a:rPr lang="en-US" sz="1200" dirty="0" err="1"/>
              <a:t>SolveTowers</a:t>
            </a:r>
            <a:r>
              <a:rPr lang="en-US" sz="1200" dirty="0"/>
              <a:t> {</a:t>
            </a:r>
          </a:p>
          <a:p>
            <a:pPr marL="0" indent="0">
              <a:buNone/>
            </a:pPr>
            <a:r>
              <a:rPr lang="en-US" sz="1200" dirty="0"/>
              <a:t>public static void main 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TowersOfHanoi</a:t>
            </a:r>
            <a:r>
              <a:rPr lang="en-US" sz="1200" dirty="0"/>
              <a:t> towers = new </a:t>
            </a:r>
            <a:r>
              <a:rPr lang="en-US" sz="1200" dirty="0" err="1"/>
              <a:t>TowersOfHanoi</a:t>
            </a:r>
            <a:r>
              <a:rPr lang="en-US" sz="1200" dirty="0"/>
              <a:t> (3);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 err="1"/>
              <a:t>towers.solve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 }</a:t>
            </a:r>
          </a:p>
          <a:p>
            <a:pPr marL="0" indent="0">
              <a:buNone/>
            </a:pPr>
            <a:r>
              <a:rPr lang="en-US" sz="1200" dirty="0"/>
              <a:t>}</a:t>
            </a:r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0" y="1279543"/>
            <a:ext cx="4461933" cy="18059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None/>
            </a:pPr>
            <a:r>
              <a:rPr lang="en-US" sz="1200" dirty="0"/>
              <a:t>private void </a:t>
            </a:r>
            <a:r>
              <a:rPr lang="en-US" sz="1200" dirty="0" err="1"/>
              <a:t>moveOneDisk</a:t>
            </a:r>
            <a:r>
              <a:rPr lang="en-US" sz="1200" dirty="0"/>
              <a:t> (</a:t>
            </a:r>
            <a:r>
              <a:rPr lang="en-US" sz="1200" dirty="0" err="1"/>
              <a:t>int</a:t>
            </a:r>
            <a:r>
              <a:rPr lang="en-US" sz="1200" dirty="0"/>
              <a:t> start, </a:t>
            </a:r>
            <a:r>
              <a:rPr lang="en-US" sz="1200" dirty="0" err="1"/>
              <a:t>int</a:t>
            </a:r>
            <a:r>
              <a:rPr lang="en-US" sz="1200" dirty="0"/>
              <a:t> end)  {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1200" dirty="0"/>
              <a:t>      </a:t>
            </a:r>
            <a:r>
              <a:rPr lang="en-US" sz="1200" dirty="0" err="1"/>
              <a:t>System.out.println</a:t>
            </a:r>
            <a:r>
              <a:rPr lang="en-US" sz="1200" dirty="0"/>
              <a:t> ("Move one disk from " + start + " to " +  end);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1200" dirty="0"/>
              <a:t>   }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1200" dirty="0"/>
              <a:t>public void solve () {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1200" dirty="0"/>
              <a:t>      </a:t>
            </a:r>
            <a:r>
              <a:rPr lang="en-US" sz="1200" dirty="0" err="1"/>
              <a:t>moveTower</a:t>
            </a:r>
            <a:r>
              <a:rPr lang="en-US" sz="1200" dirty="0"/>
              <a:t> (</a:t>
            </a:r>
            <a:r>
              <a:rPr lang="en-US" sz="1200" dirty="0" err="1"/>
              <a:t>totalDisks</a:t>
            </a:r>
            <a:r>
              <a:rPr lang="en-US" sz="1200" dirty="0"/>
              <a:t>, 1, 3, 2);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1200" dirty="0"/>
              <a:t>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344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2016 - 2017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E31E-8EB4-A84B-BD0B-59097ADCA2BB}" type="slidenum">
              <a:rPr lang="en-US" altLang="zh-TW" smtClean="0"/>
              <a:pPr/>
              <a:t>9</a:t>
            </a:fld>
            <a:endParaRPr lang="en-US" altLang="zh-TW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9545"/>
            <a:ext cx="8229600" cy="1143000"/>
          </a:xfrm>
        </p:spPr>
        <p:txBody>
          <a:bodyPr/>
          <a:lstStyle/>
          <a:p>
            <a:pPr algn="ctr"/>
            <a:r>
              <a:rPr lang="en-US" altLang="zh-TW" dirty="0">
                <a:ea typeface="新細明體" charset="0"/>
                <a:cs typeface="新細明體" charset="0"/>
              </a:rPr>
              <a:t>Running Time 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charset="0"/>
                <a:cs typeface="新細明體" charset="0"/>
              </a:rPr>
              <a:t>Running time: how many operations does it take in terms of input size (</a:t>
            </a:r>
            <a:r>
              <a:rPr lang="en-US" altLang="zh-TW" i="1" dirty="0">
                <a:ea typeface="新細明體" charset="0"/>
                <a:cs typeface="新細明體" charset="0"/>
              </a:rPr>
              <a:t>n</a:t>
            </a:r>
            <a:r>
              <a:rPr lang="en-US" altLang="zh-TW" dirty="0">
                <a:ea typeface="新細明體" charset="0"/>
                <a:cs typeface="新細明體" charset="0"/>
              </a:rPr>
              <a:t> in the sorting problem)</a:t>
            </a:r>
          </a:p>
          <a:p>
            <a:r>
              <a:rPr lang="en-US" altLang="zh-TW" dirty="0">
                <a:ea typeface="新細明體" charset="0"/>
                <a:cs typeface="新細明體" charset="0"/>
              </a:rPr>
              <a:t>Worst case analysis: maximum time on any input of size </a:t>
            </a:r>
            <a:r>
              <a:rPr lang="en-US" altLang="zh-TW" i="1" dirty="0">
                <a:ea typeface="新細明體" charset="0"/>
                <a:cs typeface="新細明體" charset="0"/>
              </a:rPr>
              <a:t>n</a:t>
            </a:r>
          </a:p>
          <a:p>
            <a:r>
              <a:rPr lang="en-US" altLang="zh-TW" dirty="0">
                <a:ea typeface="新細明體" charset="0"/>
                <a:cs typeface="新細明體" charset="0"/>
              </a:rPr>
              <a:t>Average case analysis: average time over all inputs of size </a:t>
            </a:r>
            <a:r>
              <a:rPr lang="en-US" altLang="zh-TW" i="1" dirty="0">
                <a:ea typeface="新細明體" charset="0"/>
                <a:cs typeface="新細明體" charset="0"/>
              </a:rPr>
              <a:t>n</a:t>
            </a:r>
          </a:p>
          <a:p>
            <a:r>
              <a:rPr lang="en-US" altLang="zh-TW" dirty="0">
                <a:ea typeface="新細明體" charset="0"/>
                <a:cs typeface="新細明體" charset="0"/>
              </a:rPr>
              <a:t>Best case analysis: minimum time on any input of size </a:t>
            </a:r>
            <a:r>
              <a:rPr lang="en-US" altLang="zh-TW" i="1" dirty="0" smtClean="0">
                <a:ea typeface="新細明體" charset="0"/>
                <a:cs typeface="新細明體" charset="0"/>
              </a:rPr>
              <a:t>n</a:t>
            </a:r>
            <a:endParaRPr lang="en-US" altLang="zh-TW" i="1" dirty="0"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9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1119</Words>
  <Application>Microsoft Office PowerPoint</Application>
  <PresentationFormat>On-screen Show (4:3)</PresentationFormat>
  <Paragraphs>224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新細明體</vt:lpstr>
      <vt:lpstr>新細明體</vt:lpstr>
      <vt:lpstr>Arial</vt:lpstr>
      <vt:lpstr>Calibri</vt:lpstr>
      <vt:lpstr>Courier New</vt:lpstr>
      <vt:lpstr>Symbol</vt:lpstr>
      <vt:lpstr>Times</vt:lpstr>
      <vt:lpstr>Times New Roman</vt:lpstr>
      <vt:lpstr>Wingdings</vt:lpstr>
      <vt:lpstr>Office Theme</vt:lpstr>
      <vt:lpstr>ELEC 2543 Tutorial 3</vt:lpstr>
      <vt:lpstr>Recursive Programming</vt:lpstr>
      <vt:lpstr>Recursion Example:  Fibonacci Numbers</vt:lpstr>
      <vt:lpstr>Recursion Example:  Towers of Hanoi</vt:lpstr>
      <vt:lpstr>Towers of Hanoi</vt:lpstr>
      <vt:lpstr>Towers of Hanoi</vt:lpstr>
      <vt:lpstr>Towers of Hanoi</vt:lpstr>
      <vt:lpstr>Towers of Hanoi</vt:lpstr>
      <vt:lpstr>Running Time Analysis</vt:lpstr>
      <vt:lpstr>Asymptotic Analysis</vt:lpstr>
      <vt:lpstr>Big-O Notation</vt:lpstr>
      <vt:lpstr>More about Big-O</vt:lpstr>
      <vt:lpstr>Analysis of Merge Sort</vt:lpstr>
      <vt:lpstr>Insertion Sort (1)</vt:lpstr>
      <vt:lpstr>Insertion Sort (2)</vt:lpstr>
      <vt:lpstr>A Simple Java Implementation</vt:lpstr>
    </vt:vector>
  </TitlesOfParts>
  <Company>HKU EEE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 2543 Tutorial 1</dc:title>
  <dc:creator>King-Shan Lui</dc:creator>
  <cp:lastModifiedBy>kslui</cp:lastModifiedBy>
  <cp:revision>41</cp:revision>
  <dcterms:created xsi:type="dcterms:W3CDTF">2017-02-13T11:08:33Z</dcterms:created>
  <dcterms:modified xsi:type="dcterms:W3CDTF">2017-04-06T07:30:41Z</dcterms:modified>
</cp:coreProperties>
</file>