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9"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3" userDrawn="1">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67B3B5-4B97-4FDF-A7CB-5AA8D4FE6C8D}">
  <a:tblStyle styleId="{9867B3B5-4B97-4FDF-A7CB-5AA8D4FE6C8D}"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162" autoAdjust="0"/>
  </p:normalViewPr>
  <p:slideViewPr>
    <p:cSldViewPr snapToGrid="0">
      <p:cViewPr varScale="1">
        <p:scale>
          <a:sx n="93" d="100"/>
          <a:sy n="93" d="100"/>
        </p:scale>
        <p:origin x="2124" y="84"/>
      </p:cViewPr>
      <p:guideLst>
        <p:guide orient="horz" pos="1643"/>
        <p:guide pos="2880"/>
      </p:guideLst>
    </p:cSldViewPr>
  </p:slideViewPr>
  <p:notesTextViewPr>
    <p:cViewPr>
      <p:scale>
        <a:sx n="1" d="1"/>
        <a:sy n="1" d="1"/>
      </p:scale>
      <p:origin x="0" y="0"/>
    </p:cViewPr>
  </p:notesTextViewPr>
  <p:notesViewPr>
    <p:cSldViewPr snapToGrid="0" showGuide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eb39acd30a_33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de" sz="1800" dirty="0">
                <a:solidFill>
                  <a:srgbClr val="0F0F0F"/>
                </a:solidFill>
                <a:highlight>
                  <a:schemeClr val="lt1"/>
                </a:highlight>
              </a:rPr>
              <a:t>Hello everyone, today we are presenting our project, </a:t>
            </a:r>
            <a:r>
              <a:rPr lang="de" sz="1800" b="1" dirty="0">
                <a:solidFill>
                  <a:srgbClr val="0F0F0F"/>
                </a:solidFill>
                <a:highlight>
                  <a:schemeClr val="lt1"/>
                </a:highlight>
              </a:rPr>
              <a:t>’An Application of Large Language Models and Generative Agents to compare quality and quantity of learning processes and performance'</a:t>
            </a:r>
            <a:r>
              <a:rPr lang="de" sz="1800" dirty="0">
                <a:solidFill>
                  <a:srgbClr val="0F0F0F"/>
                </a:solidFill>
                <a:highlight>
                  <a:schemeClr val="lt1"/>
                </a:highlight>
              </a:rPr>
              <a:t> It is based on our overarching topic </a:t>
            </a:r>
            <a:r>
              <a:rPr lang="de" sz="1800" dirty="0">
                <a:solidFill>
                  <a:schemeClr val="dk1"/>
                </a:solidFill>
                <a:highlight>
                  <a:schemeClr val="lt1"/>
                </a:highlight>
              </a:rPr>
              <a:t>Large Language Models for Education: Generative Agents.</a:t>
            </a:r>
            <a:endParaRPr sz="1800" dirty="0"/>
          </a:p>
        </p:txBody>
      </p:sp>
      <p:sp>
        <p:nvSpPr>
          <p:cNvPr id="127" name="Google Shape;127;g1eb39acd30a_33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99aac18796_48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g299aac18796_48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7000"/>
              </a:lnSpc>
              <a:spcBef>
                <a:spcPts val="0"/>
              </a:spcBef>
              <a:spcAft>
                <a:spcPts val="0"/>
              </a:spcAft>
              <a:buNone/>
            </a:pPr>
            <a:r>
              <a:rPr lang="de" sz="1800" dirty="0">
                <a:solidFill>
                  <a:srgbClr val="000000"/>
                </a:solidFill>
                <a:latin typeface="+mn-lt"/>
                <a:ea typeface="Arial"/>
                <a:cs typeface="Arial"/>
                <a:sym typeface="Arial"/>
              </a:rPr>
              <a:t>The AP US History exam is offered by the College Board as part of the Advanced Placement Program. Each year, over 400,000 students take the exam, so there is plenty of practice material available online.</a:t>
            </a:r>
            <a:endParaRPr sz="1800" dirty="0">
              <a:latin typeface="+mn-lt"/>
              <a:ea typeface="Calibri"/>
              <a:cs typeface="Calibri"/>
              <a:sym typeface="Calibri"/>
            </a:endParaRPr>
          </a:p>
          <a:p>
            <a:pPr marL="0" lvl="0" indent="0" algn="l" rtl="0">
              <a:lnSpc>
                <a:spcPct val="107000"/>
              </a:lnSpc>
              <a:spcBef>
                <a:spcPts val="2400"/>
              </a:spcBef>
              <a:spcAft>
                <a:spcPts val="0"/>
              </a:spcAft>
              <a:buNone/>
            </a:pPr>
            <a:r>
              <a:rPr lang="de" sz="1800" dirty="0">
                <a:solidFill>
                  <a:srgbClr val="000000"/>
                </a:solidFill>
                <a:latin typeface="+mn-lt"/>
                <a:ea typeface="Arial"/>
                <a:cs typeface="Arial"/>
                <a:sym typeface="Arial"/>
              </a:rPr>
              <a:t>It is divided into two sections with two parts each. Our selected Section I Part A comprises 55 multiple-choice questions and is responsible for 40% of the whole exam, while Part B has </a:t>
            </a:r>
            <a:r>
              <a:rPr lang="de" sz="1800" dirty="0">
                <a:latin typeface="+mn-lt"/>
              </a:rPr>
              <a:t>three</a:t>
            </a:r>
            <a:r>
              <a:rPr lang="de" sz="1800" dirty="0">
                <a:solidFill>
                  <a:srgbClr val="000000"/>
                </a:solidFill>
                <a:latin typeface="+mn-lt"/>
                <a:ea typeface="Arial"/>
                <a:cs typeface="Arial"/>
                <a:sym typeface="Arial"/>
              </a:rPr>
              <a:t> questions that call for short answers. Section II Part A is a document-based examination and Part B is a lengthy essay. All questions span over </a:t>
            </a:r>
            <a:r>
              <a:rPr lang="de" sz="1800" dirty="0">
                <a:latin typeface="+mn-lt"/>
              </a:rPr>
              <a:t>nine</a:t>
            </a:r>
            <a:r>
              <a:rPr lang="de" sz="1800" dirty="0">
                <a:solidFill>
                  <a:srgbClr val="000000"/>
                </a:solidFill>
                <a:latin typeface="+mn-lt"/>
                <a:ea typeface="Arial"/>
                <a:cs typeface="Arial"/>
                <a:sym typeface="Arial"/>
              </a:rPr>
              <a:t> periods, from 1491 to today.</a:t>
            </a:r>
            <a:endParaRPr sz="1800" dirty="0">
              <a:latin typeface="+mn-lt"/>
              <a:ea typeface="Calibri"/>
              <a:cs typeface="Calibri"/>
              <a:sym typeface="Calibri"/>
            </a:endParaRPr>
          </a:p>
          <a:p>
            <a:pPr marL="0" lvl="0" indent="0" algn="l" rtl="0">
              <a:lnSpc>
                <a:spcPct val="107000"/>
              </a:lnSpc>
              <a:spcBef>
                <a:spcPts val="2400"/>
              </a:spcBef>
              <a:spcAft>
                <a:spcPts val="0"/>
              </a:spcAft>
              <a:buNone/>
            </a:pPr>
            <a:r>
              <a:rPr lang="de" sz="1800" dirty="0">
                <a:solidFill>
                  <a:srgbClr val="000000"/>
                </a:solidFill>
                <a:latin typeface="+mn-lt"/>
                <a:ea typeface="Arial"/>
                <a:cs typeface="Arial"/>
                <a:sym typeface="Arial"/>
              </a:rPr>
              <a:t>The large multiple-choice part structured over the periods is likely to be the most effective for our use case, because it makes it easier to distinguish and design the two learning processes </a:t>
            </a:r>
            <a:r>
              <a:rPr lang="de" sz="1800" dirty="0">
                <a:solidFill>
                  <a:schemeClr val="dk1"/>
                </a:solidFill>
                <a:latin typeface="+mn-lt"/>
              </a:rPr>
              <a:t>as well as evaluate their performance reliably</a:t>
            </a:r>
            <a:r>
              <a:rPr lang="de" sz="1800" dirty="0">
                <a:solidFill>
                  <a:srgbClr val="000000"/>
                </a:solidFill>
                <a:latin typeface="+mn-lt"/>
                <a:ea typeface="Arial"/>
                <a:cs typeface="Arial"/>
                <a:sym typeface="Arial"/>
              </a:rPr>
              <a:t>. </a:t>
            </a:r>
            <a:endParaRPr sz="1800" dirty="0">
              <a:latin typeface="+mn-lt"/>
              <a:ea typeface="Calibri"/>
              <a:cs typeface="Calibri"/>
              <a:sym typeface="Calibri"/>
            </a:endParaRPr>
          </a:p>
          <a:p>
            <a:pPr marL="0" lvl="0" indent="0" algn="l" rtl="0">
              <a:spcBef>
                <a:spcPts val="1200"/>
              </a:spcBef>
              <a:spcAft>
                <a:spcPts val="0"/>
              </a:spcAft>
              <a:buNone/>
            </a:pPr>
            <a:endParaRPr dirty="0"/>
          </a:p>
        </p:txBody>
      </p:sp>
      <p:sp>
        <p:nvSpPr>
          <p:cNvPr id="310" name="Google Shape;310;g299aac18796_48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99aac18796_5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g299aac18796_54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7000"/>
              </a:lnSpc>
              <a:spcBef>
                <a:spcPts val="0"/>
              </a:spcBef>
              <a:spcAft>
                <a:spcPts val="0"/>
              </a:spcAft>
              <a:buNone/>
            </a:pPr>
            <a:r>
              <a:rPr lang="de" sz="1800" dirty="0">
                <a:solidFill>
                  <a:srgbClr val="000000"/>
                </a:solidFill>
                <a:latin typeface="+mn-lt"/>
                <a:ea typeface="Arial"/>
                <a:cs typeface="Arial"/>
                <a:sym typeface="Arial"/>
              </a:rPr>
              <a:t>Our two-agent group which adheres to a quantitative learning process, now known as group A, will receive lists of practice questions and should memorize these questions and their answers. They should also help each other by asking questions that they have already learned to support their memory.</a:t>
            </a:r>
            <a:endParaRPr sz="1800" dirty="0">
              <a:latin typeface="+mn-lt"/>
              <a:ea typeface="Calibri"/>
              <a:cs typeface="Calibri"/>
              <a:sym typeface="Calibri"/>
            </a:endParaRPr>
          </a:p>
          <a:p>
            <a:pPr marL="0" lvl="0" indent="0" algn="l" rtl="0">
              <a:lnSpc>
                <a:spcPct val="107000"/>
              </a:lnSpc>
              <a:spcBef>
                <a:spcPts val="2000"/>
              </a:spcBef>
              <a:spcAft>
                <a:spcPts val="0"/>
              </a:spcAft>
              <a:buNone/>
            </a:pPr>
            <a:r>
              <a:rPr lang="de" sz="1800" dirty="0">
                <a:solidFill>
                  <a:srgbClr val="000000"/>
                </a:solidFill>
                <a:latin typeface="+mn-lt"/>
                <a:ea typeface="Arial"/>
                <a:cs typeface="Arial"/>
                <a:sym typeface="Arial"/>
              </a:rPr>
              <a:t>Our two-agent group which adheres to a qualitative learning process, now known as group B, should in general research, discuss and understand the </a:t>
            </a:r>
            <a:r>
              <a:rPr lang="de" sz="1800" dirty="0">
                <a:latin typeface="+mn-lt"/>
              </a:rPr>
              <a:t>nine</a:t>
            </a:r>
            <a:r>
              <a:rPr lang="de" sz="1800" dirty="0">
                <a:solidFill>
                  <a:srgbClr val="000000"/>
                </a:solidFill>
                <a:latin typeface="+mn-lt"/>
                <a:ea typeface="Arial"/>
                <a:cs typeface="Arial"/>
                <a:sym typeface="Arial"/>
              </a:rPr>
              <a:t> periods. To achieve this, they will be expected to, among other things, summarize texts, attempt to answer practice questions th</a:t>
            </a:r>
            <a:r>
              <a:rPr lang="de" sz="1800" dirty="0">
                <a:latin typeface="+mn-lt"/>
              </a:rPr>
              <a:t>emselves</a:t>
            </a:r>
            <a:r>
              <a:rPr lang="de" sz="1800" dirty="0">
                <a:solidFill>
                  <a:srgbClr val="000000"/>
                </a:solidFill>
                <a:latin typeface="+mn-lt"/>
                <a:ea typeface="Arial"/>
                <a:cs typeface="Arial"/>
                <a:sym typeface="Arial"/>
              </a:rPr>
              <a:t>, generate new questions for each other and identify gaps in their knowledge as well as work actively together and teach each other the material.</a:t>
            </a:r>
            <a:endParaRPr sz="1800" dirty="0">
              <a:latin typeface="+mn-lt"/>
              <a:ea typeface="Calibri"/>
              <a:cs typeface="Calibri"/>
              <a:sym typeface="Calibri"/>
            </a:endParaRPr>
          </a:p>
          <a:p>
            <a:pPr marL="0" lvl="0" indent="0" algn="l" rtl="0">
              <a:lnSpc>
                <a:spcPct val="107000"/>
              </a:lnSpc>
              <a:spcBef>
                <a:spcPts val="2400"/>
              </a:spcBef>
              <a:spcAft>
                <a:spcPts val="0"/>
              </a:spcAft>
              <a:buNone/>
            </a:pPr>
            <a:r>
              <a:rPr lang="de" sz="1800" dirty="0">
                <a:latin typeface="+mn-lt"/>
              </a:rPr>
              <a:t>So w</a:t>
            </a:r>
            <a:r>
              <a:rPr lang="de" sz="1800" dirty="0">
                <a:solidFill>
                  <a:srgbClr val="000000"/>
                </a:solidFill>
                <a:latin typeface="+mn-lt"/>
                <a:ea typeface="Arial"/>
                <a:cs typeface="Arial"/>
                <a:sym typeface="Arial"/>
              </a:rPr>
              <a:t>hile group A will simply memorize existing material, group B should understand the material, underlying concepts and knowledge, including being able to generate new information and teach all of it.</a:t>
            </a:r>
            <a:endParaRPr sz="1800" dirty="0">
              <a:latin typeface="+mn-lt"/>
              <a:ea typeface="Calibri"/>
              <a:cs typeface="Calibri"/>
              <a:sym typeface="Calibri"/>
            </a:endParaRPr>
          </a:p>
          <a:p>
            <a:pPr marL="0" lvl="0" indent="0" algn="l" rtl="0">
              <a:spcBef>
                <a:spcPts val="1200"/>
              </a:spcBef>
              <a:spcAft>
                <a:spcPts val="0"/>
              </a:spcAft>
              <a:buNone/>
            </a:pPr>
            <a:endParaRPr dirty="0"/>
          </a:p>
        </p:txBody>
      </p:sp>
      <p:sp>
        <p:nvSpPr>
          <p:cNvPr id="324" name="Google Shape;324;g299aac18796_54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99aac18796_5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g299aac18796_59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de" sz="1800" dirty="0">
                <a:solidFill>
                  <a:srgbClr val="000000"/>
                </a:solidFill>
                <a:latin typeface="+mn-lt"/>
                <a:ea typeface="Arial"/>
                <a:cs typeface="Arial"/>
                <a:sym typeface="Arial"/>
              </a:rPr>
              <a:t>After some time, both groups will take a few identical unknown exams. After they finish, all </a:t>
            </a:r>
            <a:r>
              <a:rPr lang="de" sz="1800" dirty="0">
                <a:latin typeface="+mn-lt"/>
              </a:rPr>
              <a:t>four</a:t>
            </a:r>
            <a:r>
              <a:rPr lang="de" sz="1800" dirty="0">
                <a:solidFill>
                  <a:srgbClr val="000000"/>
                </a:solidFill>
                <a:latin typeface="+mn-lt"/>
                <a:ea typeface="Arial"/>
                <a:cs typeface="Arial"/>
                <a:sym typeface="Arial"/>
              </a:rPr>
              <a:t> agents will be allowed to communicate with one another. The points they should discuss include what their challenges were in the preparation and exam, how confident they were in their answers and how much they struggled to choose an option. They should also provide a prediction regarding their score. The exams are then evaluated and should hopefully indicate a rift between the performance of both groups – thus giving a simulated answer to our question regarding the importance of quality or quantity. </a:t>
            </a:r>
            <a:endParaRPr sz="1800" dirty="0">
              <a:latin typeface="+mn-lt"/>
              <a:ea typeface="Calibri"/>
              <a:cs typeface="Calibri"/>
              <a:sym typeface="Calibri"/>
            </a:endParaRPr>
          </a:p>
          <a:p>
            <a:pPr marL="0" lvl="0" indent="0" algn="l" rtl="0">
              <a:spcBef>
                <a:spcPts val="0"/>
              </a:spcBef>
              <a:spcAft>
                <a:spcPts val="0"/>
              </a:spcAft>
              <a:buNone/>
            </a:pPr>
            <a:endParaRPr dirty="0"/>
          </a:p>
        </p:txBody>
      </p:sp>
      <p:sp>
        <p:nvSpPr>
          <p:cNvPr id="360" name="Google Shape;360;g299aac18796_59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99aac18796_43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g299aac18796_43_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de" sz="1800" dirty="0">
                <a:solidFill>
                  <a:srgbClr val="000000"/>
                </a:solidFill>
                <a:latin typeface="+mn-lt"/>
                <a:ea typeface="Arial"/>
                <a:cs typeface="Arial"/>
                <a:sym typeface="Arial"/>
              </a:rPr>
              <a:t>We believe that group B will outperform group A just as the proverb “quality over quantity” suggests. They will have had a higher depth of processing and elaboration, as well as a deeper understanding of the material. They should therefore be able to answer the questions either directly through or be able to deduct it from their knowledge. Group A however, just has many repetitions of their memorized questions without any additional context.</a:t>
            </a:r>
            <a:endParaRPr sz="1800" dirty="0">
              <a:latin typeface="+mn-lt"/>
              <a:ea typeface="Calibri"/>
              <a:cs typeface="Calibri"/>
              <a:sym typeface="Calibri"/>
            </a:endParaRPr>
          </a:p>
          <a:p>
            <a:pPr marL="0" lvl="0" indent="0" algn="l" rtl="0">
              <a:spcBef>
                <a:spcPts val="0"/>
              </a:spcBef>
              <a:spcAft>
                <a:spcPts val="0"/>
              </a:spcAft>
              <a:buNone/>
            </a:pPr>
            <a:endParaRPr dirty="0"/>
          </a:p>
        </p:txBody>
      </p:sp>
      <p:sp>
        <p:nvSpPr>
          <p:cNvPr id="414" name="Google Shape;414;g299aac18796_43_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99aac18796_43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g299aac18796_43_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de" sz="1800" dirty="0">
                <a:solidFill>
                  <a:srgbClr val="000000"/>
                </a:solidFill>
                <a:latin typeface="+mn-lt"/>
                <a:ea typeface="Arial"/>
                <a:cs typeface="Arial"/>
                <a:sym typeface="Arial"/>
              </a:rPr>
              <a:t>However, we do expect group A to be more confident in their answers, progress and score because they will be familiar with the type and format of the questions they had to answer. If they could recognize identical or very similar questions or eliminate answers because they knew that those belong to other questions, they should be even more optimistic. Group B on the other hand is less familiar with the multiple-choice questions and may have missed important information for very specific questions.</a:t>
            </a:r>
            <a:endParaRPr sz="1800" dirty="0">
              <a:latin typeface="+mn-lt"/>
              <a:ea typeface="Calibri"/>
              <a:cs typeface="Calibri"/>
              <a:sym typeface="Calibri"/>
            </a:endParaRPr>
          </a:p>
          <a:p>
            <a:pPr marL="0" lvl="0" indent="0" algn="l" rtl="0">
              <a:spcBef>
                <a:spcPts val="0"/>
              </a:spcBef>
              <a:spcAft>
                <a:spcPts val="0"/>
              </a:spcAft>
              <a:buNone/>
            </a:pPr>
            <a:endParaRPr dirty="0"/>
          </a:p>
        </p:txBody>
      </p:sp>
      <p:sp>
        <p:nvSpPr>
          <p:cNvPr id="451" name="Google Shape;451;g299aac18796_43_7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99aac18796_43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g299aac18796_43_1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de" sz="1800" dirty="0">
                <a:solidFill>
                  <a:srgbClr val="000000"/>
                </a:solidFill>
                <a:latin typeface="+mn-lt"/>
                <a:ea typeface="Arial"/>
                <a:cs typeface="Arial"/>
                <a:sym typeface="Arial"/>
              </a:rPr>
              <a:t>In the end, we anticipate that our simulated answer will indicate a greater importance of a qualitative learning process, but a higher sense of confidence if a quantitative learning process is used.</a:t>
            </a:r>
            <a:endParaRPr sz="1800" dirty="0">
              <a:latin typeface="+mn-lt"/>
              <a:ea typeface="Calibri"/>
              <a:cs typeface="Calibri"/>
              <a:sym typeface="Calibri"/>
            </a:endParaRPr>
          </a:p>
          <a:p>
            <a:pPr marL="0" lvl="0" indent="0" algn="l" rtl="0">
              <a:spcBef>
                <a:spcPts val="0"/>
              </a:spcBef>
              <a:spcAft>
                <a:spcPts val="0"/>
              </a:spcAft>
              <a:buNone/>
            </a:pPr>
            <a:endParaRPr dirty="0"/>
          </a:p>
        </p:txBody>
      </p:sp>
      <p:sp>
        <p:nvSpPr>
          <p:cNvPr id="488" name="Google Shape;488;g299aac18796_43_1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99aac18796_22_19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Our general approach is illustrated here. We will use an LLM to create the agents from both groups based on specialized prompt templates. One LLM will be fine-tuned with a qualitative dataset for the quality group which could contain historical books or articles, for instance. Additionally, we will fine-tune the quantitative group with a dataset mainly consisting of questions and answers from old exams. The answer from one agent will be the prompt for the other agent. After the learning process is done, all agents will take an exam which can be retrieved from an API. The API gets the data from our Vector database which was filled with a Retrieval Augmented Generation approach.  We will also implement an exam service which supports operations on the API by the agents and also saves the results in the database through the API. Our analysis service helps to evaluate the performance of our agents. The discussion round after taking the exam is not illustrated but still planned.</a:t>
            </a:r>
            <a:endParaRPr sz="1800" dirty="0"/>
          </a:p>
        </p:txBody>
      </p:sp>
      <p:sp>
        <p:nvSpPr>
          <p:cNvPr id="521" name="Google Shape;521;g299aac18796_22_1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99aac18796_22_20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The prerequisites of our technology choice are that we only want to use open source solution and a model that is already fine-tuned for conversations. Furthermore, we want a solution which is runnable locally. Moreover, our database should of course be suitable for LLM use cases and finally, we only want to use mature programming languages and APIs.</a:t>
            </a:r>
            <a:endParaRPr sz="1800" dirty="0"/>
          </a:p>
        </p:txBody>
      </p:sp>
      <p:sp>
        <p:nvSpPr>
          <p:cNvPr id="532" name="Google Shape;532;g299aac18796_22_2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eb39acce2e_1_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Taking into account the prerequisites, we decided on the following technologies. Our LLM is Llama 2-Chat since it is already fine-tuned for conversation scenarios. It provides three models: 7b, 13b and 70b. The 13b model is most suitable for our use case since the other two would disadvantage the other group. Our programming language of choice is Python since it is very mature and commonly used within the LLM area. Furthermore, we will use a RESTful API since our use case for it is very simple and, therefore, </a:t>
            </a:r>
            <a:r>
              <a:rPr lang="en-US" sz="1800" b="0" i="0" u="none" strike="noStrike" dirty="0" err="1">
                <a:solidFill>
                  <a:srgbClr val="000000"/>
                </a:solidFill>
                <a:effectLst/>
                <a:latin typeface="Arial" panose="020B0604020202020204" pitchFamily="34" charset="0"/>
              </a:rPr>
              <a:t>GraphQL</a:t>
            </a:r>
            <a:r>
              <a:rPr lang="en-US" sz="1800" b="0" i="0" u="none" strike="noStrike" dirty="0">
                <a:solidFill>
                  <a:srgbClr val="000000"/>
                </a:solidFill>
                <a:effectLst/>
                <a:latin typeface="Arial" panose="020B0604020202020204" pitchFamily="34" charset="0"/>
              </a:rPr>
              <a:t>, for instance, is not necessary. For the Retrieval Augmented Generation process, we will use </a:t>
            </a:r>
            <a:r>
              <a:rPr lang="en-US" sz="1800" b="0" i="0" u="none" strike="noStrike" dirty="0" err="1">
                <a:solidFill>
                  <a:srgbClr val="000000"/>
                </a:solidFill>
                <a:effectLst/>
                <a:latin typeface="Arial" panose="020B0604020202020204" pitchFamily="34" charset="0"/>
              </a:rPr>
              <a:t>LlamaIndex</a:t>
            </a:r>
            <a:r>
              <a:rPr lang="en-US" sz="1800" b="0" i="0" u="none" strike="noStrike" dirty="0">
                <a:solidFill>
                  <a:srgbClr val="000000"/>
                </a:solidFill>
                <a:effectLst/>
                <a:latin typeface="Arial" panose="020B0604020202020204" pitchFamily="34" charset="0"/>
              </a:rPr>
              <a:t> since it fits our stack well, is open source and popular. Our database will be Chroma, since it is pretty straightforward and compatible with </a:t>
            </a:r>
            <a:r>
              <a:rPr lang="en-US" sz="1800" b="0" i="0" u="none" strike="noStrike" dirty="0" err="1">
                <a:solidFill>
                  <a:srgbClr val="000000"/>
                </a:solidFill>
                <a:effectLst/>
                <a:latin typeface="Arial" panose="020B0604020202020204" pitchFamily="34" charset="0"/>
              </a:rPr>
              <a:t>LlamaIndex</a:t>
            </a:r>
            <a:r>
              <a:rPr lang="en-US" sz="1800" b="0" i="0" u="none" strike="noStrike" dirty="0">
                <a:solidFill>
                  <a:srgbClr val="000000"/>
                </a:solidFill>
                <a:effectLst/>
                <a:latin typeface="Arial" panose="020B0604020202020204" pitchFamily="34" charset="0"/>
              </a:rPr>
              <a:t> and in general, graph-based databases are most suitable for LLM. Since we have M2 MacBook users among us, we are relying on the llama.cpp project which helped us to run Llama 2 locally on MacOS with 4-bit integer quantization and also supports other platforms like Linux or Windows.</a:t>
            </a:r>
            <a:endParaRPr sz="1800" dirty="0"/>
          </a:p>
        </p:txBody>
      </p:sp>
      <p:sp>
        <p:nvSpPr>
          <p:cNvPr id="543" name="Google Shape;543;g1eb39acce2e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1eb39acce2e_1_1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This slide shows our approach with the described technologies. </a:t>
            </a:r>
          </a:p>
        </p:txBody>
      </p:sp>
      <p:sp>
        <p:nvSpPr>
          <p:cNvPr id="554" name="Google Shape;554;g1eb39acce2e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eb39acd30a_33_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de" sz="1800" dirty="0">
                <a:solidFill>
                  <a:srgbClr val="0F0F0F"/>
                </a:solidFill>
                <a:highlight>
                  <a:srgbClr val="FFFFFF"/>
                </a:highlight>
              </a:rPr>
              <a:t>First, I'll explain our problem statement that has placed our entire project in it’s context. We'll also explore it’s theoretical framework, needed definitions and the key questions at play. Following that, Jasmin will guide you through our detailed use case as well as the expected outcome of our project. Lastly, Siar will lead us through our approached implementation and technology stack. He will also present a roadmap with our next steps.</a:t>
            </a:r>
            <a:endParaRPr sz="1800" dirty="0"/>
          </a:p>
        </p:txBody>
      </p:sp>
      <p:sp>
        <p:nvSpPr>
          <p:cNvPr id="135" name="Google Shape;135;g1eb39acd30a_33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299aac18796_22_21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800" dirty="0"/>
              <a:t>The roadmap illustrated here shows our milestones for the coming workshops. Since we are new to the field of LLMs, our first milestone objective is to acquire skills for implementation in this field and also gain more theoretical knowledge by reading important papers. The second milestone objective is to have a minimum viable product until the third workshop. And, finally, we want to submit a working prototype in the end. </a:t>
            </a:r>
            <a:endParaRPr sz="1800" dirty="0"/>
          </a:p>
        </p:txBody>
      </p:sp>
      <p:sp>
        <p:nvSpPr>
          <p:cNvPr id="565" name="Google Shape;565;g299aac18796_22_2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31ea18aa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We already set up the Llama 2 -13b Chat model locally with llama.cpp and ran our first experiments with example prompt templates of the llama.cpp project. Our next steps will be to find related work for our use case and approach. Afterwards, we need to try out different configurations and investigate features provided by llama.cpp, for instance. We will also need to download old exams and other learning sources and create datasets with them for the fine-tuning. The data format is not clear yet. We will also need to create prompt templates for different agents and we will need to try different templates to check which produces our intended outcome. Furthermore, we need to set up our Chroma-</a:t>
            </a:r>
            <a:r>
              <a:rPr lang="en-US" sz="1800" b="0" i="0" u="none" strike="noStrike" dirty="0" err="1">
                <a:solidFill>
                  <a:srgbClr val="000000"/>
                </a:solidFill>
                <a:effectLst/>
                <a:latin typeface="Arial" panose="020B0604020202020204" pitchFamily="34" charset="0"/>
              </a:rPr>
              <a:t>LlamaIndex</a:t>
            </a:r>
            <a:r>
              <a:rPr lang="en-US" sz="1800" b="0" i="0" u="none" strike="noStrike" dirty="0">
                <a:solidFill>
                  <a:srgbClr val="000000"/>
                </a:solidFill>
                <a:effectLst/>
                <a:latin typeface="Arial" panose="020B0604020202020204" pitchFamily="34" charset="0"/>
              </a:rPr>
              <a:t> stack and try first embedding processes. </a:t>
            </a:r>
            <a:endParaRPr sz="1800" dirty="0"/>
          </a:p>
        </p:txBody>
      </p:sp>
      <p:sp>
        <p:nvSpPr>
          <p:cNvPr id="590" name="Google Shape;590;g29a31ea18a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eb39acce2e_1_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7" name="Google Shape;617;g1eb39acce2e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99aac18796_22_11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de" sz="1800" dirty="0">
                <a:solidFill>
                  <a:srgbClr val="0F0F0F"/>
                </a:solidFill>
                <a:highlight>
                  <a:srgbClr val="FFFFFF"/>
                </a:highlight>
                <a:latin typeface="+mn-lt"/>
                <a:ea typeface="Roboto"/>
                <a:cs typeface="Roboto"/>
                <a:sym typeface="Roboto"/>
              </a:rPr>
              <a:t>Our Problem Statement consists of 3 Point: </a:t>
            </a:r>
            <a:endParaRPr sz="1800" dirty="0">
              <a:solidFill>
                <a:srgbClr val="0F0F0F"/>
              </a:solidFill>
              <a:highlight>
                <a:srgbClr val="FFFFFF"/>
              </a:highlight>
              <a:latin typeface="+mn-lt"/>
              <a:ea typeface="Roboto"/>
              <a:cs typeface="Roboto"/>
              <a:sym typeface="Roboto"/>
            </a:endParaRPr>
          </a:p>
          <a:p>
            <a:pPr marL="457200" lvl="0" indent="-311150" algn="l" rtl="0">
              <a:lnSpc>
                <a:spcPct val="90000"/>
              </a:lnSpc>
              <a:spcBef>
                <a:spcPts val="1500"/>
              </a:spcBef>
              <a:spcAft>
                <a:spcPts val="0"/>
              </a:spcAft>
              <a:buClr>
                <a:schemeClr val="dk1"/>
              </a:buClr>
              <a:buSzPts val="1300"/>
              <a:buChar char="-"/>
            </a:pPr>
            <a:r>
              <a:rPr lang="de" sz="1800" dirty="0">
                <a:solidFill>
                  <a:schemeClr val="dk1"/>
                </a:solidFill>
                <a:latin typeface="+mn-lt"/>
              </a:rPr>
              <a:t>The Importance of Quality vs. Quantity in Learning</a:t>
            </a:r>
            <a:endParaRPr sz="1800" dirty="0">
              <a:solidFill>
                <a:schemeClr val="dk1"/>
              </a:solidFill>
              <a:latin typeface="+mn-lt"/>
              <a:ea typeface="Calibri"/>
              <a:cs typeface="Calibri"/>
              <a:sym typeface="Calibri"/>
            </a:endParaRPr>
          </a:p>
          <a:p>
            <a:pPr marL="457200" lvl="0" indent="-311150" algn="l" rtl="0">
              <a:lnSpc>
                <a:spcPct val="90000"/>
              </a:lnSpc>
              <a:spcBef>
                <a:spcPts val="0"/>
              </a:spcBef>
              <a:spcAft>
                <a:spcPts val="0"/>
              </a:spcAft>
              <a:buClr>
                <a:schemeClr val="dk1"/>
              </a:buClr>
              <a:buSzPts val="1300"/>
              <a:buChar char="-"/>
            </a:pPr>
            <a:r>
              <a:rPr lang="de" sz="1800" dirty="0">
                <a:solidFill>
                  <a:schemeClr val="dk1"/>
                </a:solidFill>
                <a:latin typeface="+mn-lt"/>
              </a:rPr>
              <a:t>Implications of Quality &amp; Quantity for Human Learning</a:t>
            </a:r>
            <a:endParaRPr sz="1800" dirty="0">
              <a:solidFill>
                <a:schemeClr val="dk1"/>
              </a:solidFill>
              <a:latin typeface="+mn-lt"/>
            </a:endParaRPr>
          </a:p>
          <a:p>
            <a:pPr marL="457200" lvl="0" indent="-311150" algn="l" rtl="0">
              <a:lnSpc>
                <a:spcPct val="90000"/>
              </a:lnSpc>
              <a:spcBef>
                <a:spcPts val="0"/>
              </a:spcBef>
              <a:spcAft>
                <a:spcPts val="0"/>
              </a:spcAft>
              <a:buClr>
                <a:schemeClr val="dk1"/>
              </a:buClr>
              <a:buSzPts val="1300"/>
              <a:buChar char="-"/>
            </a:pPr>
            <a:r>
              <a:rPr lang="de" sz="1800" dirty="0">
                <a:solidFill>
                  <a:schemeClr val="dk1"/>
                </a:solidFill>
                <a:latin typeface="+mn-lt"/>
              </a:rPr>
              <a:t>Central Question: If We Could Only Focus On One, </a:t>
            </a:r>
            <a:endParaRPr sz="1800" dirty="0">
              <a:solidFill>
                <a:schemeClr val="dk1"/>
              </a:solidFill>
              <a:latin typeface="+mn-lt"/>
            </a:endParaRPr>
          </a:p>
          <a:p>
            <a:pPr marL="0" lvl="0" indent="457200" algn="l" rtl="0">
              <a:lnSpc>
                <a:spcPct val="115000"/>
              </a:lnSpc>
              <a:spcBef>
                <a:spcPts val="0"/>
              </a:spcBef>
              <a:spcAft>
                <a:spcPts val="0"/>
              </a:spcAft>
              <a:buNone/>
            </a:pPr>
            <a:r>
              <a:rPr lang="de" sz="1800" dirty="0">
                <a:solidFill>
                  <a:schemeClr val="dk1"/>
                </a:solidFill>
                <a:latin typeface="+mn-lt"/>
              </a:rPr>
              <a:t>Should Quality or Quantity Be Of More Importance?</a:t>
            </a:r>
            <a:endParaRPr sz="1800" dirty="0">
              <a:solidFill>
                <a:schemeClr val="dk1"/>
              </a:solidFill>
              <a:latin typeface="+mn-lt"/>
            </a:endParaRPr>
          </a:p>
        </p:txBody>
      </p:sp>
      <p:sp>
        <p:nvSpPr>
          <p:cNvPr id="165" name="Google Shape;165;g299aac18796_2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eb39acd30a_1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1eb39acd30a_1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F0F0F"/>
              </a:buClr>
              <a:buSzPts val="1200"/>
              <a:buFont typeface="Roboto"/>
              <a:buNone/>
            </a:pPr>
            <a:r>
              <a:rPr lang="de" sz="1800" b="0" i="0" u="none" strike="noStrike" dirty="0">
                <a:solidFill>
                  <a:srgbClr val="0F0F0F"/>
                </a:solidFill>
                <a:latin typeface="+mn-lt"/>
                <a:ea typeface="Roboto"/>
                <a:cs typeface="Roboto"/>
                <a:sym typeface="Roboto"/>
              </a:rPr>
              <a:t>Consider the scenario of a student preparing for an exam. Should they focus on deeply understanding, through time limited, a set of topics (quality) or cover a broader range but with less depth (quantity)? The quality approach involves thorough comprehension and critical thinking, aiming for a deep-seated understanding of some concepts. while, the quantity approach emphasizes covering more material, possibly leading to a wider but shallower knowledge base.</a:t>
            </a:r>
            <a:endParaRPr sz="1800" dirty="0">
              <a:solidFill>
                <a:schemeClr val="dk1"/>
              </a:solidFill>
              <a:highlight>
                <a:srgbClr val="FFFFFF"/>
              </a:highlight>
              <a:latin typeface="+mn-lt"/>
            </a:endParaRPr>
          </a:p>
          <a:p>
            <a:pPr marL="0" lvl="0" indent="0" algn="l" rtl="0">
              <a:spcBef>
                <a:spcPts val="0"/>
              </a:spcBef>
              <a:spcAft>
                <a:spcPts val="0"/>
              </a:spcAft>
              <a:buNone/>
            </a:pPr>
            <a:endParaRPr dirty="0"/>
          </a:p>
        </p:txBody>
      </p:sp>
      <p:sp>
        <p:nvSpPr>
          <p:cNvPr id="185" name="Google Shape;185;g1eb39acd30a_1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eb39acd30a_1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1eb39acd30a_16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F0F0F"/>
              </a:buClr>
              <a:buSzPts val="1200"/>
              <a:buFont typeface="Roboto"/>
              <a:buNone/>
            </a:pPr>
            <a:r>
              <a:rPr lang="de" sz="1800" b="0" i="0" u="none" strike="noStrike" dirty="0">
                <a:solidFill>
                  <a:srgbClr val="0F0F0F"/>
                </a:solidFill>
                <a:latin typeface="+mn-lt"/>
                <a:ea typeface="Roboto"/>
                <a:cs typeface="Roboto"/>
                <a:sym typeface="Roboto"/>
              </a:rPr>
              <a:t>These definitions are based in the psychological studies of human learning,  and give us the concepts of ‘depth of processing’, which means that the more the meaning of the material is processed, the better the memory, and the concept of ‘elaboration’, which means that the enrichment of new material through already known information improves memory.</a:t>
            </a:r>
            <a:endParaRPr sz="1800" dirty="0">
              <a:latin typeface="+mn-lt"/>
              <a:ea typeface="Arial"/>
              <a:cs typeface="Arial"/>
              <a:sym typeface="Arial"/>
            </a:endParaRPr>
          </a:p>
          <a:p>
            <a:pPr marL="0" lvl="0" indent="0" algn="l" rtl="0">
              <a:spcBef>
                <a:spcPts val="0"/>
              </a:spcBef>
              <a:spcAft>
                <a:spcPts val="0"/>
              </a:spcAft>
              <a:buNone/>
            </a:pPr>
            <a:endParaRPr dirty="0"/>
          </a:p>
        </p:txBody>
      </p:sp>
      <p:sp>
        <p:nvSpPr>
          <p:cNvPr id="206" name="Google Shape;206;g1eb39acd30a_16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eb39acd30a_2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1eb39acd30a_2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F0F0F"/>
              </a:buClr>
              <a:buSzPts val="1200"/>
              <a:buFont typeface="Roboto"/>
              <a:buNone/>
            </a:pPr>
            <a:r>
              <a:rPr lang="de" sz="1800" b="0" i="0" u="none" strike="noStrike" dirty="0">
                <a:solidFill>
                  <a:srgbClr val="0F0F0F"/>
                </a:solidFill>
                <a:latin typeface="+mn-lt"/>
                <a:ea typeface="Roboto"/>
                <a:cs typeface="Roboto"/>
                <a:sym typeface="Roboto"/>
              </a:rPr>
              <a:t>On one hand qualitative learning has a high depth of processing and elaboration with few repetitions of already learned material while on the other hand, a quantitative learning process has a lower depth of processing and elaboration, but has more repetitions of the material to help memorize it.</a:t>
            </a:r>
            <a:endParaRPr sz="1800" dirty="0">
              <a:latin typeface="+mn-lt"/>
            </a:endParaRPr>
          </a:p>
        </p:txBody>
      </p:sp>
      <p:sp>
        <p:nvSpPr>
          <p:cNvPr id="227" name="Google Shape;227;g1eb39acd30a_2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eb39acd30a_2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g1eb39acd30a_26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F0F0F"/>
              </a:buClr>
              <a:buSzPts val="1200"/>
              <a:buFont typeface="Roboto"/>
              <a:buNone/>
            </a:pPr>
            <a:r>
              <a:rPr lang="de" sz="1800" b="0" i="0" u="none" strike="noStrike" dirty="0">
                <a:solidFill>
                  <a:srgbClr val="0F0F0F"/>
                </a:solidFill>
                <a:latin typeface="+mn-lt"/>
                <a:ea typeface="Roboto"/>
                <a:cs typeface="Roboto"/>
                <a:sym typeface="Roboto"/>
              </a:rPr>
              <a:t>The trade-off in Psychology is produced by the fact that a better depth of processing and elaboration have a higher processing effort and require more time while making a higher memory performance possible.</a:t>
            </a:r>
            <a:endParaRPr sz="1800" dirty="0">
              <a:latin typeface="+mn-lt"/>
              <a:ea typeface="Arial"/>
              <a:cs typeface="Arial"/>
              <a:sym typeface="Arial"/>
            </a:endParaRPr>
          </a:p>
          <a:p>
            <a:pPr marL="0" lvl="0" indent="0" algn="l" rtl="0">
              <a:spcBef>
                <a:spcPts val="0"/>
              </a:spcBef>
              <a:spcAft>
                <a:spcPts val="0"/>
              </a:spcAft>
              <a:buNone/>
            </a:pPr>
            <a:endParaRPr dirty="0"/>
          </a:p>
        </p:txBody>
      </p:sp>
      <p:sp>
        <p:nvSpPr>
          <p:cNvPr id="244" name="Google Shape;244;g1eb39acd30a_26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eb39acce2e_0_2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de" sz="1800" dirty="0">
                <a:solidFill>
                  <a:srgbClr val="0F0F0F"/>
                </a:solidFill>
                <a:highlight>
                  <a:srgbClr val="FFFFFF"/>
                </a:highlight>
                <a:latin typeface="+mn-lt"/>
                <a:ea typeface="Roboto"/>
                <a:cs typeface="Roboto"/>
                <a:sym typeface="Roboto"/>
              </a:rPr>
              <a:t>if we can only focus on one, should  quality or quantity be of more importance - This central question supported by psychological definitions guides our project. Our aim is to explore and provide insights into which approach might be more beneficial or effective in a simulated learning scenario.</a:t>
            </a:r>
            <a:endParaRPr sz="1800" b="1" dirty="0">
              <a:solidFill>
                <a:srgbClr val="0F0F0F"/>
              </a:solidFill>
              <a:highlight>
                <a:srgbClr val="FFFFFF"/>
              </a:highlight>
              <a:latin typeface="+mn-lt"/>
              <a:ea typeface="Roboto"/>
              <a:cs typeface="Roboto"/>
              <a:sym typeface="Roboto"/>
            </a:endParaRPr>
          </a:p>
          <a:p>
            <a:pPr marL="0" lvl="0" indent="0" algn="l" rtl="0">
              <a:lnSpc>
                <a:spcPct val="115000"/>
              </a:lnSpc>
              <a:spcBef>
                <a:spcPts val="1500"/>
              </a:spcBef>
              <a:spcAft>
                <a:spcPts val="1500"/>
              </a:spcAft>
              <a:buClr>
                <a:schemeClr val="dk1"/>
              </a:buClr>
              <a:buSzPts val="1100"/>
              <a:buFont typeface="Arial"/>
              <a:buNone/>
            </a:pPr>
            <a:br>
              <a:rPr lang="de" sz="1800" b="1" dirty="0">
                <a:solidFill>
                  <a:srgbClr val="0F0F0F"/>
                </a:solidFill>
                <a:highlight>
                  <a:srgbClr val="FFFFFF"/>
                </a:highlight>
                <a:latin typeface="+mn-lt"/>
                <a:ea typeface="Roboto"/>
                <a:cs typeface="Roboto"/>
                <a:sym typeface="Roboto"/>
              </a:rPr>
            </a:br>
            <a:r>
              <a:rPr lang="de" sz="1800" dirty="0">
                <a:solidFill>
                  <a:srgbClr val="0F0F0F"/>
                </a:solidFill>
                <a:highlight>
                  <a:srgbClr val="FFFFFF"/>
                </a:highlight>
                <a:latin typeface="+mn-lt"/>
                <a:ea typeface="Roboto"/>
                <a:cs typeface="Roboto"/>
                <a:sym typeface="Roboto"/>
              </a:rPr>
              <a:t> Having set the foundation of our problem statement, focusing on the significance of quality versus quantity in learning, I will now pass the presentation to Jasmine. She will delve into our project's use case, elaborating on the methodologies employed and the expected outcomes from each approach.</a:t>
            </a:r>
            <a:endParaRPr sz="1800" dirty="0">
              <a:latin typeface="+mn-lt"/>
            </a:endParaRPr>
          </a:p>
        </p:txBody>
      </p:sp>
      <p:sp>
        <p:nvSpPr>
          <p:cNvPr id="263" name="Google Shape;263;g1eb39acce2e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99aac18796_4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g299aac18796_43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7000"/>
              </a:lnSpc>
              <a:spcBef>
                <a:spcPts val="0"/>
              </a:spcBef>
              <a:spcAft>
                <a:spcPts val="0"/>
              </a:spcAft>
              <a:buNone/>
            </a:pPr>
            <a:r>
              <a:rPr lang="de" sz="1800" dirty="0">
                <a:solidFill>
                  <a:srgbClr val="000000"/>
                </a:solidFill>
                <a:latin typeface="+mn-lt"/>
                <a:ea typeface="Arial"/>
                <a:cs typeface="Arial"/>
                <a:sym typeface="Arial"/>
              </a:rPr>
              <a:t>Let us now explore the use case we developed to simulate an answer to the described problem statement.</a:t>
            </a:r>
            <a:endParaRPr sz="1800" dirty="0">
              <a:latin typeface="+mn-lt"/>
              <a:ea typeface="Calibri"/>
              <a:cs typeface="Calibri"/>
              <a:sym typeface="Calibri"/>
            </a:endParaRPr>
          </a:p>
          <a:p>
            <a:pPr marL="0" lvl="0" indent="0" algn="l" rtl="0">
              <a:lnSpc>
                <a:spcPct val="107000"/>
              </a:lnSpc>
              <a:spcBef>
                <a:spcPts val="2400"/>
              </a:spcBef>
              <a:spcAft>
                <a:spcPts val="0"/>
              </a:spcAft>
              <a:buNone/>
            </a:pPr>
            <a:r>
              <a:rPr lang="de" sz="1800" dirty="0">
                <a:solidFill>
                  <a:srgbClr val="000000"/>
                </a:solidFill>
                <a:latin typeface="+mn-lt"/>
                <a:ea typeface="Arial"/>
                <a:cs typeface="Arial"/>
                <a:sym typeface="Arial"/>
              </a:rPr>
              <a:t>We will simulate two spatially separate groups of two student-agents each, where one group engages in a qualitative, the other in a quantitative learning process. They should prepare for an exam and then be evaluated by their performance.</a:t>
            </a:r>
            <a:endParaRPr sz="1800" dirty="0">
              <a:latin typeface="+mn-lt"/>
              <a:ea typeface="Calibri"/>
              <a:cs typeface="Calibri"/>
              <a:sym typeface="Calibri"/>
            </a:endParaRPr>
          </a:p>
          <a:p>
            <a:pPr marL="0" lvl="0" indent="0" algn="l" rtl="0">
              <a:lnSpc>
                <a:spcPct val="107000"/>
              </a:lnSpc>
              <a:spcBef>
                <a:spcPts val="2400"/>
              </a:spcBef>
              <a:spcAft>
                <a:spcPts val="0"/>
              </a:spcAft>
              <a:buNone/>
            </a:pPr>
            <a:r>
              <a:rPr lang="de" sz="1800" dirty="0">
                <a:solidFill>
                  <a:srgbClr val="000000"/>
                </a:solidFill>
                <a:latin typeface="+mn-lt"/>
                <a:ea typeface="Arial"/>
                <a:cs typeface="Arial"/>
                <a:sym typeface="Arial"/>
              </a:rPr>
              <a:t>To ensure transferability, reconstructability and objectivity we opted for a standardized test and selected Section I Part A of the AP US History exam.</a:t>
            </a:r>
            <a:endParaRPr sz="1800" dirty="0">
              <a:latin typeface="+mn-lt"/>
              <a:ea typeface="Calibri"/>
              <a:cs typeface="Calibri"/>
              <a:sym typeface="Calibri"/>
            </a:endParaRPr>
          </a:p>
          <a:p>
            <a:pPr marL="0" lvl="0" indent="0" algn="l" rtl="0">
              <a:spcBef>
                <a:spcPts val="1200"/>
              </a:spcBef>
              <a:spcAft>
                <a:spcPts val="0"/>
              </a:spcAft>
              <a:buNone/>
            </a:pPr>
            <a:endParaRPr dirty="0"/>
          </a:p>
        </p:txBody>
      </p:sp>
      <p:sp>
        <p:nvSpPr>
          <p:cNvPr id="276" name="Google Shape;276;g299aac18796_43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628650" y="4767263"/>
            <a:ext cx="6409944"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900" b="1" i="0" u="none" strike="noStrike" cap="none">
                <a:solidFill>
                  <a:srgbClr val="F17829"/>
                </a:solidFill>
                <a:latin typeface="Arial"/>
                <a:ea typeface="Arial"/>
                <a:cs typeface="Arial"/>
                <a:sym typeface="Arial"/>
              </a:defRPr>
            </a:lvl1pPr>
            <a:lvl2pPr marL="0" lvl="1" indent="0" algn="r">
              <a:spcBef>
                <a:spcPts val="0"/>
              </a:spcBef>
              <a:buNone/>
              <a:defRPr sz="900" b="1" i="0" u="none" strike="noStrike" cap="none">
                <a:solidFill>
                  <a:srgbClr val="F17829"/>
                </a:solidFill>
                <a:latin typeface="Arial"/>
                <a:ea typeface="Arial"/>
                <a:cs typeface="Arial"/>
                <a:sym typeface="Arial"/>
              </a:defRPr>
            </a:lvl2pPr>
            <a:lvl3pPr marL="0" lvl="2" indent="0" algn="r">
              <a:spcBef>
                <a:spcPts val="0"/>
              </a:spcBef>
              <a:buNone/>
              <a:defRPr sz="900" b="1" i="0" u="none" strike="noStrike" cap="none">
                <a:solidFill>
                  <a:srgbClr val="F17829"/>
                </a:solidFill>
                <a:latin typeface="Arial"/>
                <a:ea typeface="Arial"/>
                <a:cs typeface="Arial"/>
                <a:sym typeface="Arial"/>
              </a:defRPr>
            </a:lvl3pPr>
            <a:lvl4pPr marL="0" lvl="3" indent="0" algn="r">
              <a:spcBef>
                <a:spcPts val="0"/>
              </a:spcBef>
              <a:buNone/>
              <a:defRPr sz="900" b="1" i="0" u="none" strike="noStrike" cap="none">
                <a:solidFill>
                  <a:srgbClr val="F17829"/>
                </a:solidFill>
                <a:latin typeface="Arial"/>
                <a:ea typeface="Arial"/>
                <a:cs typeface="Arial"/>
                <a:sym typeface="Arial"/>
              </a:defRPr>
            </a:lvl4pPr>
            <a:lvl5pPr marL="0" lvl="4" indent="0" algn="r">
              <a:spcBef>
                <a:spcPts val="0"/>
              </a:spcBef>
              <a:buNone/>
              <a:defRPr sz="900" b="1" i="0" u="none" strike="noStrike" cap="none">
                <a:solidFill>
                  <a:srgbClr val="F17829"/>
                </a:solidFill>
                <a:latin typeface="Arial"/>
                <a:ea typeface="Arial"/>
                <a:cs typeface="Arial"/>
                <a:sym typeface="Arial"/>
              </a:defRPr>
            </a:lvl5pPr>
            <a:lvl6pPr marL="0" lvl="5" indent="0" algn="r">
              <a:spcBef>
                <a:spcPts val="0"/>
              </a:spcBef>
              <a:buNone/>
              <a:defRPr sz="900" b="1" i="0" u="none" strike="noStrike" cap="none">
                <a:solidFill>
                  <a:srgbClr val="F17829"/>
                </a:solidFill>
                <a:latin typeface="Arial"/>
                <a:ea typeface="Arial"/>
                <a:cs typeface="Arial"/>
                <a:sym typeface="Arial"/>
              </a:defRPr>
            </a:lvl6pPr>
            <a:lvl7pPr marL="0" lvl="6" indent="0" algn="r">
              <a:spcBef>
                <a:spcPts val="0"/>
              </a:spcBef>
              <a:buNone/>
              <a:defRPr sz="900" b="1" i="0" u="none" strike="noStrike" cap="none">
                <a:solidFill>
                  <a:srgbClr val="F17829"/>
                </a:solidFill>
                <a:latin typeface="Arial"/>
                <a:ea typeface="Arial"/>
                <a:cs typeface="Arial"/>
                <a:sym typeface="Arial"/>
              </a:defRPr>
            </a:lvl7pPr>
            <a:lvl8pPr marL="0" lvl="7" indent="0" algn="r">
              <a:spcBef>
                <a:spcPts val="0"/>
              </a:spcBef>
              <a:buNone/>
              <a:defRPr sz="900" b="1" i="0" u="none" strike="noStrike" cap="none">
                <a:solidFill>
                  <a:srgbClr val="F17829"/>
                </a:solidFill>
                <a:latin typeface="Arial"/>
                <a:ea typeface="Arial"/>
                <a:cs typeface="Arial"/>
                <a:sym typeface="Arial"/>
              </a:defRPr>
            </a:lvl8pPr>
            <a:lvl9pPr marL="0" lvl="8" indent="0" algn="r">
              <a:spcBef>
                <a:spcPts val="0"/>
              </a:spcBef>
              <a:buNone/>
              <a:defRPr sz="900" b="1" i="0" u="none" strike="noStrike" cap="none">
                <a:solidFill>
                  <a:srgbClr val="F1782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bschnitts-&#10;überschrift"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623887" y="4754023"/>
            <a:ext cx="6633124"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900" b="1">
                <a:solidFill>
                  <a:srgbClr val="F17829"/>
                </a:solidFill>
                <a:latin typeface="Arial"/>
                <a:ea typeface="Arial"/>
                <a:cs typeface="Arial"/>
                <a:sym typeface="Arial"/>
              </a:defRPr>
            </a:lvl1pPr>
            <a:lvl2pPr marL="0" lvl="1" indent="0" algn="r">
              <a:spcBef>
                <a:spcPts val="0"/>
              </a:spcBef>
              <a:buNone/>
              <a:defRPr sz="900" b="1">
                <a:solidFill>
                  <a:srgbClr val="F17829"/>
                </a:solidFill>
                <a:latin typeface="Arial"/>
                <a:ea typeface="Arial"/>
                <a:cs typeface="Arial"/>
                <a:sym typeface="Arial"/>
              </a:defRPr>
            </a:lvl2pPr>
            <a:lvl3pPr marL="0" lvl="2" indent="0" algn="r">
              <a:spcBef>
                <a:spcPts val="0"/>
              </a:spcBef>
              <a:buNone/>
              <a:defRPr sz="900" b="1">
                <a:solidFill>
                  <a:srgbClr val="F17829"/>
                </a:solidFill>
                <a:latin typeface="Arial"/>
                <a:ea typeface="Arial"/>
                <a:cs typeface="Arial"/>
                <a:sym typeface="Arial"/>
              </a:defRPr>
            </a:lvl3pPr>
            <a:lvl4pPr marL="0" lvl="3" indent="0" algn="r">
              <a:spcBef>
                <a:spcPts val="0"/>
              </a:spcBef>
              <a:buNone/>
              <a:defRPr sz="900" b="1">
                <a:solidFill>
                  <a:srgbClr val="F17829"/>
                </a:solidFill>
                <a:latin typeface="Arial"/>
                <a:ea typeface="Arial"/>
                <a:cs typeface="Arial"/>
                <a:sym typeface="Arial"/>
              </a:defRPr>
            </a:lvl4pPr>
            <a:lvl5pPr marL="0" lvl="4" indent="0" algn="r">
              <a:spcBef>
                <a:spcPts val="0"/>
              </a:spcBef>
              <a:buNone/>
              <a:defRPr sz="900" b="1">
                <a:solidFill>
                  <a:srgbClr val="F17829"/>
                </a:solidFill>
                <a:latin typeface="Arial"/>
                <a:ea typeface="Arial"/>
                <a:cs typeface="Arial"/>
                <a:sym typeface="Arial"/>
              </a:defRPr>
            </a:lvl5pPr>
            <a:lvl6pPr marL="0" lvl="5" indent="0" algn="r">
              <a:spcBef>
                <a:spcPts val="0"/>
              </a:spcBef>
              <a:buNone/>
              <a:defRPr sz="900" b="1">
                <a:solidFill>
                  <a:srgbClr val="F17829"/>
                </a:solidFill>
                <a:latin typeface="Arial"/>
                <a:ea typeface="Arial"/>
                <a:cs typeface="Arial"/>
                <a:sym typeface="Arial"/>
              </a:defRPr>
            </a:lvl6pPr>
            <a:lvl7pPr marL="0" lvl="6" indent="0" algn="r">
              <a:spcBef>
                <a:spcPts val="0"/>
              </a:spcBef>
              <a:buNone/>
              <a:defRPr sz="900" b="1">
                <a:solidFill>
                  <a:srgbClr val="F17829"/>
                </a:solidFill>
                <a:latin typeface="Arial"/>
                <a:ea typeface="Arial"/>
                <a:cs typeface="Arial"/>
                <a:sym typeface="Arial"/>
              </a:defRPr>
            </a:lvl7pPr>
            <a:lvl8pPr marL="0" lvl="7" indent="0" algn="r">
              <a:spcBef>
                <a:spcPts val="0"/>
              </a:spcBef>
              <a:buNone/>
              <a:defRPr sz="900" b="1">
                <a:solidFill>
                  <a:srgbClr val="F17829"/>
                </a:solidFill>
                <a:latin typeface="Arial"/>
                <a:ea typeface="Arial"/>
                <a:cs typeface="Arial"/>
                <a:sym typeface="Arial"/>
              </a:defRPr>
            </a:lvl8pPr>
            <a:lvl9pPr marL="0" lvl="8" indent="0" algn="r">
              <a:spcBef>
                <a:spcPts val="0"/>
              </a:spcBef>
              <a:buNone/>
              <a:defRPr sz="900" b="1">
                <a:solidFill>
                  <a:srgbClr val="F1782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halt mit Überschrift"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ld mit Überschrift"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el und vertikaler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48550/arXiv.2307.09288"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573786" y="1676400"/>
            <a:ext cx="7642200" cy="1790700"/>
          </a:xfrm>
          <a:prstGeom prst="rect">
            <a:avLst/>
          </a:prstGeom>
          <a:noFill/>
          <a:ln>
            <a:noFill/>
          </a:ln>
        </p:spPr>
        <p:txBody>
          <a:bodyPr spcFirstLastPara="1" wrap="square" lIns="68575" tIns="34275" rIns="68575" bIns="34275" anchor="b"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de" sz="4500" b="1" dirty="0">
                <a:latin typeface="Arial"/>
                <a:ea typeface="Arial"/>
                <a:cs typeface="Arial"/>
                <a:sym typeface="Arial"/>
              </a:rPr>
              <a:t>An </a:t>
            </a:r>
            <a:r>
              <a:rPr lang="de" b="1" dirty="0">
                <a:latin typeface="Arial"/>
                <a:ea typeface="Arial"/>
                <a:cs typeface="Arial"/>
                <a:sym typeface="Arial"/>
              </a:rPr>
              <a:t>A</a:t>
            </a:r>
            <a:r>
              <a:rPr lang="de" sz="4500" b="1" dirty="0">
                <a:latin typeface="Arial"/>
                <a:ea typeface="Arial"/>
                <a:cs typeface="Arial"/>
                <a:sym typeface="Arial"/>
              </a:rPr>
              <a:t>pplication of Large Language Models and Generative Agents to </a:t>
            </a:r>
            <a:r>
              <a:rPr lang="de" b="1" dirty="0">
                <a:latin typeface="Arial"/>
                <a:ea typeface="Arial"/>
                <a:cs typeface="Arial"/>
                <a:sym typeface="Arial"/>
              </a:rPr>
              <a:t>C</a:t>
            </a:r>
            <a:r>
              <a:rPr lang="de" sz="4500" b="1" dirty="0">
                <a:latin typeface="Arial"/>
                <a:ea typeface="Arial"/>
                <a:cs typeface="Arial"/>
                <a:sym typeface="Arial"/>
              </a:rPr>
              <a:t>ompare </a:t>
            </a:r>
            <a:r>
              <a:rPr lang="de" b="1" dirty="0">
                <a:latin typeface="Arial"/>
                <a:ea typeface="Arial"/>
                <a:cs typeface="Arial"/>
                <a:sym typeface="Arial"/>
              </a:rPr>
              <a:t>Q</a:t>
            </a:r>
            <a:r>
              <a:rPr lang="de" sz="4500" b="1" dirty="0">
                <a:latin typeface="Arial"/>
                <a:ea typeface="Arial"/>
                <a:cs typeface="Arial"/>
                <a:sym typeface="Arial"/>
              </a:rPr>
              <a:t>uality and </a:t>
            </a:r>
            <a:r>
              <a:rPr lang="de" b="1" dirty="0">
                <a:latin typeface="Arial"/>
                <a:ea typeface="Arial"/>
                <a:cs typeface="Arial"/>
                <a:sym typeface="Arial"/>
              </a:rPr>
              <a:t>Q</a:t>
            </a:r>
            <a:r>
              <a:rPr lang="de" sz="4500" b="1" dirty="0">
                <a:latin typeface="Arial"/>
                <a:ea typeface="Arial"/>
                <a:cs typeface="Arial"/>
                <a:sym typeface="Arial"/>
              </a:rPr>
              <a:t>uantity </a:t>
            </a:r>
            <a:r>
              <a:rPr lang="de" b="1" dirty="0">
                <a:latin typeface="Arial"/>
                <a:ea typeface="Arial"/>
                <a:cs typeface="Arial"/>
                <a:sym typeface="Arial"/>
              </a:rPr>
              <a:t>L</a:t>
            </a:r>
            <a:r>
              <a:rPr lang="de" sz="4500" b="1" dirty="0">
                <a:latin typeface="Arial"/>
                <a:ea typeface="Arial"/>
                <a:cs typeface="Arial"/>
                <a:sym typeface="Arial"/>
              </a:rPr>
              <a:t>earning </a:t>
            </a:r>
            <a:r>
              <a:rPr lang="de" b="1" dirty="0">
                <a:latin typeface="Arial"/>
                <a:ea typeface="Arial"/>
                <a:cs typeface="Arial"/>
                <a:sym typeface="Arial"/>
              </a:rPr>
              <a:t>P</a:t>
            </a:r>
            <a:r>
              <a:rPr lang="de" sz="4500" b="1" dirty="0">
                <a:latin typeface="Arial"/>
                <a:ea typeface="Arial"/>
                <a:cs typeface="Arial"/>
                <a:sym typeface="Arial"/>
              </a:rPr>
              <a:t>rocesses and </a:t>
            </a:r>
            <a:r>
              <a:rPr lang="de" b="1" dirty="0">
                <a:latin typeface="Arial"/>
                <a:ea typeface="Arial"/>
                <a:cs typeface="Arial"/>
                <a:sym typeface="Arial"/>
              </a:rPr>
              <a:t>P</a:t>
            </a:r>
            <a:r>
              <a:rPr lang="de" sz="4500" b="1" dirty="0">
                <a:latin typeface="Arial"/>
                <a:ea typeface="Arial"/>
                <a:cs typeface="Arial"/>
                <a:sym typeface="Arial"/>
              </a:rPr>
              <a:t>erformance</a:t>
            </a:r>
            <a:endParaRPr b="1" dirty="0">
              <a:latin typeface="Arial"/>
              <a:ea typeface="Arial"/>
              <a:cs typeface="Arial"/>
              <a:sym typeface="Arial"/>
            </a:endParaRPr>
          </a:p>
        </p:txBody>
      </p:sp>
      <p:sp>
        <p:nvSpPr>
          <p:cNvPr id="130" name="Google Shape;130;p25"/>
          <p:cNvSpPr txBox="1">
            <a:spLocks noGrp="1"/>
          </p:cNvSpPr>
          <p:nvPr>
            <p:ph type="subTitle" idx="1"/>
          </p:nvPr>
        </p:nvSpPr>
        <p:spPr>
          <a:xfrm>
            <a:off x="1389325" y="3901625"/>
            <a:ext cx="5853000" cy="12417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1400"/>
              <a:buNone/>
            </a:pPr>
            <a:r>
              <a:rPr lang="de" sz="1400">
                <a:latin typeface="Arial"/>
                <a:ea typeface="Arial"/>
                <a:cs typeface="Arial"/>
                <a:sym typeface="Arial"/>
              </a:rPr>
              <a:t>Workshop 1 presentation for the p</a:t>
            </a:r>
            <a:r>
              <a:rPr lang="de" sz="1400" i="0">
                <a:latin typeface="Arial"/>
                <a:ea typeface="Arial"/>
                <a:cs typeface="Arial"/>
                <a:sym typeface="Arial"/>
              </a:rPr>
              <a:t>roject Advanced Web Technologies on the topic of Large Language Models for Education: Generative Agents</a:t>
            </a:r>
            <a:endParaRPr/>
          </a:p>
          <a:p>
            <a:pPr marL="0" lvl="0" indent="0" algn="ctr" rtl="0">
              <a:lnSpc>
                <a:spcPct val="90000"/>
              </a:lnSpc>
              <a:spcBef>
                <a:spcPts val="800"/>
              </a:spcBef>
              <a:spcAft>
                <a:spcPts val="0"/>
              </a:spcAft>
              <a:buClr>
                <a:schemeClr val="dk1"/>
              </a:buClr>
              <a:buSzPts val="1400"/>
              <a:buNone/>
            </a:pPr>
            <a:endParaRPr sz="1400" b="1" i="0">
              <a:solidFill>
                <a:srgbClr val="1D2125"/>
              </a:solidFill>
              <a:latin typeface="Arial"/>
              <a:ea typeface="Arial"/>
              <a:cs typeface="Arial"/>
              <a:sym typeface="Arial"/>
            </a:endParaRPr>
          </a:p>
          <a:p>
            <a:pPr marL="0" lvl="0" indent="0" algn="ctr" rtl="0">
              <a:lnSpc>
                <a:spcPct val="90000"/>
              </a:lnSpc>
              <a:spcBef>
                <a:spcPts val="800"/>
              </a:spcBef>
              <a:spcAft>
                <a:spcPts val="0"/>
              </a:spcAft>
              <a:buClr>
                <a:schemeClr val="dk1"/>
              </a:buClr>
              <a:buSzPts val="1800"/>
              <a:buNone/>
            </a:pPr>
            <a:r>
              <a:rPr lang="de"/>
              <a:t> </a:t>
            </a:r>
            <a:endParaRPr/>
          </a:p>
        </p:txBody>
      </p:sp>
      <p:cxnSp>
        <p:nvCxnSpPr>
          <p:cNvPr id="131" name="Google Shape;131;p25"/>
          <p:cNvCxnSpPr/>
          <p:nvPr/>
        </p:nvCxnSpPr>
        <p:spPr>
          <a:xfrm>
            <a:off x="573786" y="3670838"/>
            <a:ext cx="7996500" cy="0"/>
          </a:xfrm>
          <a:prstGeom prst="straightConnector1">
            <a:avLst/>
          </a:prstGeom>
          <a:noFill/>
          <a:ln w="76200" cap="flat" cmpd="sng">
            <a:solidFill>
              <a:srgbClr val="F17829"/>
            </a:solidFill>
            <a:prstDash val="solid"/>
            <a:miter lim="800000"/>
            <a:headEnd type="none" w="sm" len="sm"/>
            <a:tailEnd type="none" w="sm" len="sm"/>
          </a:ln>
        </p:spPr>
      </p:cxnSp>
      <p:sp>
        <p:nvSpPr>
          <p:cNvPr id="132" name="Google Shape;132;p25"/>
          <p:cNvSpPr txBox="1"/>
          <p:nvPr/>
        </p:nvSpPr>
        <p:spPr>
          <a:xfrm>
            <a:off x="138792" y="4767263"/>
            <a:ext cx="6886200" cy="2739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SzPts val="1100"/>
              <a:buNone/>
            </a:pPr>
            <a:r>
              <a:rPr lang="de" sz="900" b="1">
                <a:solidFill>
                  <a:srgbClr val="F17829"/>
                </a:solidFill>
              </a:rPr>
              <a:t>Mohammad Ferdous Safi | Jasmin Hübler | Siar-Remzi Akbayin</a:t>
            </a:r>
            <a:endParaRPr sz="900" b="1">
              <a:solidFill>
                <a:srgbClr val="F1782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USE CASE</a:t>
            </a:r>
            <a:endParaRPr/>
          </a:p>
        </p:txBody>
      </p:sp>
      <p:sp>
        <p:nvSpPr>
          <p:cNvPr id="313" name="Google Shape;313;p34"/>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sz="1100"/>
              <a:t>10</a:t>
            </a:fld>
            <a:endParaRPr sz="1100"/>
          </a:p>
        </p:txBody>
      </p:sp>
      <p:sp>
        <p:nvSpPr>
          <p:cNvPr id="314" name="Google Shape;314;p34"/>
          <p:cNvSpPr txBox="1"/>
          <p:nvPr/>
        </p:nvSpPr>
        <p:spPr>
          <a:xfrm>
            <a:off x="138800" y="4767275"/>
            <a:ext cx="7465500" cy="273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a:solidFill>
                  <a:srgbClr val="888888"/>
                </a:solidFill>
                <a:latin typeface="Arial"/>
                <a:ea typeface="Arial"/>
                <a:cs typeface="Arial"/>
                <a:sym typeface="Arial"/>
              </a:rPr>
              <a:t>PROBLEM STATEMENT &gt; </a:t>
            </a:r>
            <a:r>
              <a:rPr lang="de" sz="900" b="1">
                <a:solidFill>
                  <a:srgbClr val="F17829"/>
                </a:solidFill>
                <a:latin typeface="Arial"/>
                <a:ea typeface="Arial"/>
                <a:cs typeface="Arial"/>
                <a:sym typeface="Arial"/>
              </a:rPr>
              <a:t>USE CASE </a:t>
            </a:r>
            <a:r>
              <a:rPr lang="de" sz="900">
                <a:solidFill>
                  <a:srgbClr val="888888"/>
                </a:solidFill>
                <a:latin typeface="Arial"/>
                <a:ea typeface="Arial"/>
                <a:cs typeface="Arial"/>
                <a:sym typeface="Arial"/>
              </a:rPr>
              <a:t>&gt; EXPECTED OUTCOME &gt; APPROACH &gt; TECHNOLOGY STACK &gt; ROADMAP </a:t>
            </a:r>
            <a:r>
              <a:rPr lang="de" sz="900">
                <a:solidFill>
                  <a:srgbClr val="888888"/>
                </a:solidFill>
              </a:rPr>
              <a:t>&amp; NEXT STEPS</a:t>
            </a:r>
            <a:endParaRPr sz="900">
              <a:solidFill>
                <a:srgbClr val="888888"/>
              </a:solidFill>
              <a:latin typeface="Arial"/>
              <a:ea typeface="Arial"/>
              <a:cs typeface="Arial"/>
              <a:sym typeface="Arial"/>
            </a:endParaRPr>
          </a:p>
        </p:txBody>
      </p:sp>
      <p:cxnSp>
        <p:nvCxnSpPr>
          <p:cNvPr id="315" name="Google Shape;315;p34"/>
          <p:cNvCxnSpPr/>
          <p:nvPr/>
        </p:nvCxnSpPr>
        <p:spPr>
          <a:xfrm>
            <a:off x="61722" y="1268016"/>
            <a:ext cx="5514594" cy="0"/>
          </a:xfrm>
          <a:prstGeom prst="straightConnector1">
            <a:avLst/>
          </a:prstGeom>
          <a:noFill/>
          <a:ln w="9525" cap="flat" cmpd="sng">
            <a:solidFill>
              <a:schemeClr val="accent2"/>
            </a:solidFill>
            <a:prstDash val="solid"/>
            <a:miter lim="800000"/>
            <a:headEnd type="none" w="sm" len="sm"/>
            <a:tailEnd type="none" w="sm" len="sm"/>
          </a:ln>
        </p:spPr>
      </p:cxnSp>
      <p:cxnSp>
        <p:nvCxnSpPr>
          <p:cNvPr id="316" name="Google Shape;316;p34"/>
          <p:cNvCxnSpPr/>
          <p:nvPr/>
        </p:nvCxnSpPr>
        <p:spPr>
          <a:xfrm>
            <a:off x="61722" y="1268016"/>
            <a:ext cx="8167878" cy="0"/>
          </a:xfrm>
          <a:prstGeom prst="straightConnector1">
            <a:avLst/>
          </a:prstGeom>
          <a:noFill/>
          <a:ln w="9525" cap="flat" cmpd="sng">
            <a:solidFill>
              <a:schemeClr val="accent2"/>
            </a:solidFill>
            <a:prstDash val="solid"/>
            <a:miter lim="800000"/>
            <a:headEnd type="none" w="sm" len="sm"/>
            <a:tailEnd type="none" w="sm" len="sm"/>
          </a:ln>
        </p:spPr>
      </p:cxnSp>
      <p:graphicFrame>
        <p:nvGraphicFramePr>
          <p:cNvPr id="317" name="Google Shape;317;p34"/>
          <p:cNvGraphicFramePr/>
          <p:nvPr/>
        </p:nvGraphicFramePr>
        <p:xfrm>
          <a:off x="477851" y="2262188"/>
          <a:ext cx="6830475" cy="1127840"/>
        </p:xfrm>
        <a:graphic>
          <a:graphicData uri="http://schemas.openxmlformats.org/drawingml/2006/table">
            <a:tbl>
              <a:tblPr firstRow="1" bandRow="1">
                <a:noFill/>
                <a:tableStyleId>{9867B3B5-4B97-4FDF-A7CB-5AA8D4FE6C8D}</a:tableStyleId>
              </a:tblPr>
              <a:tblGrid>
                <a:gridCol w="2276825">
                  <a:extLst>
                    <a:ext uri="{9D8B030D-6E8A-4147-A177-3AD203B41FA5}">
                      <a16:colId xmlns:a16="http://schemas.microsoft.com/office/drawing/2014/main" val="20000"/>
                    </a:ext>
                  </a:extLst>
                </a:gridCol>
                <a:gridCol w="2276825">
                  <a:extLst>
                    <a:ext uri="{9D8B030D-6E8A-4147-A177-3AD203B41FA5}">
                      <a16:colId xmlns:a16="http://schemas.microsoft.com/office/drawing/2014/main" val="20001"/>
                    </a:ext>
                  </a:extLst>
                </a:gridCol>
                <a:gridCol w="2276825">
                  <a:extLst>
                    <a:ext uri="{9D8B030D-6E8A-4147-A177-3AD203B41FA5}">
                      <a16:colId xmlns:a16="http://schemas.microsoft.com/office/drawing/2014/main" val="20002"/>
                    </a:ext>
                  </a:extLst>
                </a:gridCol>
              </a:tblGrid>
              <a:tr h="278125">
                <a:tc rowSpan="2">
                  <a:txBody>
                    <a:bodyPr/>
                    <a:lstStyle/>
                    <a:p>
                      <a:pPr marL="0" marR="0" lvl="0" indent="0" algn="l" rtl="0">
                        <a:spcBef>
                          <a:spcPts val="0"/>
                        </a:spcBef>
                        <a:spcAft>
                          <a:spcPts val="0"/>
                        </a:spcAft>
                        <a:buNone/>
                      </a:pPr>
                      <a:r>
                        <a:rPr lang="de" sz="1400" u="none" strike="noStrike" cap="none"/>
                        <a:t>Section I</a:t>
                      </a:r>
                      <a:endParaRPr sz="1100"/>
                    </a:p>
                  </a:txBody>
                  <a:tcPr marL="68600" marR="68600" marT="34300" marB="34300" anchor="ctr">
                    <a:solidFill>
                      <a:srgbClr val="F17829"/>
                    </a:solidFill>
                  </a:tcPr>
                </a:tc>
                <a:tc>
                  <a:txBody>
                    <a:bodyPr/>
                    <a:lstStyle/>
                    <a:p>
                      <a:pPr marL="0" marR="0" lvl="0" indent="0" algn="l" rtl="0">
                        <a:spcBef>
                          <a:spcPts val="0"/>
                        </a:spcBef>
                        <a:spcAft>
                          <a:spcPts val="0"/>
                        </a:spcAft>
                        <a:buNone/>
                      </a:pPr>
                      <a:r>
                        <a:rPr lang="de" sz="1400"/>
                        <a:t>Part A</a:t>
                      </a:r>
                      <a:endParaRPr sz="1100"/>
                    </a:p>
                  </a:txBody>
                  <a:tcPr marL="68600" marR="68600" marT="34300" marB="34300">
                    <a:solidFill>
                      <a:srgbClr val="F17829"/>
                    </a:solidFill>
                  </a:tcPr>
                </a:tc>
                <a:tc>
                  <a:txBody>
                    <a:bodyPr/>
                    <a:lstStyle/>
                    <a:p>
                      <a:pPr marL="0" marR="0" lvl="0" indent="0" algn="l" rtl="0">
                        <a:spcBef>
                          <a:spcPts val="0"/>
                        </a:spcBef>
                        <a:spcAft>
                          <a:spcPts val="0"/>
                        </a:spcAft>
                        <a:buNone/>
                      </a:pPr>
                      <a:r>
                        <a:rPr lang="de" sz="1400"/>
                        <a:t>55 multiple-choice questions</a:t>
                      </a:r>
                      <a:endParaRPr sz="1400"/>
                    </a:p>
                  </a:txBody>
                  <a:tcPr marL="68600" marR="68600" marT="34300" marB="34300">
                    <a:solidFill>
                      <a:srgbClr val="F17829"/>
                    </a:solidFill>
                  </a:tcPr>
                </a:tc>
                <a:extLst>
                  <a:ext uri="{0D108BD9-81ED-4DB2-BD59-A6C34878D82A}">
                    <a16:rowId xmlns:a16="http://schemas.microsoft.com/office/drawing/2014/main" val="10000"/>
                  </a:ext>
                </a:extLst>
              </a:tr>
              <a:tr h="278125">
                <a:tc vMerge="1">
                  <a:txBody>
                    <a:bodyPr/>
                    <a:lstStyle/>
                    <a:p>
                      <a:endParaRPr lang="de-DE"/>
                    </a:p>
                  </a:txBody>
                  <a:tcPr/>
                </a:tc>
                <a:tc>
                  <a:txBody>
                    <a:bodyPr/>
                    <a:lstStyle/>
                    <a:p>
                      <a:pPr marL="0" marR="0" lvl="0" indent="0" algn="l" rtl="0">
                        <a:spcBef>
                          <a:spcPts val="0"/>
                        </a:spcBef>
                        <a:spcAft>
                          <a:spcPts val="0"/>
                        </a:spcAft>
                        <a:buNone/>
                      </a:pPr>
                      <a:r>
                        <a:rPr lang="de" sz="1400"/>
                        <a:t>Part B</a:t>
                      </a:r>
                      <a:endParaRPr sz="1100"/>
                    </a:p>
                  </a:txBody>
                  <a:tcPr marL="68600" marR="68600" marT="34300" marB="34300"/>
                </a:tc>
                <a:tc>
                  <a:txBody>
                    <a:bodyPr/>
                    <a:lstStyle/>
                    <a:p>
                      <a:pPr marL="0" marR="0" lvl="0" indent="0" algn="l" rtl="0">
                        <a:spcBef>
                          <a:spcPts val="0"/>
                        </a:spcBef>
                        <a:spcAft>
                          <a:spcPts val="0"/>
                        </a:spcAft>
                        <a:buNone/>
                      </a:pPr>
                      <a:r>
                        <a:rPr lang="de"/>
                        <a:t>three</a:t>
                      </a:r>
                      <a:r>
                        <a:rPr lang="de" sz="1400"/>
                        <a:t> short</a:t>
                      </a:r>
                      <a:r>
                        <a:rPr lang="de"/>
                        <a:t>-</a:t>
                      </a:r>
                      <a:r>
                        <a:rPr lang="de" sz="1400"/>
                        <a:t>answer questions</a:t>
                      </a:r>
                      <a:endParaRPr sz="1400"/>
                    </a:p>
                  </a:txBody>
                  <a:tcPr marL="68600" marR="68600" marT="34300" marB="34300"/>
                </a:tc>
                <a:extLst>
                  <a:ext uri="{0D108BD9-81ED-4DB2-BD59-A6C34878D82A}">
                    <a16:rowId xmlns:a16="http://schemas.microsoft.com/office/drawing/2014/main" val="10001"/>
                  </a:ext>
                </a:extLst>
              </a:tr>
              <a:tr h="278125">
                <a:tc rowSpan="2">
                  <a:txBody>
                    <a:bodyPr/>
                    <a:lstStyle/>
                    <a:p>
                      <a:pPr marL="0" marR="0" lvl="0" indent="0" algn="l" rtl="0">
                        <a:spcBef>
                          <a:spcPts val="0"/>
                        </a:spcBef>
                        <a:spcAft>
                          <a:spcPts val="0"/>
                        </a:spcAft>
                        <a:buNone/>
                      </a:pPr>
                      <a:r>
                        <a:rPr lang="de" sz="1400"/>
                        <a:t>Section II</a:t>
                      </a:r>
                      <a:endParaRPr sz="1100"/>
                    </a:p>
                  </a:txBody>
                  <a:tcPr marL="68600" marR="68600" marT="34300" marB="34300" anchor="ctr"/>
                </a:tc>
                <a:tc>
                  <a:txBody>
                    <a:bodyPr/>
                    <a:lstStyle/>
                    <a:p>
                      <a:pPr marL="0" marR="0" lvl="0" indent="0" algn="l" rtl="0">
                        <a:spcBef>
                          <a:spcPts val="0"/>
                        </a:spcBef>
                        <a:spcAft>
                          <a:spcPts val="0"/>
                        </a:spcAft>
                        <a:buNone/>
                      </a:pPr>
                      <a:r>
                        <a:rPr lang="de" sz="1400"/>
                        <a:t>Part A</a:t>
                      </a:r>
                      <a:endParaRPr sz="1100"/>
                    </a:p>
                  </a:txBody>
                  <a:tcPr marL="68600" marR="68600" marT="34300" marB="34300"/>
                </a:tc>
                <a:tc>
                  <a:txBody>
                    <a:bodyPr/>
                    <a:lstStyle/>
                    <a:p>
                      <a:pPr marL="0" marR="0" lvl="0" indent="0" algn="l" rtl="0">
                        <a:spcBef>
                          <a:spcPts val="0"/>
                        </a:spcBef>
                        <a:spcAft>
                          <a:spcPts val="0"/>
                        </a:spcAft>
                        <a:buNone/>
                      </a:pPr>
                      <a:r>
                        <a:rPr lang="de" sz="1400"/>
                        <a:t>Document-based</a:t>
                      </a:r>
                      <a:endParaRPr sz="1400"/>
                    </a:p>
                  </a:txBody>
                  <a:tcPr marL="68600" marR="68600" marT="34300" marB="34300"/>
                </a:tc>
                <a:extLst>
                  <a:ext uri="{0D108BD9-81ED-4DB2-BD59-A6C34878D82A}">
                    <a16:rowId xmlns:a16="http://schemas.microsoft.com/office/drawing/2014/main" val="10002"/>
                  </a:ext>
                </a:extLst>
              </a:tr>
              <a:tr h="278125">
                <a:tc vMerge="1">
                  <a:txBody>
                    <a:bodyPr/>
                    <a:lstStyle/>
                    <a:p>
                      <a:endParaRPr lang="de-DE"/>
                    </a:p>
                  </a:txBody>
                  <a:tcPr/>
                </a:tc>
                <a:tc>
                  <a:txBody>
                    <a:bodyPr/>
                    <a:lstStyle/>
                    <a:p>
                      <a:pPr marL="0" marR="0" lvl="0" indent="0" algn="l" rtl="0">
                        <a:spcBef>
                          <a:spcPts val="0"/>
                        </a:spcBef>
                        <a:spcAft>
                          <a:spcPts val="0"/>
                        </a:spcAft>
                        <a:buNone/>
                      </a:pPr>
                      <a:r>
                        <a:rPr lang="de" sz="1400"/>
                        <a:t>Part B</a:t>
                      </a:r>
                      <a:endParaRPr sz="1100"/>
                    </a:p>
                  </a:txBody>
                  <a:tcPr marL="68600" marR="68600" marT="34300" marB="34300"/>
                </a:tc>
                <a:tc>
                  <a:txBody>
                    <a:bodyPr/>
                    <a:lstStyle/>
                    <a:p>
                      <a:pPr marL="0" marR="0" lvl="0" indent="0" algn="l" rtl="0">
                        <a:spcBef>
                          <a:spcPts val="0"/>
                        </a:spcBef>
                        <a:spcAft>
                          <a:spcPts val="0"/>
                        </a:spcAft>
                        <a:buNone/>
                      </a:pPr>
                      <a:r>
                        <a:rPr lang="de" sz="1400"/>
                        <a:t>Essay</a:t>
                      </a:r>
                      <a:endParaRPr sz="1100"/>
                    </a:p>
                  </a:txBody>
                  <a:tcPr marL="68600" marR="68600" marT="34300" marB="34300"/>
                </a:tc>
                <a:extLst>
                  <a:ext uri="{0D108BD9-81ED-4DB2-BD59-A6C34878D82A}">
                    <a16:rowId xmlns:a16="http://schemas.microsoft.com/office/drawing/2014/main" val="10003"/>
                  </a:ext>
                </a:extLst>
              </a:tr>
            </a:tbl>
          </a:graphicData>
        </a:graphic>
      </p:graphicFrame>
      <p:sp>
        <p:nvSpPr>
          <p:cNvPr id="318" name="Google Shape;318;p34"/>
          <p:cNvSpPr txBox="1"/>
          <p:nvPr/>
        </p:nvSpPr>
        <p:spPr>
          <a:xfrm>
            <a:off x="477850" y="1965875"/>
            <a:ext cx="22935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Clr>
                <a:srgbClr val="000000"/>
              </a:buClr>
              <a:buSzPts val="1400"/>
              <a:buFont typeface="Arial"/>
              <a:buNone/>
            </a:pPr>
            <a:r>
              <a:rPr lang="de" sz="1400">
                <a:solidFill>
                  <a:srgbClr val="000000"/>
                </a:solidFill>
                <a:latin typeface="Arial"/>
                <a:ea typeface="Arial"/>
                <a:cs typeface="Arial"/>
                <a:sym typeface="Arial"/>
              </a:rPr>
              <a:t>Exam: AP US History</a:t>
            </a:r>
            <a:endParaRPr sz="1100"/>
          </a:p>
        </p:txBody>
      </p:sp>
      <p:sp>
        <p:nvSpPr>
          <p:cNvPr id="319" name="Google Shape;319;p34"/>
          <p:cNvSpPr txBox="1"/>
          <p:nvPr/>
        </p:nvSpPr>
        <p:spPr>
          <a:xfrm>
            <a:off x="7539235" y="2576102"/>
            <a:ext cx="1746000" cy="500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a:t>nine</a:t>
            </a:r>
            <a:r>
              <a:rPr lang="de" sz="1400">
                <a:solidFill>
                  <a:srgbClr val="000000"/>
                </a:solidFill>
                <a:latin typeface="Arial"/>
                <a:ea typeface="Arial"/>
                <a:cs typeface="Arial"/>
                <a:sym typeface="Arial"/>
              </a:rPr>
              <a:t> periods:</a:t>
            </a:r>
            <a:endParaRPr sz="1100"/>
          </a:p>
          <a:p>
            <a:pPr marL="0" marR="0" lvl="0" indent="0" algn="l" rtl="0">
              <a:spcBef>
                <a:spcPts val="0"/>
              </a:spcBef>
              <a:spcAft>
                <a:spcPts val="0"/>
              </a:spcAft>
              <a:buNone/>
            </a:pPr>
            <a:r>
              <a:rPr lang="de" sz="1400">
                <a:solidFill>
                  <a:srgbClr val="000000"/>
                </a:solidFill>
                <a:latin typeface="Arial"/>
                <a:ea typeface="Arial"/>
                <a:cs typeface="Arial"/>
                <a:sym typeface="Arial"/>
              </a:rPr>
              <a:t>1491 - today</a:t>
            </a:r>
            <a:endParaRPr sz="1400">
              <a:solidFill>
                <a:schemeClr val="dk1"/>
              </a:solidFill>
              <a:latin typeface="Calibri"/>
              <a:ea typeface="Calibri"/>
              <a:cs typeface="Calibri"/>
              <a:sym typeface="Calibri"/>
            </a:endParaRPr>
          </a:p>
        </p:txBody>
      </p:sp>
      <p:sp>
        <p:nvSpPr>
          <p:cNvPr id="320" name="Google Shape;320;p34"/>
          <p:cNvSpPr/>
          <p:nvPr/>
        </p:nvSpPr>
        <p:spPr>
          <a:xfrm>
            <a:off x="7357730" y="2257938"/>
            <a:ext cx="181500" cy="1136400"/>
          </a:xfrm>
          <a:prstGeom prst="rightBrace">
            <a:avLst>
              <a:gd name="adj1" fmla="val 8333"/>
              <a:gd name="adj2" fmla="val 50000"/>
            </a:avLst>
          </a:prstGeom>
          <a:noFill/>
          <a:ln w="38100" cap="flat" cmpd="sng">
            <a:solidFill>
              <a:srgbClr val="F1782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USE CASE</a:t>
            </a:r>
            <a:endParaRPr/>
          </a:p>
        </p:txBody>
      </p:sp>
      <p:sp>
        <p:nvSpPr>
          <p:cNvPr id="327" name="Google Shape;327;p35"/>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sz="1100"/>
              <a:t>11</a:t>
            </a:fld>
            <a:endParaRPr sz="1100"/>
          </a:p>
        </p:txBody>
      </p:sp>
      <p:sp>
        <p:nvSpPr>
          <p:cNvPr id="328" name="Google Shape;328;p35"/>
          <p:cNvSpPr txBox="1"/>
          <p:nvPr/>
        </p:nvSpPr>
        <p:spPr>
          <a:xfrm>
            <a:off x="138801" y="4767275"/>
            <a:ext cx="7369500" cy="273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a:solidFill>
                  <a:srgbClr val="888888"/>
                </a:solidFill>
                <a:latin typeface="Arial"/>
                <a:ea typeface="Arial"/>
                <a:cs typeface="Arial"/>
                <a:sym typeface="Arial"/>
              </a:rPr>
              <a:t>PROBLEM STATEMENT &gt; </a:t>
            </a:r>
            <a:r>
              <a:rPr lang="de" sz="900" b="1">
                <a:solidFill>
                  <a:srgbClr val="F17829"/>
                </a:solidFill>
                <a:latin typeface="Arial"/>
                <a:ea typeface="Arial"/>
                <a:cs typeface="Arial"/>
                <a:sym typeface="Arial"/>
              </a:rPr>
              <a:t>USE CASE </a:t>
            </a:r>
            <a:r>
              <a:rPr lang="de" sz="900">
                <a:solidFill>
                  <a:srgbClr val="888888"/>
                </a:solidFill>
                <a:latin typeface="Arial"/>
                <a:ea typeface="Arial"/>
                <a:cs typeface="Arial"/>
                <a:sym typeface="Arial"/>
              </a:rPr>
              <a:t>&gt; EXPECTED OUTCOME &gt; APPROACH &gt; TECHNOLOGY STACK &gt; ROADMAP </a:t>
            </a:r>
            <a:r>
              <a:rPr lang="de" sz="900">
                <a:solidFill>
                  <a:srgbClr val="888888"/>
                </a:solidFill>
              </a:rPr>
              <a:t>&amp; NEXT STEPS</a:t>
            </a:r>
            <a:endParaRPr sz="900">
              <a:solidFill>
                <a:srgbClr val="888888"/>
              </a:solidFill>
              <a:latin typeface="Arial"/>
              <a:ea typeface="Arial"/>
              <a:cs typeface="Arial"/>
              <a:sym typeface="Arial"/>
            </a:endParaRPr>
          </a:p>
        </p:txBody>
      </p:sp>
      <p:cxnSp>
        <p:nvCxnSpPr>
          <p:cNvPr id="329" name="Google Shape;329;p35"/>
          <p:cNvCxnSpPr/>
          <p:nvPr/>
        </p:nvCxnSpPr>
        <p:spPr>
          <a:xfrm>
            <a:off x="61722" y="1268016"/>
            <a:ext cx="5514594" cy="0"/>
          </a:xfrm>
          <a:prstGeom prst="straightConnector1">
            <a:avLst/>
          </a:prstGeom>
          <a:noFill/>
          <a:ln w="9525" cap="flat" cmpd="sng">
            <a:solidFill>
              <a:schemeClr val="accent2"/>
            </a:solidFill>
            <a:prstDash val="solid"/>
            <a:miter lim="800000"/>
            <a:headEnd type="none" w="sm" len="sm"/>
            <a:tailEnd type="none" w="sm" len="sm"/>
          </a:ln>
        </p:spPr>
      </p:cxnSp>
      <p:cxnSp>
        <p:nvCxnSpPr>
          <p:cNvPr id="330" name="Google Shape;330;p35"/>
          <p:cNvCxnSpPr/>
          <p:nvPr/>
        </p:nvCxnSpPr>
        <p:spPr>
          <a:xfrm>
            <a:off x="61722" y="1268016"/>
            <a:ext cx="8167878" cy="0"/>
          </a:xfrm>
          <a:prstGeom prst="straightConnector1">
            <a:avLst/>
          </a:prstGeom>
          <a:noFill/>
          <a:ln w="9525" cap="flat" cmpd="sng">
            <a:solidFill>
              <a:schemeClr val="accent2"/>
            </a:solidFill>
            <a:prstDash val="solid"/>
            <a:miter lim="800000"/>
            <a:headEnd type="none" w="sm" len="sm"/>
            <a:tailEnd type="none" w="sm" len="sm"/>
          </a:ln>
        </p:spPr>
      </p:cxnSp>
      <p:grpSp>
        <p:nvGrpSpPr>
          <p:cNvPr id="331" name="Google Shape;331;p35"/>
          <p:cNvGrpSpPr/>
          <p:nvPr/>
        </p:nvGrpSpPr>
        <p:grpSpPr>
          <a:xfrm>
            <a:off x="471075" y="1734160"/>
            <a:ext cx="1143775" cy="751716"/>
            <a:chOff x="5912869" y="3341112"/>
            <a:chExt cx="1525033" cy="1002288"/>
          </a:xfrm>
        </p:grpSpPr>
        <p:grpSp>
          <p:nvGrpSpPr>
            <p:cNvPr id="332" name="Google Shape;332;p35"/>
            <p:cNvGrpSpPr/>
            <p:nvPr/>
          </p:nvGrpSpPr>
          <p:grpSpPr>
            <a:xfrm>
              <a:off x="6096000" y="3429000"/>
              <a:ext cx="1341902" cy="914400"/>
              <a:chOff x="6181956" y="3619953"/>
              <a:chExt cx="1341902" cy="914400"/>
            </a:xfrm>
          </p:grpSpPr>
          <p:pic>
            <p:nvPicPr>
              <p:cNvPr id="333" name="Google Shape;333;p35" descr="Benutzer mit einfarbiger Füllung"/>
              <p:cNvPicPr preferRelativeResize="0"/>
              <p:nvPr/>
            </p:nvPicPr>
            <p:blipFill rotWithShape="1">
              <a:blip r:embed="rId3">
                <a:alphaModFix/>
              </a:blip>
              <a:srcRect/>
              <a:stretch/>
            </p:blipFill>
            <p:spPr>
              <a:xfrm>
                <a:off x="6181956" y="3619953"/>
                <a:ext cx="914400" cy="914400"/>
              </a:xfrm>
              <a:prstGeom prst="rect">
                <a:avLst/>
              </a:prstGeom>
              <a:noFill/>
              <a:ln>
                <a:noFill/>
              </a:ln>
            </p:spPr>
          </p:pic>
          <p:pic>
            <p:nvPicPr>
              <p:cNvPr id="334" name="Google Shape;334;p35" descr="Benutzer mit einfarbiger Füllung"/>
              <p:cNvPicPr preferRelativeResize="0"/>
              <p:nvPr/>
            </p:nvPicPr>
            <p:blipFill rotWithShape="1">
              <a:blip r:embed="rId3">
                <a:alphaModFix/>
              </a:blip>
              <a:srcRect/>
              <a:stretch/>
            </p:blipFill>
            <p:spPr>
              <a:xfrm>
                <a:off x="6609322" y="3619953"/>
                <a:ext cx="914400" cy="914400"/>
              </a:xfrm>
              <a:prstGeom prst="rect">
                <a:avLst/>
              </a:prstGeom>
              <a:noFill/>
              <a:ln>
                <a:noFill/>
              </a:ln>
            </p:spPr>
          </p:pic>
          <p:sp>
            <p:nvSpPr>
              <p:cNvPr id="335" name="Google Shape;335;p35"/>
              <p:cNvSpPr txBox="1"/>
              <p:nvPr/>
            </p:nvSpPr>
            <p:spPr>
              <a:xfrm>
                <a:off x="6314258" y="4070185"/>
                <a:ext cx="1209600" cy="37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rgbClr val="F17829"/>
                    </a:solidFill>
                    <a:latin typeface="Arial"/>
                    <a:ea typeface="Arial"/>
                    <a:cs typeface="Arial"/>
                    <a:sym typeface="Arial"/>
                  </a:rPr>
                  <a:t>Quantity</a:t>
                </a:r>
                <a:endParaRPr sz="1400" b="1">
                  <a:solidFill>
                    <a:srgbClr val="F17829"/>
                  </a:solidFill>
                  <a:latin typeface="Arial"/>
                  <a:ea typeface="Arial"/>
                  <a:cs typeface="Arial"/>
                  <a:sym typeface="Arial"/>
                </a:endParaRPr>
              </a:p>
            </p:txBody>
          </p:sp>
        </p:grpSp>
        <p:grpSp>
          <p:nvGrpSpPr>
            <p:cNvPr id="336" name="Google Shape;336;p35"/>
            <p:cNvGrpSpPr/>
            <p:nvPr/>
          </p:nvGrpSpPr>
          <p:grpSpPr>
            <a:xfrm>
              <a:off x="5912869" y="3341112"/>
              <a:ext cx="439307" cy="439200"/>
              <a:chOff x="2168725" y="4054228"/>
              <a:chExt cx="439307" cy="439200"/>
            </a:xfrm>
          </p:grpSpPr>
          <p:sp>
            <p:nvSpPr>
              <p:cNvPr id="337" name="Google Shape;337;p35"/>
              <p:cNvSpPr/>
              <p:nvPr/>
            </p:nvSpPr>
            <p:spPr>
              <a:xfrm>
                <a:off x="2168725" y="4054228"/>
                <a:ext cx="439307" cy="4392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38" name="Google Shape;338;p35"/>
              <p:cNvSpPr txBox="1"/>
              <p:nvPr/>
            </p:nvSpPr>
            <p:spPr>
              <a:xfrm>
                <a:off x="2212690" y="4089162"/>
                <a:ext cx="351378" cy="36933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A</a:t>
                </a:r>
                <a:endParaRPr sz="1100"/>
              </a:p>
            </p:txBody>
          </p:sp>
        </p:grpSp>
      </p:grpSp>
      <p:grpSp>
        <p:nvGrpSpPr>
          <p:cNvPr id="339" name="Google Shape;339;p35"/>
          <p:cNvGrpSpPr/>
          <p:nvPr/>
        </p:nvGrpSpPr>
        <p:grpSpPr>
          <a:xfrm>
            <a:off x="452598" y="3192498"/>
            <a:ext cx="1162252" cy="754770"/>
            <a:chOff x="5888233" y="3433151"/>
            <a:chExt cx="1549669" cy="1006360"/>
          </a:xfrm>
        </p:grpSpPr>
        <p:grpSp>
          <p:nvGrpSpPr>
            <p:cNvPr id="340" name="Google Shape;340;p35"/>
            <p:cNvGrpSpPr/>
            <p:nvPr/>
          </p:nvGrpSpPr>
          <p:grpSpPr>
            <a:xfrm>
              <a:off x="6096000" y="3525111"/>
              <a:ext cx="1341902" cy="914400"/>
              <a:chOff x="3311147" y="3544094"/>
              <a:chExt cx="1341902" cy="914400"/>
            </a:xfrm>
          </p:grpSpPr>
          <p:pic>
            <p:nvPicPr>
              <p:cNvPr id="341" name="Google Shape;341;p35" descr="Benutzer mit einfarbiger Füllung"/>
              <p:cNvPicPr preferRelativeResize="0"/>
              <p:nvPr/>
            </p:nvPicPr>
            <p:blipFill rotWithShape="1">
              <a:blip r:embed="rId3">
                <a:alphaModFix/>
              </a:blip>
              <a:srcRect/>
              <a:stretch/>
            </p:blipFill>
            <p:spPr>
              <a:xfrm>
                <a:off x="3311147" y="3544094"/>
                <a:ext cx="914400" cy="914400"/>
              </a:xfrm>
              <a:prstGeom prst="rect">
                <a:avLst/>
              </a:prstGeom>
              <a:noFill/>
              <a:ln>
                <a:noFill/>
              </a:ln>
            </p:spPr>
          </p:pic>
          <p:pic>
            <p:nvPicPr>
              <p:cNvPr id="342" name="Google Shape;342;p35" descr="Benutzer mit einfarbiger Füllung"/>
              <p:cNvPicPr preferRelativeResize="0"/>
              <p:nvPr/>
            </p:nvPicPr>
            <p:blipFill rotWithShape="1">
              <a:blip r:embed="rId3">
                <a:alphaModFix/>
              </a:blip>
              <a:srcRect/>
              <a:stretch/>
            </p:blipFill>
            <p:spPr>
              <a:xfrm>
                <a:off x="3738513" y="3544094"/>
                <a:ext cx="914400" cy="914400"/>
              </a:xfrm>
              <a:prstGeom prst="rect">
                <a:avLst/>
              </a:prstGeom>
              <a:noFill/>
              <a:ln>
                <a:noFill/>
              </a:ln>
            </p:spPr>
          </p:pic>
          <p:sp>
            <p:nvSpPr>
              <p:cNvPr id="343" name="Google Shape;343;p35"/>
              <p:cNvSpPr txBox="1"/>
              <p:nvPr/>
            </p:nvSpPr>
            <p:spPr>
              <a:xfrm>
                <a:off x="3504649" y="4001303"/>
                <a:ext cx="1148400" cy="37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rgbClr val="F17829"/>
                    </a:solidFill>
                    <a:latin typeface="Arial"/>
                    <a:ea typeface="Arial"/>
                    <a:cs typeface="Arial"/>
                    <a:sym typeface="Arial"/>
                  </a:rPr>
                  <a:t>Quality</a:t>
                </a:r>
                <a:endParaRPr sz="1100"/>
              </a:p>
            </p:txBody>
          </p:sp>
        </p:grpSp>
        <p:grpSp>
          <p:nvGrpSpPr>
            <p:cNvPr id="344" name="Google Shape;344;p35"/>
            <p:cNvGrpSpPr/>
            <p:nvPr/>
          </p:nvGrpSpPr>
          <p:grpSpPr>
            <a:xfrm>
              <a:off x="5888233" y="3433151"/>
              <a:ext cx="439307" cy="439200"/>
              <a:chOff x="4860625" y="4207390"/>
              <a:chExt cx="439307" cy="439200"/>
            </a:xfrm>
          </p:grpSpPr>
          <p:sp>
            <p:nvSpPr>
              <p:cNvPr id="345" name="Google Shape;345;p35"/>
              <p:cNvSpPr/>
              <p:nvPr/>
            </p:nvSpPr>
            <p:spPr>
              <a:xfrm>
                <a:off x="4860625" y="4207390"/>
                <a:ext cx="439307" cy="4392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46" name="Google Shape;346;p35"/>
              <p:cNvSpPr txBox="1"/>
              <p:nvPr/>
            </p:nvSpPr>
            <p:spPr>
              <a:xfrm>
                <a:off x="4904589" y="4242324"/>
                <a:ext cx="351378" cy="36933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B</a:t>
                </a:r>
                <a:endParaRPr sz="1100"/>
              </a:p>
            </p:txBody>
          </p:sp>
        </p:grpSp>
      </p:grpSp>
      <p:pic>
        <p:nvPicPr>
          <p:cNvPr id="347" name="Google Shape;347;p35" descr="Gehirn im Kopf mit einfarbiger Füllung"/>
          <p:cNvPicPr preferRelativeResize="0"/>
          <p:nvPr/>
        </p:nvPicPr>
        <p:blipFill rotWithShape="1">
          <a:blip r:embed="rId4">
            <a:alphaModFix/>
          </a:blip>
          <a:srcRect/>
          <a:stretch/>
        </p:blipFill>
        <p:spPr>
          <a:xfrm>
            <a:off x="2894231" y="1766270"/>
            <a:ext cx="685800" cy="685800"/>
          </a:xfrm>
          <a:prstGeom prst="rect">
            <a:avLst/>
          </a:prstGeom>
          <a:noFill/>
          <a:ln>
            <a:noFill/>
          </a:ln>
        </p:spPr>
      </p:pic>
      <p:pic>
        <p:nvPicPr>
          <p:cNvPr id="348" name="Google Shape;348;p35" descr="Kopf mit Zahnrädern mit einfarbiger Füllung"/>
          <p:cNvPicPr preferRelativeResize="0"/>
          <p:nvPr/>
        </p:nvPicPr>
        <p:blipFill rotWithShape="1">
          <a:blip r:embed="rId5">
            <a:alphaModFix/>
          </a:blip>
          <a:srcRect/>
          <a:stretch/>
        </p:blipFill>
        <p:spPr>
          <a:xfrm>
            <a:off x="2934752" y="3238282"/>
            <a:ext cx="685800" cy="685800"/>
          </a:xfrm>
          <a:prstGeom prst="rect">
            <a:avLst/>
          </a:prstGeom>
          <a:noFill/>
          <a:ln>
            <a:noFill/>
          </a:ln>
        </p:spPr>
      </p:pic>
      <p:sp>
        <p:nvSpPr>
          <p:cNvPr id="349" name="Google Shape;349;p35"/>
          <p:cNvSpPr txBox="1"/>
          <p:nvPr/>
        </p:nvSpPr>
        <p:spPr>
          <a:xfrm>
            <a:off x="3580031" y="1765049"/>
            <a:ext cx="26913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a:t>L</a:t>
            </a:r>
            <a:r>
              <a:rPr lang="de" sz="1400">
                <a:solidFill>
                  <a:srgbClr val="000000"/>
                </a:solidFill>
                <a:latin typeface="Arial"/>
                <a:ea typeface="Arial"/>
                <a:cs typeface="Arial"/>
                <a:sym typeface="Arial"/>
              </a:rPr>
              <a:t>ists of practice questions</a:t>
            </a:r>
            <a:endParaRPr sz="1400">
              <a:solidFill>
                <a:schemeClr val="dk1"/>
              </a:solidFill>
              <a:latin typeface="Calibri"/>
              <a:ea typeface="Calibri"/>
              <a:cs typeface="Calibri"/>
              <a:sym typeface="Calibri"/>
            </a:endParaRPr>
          </a:p>
        </p:txBody>
      </p:sp>
      <p:sp>
        <p:nvSpPr>
          <p:cNvPr id="350" name="Google Shape;350;p35"/>
          <p:cNvSpPr txBox="1"/>
          <p:nvPr/>
        </p:nvSpPr>
        <p:spPr>
          <a:xfrm>
            <a:off x="3580031" y="3222953"/>
            <a:ext cx="31743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rgbClr val="000000"/>
                </a:solidFill>
                <a:latin typeface="Arial"/>
                <a:ea typeface="Arial"/>
                <a:cs typeface="Arial"/>
                <a:sym typeface="Arial"/>
              </a:rPr>
              <a:t>Information about the </a:t>
            </a:r>
            <a:r>
              <a:rPr lang="de"/>
              <a:t>nine</a:t>
            </a:r>
            <a:r>
              <a:rPr lang="de" sz="1400">
                <a:solidFill>
                  <a:srgbClr val="000000"/>
                </a:solidFill>
                <a:latin typeface="Arial"/>
                <a:ea typeface="Arial"/>
                <a:cs typeface="Arial"/>
                <a:sym typeface="Arial"/>
              </a:rPr>
              <a:t> periods</a:t>
            </a:r>
            <a:endParaRPr sz="1400">
              <a:solidFill>
                <a:schemeClr val="dk1"/>
              </a:solidFill>
              <a:latin typeface="Arial"/>
              <a:ea typeface="Arial"/>
              <a:cs typeface="Arial"/>
              <a:sym typeface="Arial"/>
            </a:endParaRPr>
          </a:p>
        </p:txBody>
      </p:sp>
      <p:cxnSp>
        <p:nvCxnSpPr>
          <p:cNvPr id="351" name="Google Shape;351;p35"/>
          <p:cNvCxnSpPr/>
          <p:nvPr/>
        </p:nvCxnSpPr>
        <p:spPr>
          <a:xfrm>
            <a:off x="1719160" y="2129843"/>
            <a:ext cx="1215593" cy="0"/>
          </a:xfrm>
          <a:prstGeom prst="straightConnector1">
            <a:avLst/>
          </a:prstGeom>
          <a:noFill/>
          <a:ln w="38100" cap="flat" cmpd="sng">
            <a:solidFill>
              <a:srgbClr val="F17829"/>
            </a:solidFill>
            <a:prstDash val="solid"/>
            <a:miter lim="800000"/>
            <a:headEnd type="none" w="sm" len="sm"/>
            <a:tailEnd type="triangle" w="med" len="med"/>
          </a:ln>
        </p:spPr>
      </p:cxnSp>
      <p:cxnSp>
        <p:nvCxnSpPr>
          <p:cNvPr id="352" name="Google Shape;352;p35"/>
          <p:cNvCxnSpPr/>
          <p:nvPr/>
        </p:nvCxnSpPr>
        <p:spPr>
          <a:xfrm>
            <a:off x="1719160" y="3643745"/>
            <a:ext cx="1215593" cy="0"/>
          </a:xfrm>
          <a:prstGeom prst="straightConnector1">
            <a:avLst/>
          </a:prstGeom>
          <a:noFill/>
          <a:ln w="38100" cap="flat" cmpd="sng">
            <a:solidFill>
              <a:srgbClr val="F17829"/>
            </a:solidFill>
            <a:prstDash val="solid"/>
            <a:miter lim="800000"/>
            <a:headEnd type="none" w="sm" len="sm"/>
            <a:tailEnd type="triangle" w="med" len="med"/>
          </a:ln>
        </p:spPr>
      </p:cxnSp>
      <p:sp>
        <p:nvSpPr>
          <p:cNvPr id="353" name="Google Shape;353;p35"/>
          <p:cNvSpPr txBox="1"/>
          <p:nvPr/>
        </p:nvSpPr>
        <p:spPr>
          <a:xfrm>
            <a:off x="4121186" y="1981916"/>
            <a:ext cx="2691200"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rgbClr val="000000"/>
                </a:solidFill>
                <a:latin typeface="Arial"/>
                <a:ea typeface="Arial"/>
                <a:cs typeface="Arial"/>
                <a:sym typeface="Arial"/>
              </a:rPr>
              <a:t>memorize, interrogate</a:t>
            </a:r>
            <a:endParaRPr sz="1400">
              <a:solidFill>
                <a:schemeClr val="dk1"/>
              </a:solidFill>
              <a:latin typeface="Calibri"/>
              <a:ea typeface="Calibri"/>
              <a:cs typeface="Calibri"/>
              <a:sym typeface="Calibri"/>
            </a:endParaRPr>
          </a:p>
        </p:txBody>
      </p:sp>
      <p:sp>
        <p:nvSpPr>
          <p:cNvPr id="354" name="Google Shape;354;p35"/>
          <p:cNvSpPr txBox="1"/>
          <p:nvPr/>
        </p:nvSpPr>
        <p:spPr>
          <a:xfrm>
            <a:off x="4121175" y="3436975"/>
            <a:ext cx="3231900" cy="715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rgbClr val="000000"/>
                </a:solidFill>
                <a:latin typeface="Arial"/>
                <a:ea typeface="Arial"/>
                <a:cs typeface="Arial"/>
                <a:sym typeface="Arial"/>
              </a:rPr>
              <a:t>analyse and summarize material, generate questions, identify knowledge gaps, work together</a:t>
            </a:r>
            <a:endParaRPr sz="1400">
              <a:solidFill>
                <a:schemeClr val="dk1"/>
              </a:solidFill>
              <a:latin typeface="Arial"/>
              <a:ea typeface="Arial"/>
              <a:cs typeface="Arial"/>
              <a:sym typeface="Arial"/>
            </a:endParaRPr>
          </a:p>
        </p:txBody>
      </p:sp>
      <p:sp>
        <p:nvSpPr>
          <p:cNvPr id="355" name="Google Shape;355;p35"/>
          <p:cNvSpPr/>
          <p:nvPr/>
        </p:nvSpPr>
        <p:spPr>
          <a:xfrm rot="5400000">
            <a:off x="3898616" y="1951581"/>
            <a:ext cx="113712" cy="337669"/>
          </a:xfrm>
          <a:prstGeom prst="bentUpArrow">
            <a:avLst>
              <a:gd name="adj1" fmla="val 25000"/>
              <a:gd name="adj2" fmla="val 25000"/>
              <a:gd name="adj3" fmla="val 25000"/>
            </a:avLst>
          </a:prstGeom>
          <a:solidFill>
            <a:srgbClr val="F17829"/>
          </a:solidFill>
          <a:ln w="12700" cap="flat" cmpd="sng">
            <a:solidFill>
              <a:srgbClr val="F1782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56" name="Google Shape;356;p35"/>
          <p:cNvSpPr/>
          <p:nvPr/>
        </p:nvSpPr>
        <p:spPr>
          <a:xfrm rot="5400000">
            <a:off x="3895496" y="3409919"/>
            <a:ext cx="113712" cy="337669"/>
          </a:xfrm>
          <a:prstGeom prst="bentUpArrow">
            <a:avLst>
              <a:gd name="adj1" fmla="val 25000"/>
              <a:gd name="adj2" fmla="val 25000"/>
              <a:gd name="adj3" fmla="val 25000"/>
            </a:avLst>
          </a:prstGeom>
          <a:solidFill>
            <a:srgbClr val="F17829"/>
          </a:solidFill>
          <a:ln w="12700" cap="flat" cmpd="sng">
            <a:solidFill>
              <a:srgbClr val="F1782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6"/>
          <p:cNvSpPr/>
          <p:nvPr/>
        </p:nvSpPr>
        <p:spPr>
          <a:xfrm>
            <a:off x="5353813" y="1784316"/>
            <a:ext cx="2160000" cy="2160000"/>
          </a:xfrm>
          <a:prstGeom prst="ellipse">
            <a:avLst/>
          </a:prstGeom>
          <a:noFill/>
          <a:ln w="38100" cap="flat" cmpd="sng">
            <a:solidFill>
              <a:srgbClr val="F1782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63" name="Google Shape;363;p3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USE CASE</a:t>
            </a:r>
            <a:endParaRPr/>
          </a:p>
        </p:txBody>
      </p:sp>
      <p:sp>
        <p:nvSpPr>
          <p:cNvPr id="364" name="Google Shape;364;p36"/>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sz="1100"/>
              <a:t>12</a:t>
            </a:fld>
            <a:endParaRPr sz="1100"/>
          </a:p>
        </p:txBody>
      </p:sp>
      <p:sp>
        <p:nvSpPr>
          <p:cNvPr id="365" name="Google Shape;365;p36"/>
          <p:cNvSpPr txBox="1"/>
          <p:nvPr/>
        </p:nvSpPr>
        <p:spPr>
          <a:xfrm>
            <a:off x="138801" y="4767275"/>
            <a:ext cx="7583700" cy="273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a:solidFill>
                  <a:srgbClr val="888888"/>
                </a:solidFill>
                <a:latin typeface="Arial"/>
                <a:ea typeface="Arial"/>
                <a:cs typeface="Arial"/>
                <a:sym typeface="Arial"/>
              </a:rPr>
              <a:t>PROBLEM STATEMENT &gt; </a:t>
            </a:r>
            <a:r>
              <a:rPr lang="de" sz="900" b="1">
                <a:solidFill>
                  <a:srgbClr val="F17829"/>
                </a:solidFill>
                <a:latin typeface="Arial"/>
                <a:ea typeface="Arial"/>
                <a:cs typeface="Arial"/>
                <a:sym typeface="Arial"/>
              </a:rPr>
              <a:t>USE CASE </a:t>
            </a:r>
            <a:r>
              <a:rPr lang="de" sz="900">
                <a:solidFill>
                  <a:srgbClr val="888888"/>
                </a:solidFill>
                <a:latin typeface="Arial"/>
                <a:ea typeface="Arial"/>
                <a:cs typeface="Arial"/>
                <a:sym typeface="Arial"/>
              </a:rPr>
              <a:t>&gt; EXPECTED OUTCOME &gt; APPROACH &gt; TECHNOLOGY STACK &gt; ROADMAP </a:t>
            </a:r>
            <a:r>
              <a:rPr lang="de" sz="900">
                <a:solidFill>
                  <a:srgbClr val="888888"/>
                </a:solidFill>
              </a:rPr>
              <a:t>&amp; NEXT STEPS</a:t>
            </a:r>
            <a:endParaRPr sz="900">
              <a:solidFill>
                <a:srgbClr val="888888"/>
              </a:solidFill>
              <a:latin typeface="Arial"/>
              <a:ea typeface="Arial"/>
              <a:cs typeface="Arial"/>
              <a:sym typeface="Arial"/>
            </a:endParaRPr>
          </a:p>
        </p:txBody>
      </p:sp>
      <p:cxnSp>
        <p:nvCxnSpPr>
          <p:cNvPr id="366" name="Google Shape;366;p36"/>
          <p:cNvCxnSpPr/>
          <p:nvPr/>
        </p:nvCxnSpPr>
        <p:spPr>
          <a:xfrm>
            <a:off x="61722" y="1268016"/>
            <a:ext cx="5514594" cy="0"/>
          </a:xfrm>
          <a:prstGeom prst="straightConnector1">
            <a:avLst/>
          </a:prstGeom>
          <a:noFill/>
          <a:ln w="9525" cap="flat" cmpd="sng">
            <a:solidFill>
              <a:schemeClr val="accent2"/>
            </a:solidFill>
            <a:prstDash val="solid"/>
            <a:miter lim="800000"/>
            <a:headEnd type="none" w="sm" len="sm"/>
            <a:tailEnd type="none" w="sm" len="sm"/>
          </a:ln>
        </p:spPr>
      </p:cxnSp>
      <p:cxnSp>
        <p:nvCxnSpPr>
          <p:cNvPr id="367" name="Google Shape;367;p36"/>
          <p:cNvCxnSpPr/>
          <p:nvPr/>
        </p:nvCxnSpPr>
        <p:spPr>
          <a:xfrm>
            <a:off x="61722" y="1268016"/>
            <a:ext cx="8167878" cy="0"/>
          </a:xfrm>
          <a:prstGeom prst="straightConnector1">
            <a:avLst/>
          </a:prstGeom>
          <a:noFill/>
          <a:ln w="9525" cap="flat" cmpd="sng">
            <a:solidFill>
              <a:schemeClr val="accent2"/>
            </a:solidFill>
            <a:prstDash val="solid"/>
            <a:miter lim="800000"/>
            <a:headEnd type="none" w="sm" len="sm"/>
            <a:tailEnd type="none" w="sm" len="sm"/>
          </a:ln>
        </p:spPr>
      </p:cxnSp>
      <p:grpSp>
        <p:nvGrpSpPr>
          <p:cNvPr id="368" name="Google Shape;368;p36"/>
          <p:cNvGrpSpPr/>
          <p:nvPr/>
        </p:nvGrpSpPr>
        <p:grpSpPr>
          <a:xfrm>
            <a:off x="463455" y="1662376"/>
            <a:ext cx="1143769" cy="751716"/>
            <a:chOff x="5912869" y="3341112"/>
            <a:chExt cx="1525025" cy="1002288"/>
          </a:xfrm>
        </p:grpSpPr>
        <p:grpSp>
          <p:nvGrpSpPr>
            <p:cNvPr id="369" name="Google Shape;369;p36"/>
            <p:cNvGrpSpPr/>
            <p:nvPr/>
          </p:nvGrpSpPr>
          <p:grpSpPr>
            <a:xfrm>
              <a:off x="6096000" y="3429000"/>
              <a:ext cx="1341894" cy="914400"/>
              <a:chOff x="6181956" y="3619953"/>
              <a:chExt cx="1341894" cy="914400"/>
            </a:xfrm>
          </p:grpSpPr>
          <p:pic>
            <p:nvPicPr>
              <p:cNvPr id="370" name="Google Shape;370;p36" descr="Benutzer mit einfarbiger Füllung"/>
              <p:cNvPicPr preferRelativeResize="0"/>
              <p:nvPr/>
            </p:nvPicPr>
            <p:blipFill rotWithShape="1">
              <a:blip r:embed="rId3">
                <a:alphaModFix/>
              </a:blip>
              <a:srcRect/>
              <a:stretch/>
            </p:blipFill>
            <p:spPr>
              <a:xfrm>
                <a:off x="6181956" y="3619953"/>
                <a:ext cx="914400" cy="914400"/>
              </a:xfrm>
              <a:prstGeom prst="rect">
                <a:avLst/>
              </a:prstGeom>
              <a:noFill/>
              <a:ln>
                <a:noFill/>
              </a:ln>
            </p:spPr>
          </p:pic>
          <p:pic>
            <p:nvPicPr>
              <p:cNvPr id="371" name="Google Shape;371;p36" descr="Benutzer mit einfarbiger Füllung"/>
              <p:cNvPicPr preferRelativeResize="0"/>
              <p:nvPr/>
            </p:nvPicPr>
            <p:blipFill rotWithShape="1">
              <a:blip r:embed="rId3">
                <a:alphaModFix/>
              </a:blip>
              <a:srcRect/>
              <a:stretch/>
            </p:blipFill>
            <p:spPr>
              <a:xfrm>
                <a:off x="6609322" y="3619953"/>
                <a:ext cx="914400" cy="914400"/>
              </a:xfrm>
              <a:prstGeom prst="rect">
                <a:avLst/>
              </a:prstGeom>
              <a:noFill/>
              <a:ln>
                <a:noFill/>
              </a:ln>
            </p:spPr>
          </p:pic>
          <p:sp>
            <p:nvSpPr>
              <p:cNvPr id="372" name="Google Shape;372;p36"/>
              <p:cNvSpPr txBox="1"/>
              <p:nvPr/>
            </p:nvSpPr>
            <p:spPr>
              <a:xfrm>
                <a:off x="6314250" y="4070164"/>
                <a:ext cx="1209600" cy="37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rgbClr val="F17829"/>
                    </a:solidFill>
                    <a:latin typeface="Arial"/>
                    <a:ea typeface="Arial"/>
                    <a:cs typeface="Arial"/>
                    <a:sym typeface="Arial"/>
                  </a:rPr>
                  <a:t>Quantity</a:t>
                </a:r>
                <a:endParaRPr sz="1400" b="1">
                  <a:solidFill>
                    <a:srgbClr val="F17829"/>
                  </a:solidFill>
                  <a:latin typeface="Arial"/>
                  <a:ea typeface="Arial"/>
                  <a:cs typeface="Arial"/>
                  <a:sym typeface="Arial"/>
                </a:endParaRPr>
              </a:p>
            </p:txBody>
          </p:sp>
        </p:grpSp>
        <p:grpSp>
          <p:nvGrpSpPr>
            <p:cNvPr id="373" name="Google Shape;373;p36"/>
            <p:cNvGrpSpPr/>
            <p:nvPr/>
          </p:nvGrpSpPr>
          <p:grpSpPr>
            <a:xfrm>
              <a:off x="5912869" y="3341112"/>
              <a:ext cx="439307" cy="439200"/>
              <a:chOff x="2168725" y="4054228"/>
              <a:chExt cx="439307" cy="439200"/>
            </a:xfrm>
          </p:grpSpPr>
          <p:sp>
            <p:nvSpPr>
              <p:cNvPr id="374" name="Google Shape;374;p36"/>
              <p:cNvSpPr/>
              <p:nvPr/>
            </p:nvSpPr>
            <p:spPr>
              <a:xfrm>
                <a:off x="2168725" y="4054228"/>
                <a:ext cx="439307" cy="4392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75" name="Google Shape;375;p36"/>
              <p:cNvSpPr txBox="1"/>
              <p:nvPr/>
            </p:nvSpPr>
            <p:spPr>
              <a:xfrm>
                <a:off x="2212690" y="4089162"/>
                <a:ext cx="351378" cy="36933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A</a:t>
                </a:r>
                <a:endParaRPr sz="1100"/>
              </a:p>
            </p:txBody>
          </p:sp>
        </p:grpSp>
      </p:grpSp>
      <p:grpSp>
        <p:nvGrpSpPr>
          <p:cNvPr id="376" name="Google Shape;376;p36"/>
          <p:cNvGrpSpPr/>
          <p:nvPr/>
        </p:nvGrpSpPr>
        <p:grpSpPr>
          <a:xfrm>
            <a:off x="444978" y="3120714"/>
            <a:ext cx="1162150" cy="754770"/>
            <a:chOff x="5888233" y="3433151"/>
            <a:chExt cx="1549533" cy="1006360"/>
          </a:xfrm>
        </p:grpSpPr>
        <p:grpSp>
          <p:nvGrpSpPr>
            <p:cNvPr id="377" name="Google Shape;377;p36"/>
            <p:cNvGrpSpPr/>
            <p:nvPr/>
          </p:nvGrpSpPr>
          <p:grpSpPr>
            <a:xfrm>
              <a:off x="6096000" y="3525111"/>
              <a:ext cx="1341766" cy="914400"/>
              <a:chOff x="3311147" y="3544094"/>
              <a:chExt cx="1341766" cy="914400"/>
            </a:xfrm>
          </p:grpSpPr>
          <p:pic>
            <p:nvPicPr>
              <p:cNvPr id="378" name="Google Shape;378;p36" descr="Benutzer mit einfarbiger Füllung"/>
              <p:cNvPicPr preferRelativeResize="0"/>
              <p:nvPr/>
            </p:nvPicPr>
            <p:blipFill rotWithShape="1">
              <a:blip r:embed="rId3">
                <a:alphaModFix/>
              </a:blip>
              <a:srcRect/>
              <a:stretch/>
            </p:blipFill>
            <p:spPr>
              <a:xfrm>
                <a:off x="3311147" y="3544094"/>
                <a:ext cx="914400" cy="914400"/>
              </a:xfrm>
              <a:prstGeom prst="rect">
                <a:avLst/>
              </a:prstGeom>
              <a:noFill/>
              <a:ln>
                <a:noFill/>
              </a:ln>
            </p:spPr>
          </p:pic>
          <p:pic>
            <p:nvPicPr>
              <p:cNvPr id="379" name="Google Shape;379;p36" descr="Benutzer mit einfarbiger Füllung"/>
              <p:cNvPicPr preferRelativeResize="0"/>
              <p:nvPr/>
            </p:nvPicPr>
            <p:blipFill rotWithShape="1">
              <a:blip r:embed="rId3">
                <a:alphaModFix/>
              </a:blip>
              <a:srcRect/>
              <a:stretch/>
            </p:blipFill>
            <p:spPr>
              <a:xfrm>
                <a:off x="3738513" y="3544094"/>
                <a:ext cx="914400" cy="914400"/>
              </a:xfrm>
              <a:prstGeom prst="rect">
                <a:avLst/>
              </a:prstGeom>
              <a:noFill/>
              <a:ln>
                <a:noFill/>
              </a:ln>
            </p:spPr>
          </p:pic>
          <p:sp>
            <p:nvSpPr>
              <p:cNvPr id="380" name="Google Shape;380;p36"/>
              <p:cNvSpPr txBox="1"/>
              <p:nvPr/>
            </p:nvSpPr>
            <p:spPr>
              <a:xfrm>
                <a:off x="3504641" y="4001282"/>
                <a:ext cx="1075500" cy="37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rgbClr val="F17829"/>
                    </a:solidFill>
                    <a:latin typeface="Arial"/>
                    <a:ea typeface="Arial"/>
                    <a:cs typeface="Arial"/>
                    <a:sym typeface="Arial"/>
                  </a:rPr>
                  <a:t>Quality</a:t>
                </a:r>
                <a:endParaRPr sz="1100"/>
              </a:p>
            </p:txBody>
          </p:sp>
        </p:grpSp>
        <p:grpSp>
          <p:nvGrpSpPr>
            <p:cNvPr id="381" name="Google Shape;381;p36"/>
            <p:cNvGrpSpPr/>
            <p:nvPr/>
          </p:nvGrpSpPr>
          <p:grpSpPr>
            <a:xfrm>
              <a:off x="5888233" y="3433151"/>
              <a:ext cx="439307" cy="439200"/>
              <a:chOff x="4860625" y="4207390"/>
              <a:chExt cx="439307" cy="439200"/>
            </a:xfrm>
          </p:grpSpPr>
          <p:sp>
            <p:nvSpPr>
              <p:cNvPr id="382" name="Google Shape;382;p36"/>
              <p:cNvSpPr/>
              <p:nvPr/>
            </p:nvSpPr>
            <p:spPr>
              <a:xfrm>
                <a:off x="4860625" y="4207390"/>
                <a:ext cx="439307" cy="4392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83" name="Google Shape;383;p36"/>
              <p:cNvSpPr txBox="1"/>
              <p:nvPr/>
            </p:nvSpPr>
            <p:spPr>
              <a:xfrm>
                <a:off x="4904589" y="4242324"/>
                <a:ext cx="351378" cy="36933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B</a:t>
                </a:r>
                <a:endParaRPr sz="1100"/>
              </a:p>
            </p:txBody>
          </p:sp>
        </p:grpSp>
      </p:grpSp>
      <p:grpSp>
        <p:nvGrpSpPr>
          <p:cNvPr id="384" name="Google Shape;384;p36"/>
          <p:cNvGrpSpPr/>
          <p:nvPr/>
        </p:nvGrpSpPr>
        <p:grpSpPr>
          <a:xfrm>
            <a:off x="5843237" y="2016914"/>
            <a:ext cx="1169214" cy="751716"/>
            <a:chOff x="5912869" y="3341112"/>
            <a:chExt cx="1558952" cy="1002288"/>
          </a:xfrm>
        </p:grpSpPr>
        <p:grpSp>
          <p:nvGrpSpPr>
            <p:cNvPr id="385" name="Google Shape;385;p36"/>
            <p:cNvGrpSpPr/>
            <p:nvPr/>
          </p:nvGrpSpPr>
          <p:grpSpPr>
            <a:xfrm>
              <a:off x="6096000" y="3429000"/>
              <a:ext cx="1375821" cy="914400"/>
              <a:chOff x="6181956" y="3619953"/>
              <a:chExt cx="1375821" cy="914400"/>
            </a:xfrm>
          </p:grpSpPr>
          <p:pic>
            <p:nvPicPr>
              <p:cNvPr id="386" name="Google Shape;386;p36" descr="Benutzer mit einfarbiger Füllung"/>
              <p:cNvPicPr preferRelativeResize="0"/>
              <p:nvPr/>
            </p:nvPicPr>
            <p:blipFill rotWithShape="1">
              <a:blip r:embed="rId3">
                <a:alphaModFix/>
              </a:blip>
              <a:srcRect/>
              <a:stretch/>
            </p:blipFill>
            <p:spPr>
              <a:xfrm>
                <a:off x="6181956" y="3619953"/>
                <a:ext cx="914400" cy="914400"/>
              </a:xfrm>
              <a:prstGeom prst="rect">
                <a:avLst/>
              </a:prstGeom>
              <a:noFill/>
              <a:ln>
                <a:noFill/>
              </a:ln>
            </p:spPr>
          </p:pic>
          <p:pic>
            <p:nvPicPr>
              <p:cNvPr id="387" name="Google Shape;387;p36" descr="Benutzer mit einfarbiger Füllung"/>
              <p:cNvPicPr preferRelativeResize="0"/>
              <p:nvPr/>
            </p:nvPicPr>
            <p:blipFill rotWithShape="1">
              <a:blip r:embed="rId3">
                <a:alphaModFix/>
              </a:blip>
              <a:srcRect/>
              <a:stretch/>
            </p:blipFill>
            <p:spPr>
              <a:xfrm>
                <a:off x="6609322" y="3619953"/>
                <a:ext cx="914400" cy="914400"/>
              </a:xfrm>
              <a:prstGeom prst="rect">
                <a:avLst/>
              </a:prstGeom>
              <a:noFill/>
              <a:ln>
                <a:noFill/>
              </a:ln>
            </p:spPr>
          </p:pic>
          <p:sp>
            <p:nvSpPr>
              <p:cNvPr id="388" name="Google Shape;388;p36"/>
              <p:cNvSpPr txBox="1"/>
              <p:nvPr/>
            </p:nvSpPr>
            <p:spPr>
              <a:xfrm>
                <a:off x="6314277" y="4070180"/>
                <a:ext cx="1243500" cy="37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rgbClr val="F17829"/>
                    </a:solidFill>
                    <a:latin typeface="Arial"/>
                    <a:ea typeface="Arial"/>
                    <a:cs typeface="Arial"/>
                    <a:sym typeface="Arial"/>
                  </a:rPr>
                  <a:t>Quantity</a:t>
                </a:r>
                <a:endParaRPr sz="1400" b="1">
                  <a:solidFill>
                    <a:srgbClr val="F17829"/>
                  </a:solidFill>
                  <a:latin typeface="Arial"/>
                  <a:ea typeface="Arial"/>
                  <a:cs typeface="Arial"/>
                  <a:sym typeface="Arial"/>
                </a:endParaRPr>
              </a:p>
            </p:txBody>
          </p:sp>
        </p:grpSp>
        <p:grpSp>
          <p:nvGrpSpPr>
            <p:cNvPr id="389" name="Google Shape;389;p36"/>
            <p:cNvGrpSpPr/>
            <p:nvPr/>
          </p:nvGrpSpPr>
          <p:grpSpPr>
            <a:xfrm>
              <a:off x="5912869" y="3341112"/>
              <a:ext cx="439307" cy="439200"/>
              <a:chOff x="2168725" y="4054228"/>
              <a:chExt cx="439307" cy="439200"/>
            </a:xfrm>
          </p:grpSpPr>
          <p:sp>
            <p:nvSpPr>
              <p:cNvPr id="390" name="Google Shape;390;p36"/>
              <p:cNvSpPr/>
              <p:nvPr/>
            </p:nvSpPr>
            <p:spPr>
              <a:xfrm>
                <a:off x="2168725" y="4054228"/>
                <a:ext cx="439307" cy="4392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91" name="Google Shape;391;p36"/>
              <p:cNvSpPr txBox="1"/>
              <p:nvPr/>
            </p:nvSpPr>
            <p:spPr>
              <a:xfrm>
                <a:off x="2212690" y="4089162"/>
                <a:ext cx="351378" cy="36933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A</a:t>
                </a:r>
                <a:endParaRPr sz="1100"/>
              </a:p>
            </p:txBody>
          </p:sp>
        </p:grpSp>
      </p:grpSp>
      <p:grpSp>
        <p:nvGrpSpPr>
          <p:cNvPr id="392" name="Google Shape;392;p36"/>
          <p:cNvGrpSpPr/>
          <p:nvPr/>
        </p:nvGrpSpPr>
        <p:grpSpPr>
          <a:xfrm>
            <a:off x="5850254" y="2864316"/>
            <a:ext cx="1162150" cy="754770"/>
            <a:chOff x="5888233" y="3433151"/>
            <a:chExt cx="1549533" cy="1006360"/>
          </a:xfrm>
        </p:grpSpPr>
        <p:grpSp>
          <p:nvGrpSpPr>
            <p:cNvPr id="393" name="Google Shape;393;p36"/>
            <p:cNvGrpSpPr/>
            <p:nvPr/>
          </p:nvGrpSpPr>
          <p:grpSpPr>
            <a:xfrm>
              <a:off x="6096000" y="3525111"/>
              <a:ext cx="1341766" cy="914400"/>
              <a:chOff x="3311147" y="3544094"/>
              <a:chExt cx="1341766" cy="914400"/>
            </a:xfrm>
          </p:grpSpPr>
          <p:pic>
            <p:nvPicPr>
              <p:cNvPr id="394" name="Google Shape;394;p36" descr="Benutzer mit einfarbiger Füllung"/>
              <p:cNvPicPr preferRelativeResize="0"/>
              <p:nvPr/>
            </p:nvPicPr>
            <p:blipFill rotWithShape="1">
              <a:blip r:embed="rId3">
                <a:alphaModFix/>
              </a:blip>
              <a:srcRect/>
              <a:stretch/>
            </p:blipFill>
            <p:spPr>
              <a:xfrm>
                <a:off x="3311147" y="3544094"/>
                <a:ext cx="914400" cy="914400"/>
              </a:xfrm>
              <a:prstGeom prst="rect">
                <a:avLst/>
              </a:prstGeom>
              <a:noFill/>
              <a:ln>
                <a:noFill/>
              </a:ln>
            </p:spPr>
          </p:pic>
          <p:pic>
            <p:nvPicPr>
              <p:cNvPr id="395" name="Google Shape;395;p36" descr="Benutzer mit einfarbiger Füllung"/>
              <p:cNvPicPr preferRelativeResize="0"/>
              <p:nvPr/>
            </p:nvPicPr>
            <p:blipFill rotWithShape="1">
              <a:blip r:embed="rId3">
                <a:alphaModFix/>
              </a:blip>
              <a:srcRect/>
              <a:stretch/>
            </p:blipFill>
            <p:spPr>
              <a:xfrm>
                <a:off x="3738513" y="3544094"/>
                <a:ext cx="914400" cy="914400"/>
              </a:xfrm>
              <a:prstGeom prst="rect">
                <a:avLst/>
              </a:prstGeom>
              <a:noFill/>
              <a:ln>
                <a:noFill/>
              </a:ln>
            </p:spPr>
          </p:pic>
          <p:sp>
            <p:nvSpPr>
              <p:cNvPr id="396" name="Google Shape;396;p36"/>
              <p:cNvSpPr txBox="1"/>
              <p:nvPr/>
            </p:nvSpPr>
            <p:spPr>
              <a:xfrm>
                <a:off x="3504641" y="4001279"/>
                <a:ext cx="1031100" cy="37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rgbClr val="F17829"/>
                    </a:solidFill>
                    <a:latin typeface="Arial"/>
                    <a:ea typeface="Arial"/>
                    <a:cs typeface="Arial"/>
                    <a:sym typeface="Arial"/>
                  </a:rPr>
                  <a:t>Quality</a:t>
                </a:r>
                <a:endParaRPr sz="1100"/>
              </a:p>
            </p:txBody>
          </p:sp>
        </p:grpSp>
        <p:grpSp>
          <p:nvGrpSpPr>
            <p:cNvPr id="397" name="Google Shape;397;p36"/>
            <p:cNvGrpSpPr/>
            <p:nvPr/>
          </p:nvGrpSpPr>
          <p:grpSpPr>
            <a:xfrm>
              <a:off x="5888233" y="3433151"/>
              <a:ext cx="439307" cy="439200"/>
              <a:chOff x="4860625" y="4207390"/>
              <a:chExt cx="439307" cy="439200"/>
            </a:xfrm>
          </p:grpSpPr>
          <p:sp>
            <p:nvSpPr>
              <p:cNvPr id="398" name="Google Shape;398;p36"/>
              <p:cNvSpPr/>
              <p:nvPr/>
            </p:nvSpPr>
            <p:spPr>
              <a:xfrm>
                <a:off x="4860625" y="4207390"/>
                <a:ext cx="439307" cy="4392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99" name="Google Shape;399;p36"/>
              <p:cNvSpPr txBox="1"/>
              <p:nvPr/>
            </p:nvSpPr>
            <p:spPr>
              <a:xfrm>
                <a:off x="4904589" y="4242324"/>
                <a:ext cx="351378" cy="36933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B</a:t>
                </a:r>
                <a:endParaRPr sz="1100"/>
              </a:p>
            </p:txBody>
          </p:sp>
        </p:grpSp>
      </p:grpSp>
      <p:pic>
        <p:nvPicPr>
          <p:cNvPr id="400" name="Google Shape;400;p36" descr="Klemmbrett gemischt mit einfarbiger Füllung"/>
          <p:cNvPicPr preferRelativeResize="0"/>
          <p:nvPr/>
        </p:nvPicPr>
        <p:blipFill rotWithShape="1">
          <a:blip r:embed="rId4">
            <a:alphaModFix/>
          </a:blip>
          <a:srcRect/>
          <a:stretch/>
        </p:blipFill>
        <p:spPr>
          <a:xfrm>
            <a:off x="3286939" y="2326074"/>
            <a:ext cx="685800" cy="685800"/>
          </a:xfrm>
          <a:prstGeom prst="rect">
            <a:avLst/>
          </a:prstGeom>
          <a:noFill/>
          <a:ln>
            <a:noFill/>
          </a:ln>
        </p:spPr>
      </p:pic>
      <p:pic>
        <p:nvPicPr>
          <p:cNvPr id="401" name="Google Shape;401;p36" descr="Klemmbrett gemischt mit einfarbiger Füllung"/>
          <p:cNvPicPr preferRelativeResize="0"/>
          <p:nvPr/>
        </p:nvPicPr>
        <p:blipFill rotWithShape="1">
          <a:blip r:embed="rId4">
            <a:alphaModFix/>
          </a:blip>
          <a:srcRect/>
          <a:stretch/>
        </p:blipFill>
        <p:spPr>
          <a:xfrm>
            <a:off x="3401239" y="2440374"/>
            <a:ext cx="685800" cy="685800"/>
          </a:xfrm>
          <a:prstGeom prst="rect">
            <a:avLst/>
          </a:prstGeom>
          <a:noFill/>
          <a:ln>
            <a:noFill/>
          </a:ln>
        </p:spPr>
      </p:pic>
      <p:pic>
        <p:nvPicPr>
          <p:cNvPr id="402" name="Google Shape;402;p36" descr="Klemmbrett gemischt mit einfarbiger Füllung"/>
          <p:cNvPicPr preferRelativeResize="0"/>
          <p:nvPr/>
        </p:nvPicPr>
        <p:blipFill rotWithShape="1">
          <a:blip r:embed="rId4">
            <a:alphaModFix/>
          </a:blip>
          <a:srcRect/>
          <a:stretch/>
        </p:blipFill>
        <p:spPr>
          <a:xfrm>
            <a:off x="3515539" y="2554674"/>
            <a:ext cx="685800" cy="685800"/>
          </a:xfrm>
          <a:prstGeom prst="rect">
            <a:avLst/>
          </a:prstGeom>
          <a:noFill/>
          <a:ln>
            <a:noFill/>
          </a:ln>
        </p:spPr>
      </p:pic>
      <p:sp>
        <p:nvSpPr>
          <p:cNvPr id="403" name="Google Shape;403;p36"/>
          <p:cNvSpPr txBox="1"/>
          <p:nvPr/>
        </p:nvSpPr>
        <p:spPr>
          <a:xfrm>
            <a:off x="3230025" y="4141950"/>
            <a:ext cx="1928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chemeClr val="dk1"/>
                </a:solidFill>
                <a:latin typeface="Arial"/>
                <a:ea typeface="Arial"/>
                <a:cs typeface="Arial"/>
                <a:sym typeface="Arial"/>
              </a:rPr>
              <a:t>Evaluate performance</a:t>
            </a:r>
            <a:endParaRPr sz="1400">
              <a:solidFill>
                <a:schemeClr val="dk1"/>
              </a:solidFill>
              <a:latin typeface="Arial"/>
              <a:ea typeface="Arial"/>
              <a:cs typeface="Arial"/>
              <a:sym typeface="Arial"/>
            </a:endParaRPr>
          </a:p>
        </p:txBody>
      </p:sp>
      <p:sp>
        <p:nvSpPr>
          <p:cNvPr id="404" name="Google Shape;404;p36"/>
          <p:cNvSpPr txBox="1"/>
          <p:nvPr/>
        </p:nvSpPr>
        <p:spPr>
          <a:xfrm>
            <a:off x="4947199" y="1470225"/>
            <a:ext cx="3315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chemeClr val="dk1"/>
                </a:solidFill>
                <a:latin typeface="Arial"/>
                <a:ea typeface="Arial"/>
                <a:cs typeface="Arial"/>
                <a:sym typeface="Arial"/>
              </a:rPr>
              <a:t>Discuss: challenges, confidence, score</a:t>
            </a:r>
            <a:endParaRPr sz="1100"/>
          </a:p>
        </p:txBody>
      </p:sp>
      <p:sp>
        <p:nvSpPr>
          <p:cNvPr id="405" name="Google Shape;405;p36"/>
          <p:cNvSpPr txBox="1"/>
          <p:nvPr/>
        </p:nvSpPr>
        <p:spPr>
          <a:xfrm rot="841966">
            <a:off x="1810255" y="2034507"/>
            <a:ext cx="1196404" cy="2847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chemeClr val="dk1"/>
                </a:solidFill>
                <a:latin typeface="Arial"/>
                <a:ea typeface="Arial"/>
                <a:cs typeface="Arial"/>
                <a:sym typeface="Arial"/>
              </a:rPr>
              <a:t>Take Exams</a:t>
            </a:r>
            <a:endParaRPr sz="1400">
              <a:solidFill>
                <a:schemeClr val="dk1"/>
              </a:solidFill>
              <a:latin typeface="Arial"/>
              <a:ea typeface="Arial"/>
              <a:cs typeface="Arial"/>
              <a:sym typeface="Arial"/>
            </a:endParaRPr>
          </a:p>
        </p:txBody>
      </p:sp>
      <p:sp>
        <p:nvSpPr>
          <p:cNvPr id="406" name="Google Shape;406;p36"/>
          <p:cNvSpPr txBox="1"/>
          <p:nvPr/>
        </p:nvSpPr>
        <p:spPr>
          <a:xfrm rot="-1123012">
            <a:off x="1831401" y="2982585"/>
            <a:ext cx="1176097" cy="28470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chemeClr val="dk1"/>
                </a:solidFill>
                <a:latin typeface="Arial"/>
                <a:ea typeface="Arial"/>
                <a:cs typeface="Arial"/>
                <a:sym typeface="Arial"/>
              </a:rPr>
              <a:t>Take Exams</a:t>
            </a:r>
            <a:endParaRPr sz="1400">
              <a:solidFill>
                <a:schemeClr val="dk1"/>
              </a:solidFill>
              <a:latin typeface="Arial"/>
              <a:ea typeface="Arial"/>
              <a:cs typeface="Arial"/>
              <a:sym typeface="Arial"/>
            </a:endParaRPr>
          </a:p>
        </p:txBody>
      </p:sp>
      <p:cxnSp>
        <p:nvCxnSpPr>
          <p:cNvPr id="407" name="Google Shape;407;p36"/>
          <p:cNvCxnSpPr/>
          <p:nvPr/>
        </p:nvCxnSpPr>
        <p:spPr>
          <a:xfrm>
            <a:off x="1552635" y="2082668"/>
            <a:ext cx="1734304" cy="442394"/>
          </a:xfrm>
          <a:prstGeom prst="straightConnector1">
            <a:avLst/>
          </a:prstGeom>
          <a:noFill/>
          <a:ln w="38100" cap="flat" cmpd="sng">
            <a:solidFill>
              <a:srgbClr val="F17829"/>
            </a:solidFill>
            <a:prstDash val="solid"/>
            <a:miter lim="800000"/>
            <a:headEnd type="none" w="sm" len="sm"/>
            <a:tailEnd type="triangle" w="med" len="med"/>
          </a:ln>
        </p:spPr>
      </p:cxnSp>
      <p:cxnSp>
        <p:nvCxnSpPr>
          <p:cNvPr id="408" name="Google Shape;408;p36"/>
          <p:cNvCxnSpPr/>
          <p:nvPr/>
        </p:nvCxnSpPr>
        <p:spPr>
          <a:xfrm>
            <a:off x="4016893" y="3251710"/>
            <a:ext cx="0" cy="809345"/>
          </a:xfrm>
          <a:prstGeom prst="straightConnector1">
            <a:avLst/>
          </a:prstGeom>
          <a:noFill/>
          <a:ln w="38100" cap="flat" cmpd="sng">
            <a:solidFill>
              <a:srgbClr val="F17829"/>
            </a:solidFill>
            <a:prstDash val="solid"/>
            <a:miter lim="800000"/>
            <a:headEnd type="none" w="sm" len="sm"/>
            <a:tailEnd type="triangle" w="med" len="med"/>
          </a:ln>
        </p:spPr>
      </p:cxnSp>
      <p:cxnSp>
        <p:nvCxnSpPr>
          <p:cNvPr id="409" name="Google Shape;409;p36"/>
          <p:cNvCxnSpPr/>
          <p:nvPr/>
        </p:nvCxnSpPr>
        <p:spPr>
          <a:xfrm rot="10800000" flipH="1">
            <a:off x="1540652" y="2964692"/>
            <a:ext cx="1746286" cy="574036"/>
          </a:xfrm>
          <a:prstGeom prst="straightConnector1">
            <a:avLst/>
          </a:prstGeom>
          <a:noFill/>
          <a:ln w="38100" cap="flat" cmpd="sng">
            <a:solidFill>
              <a:srgbClr val="F17829"/>
            </a:solidFill>
            <a:prstDash val="solid"/>
            <a:miter lim="800000"/>
            <a:headEnd type="none" w="sm" len="sm"/>
            <a:tailEnd type="triangle" w="med" len="med"/>
          </a:ln>
        </p:spPr>
      </p:cxnSp>
      <p:cxnSp>
        <p:nvCxnSpPr>
          <p:cNvPr id="410" name="Google Shape;410;p36"/>
          <p:cNvCxnSpPr/>
          <p:nvPr/>
        </p:nvCxnSpPr>
        <p:spPr>
          <a:xfrm>
            <a:off x="4190432" y="2775661"/>
            <a:ext cx="1085632" cy="7613"/>
          </a:xfrm>
          <a:prstGeom prst="straightConnector1">
            <a:avLst/>
          </a:prstGeom>
          <a:noFill/>
          <a:ln w="38100" cap="flat" cmpd="sng">
            <a:solidFill>
              <a:srgbClr val="F17829"/>
            </a:solidFill>
            <a:prstDash val="solid"/>
            <a:miter lim="800000"/>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EXPECTED OUTCOME</a:t>
            </a:r>
            <a:endParaRPr/>
          </a:p>
        </p:txBody>
      </p:sp>
      <p:sp>
        <p:nvSpPr>
          <p:cNvPr id="417" name="Google Shape;417;p37"/>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sz="1100"/>
              <a:t>13</a:t>
            </a:fld>
            <a:endParaRPr sz="1100"/>
          </a:p>
        </p:txBody>
      </p:sp>
      <p:sp>
        <p:nvSpPr>
          <p:cNvPr id="418" name="Google Shape;418;p37"/>
          <p:cNvSpPr txBox="1"/>
          <p:nvPr/>
        </p:nvSpPr>
        <p:spPr>
          <a:xfrm>
            <a:off x="138801" y="4767275"/>
            <a:ext cx="7554300" cy="273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a:solidFill>
                  <a:srgbClr val="888888"/>
                </a:solidFill>
                <a:latin typeface="Arial"/>
                <a:ea typeface="Arial"/>
                <a:cs typeface="Arial"/>
                <a:sym typeface="Arial"/>
              </a:rPr>
              <a:t>PROBLEM STATEMENT &gt; USE CASE &gt; </a:t>
            </a:r>
            <a:r>
              <a:rPr lang="de" sz="900" b="1">
                <a:solidFill>
                  <a:srgbClr val="F17829"/>
                </a:solidFill>
                <a:latin typeface="Arial"/>
                <a:ea typeface="Arial"/>
                <a:cs typeface="Arial"/>
                <a:sym typeface="Arial"/>
              </a:rPr>
              <a:t>EXPECTED OUTCOME </a:t>
            </a:r>
            <a:r>
              <a:rPr lang="de" sz="900">
                <a:solidFill>
                  <a:srgbClr val="888888"/>
                </a:solidFill>
                <a:latin typeface="Arial"/>
                <a:ea typeface="Arial"/>
                <a:cs typeface="Arial"/>
                <a:sym typeface="Arial"/>
              </a:rPr>
              <a:t>&gt; APPROACH &gt; TECHNOLOGY STACK &gt; ROADMAP </a:t>
            </a:r>
            <a:r>
              <a:rPr lang="de" sz="900">
                <a:solidFill>
                  <a:srgbClr val="888888"/>
                </a:solidFill>
              </a:rPr>
              <a:t>&amp; NEXT STEPS</a:t>
            </a:r>
            <a:endParaRPr sz="900">
              <a:solidFill>
                <a:srgbClr val="888888"/>
              </a:solidFill>
              <a:latin typeface="Arial"/>
              <a:ea typeface="Arial"/>
              <a:cs typeface="Arial"/>
              <a:sym typeface="Arial"/>
            </a:endParaRPr>
          </a:p>
        </p:txBody>
      </p:sp>
      <p:cxnSp>
        <p:nvCxnSpPr>
          <p:cNvPr id="419" name="Google Shape;419;p37"/>
          <p:cNvCxnSpPr/>
          <p:nvPr/>
        </p:nvCxnSpPr>
        <p:spPr>
          <a:xfrm>
            <a:off x="61722" y="1268016"/>
            <a:ext cx="8167878" cy="0"/>
          </a:xfrm>
          <a:prstGeom prst="straightConnector1">
            <a:avLst/>
          </a:prstGeom>
          <a:noFill/>
          <a:ln w="9525" cap="flat" cmpd="sng">
            <a:solidFill>
              <a:schemeClr val="accent2"/>
            </a:solidFill>
            <a:prstDash val="solid"/>
            <a:miter lim="800000"/>
            <a:headEnd type="none" w="sm" len="sm"/>
            <a:tailEnd type="none" w="sm" len="sm"/>
          </a:ln>
        </p:spPr>
      </p:cxnSp>
      <p:sp>
        <p:nvSpPr>
          <p:cNvPr id="420" name="Google Shape;420;p37"/>
          <p:cNvSpPr txBox="1"/>
          <p:nvPr/>
        </p:nvSpPr>
        <p:spPr>
          <a:xfrm>
            <a:off x="4691506" y="1352995"/>
            <a:ext cx="1013739"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chemeClr val="dk1"/>
                </a:solidFill>
                <a:latin typeface="Arial"/>
                <a:ea typeface="Arial"/>
                <a:cs typeface="Arial"/>
                <a:sym typeface="Arial"/>
              </a:rPr>
              <a:t>Confidence</a:t>
            </a:r>
            <a:endParaRPr sz="1100"/>
          </a:p>
        </p:txBody>
      </p:sp>
      <p:grpSp>
        <p:nvGrpSpPr>
          <p:cNvPr id="421" name="Google Shape;421;p37"/>
          <p:cNvGrpSpPr/>
          <p:nvPr/>
        </p:nvGrpSpPr>
        <p:grpSpPr>
          <a:xfrm>
            <a:off x="3909121" y="1711988"/>
            <a:ext cx="2578509" cy="2892536"/>
            <a:chOff x="594495" y="2286633"/>
            <a:chExt cx="3438012" cy="3856715"/>
          </a:xfrm>
        </p:grpSpPr>
        <p:pic>
          <p:nvPicPr>
            <p:cNvPr id="422" name="Google Shape;422;p37" descr="Ungerechtigkeit, Waage, Unausgeglichen"/>
            <p:cNvPicPr preferRelativeResize="0"/>
            <p:nvPr/>
          </p:nvPicPr>
          <p:blipFill rotWithShape="1">
            <a:blip r:embed="rId3">
              <a:alphaModFix/>
            </a:blip>
            <a:srcRect/>
            <a:stretch/>
          </p:blipFill>
          <p:spPr>
            <a:xfrm>
              <a:off x="594495" y="2286633"/>
              <a:ext cx="3438012" cy="3856715"/>
            </a:xfrm>
            <a:prstGeom prst="rect">
              <a:avLst/>
            </a:prstGeom>
            <a:noFill/>
            <a:ln>
              <a:noFill/>
            </a:ln>
          </p:spPr>
        </p:pic>
        <p:sp>
          <p:nvSpPr>
            <p:cNvPr id="423" name="Google Shape;423;p37"/>
            <p:cNvSpPr txBox="1"/>
            <p:nvPr/>
          </p:nvSpPr>
          <p:spPr>
            <a:xfrm>
              <a:off x="629493" y="4455896"/>
              <a:ext cx="1197764" cy="64633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chemeClr val="dk1"/>
                  </a:solidFill>
                  <a:latin typeface="Arial"/>
                  <a:ea typeface="Arial"/>
                  <a:cs typeface="Arial"/>
                  <a:sym typeface="Arial"/>
                </a:rPr>
                <a:t>Group A</a:t>
              </a:r>
              <a:endParaRPr sz="1100"/>
            </a:p>
            <a:p>
              <a:pPr marL="0" marR="0" lvl="0" indent="0" algn="l" rtl="0">
                <a:spcBef>
                  <a:spcPts val="0"/>
                </a:spcBef>
                <a:spcAft>
                  <a:spcPts val="0"/>
                </a:spcAft>
                <a:buNone/>
              </a:pPr>
              <a:r>
                <a:rPr lang="de" sz="1400">
                  <a:solidFill>
                    <a:schemeClr val="dk1"/>
                  </a:solidFill>
                  <a:latin typeface="Arial"/>
                  <a:ea typeface="Arial"/>
                  <a:cs typeface="Arial"/>
                  <a:sym typeface="Arial"/>
                </a:rPr>
                <a:t>(Quantity)</a:t>
              </a:r>
              <a:endParaRPr sz="1100"/>
            </a:p>
          </p:txBody>
        </p:sp>
        <p:sp>
          <p:nvSpPr>
            <p:cNvPr id="424" name="Google Shape;424;p37"/>
            <p:cNvSpPr txBox="1"/>
            <p:nvPr/>
          </p:nvSpPr>
          <p:spPr>
            <a:xfrm>
              <a:off x="2890729" y="3952781"/>
              <a:ext cx="1056700" cy="64633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chemeClr val="dk1"/>
                  </a:solidFill>
                  <a:latin typeface="Arial"/>
                  <a:ea typeface="Arial"/>
                  <a:cs typeface="Arial"/>
                  <a:sym typeface="Arial"/>
                </a:rPr>
                <a:t>Group B</a:t>
              </a:r>
              <a:endParaRPr sz="1100"/>
            </a:p>
            <a:p>
              <a:pPr marL="0" marR="0" lvl="0" indent="0" algn="l" rtl="0">
                <a:spcBef>
                  <a:spcPts val="0"/>
                </a:spcBef>
                <a:spcAft>
                  <a:spcPts val="0"/>
                </a:spcAft>
                <a:buNone/>
              </a:pPr>
              <a:r>
                <a:rPr lang="de" sz="1400">
                  <a:solidFill>
                    <a:schemeClr val="dk1"/>
                  </a:solidFill>
                  <a:latin typeface="Arial"/>
                  <a:ea typeface="Arial"/>
                  <a:cs typeface="Arial"/>
                  <a:sym typeface="Arial"/>
                </a:rPr>
                <a:t>(Quality)</a:t>
              </a:r>
              <a:endParaRPr sz="1100"/>
            </a:p>
          </p:txBody>
        </p:sp>
      </p:grpSp>
      <p:sp>
        <p:nvSpPr>
          <p:cNvPr id="425" name="Google Shape;425;p37"/>
          <p:cNvSpPr/>
          <p:nvPr/>
        </p:nvSpPr>
        <p:spPr>
          <a:xfrm>
            <a:off x="3615337" y="1352996"/>
            <a:ext cx="2955747" cy="3414265"/>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26" name="Google Shape;426;p37"/>
          <p:cNvSpPr txBox="1"/>
          <p:nvPr/>
        </p:nvSpPr>
        <p:spPr>
          <a:xfrm>
            <a:off x="3282674" y="1349150"/>
            <a:ext cx="13362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Performance</a:t>
            </a:r>
            <a:endParaRPr sz="1100"/>
          </a:p>
        </p:txBody>
      </p:sp>
      <p:pic>
        <p:nvPicPr>
          <p:cNvPr id="427" name="Google Shape;427;p37" descr="Ungerechtigkeit, Waage, Unausgeglichen"/>
          <p:cNvPicPr preferRelativeResize="0"/>
          <p:nvPr/>
        </p:nvPicPr>
        <p:blipFill rotWithShape="1">
          <a:blip r:embed="rId3">
            <a:alphaModFix/>
          </a:blip>
          <a:srcRect/>
          <a:stretch/>
        </p:blipFill>
        <p:spPr>
          <a:xfrm flipH="1">
            <a:off x="2556163" y="1709002"/>
            <a:ext cx="2578510" cy="2892537"/>
          </a:xfrm>
          <a:prstGeom prst="rect">
            <a:avLst/>
          </a:prstGeom>
          <a:noFill/>
          <a:ln>
            <a:noFill/>
          </a:ln>
        </p:spPr>
      </p:pic>
      <p:sp>
        <p:nvSpPr>
          <p:cNvPr id="428" name="Google Shape;428;p37"/>
          <p:cNvSpPr/>
          <p:nvPr/>
        </p:nvSpPr>
        <p:spPr>
          <a:xfrm>
            <a:off x="5400000" y="1908919"/>
            <a:ext cx="734785" cy="2099387"/>
          </a:xfrm>
          <a:prstGeom prst="downArrow">
            <a:avLst>
              <a:gd name="adj1" fmla="val 50000"/>
              <a:gd name="adj2" fmla="val 50000"/>
            </a:avLst>
          </a:prstGeom>
          <a:solidFill>
            <a:srgbClr val="F1782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29" name="Google Shape;429;p37"/>
          <p:cNvSpPr/>
          <p:nvPr/>
        </p:nvSpPr>
        <p:spPr>
          <a:xfrm rot="10800000">
            <a:off x="1701000" y="1908918"/>
            <a:ext cx="734786" cy="2099387"/>
          </a:xfrm>
          <a:prstGeom prst="downArrow">
            <a:avLst>
              <a:gd name="adj1" fmla="val 50000"/>
              <a:gd name="adj2" fmla="val 50000"/>
            </a:avLst>
          </a:prstGeom>
          <a:solidFill>
            <a:srgbClr val="F1782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30" name="Google Shape;430;p37"/>
          <p:cNvSpPr txBox="1"/>
          <p:nvPr/>
        </p:nvSpPr>
        <p:spPr>
          <a:xfrm>
            <a:off x="138800" y="2571750"/>
            <a:ext cx="1812900" cy="500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rgbClr val="000000"/>
                </a:solidFill>
                <a:latin typeface="Arial"/>
                <a:ea typeface="Arial"/>
                <a:cs typeface="Arial"/>
                <a:sym typeface="Arial"/>
              </a:rPr>
              <a:t>Many repetitions </a:t>
            </a:r>
            <a:endParaRPr sz="1100"/>
          </a:p>
          <a:p>
            <a:pPr marL="0" marR="0" lvl="0" indent="0" algn="l" rtl="0">
              <a:spcBef>
                <a:spcPts val="0"/>
              </a:spcBef>
              <a:spcAft>
                <a:spcPts val="0"/>
              </a:spcAft>
              <a:buNone/>
            </a:pPr>
            <a:r>
              <a:rPr lang="de" sz="1400">
                <a:solidFill>
                  <a:srgbClr val="000000"/>
                </a:solidFill>
                <a:latin typeface="Arial"/>
                <a:ea typeface="Arial"/>
                <a:cs typeface="Arial"/>
                <a:sym typeface="Arial"/>
              </a:rPr>
              <a:t>No additional context</a:t>
            </a:r>
            <a:endParaRPr sz="1400">
              <a:solidFill>
                <a:schemeClr val="dk1"/>
              </a:solidFill>
              <a:latin typeface="Calibri"/>
              <a:ea typeface="Calibri"/>
              <a:cs typeface="Calibri"/>
              <a:sym typeface="Calibri"/>
            </a:endParaRPr>
          </a:p>
        </p:txBody>
      </p:sp>
      <p:sp>
        <p:nvSpPr>
          <p:cNvPr id="431" name="Google Shape;431;p37"/>
          <p:cNvSpPr txBox="1"/>
          <p:nvPr/>
        </p:nvSpPr>
        <p:spPr>
          <a:xfrm>
            <a:off x="5987704" y="2575380"/>
            <a:ext cx="1744709" cy="69249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rgbClr val="000000"/>
                </a:solidFill>
                <a:latin typeface="Arial"/>
                <a:ea typeface="Arial"/>
                <a:cs typeface="Arial"/>
                <a:sym typeface="Arial"/>
              </a:rPr>
              <a:t>Depth of processing </a:t>
            </a:r>
            <a:endParaRPr sz="1100"/>
          </a:p>
          <a:p>
            <a:pPr marL="0" marR="0" lvl="0" indent="0" algn="l" rtl="0">
              <a:spcBef>
                <a:spcPts val="0"/>
              </a:spcBef>
              <a:spcAft>
                <a:spcPts val="0"/>
              </a:spcAft>
              <a:buNone/>
            </a:pPr>
            <a:r>
              <a:rPr lang="de" sz="1400">
                <a:solidFill>
                  <a:srgbClr val="000000"/>
                </a:solidFill>
                <a:latin typeface="Arial"/>
                <a:ea typeface="Arial"/>
                <a:cs typeface="Arial"/>
                <a:sym typeface="Arial"/>
              </a:rPr>
              <a:t>Elaboration</a:t>
            </a: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de" sz="1400">
                <a:solidFill>
                  <a:srgbClr val="000000"/>
                </a:solidFill>
                <a:latin typeface="Arial"/>
                <a:ea typeface="Arial"/>
                <a:cs typeface="Arial"/>
                <a:sym typeface="Arial"/>
              </a:rPr>
              <a:t>Deep understanding </a:t>
            </a:r>
            <a:endParaRPr sz="1400">
              <a:solidFill>
                <a:schemeClr val="dk1"/>
              </a:solidFill>
              <a:latin typeface="Calibri"/>
              <a:ea typeface="Calibri"/>
              <a:cs typeface="Calibri"/>
              <a:sym typeface="Calibri"/>
            </a:endParaRPr>
          </a:p>
        </p:txBody>
      </p:sp>
      <p:grpSp>
        <p:nvGrpSpPr>
          <p:cNvPr id="432" name="Google Shape;432;p37"/>
          <p:cNvGrpSpPr/>
          <p:nvPr/>
        </p:nvGrpSpPr>
        <p:grpSpPr>
          <a:xfrm>
            <a:off x="2421041" y="2749667"/>
            <a:ext cx="1143673" cy="751716"/>
            <a:chOff x="5912869" y="3341112"/>
            <a:chExt cx="1524897" cy="1002288"/>
          </a:xfrm>
        </p:grpSpPr>
        <p:grpSp>
          <p:nvGrpSpPr>
            <p:cNvPr id="433" name="Google Shape;433;p37"/>
            <p:cNvGrpSpPr/>
            <p:nvPr/>
          </p:nvGrpSpPr>
          <p:grpSpPr>
            <a:xfrm>
              <a:off x="6096000" y="3429000"/>
              <a:ext cx="1341766" cy="914400"/>
              <a:chOff x="6181956" y="3619953"/>
              <a:chExt cx="1341766" cy="914400"/>
            </a:xfrm>
          </p:grpSpPr>
          <p:pic>
            <p:nvPicPr>
              <p:cNvPr id="434" name="Google Shape;434;p37" descr="Benutzer mit einfarbiger Füllung"/>
              <p:cNvPicPr preferRelativeResize="0"/>
              <p:nvPr/>
            </p:nvPicPr>
            <p:blipFill rotWithShape="1">
              <a:blip r:embed="rId4">
                <a:alphaModFix/>
              </a:blip>
              <a:srcRect/>
              <a:stretch/>
            </p:blipFill>
            <p:spPr>
              <a:xfrm>
                <a:off x="6181956" y="3619953"/>
                <a:ext cx="914400" cy="914400"/>
              </a:xfrm>
              <a:prstGeom prst="rect">
                <a:avLst/>
              </a:prstGeom>
              <a:noFill/>
              <a:ln>
                <a:noFill/>
              </a:ln>
            </p:spPr>
          </p:pic>
          <p:pic>
            <p:nvPicPr>
              <p:cNvPr id="435" name="Google Shape;435;p37" descr="Benutzer mit einfarbiger Füllung"/>
              <p:cNvPicPr preferRelativeResize="0"/>
              <p:nvPr/>
            </p:nvPicPr>
            <p:blipFill rotWithShape="1">
              <a:blip r:embed="rId4">
                <a:alphaModFix/>
              </a:blip>
              <a:srcRect/>
              <a:stretch/>
            </p:blipFill>
            <p:spPr>
              <a:xfrm>
                <a:off x="6609322" y="3619953"/>
                <a:ext cx="914400" cy="914400"/>
              </a:xfrm>
              <a:prstGeom prst="rect">
                <a:avLst/>
              </a:prstGeom>
              <a:noFill/>
              <a:ln>
                <a:noFill/>
              </a:ln>
            </p:spPr>
          </p:pic>
          <p:sp>
            <p:nvSpPr>
              <p:cNvPr id="436" name="Google Shape;436;p37"/>
              <p:cNvSpPr txBox="1"/>
              <p:nvPr/>
            </p:nvSpPr>
            <p:spPr>
              <a:xfrm>
                <a:off x="6314270" y="4070175"/>
                <a:ext cx="1166400" cy="37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rgbClr val="F17829"/>
                    </a:solidFill>
                    <a:latin typeface="Arial"/>
                    <a:ea typeface="Arial"/>
                    <a:cs typeface="Arial"/>
                    <a:sym typeface="Arial"/>
                  </a:rPr>
                  <a:t>Quantity</a:t>
                </a:r>
                <a:endParaRPr sz="1400" b="1">
                  <a:solidFill>
                    <a:srgbClr val="F17829"/>
                  </a:solidFill>
                  <a:latin typeface="Arial"/>
                  <a:ea typeface="Arial"/>
                  <a:cs typeface="Arial"/>
                  <a:sym typeface="Arial"/>
                </a:endParaRPr>
              </a:p>
            </p:txBody>
          </p:sp>
        </p:grpSp>
        <p:grpSp>
          <p:nvGrpSpPr>
            <p:cNvPr id="437" name="Google Shape;437;p37"/>
            <p:cNvGrpSpPr/>
            <p:nvPr/>
          </p:nvGrpSpPr>
          <p:grpSpPr>
            <a:xfrm>
              <a:off x="5912869" y="3341112"/>
              <a:ext cx="439307" cy="439200"/>
              <a:chOff x="2168725" y="4054228"/>
              <a:chExt cx="439307" cy="439200"/>
            </a:xfrm>
          </p:grpSpPr>
          <p:sp>
            <p:nvSpPr>
              <p:cNvPr id="438" name="Google Shape;438;p37"/>
              <p:cNvSpPr/>
              <p:nvPr/>
            </p:nvSpPr>
            <p:spPr>
              <a:xfrm>
                <a:off x="2168725" y="4054228"/>
                <a:ext cx="439307" cy="4392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39" name="Google Shape;439;p37"/>
              <p:cNvSpPr txBox="1"/>
              <p:nvPr/>
            </p:nvSpPr>
            <p:spPr>
              <a:xfrm>
                <a:off x="2212690" y="4089162"/>
                <a:ext cx="351378" cy="36933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A</a:t>
                </a:r>
                <a:endParaRPr sz="1100"/>
              </a:p>
            </p:txBody>
          </p:sp>
        </p:grpSp>
      </p:grpSp>
      <p:grpSp>
        <p:nvGrpSpPr>
          <p:cNvPr id="440" name="Google Shape;440;p37"/>
          <p:cNvGrpSpPr/>
          <p:nvPr/>
        </p:nvGrpSpPr>
        <p:grpSpPr>
          <a:xfrm>
            <a:off x="4014250" y="3123998"/>
            <a:ext cx="1162150" cy="754770"/>
            <a:chOff x="5888233" y="3433151"/>
            <a:chExt cx="1549533" cy="1006360"/>
          </a:xfrm>
        </p:grpSpPr>
        <p:grpSp>
          <p:nvGrpSpPr>
            <p:cNvPr id="441" name="Google Shape;441;p37"/>
            <p:cNvGrpSpPr/>
            <p:nvPr/>
          </p:nvGrpSpPr>
          <p:grpSpPr>
            <a:xfrm>
              <a:off x="6096000" y="3525111"/>
              <a:ext cx="1341766" cy="914400"/>
              <a:chOff x="3311147" y="3544094"/>
              <a:chExt cx="1341766" cy="914400"/>
            </a:xfrm>
          </p:grpSpPr>
          <p:pic>
            <p:nvPicPr>
              <p:cNvPr id="442" name="Google Shape;442;p37" descr="Benutzer mit einfarbiger Füllung"/>
              <p:cNvPicPr preferRelativeResize="0"/>
              <p:nvPr/>
            </p:nvPicPr>
            <p:blipFill rotWithShape="1">
              <a:blip r:embed="rId4">
                <a:alphaModFix/>
              </a:blip>
              <a:srcRect/>
              <a:stretch/>
            </p:blipFill>
            <p:spPr>
              <a:xfrm>
                <a:off x="3311147" y="3544094"/>
                <a:ext cx="914400" cy="914400"/>
              </a:xfrm>
              <a:prstGeom prst="rect">
                <a:avLst/>
              </a:prstGeom>
              <a:noFill/>
              <a:ln>
                <a:noFill/>
              </a:ln>
            </p:spPr>
          </p:pic>
          <p:pic>
            <p:nvPicPr>
              <p:cNvPr id="443" name="Google Shape;443;p37" descr="Benutzer mit einfarbiger Füllung"/>
              <p:cNvPicPr preferRelativeResize="0"/>
              <p:nvPr/>
            </p:nvPicPr>
            <p:blipFill rotWithShape="1">
              <a:blip r:embed="rId4">
                <a:alphaModFix/>
              </a:blip>
              <a:srcRect/>
              <a:stretch/>
            </p:blipFill>
            <p:spPr>
              <a:xfrm>
                <a:off x="3738513" y="3544094"/>
                <a:ext cx="914400" cy="914400"/>
              </a:xfrm>
              <a:prstGeom prst="rect">
                <a:avLst/>
              </a:prstGeom>
              <a:noFill/>
              <a:ln>
                <a:noFill/>
              </a:ln>
            </p:spPr>
          </p:pic>
          <p:sp>
            <p:nvSpPr>
              <p:cNvPr id="444" name="Google Shape;444;p37"/>
              <p:cNvSpPr txBox="1"/>
              <p:nvPr/>
            </p:nvSpPr>
            <p:spPr>
              <a:xfrm>
                <a:off x="3504646" y="4001303"/>
                <a:ext cx="1092600" cy="37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rgbClr val="F17829"/>
                    </a:solidFill>
                    <a:latin typeface="Arial"/>
                    <a:ea typeface="Arial"/>
                    <a:cs typeface="Arial"/>
                    <a:sym typeface="Arial"/>
                  </a:rPr>
                  <a:t>Quality</a:t>
                </a:r>
                <a:endParaRPr sz="1100"/>
              </a:p>
            </p:txBody>
          </p:sp>
        </p:grpSp>
        <p:grpSp>
          <p:nvGrpSpPr>
            <p:cNvPr id="445" name="Google Shape;445;p37"/>
            <p:cNvGrpSpPr/>
            <p:nvPr/>
          </p:nvGrpSpPr>
          <p:grpSpPr>
            <a:xfrm>
              <a:off x="5888233" y="3433151"/>
              <a:ext cx="439307" cy="439200"/>
              <a:chOff x="4860625" y="4207390"/>
              <a:chExt cx="439307" cy="439200"/>
            </a:xfrm>
          </p:grpSpPr>
          <p:sp>
            <p:nvSpPr>
              <p:cNvPr id="446" name="Google Shape;446;p37"/>
              <p:cNvSpPr/>
              <p:nvPr/>
            </p:nvSpPr>
            <p:spPr>
              <a:xfrm>
                <a:off x="4860625" y="4207390"/>
                <a:ext cx="439307" cy="4392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47" name="Google Shape;447;p37"/>
              <p:cNvSpPr txBox="1"/>
              <p:nvPr/>
            </p:nvSpPr>
            <p:spPr>
              <a:xfrm>
                <a:off x="4904589" y="4242324"/>
                <a:ext cx="351378" cy="36933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B</a:t>
                </a:r>
                <a:endParaRPr sz="1100"/>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EXPECTED OUTCOME</a:t>
            </a:r>
            <a:endParaRPr/>
          </a:p>
        </p:txBody>
      </p:sp>
      <p:sp>
        <p:nvSpPr>
          <p:cNvPr id="454" name="Google Shape;454;p38"/>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sz="1100"/>
              <a:t>14</a:t>
            </a:fld>
            <a:endParaRPr sz="1100"/>
          </a:p>
        </p:txBody>
      </p:sp>
      <p:sp>
        <p:nvSpPr>
          <p:cNvPr id="455" name="Google Shape;455;p38"/>
          <p:cNvSpPr txBox="1"/>
          <p:nvPr/>
        </p:nvSpPr>
        <p:spPr>
          <a:xfrm>
            <a:off x="138801" y="4767275"/>
            <a:ext cx="7509900" cy="273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a:solidFill>
                  <a:srgbClr val="888888"/>
                </a:solidFill>
                <a:latin typeface="Arial"/>
                <a:ea typeface="Arial"/>
                <a:cs typeface="Arial"/>
                <a:sym typeface="Arial"/>
              </a:rPr>
              <a:t>PROBLEM STATEMENT &gt; USE CASE &gt; </a:t>
            </a:r>
            <a:r>
              <a:rPr lang="de" sz="900" b="1">
                <a:solidFill>
                  <a:srgbClr val="F17829"/>
                </a:solidFill>
                <a:latin typeface="Arial"/>
                <a:ea typeface="Arial"/>
                <a:cs typeface="Arial"/>
                <a:sym typeface="Arial"/>
              </a:rPr>
              <a:t>EXPECTED OUTCOME </a:t>
            </a:r>
            <a:r>
              <a:rPr lang="de" sz="900">
                <a:solidFill>
                  <a:srgbClr val="888888"/>
                </a:solidFill>
                <a:latin typeface="Arial"/>
                <a:ea typeface="Arial"/>
                <a:cs typeface="Arial"/>
                <a:sym typeface="Arial"/>
              </a:rPr>
              <a:t>&gt; APPROACH &gt; TECHNOLOGY STACK &gt; ROADMAP </a:t>
            </a:r>
            <a:r>
              <a:rPr lang="de" sz="900">
                <a:solidFill>
                  <a:srgbClr val="888888"/>
                </a:solidFill>
              </a:rPr>
              <a:t>&amp; NEXT STEPS</a:t>
            </a:r>
            <a:endParaRPr sz="900">
              <a:solidFill>
                <a:srgbClr val="888888"/>
              </a:solidFill>
              <a:latin typeface="Arial"/>
              <a:ea typeface="Arial"/>
              <a:cs typeface="Arial"/>
              <a:sym typeface="Arial"/>
            </a:endParaRPr>
          </a:p>
        </p:txBody>
      </p:sp>
      <p:cxnSp>
        <p:nvCxnSpPr>
          <p:cNvPr id="456" name="Google Shape;456;p38"/>
          <p:cNvCxnSpPr/>
          <p:nvPr/>
        </p:nvCxnSpPr>
        <p:spPr>
          <a:xfrm>
            <a:off x="61722" y="1268016"/>
            <a:ext cx="8167878" cy="0"/>
          </a:xfrm>
          <a:prstGeom prst="straightConnector1">
            <a:avLst/>
          </a:prstGeom>
          <a:noFill/>
          <a:ln w="9525" cap="flat" cmpd="sng">
            <a:solidFill>
              <a:schemeClr val="accent2"/>
            </a:solidFill>
            <a:prstDash val="solid"/>
            <a:miter lim="800000"/>
            <a:headEnd type="none" w="sm" len="sm"/>
            <a:tailEnd type="none" w="sm" len="sm"/>
          </a:ln>
        </p:spPr>
      </p:cxnSp>
      <p:sp>
        <p:nvSpPr>
          <p:cNvPr id="457" name="Google Shape;457;p38"/>
          <p:cNvSpPr txBox="1"/>
          <p:nvPr/>
        </p:nvSpPr>
        <p:spPr>
          <a:xfrm>
            <a:off x="3320326" y="1381425"/>
            <a:ext cx="12171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Confidence</a:t>
            </a:r>
            <a:endParaRPr sz="1100"/>
          </a:p>
        </p:txBody>
      </p:sp>
      <p:sp>
        <p:nvSpPr>
          <p:cNvPr id="458" name="Google Shape;458;p38"/>
          <p:cNvSpPr txBox="1"/>
          <p:nvPr/>
        </p:nvSpPr>
        <p:spPr>
          <a:xfrm>
            <a:off x="1234694" y="1358783"/>
            <a:ext cx="1129155"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chemeClr val="dk1"/>
                </a:solidFill>
                <a:latin typeface="Arial"/>
                <a:ea typeface="Arial"/>
                <a:cs typeface="Arial"/>
                <a:sym typeface="Arial"/>
              </a:rPr>
              <a:t>Performance</a:t>
            </a:r>
            <a:endParaRPr sz="1100"/>
          </a:p>
        </p:txBody>
      </p:sp>
      <p:grpSp>
        <p:nvGrpSpPr>
          <p:cNvPr id="459" name="Google Shape;459;p38"/>
          <p:cNvGrpSpPr/>
          <p:nvPr/>
        </p:nvGrpSpPr>
        <p:grpSpPr>
          <a:xfrm>
            <a:off x="254197" y="1711987"/>
            <a:ext cx="2578510" cy="2892537"/>
            <a:chOff x="5212161" y="2286633"/>
            <a:chExt cx="3438013" cy="3856716"/>
          </a:xfrm>
        </p:grpSpPr>
        <p:pic>
          <p:nvPicPr>
            <p:cNvPr id="460" name="Google Shape;460;p38" descr="Ungerechtigkeit, Waage, Unausgeglichen"/>
            <p:cNvPicPr preferRelativeResize="0"/>
            <p:nvPr/>
          </p:nvPicPr>
          <p:blipFill rotWithShape="1">
            <a:blip r:embed="rId3">
              <a:alphaModFix/>
            </a:blip>
            <a:srcRect/>
            <a:stretch/>
          </p:blipFill>
          <p:spPr>
            <a:xfrm flipH="1">
              <a:off x="5212161" y="2286633"/>
              <a:ext cx="3438013" cy="3856716"/>
            </a:xfrm>
            <a:prstGeom prst="rect">
              <a:avLst/>
            </a:prstGeom>
            <a:noFill/>
            <a:ln>
              <a:noFill/>
            </a:ln>
          </p:spPr>
        </p:pic>
        <p:sp>
          <p:nvSpPr>
            <p:cNvPr id="461" name="Google Shape;461;p38"/>
            <p:cNvSpPr txBox="1"/>
            <p:nvPr/>
          </p:nvSpPr>
          <p:spPr>
            <a:xfrm>
              <a:off x="7556950" y="4455896"/>
              <a:ext cx="1056700" cy="64633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chemeClr val="dk1"/>
                  </a:solidFill>
                  <a:latin typeface="Arial"/>
                  <a:ea typeface="Arial"/>
                  <a:cs typeface="Arial"/>
                  <a:sym typeface="Arial"/>
                </a:rPr>
                <a:t>Group B</a:t>
              </a:r>
              <a:endParaRPr sz="1100"/>
            </a:p>
            <a:p>
              <a:pPr marL="0" marR="0" lvl="0" indent="0" algn="l" rtl="0">
                <a:spcBef>
                  <a:spcPts val="0"/>
                </a:spcBef>
                <a:spcAft>
                  <a:spcPts val="0"/>
                </a:spcAft>
                <a:buNone/>
              </a:pPr>
              <a:r>
                <a:rPr lang="de" sz="1400">
                  <a:solidFill>
                    <a:schemeClr val="dk1"/>
                  </a:solidFill>
                  <a:latin typeface="Arial"/>
                  <a:ea typeface="Arial"/>
                  <a:cs typeface="Arial"/>
                  <a:sym typeface="Arial"/>
                </a:rPr>
                <a:t>(Quality)</a:t>
              </a:r>
              <a:endParaRPr sz="1100"/>
            </a:p>
          </p:txBody>
        </p:sp>
        <p:sp>
          <p:nvSpPr>
            <p:cNvPr id="462" name="Google Shape;462;p38"/>
            <p:cNvSpPr txBox="1"/>
            <p:nvPr/>
          </p:nvSpPr>
          <p:spPr>
            <a:xfrm>
              <a:off x="5304014" y="3952781"/>
              <a:ext cx="1197764" cy="64633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chemeClr val="dk1"/>
                  </a:solidFill>
                  <a:latin typeface="Arial"/>
                  <a:ea typeface="Arial"/>
                  <a:cs typeface="Arial"/>
                  <a:sym typeface="Arial"/>
                </a:rPr>
                <a:t>Group A</a:t>
              </a:r>
              <a:endParaRPr sz="1100"/>
            </a:p>
            <a:p>
              <a:pPr marL="0" marR="0" lvl="0" indent="0" algn="l" rtl="0">
                <a:spcBef>
                  <a:spcPts val="0"/>
                </a:spcBef>
                <a:spcAft>
                  <a:spcPts val="0"/>
                </a:spcAft>
                <a:buNone/>
              </a:pPr>
              <a:r>
                <a:rPr lang="de" sz="1400">
                  <a:solidFill>
                    <a:schemeClr val="dk1"/>
                  </a:solidFill>
                  <a:latin typeface="Arial"/>
                  <a:ea typeface="Arial"/>
                  <a:cs typeface="Arial"/>
                  <a:sym typeface="Arial"/>
                </a:rPr>
                <a:t>(Quantity)</a:t>
              </a:r>
              <a:endParaRPr sz="1100"/>
            </a:p>
          </p:txBody>
        </p:sp>
      </p:grpSp>
      <p:sp>
        <p:nvSpPr>
          <p:cNvPr id="463" name="Google Shape;463;p38"/>
          <p:cNvSpPr/>
          <p:nvPr/>
        </p:nvSpPr>
        <p:spPr>
          <a:xfrm>
            <a:off x="114985" y="1352996"/>
            <a:ext cx="2955747" cy="3414265"/>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464" name="Google Shape;464;p38" descr="Ungerechtigkeit, Waage, Unausgeglichen"/>
          <p:cNvPicPr preferRelativeResize="0"/>
          <p:nvPr/>
        </p:nvPicPr>
        <p:blipFill rotWithShape="1">
          <a:blip r:embed="rId3">
            <a:alphaModFix/>
          </a:blip>
          <a:srcRect/>
          <a:stretch/>
        </p:blipFill>
        <p:spPr>
          <a:xfrm>
            <a:off x="2619000" y="1711408"/>
            <a:ext cx="2578509" cy="2892536"/>
          </a:xfrm>
          <a:prstGeom prst="rect">
            <a:avLst/>
          </a:prstGeom>
          <a:noFill/>
          <a:ln>
            <a:noFill/>
          </a:ln>
        </p:spPr>
      </p:pic>
      <p:sp>
        <p:nvSpPr>
          <p:cNvPr id="465" name="Google Shape;465;p38"/>
          <p:cNvSpPr/>
          <p:nvPr/>
        </p:nvSpPr>
        <p:spPr>
          <a:xfrm>
            <a:off x="1701000" y="1908918"/>
            <a:ext cx="734786" cy="2099387"/>
          </a:xfrm>
          <a:prstGeom prst="downArrow">
            <a:avLst>
              <a:gd name="adj1" fmla="val 50000"/>
              <a:gd name="adj2" fmla="val 50000"/>
            </a:avLst>
          </a:prstGeom>
          <a:solidFill>
            <a:srgbClr val="F1782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66" name="Google Shape;466;p38"/>
          <p:cNvSpPr/>
          <p:nvPr/>
        </p:nvSpPr>
        <p:spPr>
          <a:xfrm rot="10800000">
            <a:off x="5400000" y="1908919"/>
            <a:ext cx="734785" cy="2099387"/>
          </a:xfrm>
          <a:prstGeom prst="downArrow">
            <a:avLst>
              <a:gd name="adj1" fmla="val 50000"/>
              <a:gd name="adj2" fmla="val 50000"/>
            </a:avLst>
          </a:prstGeom>
          <a:solidFill>
            <a:srgbClr val="F1782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67" name="Google Shape;467;p38"/>
          <p:cNvSpPr txBox="1"/>
          <p:nvPr/>
        </p:nvSpPr>
        <p:spPr>
          <a:xfrm>
            <a:off x="792797" y="2571750"/>
            <a:ext cx="1148391" cy="48474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rgbClr val="000000"/>
                </a:solidFill>
                <a:latin typeface="Arial"/>
                <a:ea typeface="Arial"/>
                <a:cs typeface="Arial"/>
                <a:sym typeface="Arial"/>
              </a:rPr>
              <a:t>Very familiar </a:t>
            </a:r>
            <a:endParaRPr sz="1100"/>
          </a:p>
          <a:p>
            <a:pPr marL="0" marR="0" lvl="0" indent="0" algn="l" rtl="0">
              <a:spcBef>
                <a:spcPts val="0"/>
              </a:spcBef>
              <a:spcAft>
                <a:spcPts val="0"/>
              </a:spcAft>
              <a:buNone/>
            </a:pPr>
            <a:r>
              <a:rPr lang="de" sz="1400">
                <a:solidFill>
                  <a:srgbClr val="000000"/>
                </a:solidFill>
                <a:latin typeface="Arial"/>
                <a:ea typeface="Arial"/>
                <a:cs typeface="Arial"/>
                <a:sym typeface="Arial"/>
              </a:rPr>
              <a:t>Recognition</a:t>
            </a:r>
            <a:endParaRPr sz="1400">
              <a:solidFill>
                <a:schemeClr val="dk1"/>
              </a:solidFill>
              <a:latin typeface="Calibri"/>
              <a:ea typeface="Calibri"/>
              <a:cs typeface="Calibri"/>
              <a:sym typeface="Calibri"/>
            </a:endParaRPr>
          </a:p>
        </p:txBody>
      </p:sp>
      <p:sp>
        <p:nvSpPr>
          <p:cNvPr id="468" name="Google Shape;468;p38"/>
          <p:cNvSpPr txBox="1"/>
          <p:nvPr/>
        </p:nvSpPr>
        <p:spPr>
          <a:xfrm>
            <a:off x="5987700" y="2575375"/>
            <a:ext cx="1661100" cy="500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rgbClr val="000000"/>
                </a:solidFill>
                <a:latin typeface="Arial"/>
                <a:ea typeface="Arial"/>
                <a:cs typeface="Arial"/>
                <a:sym typeface="Arial"/>
              </a:rPr>
              <a:t>Less familiar</a:t>
            </a:r>
            <a:endParaRPr sz="1100"/>
          </a:p>
          <a:p>
            <a:pPr marL="0" marR="0" lvl="0" indent="0" algn="l" rtl="0">
              <a:spcBef>
                <a:spcPts val="0"/>
              </a:spcBef>
              <a:spcAft>
                <a:spcPts val="0"/>
              </a:spcAft>
              <a:buNone/>
            </a:pPr>
            <a:r>
              <a:rPr lang="de" sz="1400">
                <a:solidFill>
                  <a:srgbClr val="000000"/>
                </a:solidFill>
                <a:latin typeface="Arial"/>
                <a:ea typeface="Arial"/>
                <a:cs typeface="Arial"/>
                <a:sym typeface="Arial"/>
              </a:rPr>
              <a:t>Missed information</a:t>
            </a:r>
            <a:endParaRPr sz="1400">
              <a:solidFill>
                <a:schemeClr val="dk1"/>
              </a:solidFill>
              <a:latin typeface="Calibri"/>
              <a:ea typeface="Calibri"/>
              <a:cs typeface="Calibri"/>
              <a:sym typeface="Calibri"/>
            </a:endParaRPr>
          </a:p>
        </p:txBody>
      </p:sp>
      <p:grpSp>
        <p:nvGrpSpPr>
          <p:cNvPr id="469" name="Google Shape;469;p38"/>
          <p:cNvGrpSpPr/>
          <p:nvPr/>
        </p:nvGrpSpPr>
        <p:grpSpPr>
          <a:xfrm>
            <a:off x="2460965" y="3123768"/>
            <a:ext cx="1143673" cy="751716"/>
            <a:chOff x="5912869" y="3341112"/>
            <a:chExt cx="1524897" cy="1002288"/>
          </a:xfrm>
        </p:grpSpPr>
        <p:grpSp>
          <p:nvGrpSpPr>
            <p:cNvPr id="470" name="Google Shape;470;p38"/>
            <p:cNvGrpSpPr/>
            <p:nvPr/>
          </p:nvGrpSpPr>
          <p:grpSpPr>
            <a:xfrm>
              <a:off x="6096000" y="3429000"/>
              <a:ext cx="1341766" cy="914400"/>
              <a:chOff x="6181956" y="3619953"/>
              <a:chExt cx="1341766" cy="914400"/>
            </a:xfrm>
          </p:grpSpPr>
          <p:pic>
            <p:nvPicPr>
              <p:cNvPr id="471" name="Google Shape;471;p38" descr="Benutzer mit einfarbiger Füllung"/>
              <p:cNvPicPr preferRelativeResize="0"/>
              <p:nvPr/>
            </p:nvPicPr>
            <p:blipFill rotWithShape="1">
              <a:blip r:embed="rId4">
                <a:alphaModFix/>
              </a:blip>
              <a:srcRect/>
              <a:stretch/>
            </p:blipFill>
            <p:spPr>
              <a:xfrm>
                <a:off x="6181956" y="3619953"/>
                <a:ext cx="914400" cy="914400"/>
              </a:xfrm>
              <a:prstGeom prst="rect">
                <a:avLst/>
              </a:prstGeom>
              <a:noFill/>
              <a:ln>
                <a:noFill/>
              </a:ln>
            </p:spPr>
          </p:pic>
          <p:pic>
            <p:nvPicPr>
              <p:cNvPr id="472" name="Google Shape;472;p38" descr="Benutzer mit einfarbiger Füllung"/>
              <p:cNvPicPr preferRelativeResize="0"/>
              <p:nvPr/>
            </p:nvPicPr>
            <p:blipFill rotWithShape="1">
              <a:blip r:embed="rId4">
                <a:alphaModFix/>
              </a:blip>
              <a:srcRect/>
              <a:stretch/>
            </p:blipFill>
            <p:spPr>
              <a:xfrm>
                <a:off x="6609322" y="3619953"/>
                <a:ext cx="914400" cy="914400"/>
              </a:xfrm>
              <a:prstGeom prst="rect">
                <a:avLst/>
              </a:prstGeom>
              <a:noFill/>
              <a:ln>
                <a:noFill/>
              </a:ln>
            </p:spPr>
          </p:pic>
          <p:sp>
            <p:nvSpPr>
              <p:cNvPr id="473" name="Google Shape;473;p38"/>
              <p:cNvSpPr txBox="1"/>
              <p:nvPr/>
            </p:nvSpPr>
            <p:spPr>
              <a:xfrm>
                <a:off x="6314273" y="4070174"/>
                <a:ext cx="1209300" cy="37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rgbClr val="F17829"/>
                    </a:solidFill>
                    <a:latin typeface="Arial"/>
                    <a:ea typeface="Arial"/>
                    <a:cs typeface="Arial"/>
                    <a:sym typeface="Arial"/>
                  </a:rPr>
                  <a:t>Quantity</a:t>
                </a:r>
                <a:endParaRPr sz="1400" b="1">
                  <a:solidFill>
                    <a:srgbClr val="F17829"/>
                  </a:solidFill>
                  <a:latin typeface="Arial"/>
                  <a:ea typeface="Arial"/>
                  <a:cs typeface="Arial"/>
                  <a:sym typeface="Arial"/>
                </a:endParaRPr>
              </a:p>
            </p:txBody>
          </p:sp>
        </p:grpSp>
        <p:grpSp>
          <p:nvGrpSpPr>
            <p:cNvPr id="474" name="Google Shape;474;p38"/>
            <p:cNvGrpSpPr/>
            <p:nvPr/>
          </p:nvGrpSpPr>
          <p:grpSpPr>
            <a:xfrm>
              <a:off x="5912869" y="3341112"/>
              <a:ext cx="439307" cy="439200"/>
              <a:chOff x="2168725" y="4054228"/>
              <a:chExt cx="439307" cy="439200"/>
            </a:xfrm>
          </p:grpSpPr>
          <p:sp>
            <p:nvSpPr>
              <p:cNvPr id="475" name="Google Shape;475;p38"/>
              <p:cNvSpPr/>
              <p:nvPr/>
            </p:nvSpPr>
            <p:spPr>
              <a:xfrm>
                <a:off x="2168725" y="4054228"/>
                <a:ext cx="439307" cy="4392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76" name="Google Shape;476;p38"/>
              <p:cNvSpPr txBox="1"/>
              <p:nvPr/>
            </p:nvSpPr>
            <p:spPr>
              <a:xfrm>
                <a:off x="2212690" y="4089162"/>
                <a:ext cx="351378" cy="36933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A</a:t>
                </a:r>
                <a:endParaRPr sz="1100"/>
              </a:p>
            </p:txBody>
          </p:sp>
        </p:grpSp>
      </p:grpSp>
      <p:grpSp>
        <p:nvGrpSpPr>
          <p:cNvPr id="477" name="Google Shape;477;p38"/>
          <p:cNvGrpSpPr/>
          <p:nvPr/>
        </p:nvGrpSpPr>
        <p:grpSpPr>
          <a:xfrm>
            <a:off x="4056047" y="2746383"/>
            <a:ext cx="1162150" cy="754770"/>
            <a:chOff x="5888233" y="3433151"/>
            <a:chExt cx="1549533" cy="1006360"/>
          </a:xfrm>
        </p:grpSpPr>
        <p:grpSp>
          <p:nvGrpSpPr>
            <p:cNvPr id="478" name="Google Shape;478;p38"/>
            <p:cNvGrpSpPr/>
            <p:nvPr/>
          </p:nvGrpSpPr>
          <p:grpSpPr>
            <a:xfrm>
              <a:off x="6096000" y="3525111"/>
              <a:ext cx="1341766" cy="914400"/>
              <a:chOff x="3311147" y="3544094"/>
              <a:chExt cx="1341766" cy="914400"/>
            </a:xfrm>
          </p:grpSpPr>
          <p:pic>
            <p:nvPicPr>
              <p:cNvPr id="479" name="Google Shape;479;p38" descr="Benutzer mit einfarbiger Füllung"/>
              <p:cNvPicPr preferRelativeResize="0"/>
              <p:nvPr/>
            </p:nvPicPr>
            <p:blipFill rotWithShape="1">
              <a:blip r:embed="rId4">
                <a:alphaModFix/>
              </a:blip>
              <a:srcRect/>
              <a:stretch/>
            </p:blipFill>
            <p:spPr>
              <a:xfrm>
                <a:off x="3311147" y="3544094"/>
                <a:ext cx="914400" cy="914400"/>
              </a:xfrm>
              <a:prstGeom prst="rect">
                <a:avLst/>
              </a:prstGeom>
              <a:noFill/>
              <a:ln>
                <a:noFill/>
              </a:ln>
            </p:spPr>
          </p:pic>
          <p:pic>
            <p:nvPicPr>
              <p:cNvPr id="480" name="Google Shape;480;p38" descr="Benutzer mit einfarbiger Füllung"/>
              <p:cNvPicPr preferRelativeResize="0"/>
              <p:nvPr/>
            </p:nvPicPr>
            <p:blipFill rotWithShape="1">
              <a:blip r:embed="rId4">
                <a:alphaModFix/>
              </a:blip>
              <a:srcRect/>
              <a:stretch/>
            </p:blipFill>
            <p:spPr>
              <a:xfrm>
                <a:off x="3738513" y="3544094"/>
                <a:ext cx="914400" cy="914400"/>
              </a:xfrm>
              <a:prstGeom prst="rect">
                <a:avLst/>
              </a:prstGeom>
              <a:noFill/>
              <a:ln>
                <a:noFill/>
              </a:ln>
            </p:spPr>
          </p:pic>
          <p:sp>
            <p:nvSpPr>
              <p:cNvPr id="481" name="Google Shape;481;p38"/>
              <p:cNvSpPr txBox="1"/>
              <p:nvPr/>
            </p:nvSpPr>
            <p:spPr>
              <a:xfrm>
                <a:off x="3504651" y="4001290"/>
                <a:ext cx="1048800" cy="37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rgbClr val="F17829"/>
                    </a:solidFill>
                    <a:latin typeface="Arial"/>
                    <a:ea typeface="Arial"/>
                    <a:cs typeface="Arial"/>
                    <a:sym typeface="Arial"/>
                  </a:rPr>
                  <a:t>Quality</a:t>
                </a:r>
                <a:endParaRPr sz="1100"/>
              </a:p>
            </p:txBody>
          </p:sp>
        </p:grpSp>
        <p:grpSp>
          <p:nvGrpSpPr>
            <p:cNvPr id="482" name="Google Shape;482;p38"/>
            <p:cNvGrpSpPr/>
            <p:nvPr/>
          </p:nvGrpSpPr>
          <p:grpSpPr>
            <a:xfrm>
              <a:off x="5888233" y="3433151"/>
              <a:ext cx="439307" cy="439200"/>
              <a:chOff x="4860625" y="4207390"/>
              <a:chExt cx="439307" cy="439200"/>
            </a:xfrm>
          </p:grpSpPr>
          <p:sp>
            <p:nvSpPr>
              <p:cNvPr id="483" name="Google Shape;483;p38"/>
              <p:cNvSpPr/>
              <p:nvPr/>
            </p:nvSpPr>
            <p:spPr>
              <a:xfrm>
                <a:off x="4860625" y="4207390"/>
                <a:ext cx="439307" cy="4392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84" name="Google Shape;484;p38"/>
              <p:cNvSpPr txBox="1"/>
              <p:nvPr/>
            </p:nvSpPr>
            <p:spPr>
              <a:xfrm>
                <a:off x="4904589" y="4242324"/>
                <a:ext cx="351378" cy="36933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B</a:t>
                </a:r>
                <a:endParaRPr sz="1100"/>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EXPECTED OUTCOME</a:t>
            </a:r>
            <a:endParaRPr/>
          </a:p>
        </p:txBody>
      </p:sp>
      <p:sp>
        <p:nvSpPr>
          <p:cNvPr id="491" name="Google Shape;491;p39"/>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sz="1100"/>
              <a:t>15</a:t>
            </a:fld>
            <a:endParaRPr sz="1100"/>
          </a:p>
        </p:txBody>
      </p:sp>
      <p:sp>
        <p:nvSpPr>
          <p:cNvPr id="492" name="Google Shape;492;p39"/>
          <p:cNvSpPr txBox="1"/>
          <p:nvPr/>
        </p:nvSpPr>
        <p:spPr>
          <a:xfrm>
            <a:off x="138801" y="4767275"/>
            <a:ext cx="7546800" cy="273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a:solidFill>
                  <a:srgbClr val="888888"/>
                </a:solidFill>
                <a:latin typeface="Arial"/>
                <a:ea typeface="Arial"/>
                <a:cs typeface="Arial"/>
                <a:sym typeface="Arial"/>
              </a:rPr>
              <a:t>PROBLEM STATEMENT &gt; USE CASE &gt; </a:t>
            </a:r>
            <a:r>
              <a:rPr lang="de" sz="900" b="1">
                <a:solidFill>
                  <a:srgbClr val="F17829"/>
                </a:solidFill>
                <a:latin typeface="Arial"/>
                <a:ea typeface="Arial"/>
                <a:cs typeface="Arial"/>
                <a:sym typeface="Arial"/>
              </a:rPr>
              <a:t>EXPECTED OUTCOME </a:t>
            </a:r>
            <a:r>
              <a:rPr lang="de" sz="900">
                <a:solidFill>
                  <a:srgbClr val="888888"/>
                </a:solidFill>
                <a:latin typeface="Arial"/>
                <a:ea typeface="Arial"/>
                <a:cs typeface="Arial"/>
                <a:sym typeface="Arial"/>
              </a:rPr>
              <a:t>&gt; APPROACH &gt; TECHNOLOGY STACK &gt; ROADMAP </a:t>
            </a:r>
            <a:r>
              <a:rPr lang="de" sz="900">
                <a:solidFill>
                  <a:srgbClr val="888888"/>
                </a:solidFill>
              </a:rPr>
              <a:t>&amp; NEXT STEPS</a:t>
            </a:r>
            <a:endParaRPr sz="900">
              <a:solidFill>
                <a:srgbClr val="888888"/>
              </a:solidFill>
              <a:latin typeface="Arial"/>
              <a:ea typeface="Arial"/>
              <a:cs typeface="Arial"/>
              <a:sym typeface="Arial"/>
            </a:endParaRPr>
          </a:p>
        </p:txBody>
      </p:sp>
      <p:cxnSp>
        <p:nvCxnSpPr>
          <p:cNvPr id="493" name="Google Shape;493;p39"/>
          <p:cNvCxnSpPr/>
          <p:nvPr/>
        </p:nvCxnSpPr>
        <p:spPr>
          <a:xfrm>
            <a:off x="61722" y="1268016"/>
            <a:ext cx="8167878" cy="0"/>
          </a:xfrm>
          <a:prstGeom prst="straightConnector1">
            <a:avLst/>
          </a:prstGeom>
          <a:noFill/>
          <a:ln w="9525" cap="flat" cmpd="sng">
            <a:solidFill>
              <a:schemeClr val="accent2"/>
            </a:solidFill>
            <a:prstDash val="solid"/>
            <a:miter lim="800000"/>
            <a:headEnd type="none" w="sm" len="sm"/>
            <a:tailEnd type="none" w="sm" len="sm"/>
          </a:ln>
        </p:spPr>
      </p:cxnSp>
      <p:grpSp>
        <p:nvGrpSpPr>
          <p:cNvPr id="494" name="Google Shape;494;p39"/>
          <p:cNvGrpSpPr/>
          <p:nvPr/>
        </p:nvGrpSpPr>
        <p:grpSpPr>
          <a:xfrm>
            <a:off x="441625" y="1976325"/>
            <a:ext cx="1715153" cy="1216461"/>
            <a:chOff x="2766401" y="2028094"/>
            <a:chExt cx="2286871" cy="1621948"/>
          </a:xfrm>
        </p:grpSpPr>
        <p:sp>
          <p:nvSpPr>
            <p:cNvPr id="495" name="Google Shape;495;p39"/>
            <p:cNvSpPr txBox="1"/>
            <p:nvPr/>
          </p:nvSpPr>
          <p:spPr>
            <a:xfrm>
              <a:off x="2766401" y="2028094"/>
              <a:ext cx="1707000" cy="37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Performance</a:t>
              </a:r>
              <a:endParaRPr sz="1100"/>
            </a:p>
          </p:txBody>
        </p:sp>
        <p:pic>
          <p:nvPicPr>
            <p:cNvPr id="496" name="Google Shape;496;p39" descr="Medaille, Etikett, 1, Gewinner, Bildung"/>
            <p:cNvPicPr preferRelativeResize="0"/>
            <p:nvPr/>
          </p:nvPicPr>
          <p:blipFill rotWithShape="1">
            <a:blip r:embed="rId3">
              <a:alphaModFix/>
            </a:blip>
            <a:srcRect/>
            <a:stretch/>
          </p:blipFill>
          <p:spPr>
            <a:xfrm>
              <a:off x="3159633" y="2541476"/>
              <a:ext cx="808843" cy="1108566"/>
            </a:xfrm>
            <a:prstGeom prst="rect">
              <a:avLst/>
            </a:prstGeom>
            <a:noFill/>
            <a:ln>
              <a:noFill/>
            </a:ln>
          </p:spPr>
        </p:pic>
        <p:cxnSp>
          <p:nvCxnSpPr>
            <p:cNvPr id="497" name="Google Shape;497;p39"/>
            <p:cNvCxnSpPr/>
            <p:nvPr/>
          </p:nvCxnSpPr>
          <p:spPr>
            <a:xfrm>
              <a:off x="4278831" y="2979577"/>
              <a:ext cx="774441" cy="0"/>
            </a:xfrm>
            <a:prstGeom prst="straightConnector1">
              <a:avLst/>
            </a:prstGeom>
            <a:noFill/>
            <a:ln w="38100" cap="flat" cmpd="sng">
              <a:solidFill>
                <a:srgbClr val="F17829"/>
              </a:solidFill>
              <a:prstDash val="solid"/>
              <a:miter lim="800000"/>
              <a:headEnd type="none" w="sm" len="sm"/>
              <a:tailEnd type="triangle" w="med" len="med"/>
            </a:ln>
          </p:spPr>
        </p:cxnSp>
      </p:grpSp>
      <p:grpSp>
        <p:nvGrpSpPr>
          <p:cNvPr id="498" name="Google Shape;498;p39"/>
          <p:cNvGrpSpPr/>
          <p:nvPr/>
        </p:nvGrpSpPr>
        <p:grpSpPr>
          <a:xfrm>
            <a:off x="4145649" y="1976325"/>
            <a:ext cx="1715166" cy="1190854"/>
            <a:chOff x="2766384" y="4207118"/>
            <a:chExt cx="2286888" cy="1587805"/>
          </a:xfrm>
        </p:grpSpPr>
        <p:sp>
          <p:nvSpPr>
            <p:cNvPr id="499" name="Google Shape;499;p39"/>
            <p:cNvSpPr txBox="1"/>
            <p:nvPr/>
          </p:nvSpPr>
          <p:spPr>
            <a:xfrm>
              <a:off x="2766384" y="4207118"/>
              <a:ext cx="1626000" cy="37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Confidence</a:t>
              </a:r>
              <a:endParaRPr sz="1100"/>
            </a:p>
          </p:txBody>
        </p:sp>
        <p:cxnSp>
          <p:nvCxnSpPr>
            <p:cNvPr id="500" name="Google Shape;500;p39"/>
            <p:cNvCxnSpPr/>
            <p:nvPr/>
          </p:nvCxnSpPr>
          <p:spPr>
            <a:xfrm>
              <a:off x="4278831" y="5180106"/>
              <a:ext cx="774441" cy="0"/>
            </a:xfrm>
            <a:prstGeom prst="straightConnector1">
              <a:avLst/>
            </a:prstGeom>
            <a:noFill/>
            <a:ln w="38100" cap="flat" cmpd="sng">
              <a:solidFill>
                <a:srgbClr val="F17829"/>
              </a:solidFill>
              <a:prstDash val="solid"/>
              <a:miter lim="800000"/>
              <a:headEnd type="none" w="sm" len="sm"/>
              <a:tailEnd type="triangle" w="med" len="med"/>
            </a:ln>
          </p:spPr>
        </p:cxnSp>
        <p:pic>
          <p:nvPicPr>
            <p:cNvPr id="501" name="Google Shape;501;p39" descr="Medaille, Etikett, 1, Gewinner, Bildung"/>
            <p:cNvPicPr preferRelativeResize="0"/>
            <p:nvPr/>
          </p:nvPicPr>
          <p:blipFill rotWithShape="1">
            <a:blip r:embed="rId3">
              <a:alphaModFix/>
            </a:blip>
            <a:srcRect/>
            <a:stretch/>
          </p:blipFill>
          <p:spPr>
            <a:xfrm>
              <a:off x="3159632" y="4686357"/>
              <a:ext cx="808843" cy="1108566"/>
            </a:xfrm>
            <a:prstGeom prst="rect">
              <a:avLst/>
            </a:prstGeom>
            <a:noFill/>
            <a:ln>
              <a:noFill/>
            </a:ln>
          </p:spPr>
        </p:pic>
      </p:grpSp>
      <p:cxnSp>
        <p:nvCxnSpPr>
          <p:cNvPr id="502" name="Google Shape;502;p39"/>
          <p:cNvCxnSpPr/>
          <p:nvPr/>
        </p:nvCxnSpPr>
        <p:spPr>
          <a:xfrm>
            <a:off x="3751923" y="1757921"/>
            <a:ext cx="0" cy="2351534"/>
          </a:xfrm>
          <a:prstGeom prst="straightConnector1">
            <a:avLst/>
          </a:prstGeom>
          <a:noFill/>
          <a:ln w="38100" cap="flat" cmpd="sng">
            <a:solidFill>
              <a:srgbClr val="F17829"/>
            </a:solidFill>
            <a:prstDash val="solid"/>
            <a:miter lim="800000"/>
            <a:headEnd type="none" w="sm" len="sm"/>
            <a:tailEnd type="none" w="sm" len="sm"/>
          </a:ln>
        </p:spPr>
      </p:cxnSp>
      <p:grpSp>
        <p:nvGrpSpPr>
          <p:cNvPr id="503" name="Google Shape;503;p39"/>
          <p:cNvGrpSpPr/>
          <p:nvPr/>
        </p:nvGrpSpPr>
        <p:grpSpPr>
          <a:xfrm>
            <a:off x="5994795" y="2361362"/>
            <a:ext cx="1180905" cy="751716"/>
            <a:chOff x="5912869" y="3341112"/>
            <a:chExt cx="1574540" cy="1002288"/>
          </a:xfrm>
        </p:grpSpPr>
        <p:grpSp>
          <p:nvGrpSpPr>
            <p:cNvPr id="504" name="Google Shape;504;p39"/>
            <p:cNvGrpSpPr/>
            <p:nvPr/>
          </p:nvGrpSpPr>
          <p:grpSpPr>
            <a:xfrm>
              <a:off x="6096000" y="3429000"/>
              <a:ext cx="1391409" cy="914400"/>
              <a:chOff x="6181956" y="3619953"/>
              <a:chExt cx="1391409" cy="914400"/>
            </a:xfrm>
          </p:grpSpPr>
          <p:pic>
            <p:nvPicPr>
              <p:cNvPr id="505" name="Google Shape;505;p39" descr="Benutzer mit einfarbiger Füllung"/>
              <p:cNvPicPr preferRelativeResize="0"/>
              <p:nvPr/>
            </p:nvPicPr>
            <p:blipFill rotWithShape="1">
              <a:blip r:embed="rId4">
                <a:alphaModFix/>
              </a:blip>
              <a:srcRect/>
              <a:stretch/>
            </p:blipFill>
            <p:spPr>
              <a:xfrm>
                <a:off x="6181956" y="3619953"/>
                <a:ext cx="914400" cy="914400"/>
              </a:xfrm>
              <a:prstGeom prst="rect">
                <a:avLst/>
              </a:prstGeom>
              <a:noFill/>
              <a:ln>
                <a:noFill/>
              </a:ln>
            </p:spPr>
          </p:pic>
          <p:pic>
            <p:nvPicPr>
              <p:cNvPr id="506" name="Google Shape;506;p39" descr="Benutzer mit einfarbiger Füllung"/>
              <p:cNvPicPr preferRelativeResize="0"/>
              <p:nvPr/>
            </p:nvPicPr>
            <p:blipFill rotWithShape="1">
              <a:blip r:embed="rId4">
                <a:alphaModFix/>
              </a:blip>
              <a:srcRect/>
              <a:stretch/>
            </p:blipFill>
            <p:spPr>
              <a:xfrm>
                <a:off x="6609322" y="3619953"/>
                <a:ext cx="914400" cy="914400"/>
              </a:xfrm>
              <a:prstGeom prst="rect">
                <a:avLst/>
              </a:prstGeom>
              <a:noFill/>
              <a:ln>
                <a:noFill/>
              </a:ln>
            </p:spPr>
          </p:pic>
          <p:sp>
            <p:nvSpPr>
              <p:cNvPr id="507" name="Google Shape;507;p39"/>
              <p:cNvSpPr txBox="1"/>
              <p:nvPr/>
            </p:nvSpPr>
            <p:spPr>
              <a:xfrm>
                <a:off x="6314265" y="4070183"/>
                <a:ext cx="1259100" cy="37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rgbClr val="F17829"/>
                    </a:solidFill>
                    <a:latin typeface="Arial"/>
                    <a:ea typeface="Arial"/>
                    <a:cs typeface="Arial"/>
                    <a:sym typeface="Arial"/>
                  </a:rPr>
                  <a:t>Quantity</a:t>
                </a:r>
                <a:endParaRPr sz="1400" b="1">
                  <a:solidFill>
                    <a:srgbClr val="F17829"/>
                  </a:solidFill>
                  <a:latin typeface="Arial"/>
                  <a:ea typeface="Arial"/>
                  <a:cs typeface="Arial"/>
                  <a:sym typeface="Arial"/>
                </a:endParaRPr>
              </a:p>
            </p:txBody>
          </p:sp>
        </p:grpSp>
        <p:grpSp>
          <p:nvGrpSpPr>
            <p:cNvPr id="508" name="Google Shape;508;p39"/>
            <p:cNvGrpSpPr/>
            <p:nvPr/>
          </p:nvGrpSpPr>
          <p:grpSpPr>
            <a:xfrm>
              <a:off x="5912869" y="3341112"/>
              <a:ext cx="439307" cy="439200"/>
              <a:chOff x="2168725" y="4054228"/>
              <a:chExt cx="439307" cy="439200"/>
            </a:xfrm>
          </p:grpSpPr>
          <p:sp>
            <p:nvSpPr>
              <p:cNvPr id="509" name="Google Shape;509;p39"/>
              <p:cNvSpPr/>
              <p:nvPr/>
            </p:nvSpPr>
            <p:spPr>
              <a:xfrm>
                <a:off x="2168725" y="4054228"/>
                <a:ext cx="439307" cy="4392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10" name="Google Shape;510;p39"/>
              <p:cNvSpPr txBox="1"/>
              <p:nvPr/>
            </p:nvSpPr>
            <p:spPr>
              <a:xfrm>
                <a:off x="2212690" y="4089162"/>
                <a:ext cx="351378" cy="36933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A</a:t>
                </a:r>
                <a:endParaRPr sz="1100"/>
              </a:p>
            </p:txBody>
          </p:sp>
        </p:grpSp>
      </p:grpSp>
      <p:grpSp>
        <p:nvGrpSpPr>
          <p:cNvPr id="511" name="Google Shape;511;p39"/>
          <p:cNvGrpSpPr/>
          <p:nvPr/>
        </p:nvGrpSpPr>
        <p:grpSpPr>
          <a:xfrm>
            <a:off x="2278429" y="2358307"/>
            <a:ext cx="1162150" cy="754770"/>
            <a:chOff x="5888233" y="3433151"/>
            <a:chExt cx="1549533" cy="1006360"/>
          </a:xfrm>
        </p:grpSpPr>
        <p:grpSp>
          <p:nvGrpSpPr>
            <p:cNvPr id="512" name="Google Shape;512;p39"/>
            <p:cNvGrpSpPr/>
            <p:nvPr/>
          </p:nvGrpSpPr>
          <p:grpSpPr>
            <a:xfrm>
              <a:off x="6096000" y="3525111"/>
              <a:ext cx="1341766" cy="914400"/>
              <a:chOff x="3311147" y="3544094"/>
              <a:chExt cx="1341766" cy="914400"/>
            </a:xfrm>
          </p:grpSpPr>
          <p:pic>
            <p:nvPicPr>
              <p:cNvPr id="513" name="Google Shape;513;p39" descr="Benutzer mit einfarbiger Füllung"/>
              <p:cNvPicPr preferRelativeResize="0"/>
              <p:nvPr/>
            </p:nvPicPr>
            <p:blipFill rotWithShape="1">
              <a:blip r:embed="rId4">
                <a:alphaModFix/>
              </a:blip>
              <a:srcRect/>
              <a:stretch/>
            </p:blipFill>
            <p:spPr>
              <a:xfrm>
                <a:off x="3311147" y="3544094"/>
                <a:ext cx="914400" cy="914400"/>
              </a:xfrm>
              <a:prstGeom prst="rect">
                <a:avLst/>
              </a:prstGeom>
              <a:noFill/>
              <a:ln>
                <a:noFill/>
              </a:ln>
            </p:spPr>
          </p:pic>
          <p:pic>
            <p:nvPicPr>
              <p:cNvPr id="514" name="Google Shape;514;p39" descr="Benutzer mit einfarbiger Füllung"/>
              <p:cNvPicPr preferRelativeResize="0"/>
              <p:nvPr/>
            </p:nvPicPr>
            <p:blipFill rotWithShape="1">
              <a:blip r:embed="rId4">
                <a:alphaModFix/>
              </a:blip>
              <a:srcRect/>
              <a:stretch/>
            </p:blipFill>
            <p:spPr>
              <a:xfrm>
                <a:off x="3738513" y="3544094"/>
                <a:ext cx="914400" cy="914400"/>
              </a:xfrm>
              <a:prstGeom prst="rect">
                <a:avLst/>
              </a:prstGeom>
              <a:noFill/>
              <a:ln>
                <a:noFill/>
              </a:ln>
            </p:spPr>
          </p:pic>
          <p:sp>
            <p:nvSpPr>
              <p:cNvPr id="515" name="Google Shape;515;p39"/>
              <p:cNvSpPr txBox="1"/>
              <p:nvPr/>
            </p:nvSpPr>
            <p:spPr>
              <a:xfrm>
                <a:off x="3504641" y="4001291"/>
                <a:ext cx="1036800" cy="37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rgbClr val="F17829"/>
                    </a:solidFill>
                    <a:latin typeface="Arial"/>
                    <a:ea typeface="Arial"/>
                    <a:cs typeface="Arial"/>
                    <a:sym typeface="Arial"/>
                  </a:rPr>
                  <a:t>Quality</a:t>
                </a:r>
                <a:endParaRPr sz="1100"/>
              </a:p>
            </p:txBody>
          </p:sp>
        </p:grpSp>
        <p:grpSp>
          <p:nvGrpSpPr>
            <p:cNvPr id="516" name="Google Shape;516;p39"/>
            <p:cNvGrpSpPr/>
            <p:nvPr/>
          </p:nvGrpSpPr>
          <p:grpSpPr>
            <a:xfrm>
              <a:off x="5888233" y="3433151"/>
              <a:ext cx="439307" cy="439200"/>
              <a:chOff x="4860625" y="4207390"/>
              <a:chExt cx="439307" cy="439200"/>
            </a:xfrm>
          </p:grpSpPr>
          <p:sp>
            <p:nvSpPr>
              <p:cNvPr id="517" name="Google Shape;517;p39"/>
              <p:cNvSpPr/>
              <p:nvPr/>
            </p:nvSpPr>
            <p:spPr>
              <a:xfrm>
                <a:off x="4860625" y="4207390"/>
                <a:ext cx="439307" cy="4392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18" name="Google Shape;518;p39"/>
              <p:cNvSpPr txBox="1"/>
              <p:nvPr/>
            </p:nvSpPr>
            <p:spPr>
              <a:xfrm>
                <a:off x="4904589" y="4242324"/>
                <a:ext cx="351378" cy="36933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B</a:t>
                </a:r>
                <a:endParaRPr sz="1100"/>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APPROACH</a:t>
            </a:r>
            <a:r>
              <a:rPr lang="de">
                <a:latin typeface="Arial"/>
                <a:ea typeface="Arial"/>
                <a:cs typeface="Arial"/>
                <a:sym typeface="Arial"/>
              </a:rPr>
              <a:t> </a:t>
            </a:r>
            <a:endParaRPr/>
          </a:p>
        </p:txBody>
      </p:sp>
      <p:sp>
        <p:nvSpPr>
          <p:cNvPr id="524" name="Google Shape;524;p40"/>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a:t>16</a:t>
            </a:fld>
            <a:endParaRPr/>
          </a:p>
        </p:txBody>
      </p:sp>
      <p:sp>
        <p:nvSpPr>
          <p:cNvPr id="525" name="Google Shape;525;p40"/>
          <p:cNvSpPr txBox="1"/>
          <p:nvPr/>
        </p:nvSpPr>
        <p:spPr>
          <a:xfrm>
            <a:off x="138801" y="4767275"/>
            <a:ext cx="7554300" cy="273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b="0" i="0" u="none" strike="noStrike" cap="none">
                <a:solidFill>
                  <a:srgbClr val="888888"/>
                </a:solidFill>
                <a:latin typeface="Arial"/>
                <a:ea typeface="Arial"/>
                <a:cs typeface="Arial"/>
                <a:sym typeface="Arial"/>
              </a:rPr>
              <a:t>PROBLEM STATEMENT &gt; USE CASE &gt; EXPECTED OUTCOME &gt; </a:t>
            </a:r>
            <a:r>
              <a:rPr lang="de" sz="900" b="1" i="0" u="none" strike="noStrike" cap="none">
                <a:solidFill>
                  <a:srgbClr val="F17829"/>
                </a:solidFill>
                <a:latin typeface="Arial"/>
                <a:ea typeface="Arial"/>
                <a:cs typeface="Arial"/>
                <a:sym typeface="Arial"/>
              </a:rPr>
              <a:t>APPROACH</a:t>
            </a:r>
            <a:r>
              <a:rPr lang="de" sz="900" b="0" i="0" u="none" strike="noStrike" cap="none">
                <a:solidFill>
                  <a:srgbClr val="888888"/>
                </a:solidFill>
                <a:latin typeface="Arial"/>
                <a:ea typeface="Arial"/>
                <a:cs typeface="Arial"/>
                <a:sym typeface="Arial"/>
              </a:rPr>
              <a:t> &gt; TECHNOLOGY STACK &gt; ROADMAP </a:t>
            </a:r>
            <a:r>
              <a:rPr lang="de" sz="900">
                <a:solidFill>
                  <a:srgbClr val="888888"/>
                </a:solidFill>
              </a:rPr>
              <a:t>&amp; NEXT STEPS</a:t>
            </a:r>
            <a:endParaRPr sz="900" b="0" i="0" u="none" strike="noStrike" cap="none">
              <a:solidFill>
                <a:srgbClr val="888888"/>
              </a:solidFill>
              <a:latin typeface="Arial"/>
              <a:ea typeface="Arial"/>
              <a:cs typeface="Arial"/>
              <a:sym typeface="Arial"/>
            </a:endParaRPr>
          </a:p>
        </p:txBody>
      </p:sp>
      <p:cxnSp>
        <p:nvCxnSpPr>
          <p:cNvPr id="527" name="Google Shape;527;p40"/>
          <p:cNvCxnSpPr/>
          <p:nvPr/>
        </p:nvCxnSpPr>
        <p:spPr>
          <a:xfrm>
            <a:off x="61722" y="1268016"/>
            <a:ext cx="5514594" cy="0"/>
          </a:xfrm>
          <a:prstGeom prst="straightConnector1">
            <a:avLst/>
          </a:prstGeom>
          <a:noFill/>
          <a:ln w="9525" cap="flat" cmpd="sng">
            <a:solidFill>
              <a:schemeClr val="accent2"/>
            </a:solidFill>
            <a:prstDash val="solid"/>
            <a:miter lim="800000"/>
            <a:headEnd type="none" w="sm" len="sm"/>
            <a:tailEnd type="none" w="sm" len="sm"/>
          </a:ln>
        </p:spPr>
      </p:cxnSp>
      <p:cxnSp>
        <p:nvCxnSpPr>
          <p:cNvPr id="528" name="Google Shape;528;p40"/>
          <p:cNvCxnSpPr/>
          <p:nvPr/>
        </p:nvCxnSpPr>
        <p:spPr>
          <a:xfrm>
            <a:off x="61722" y="1268016"/>
            <a:ext cx="8167878" cy="0"/>
          </a:xfrm>
          <a:prstGeom prst="straightConnector1">
            <a:avLst/>
          </a:prstGeom>
          <a:noFill/>
          <a:ln w="9525" cap="flat" cmpd="sng">
            <a:solidFill>
              <a:schemeClr val="accent2"/>
            </a:solidFill>
            <a:prstDash val="solid"/>
            <a:miter lim="800000"/>
            <a:headEnd type="none" w="sm" len="sm"/>
            <a:tailEnd type="none" w="sm" len="sm"/>
          </a:ln>
        </p:spPr>
      </p:cxnSp>
      <p:pic>
        <p:nvPicPr>
          <p:cNvPr id="529" name="Google Shape;529;p40"/>
          <p:cNvPicPr preferRelativeResize="0"/>
          <p:nvPr/>
        </p:nvPicPr>
        <p:blipFill>
          <a:blip r:embed="rId3">
            <a:alphaModFix/>
          </a:blip>
          <a:stretch>
            <a:fillRect/>
          </a:stretch>
        </p:blipFill>
        <p:spPr>
          <a:xfrm>
            <a:off x="138801" y="1460168"/>
            <a:ext cx="7477499" cy="26872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TECHNOLOGY STACK</a:t>
            </a:r>
            <a:endParaRPr/>
          </a:p>
        </p:txBody>
      </p:sp>
      <p:sp>
        <p:nvSpPr>
          <p:cNvPr id="535" name="Google Shape;535;p41"/>
          <p:cNvSpPr txBox="1">
            <a:spLocks noGrp="1"/>
          </p:cNvSpPr>
          <p:nvPr>
            <p:ph type="body" idx="1"/>
          </p:nvPr>
        </p:nvSpPr>
        <p:spPr>
          <a:xfrm>
            <a:off x="628650" y="1609194"/>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None/>
            </a:pPr>
            <a:r>
              <a:rPr lang="de" sz="1500" b="1">
                <a:latin typeface="Arial"/>
                <a:ea typeface="Arial"/>
                <a:cs typeface="Arial"/>
                <a:sym typeface="Arial"/>
              </a:rPr>
              <a:t>Prerequisites</a:t>
            </a:r>
            <a:r>
              <a:rPr lang="de" sz="1400">
                <a:latin typeface="Arial"/>
                <a:ea typeface="Arial"/>
                <a:cs typeface="Arial"/>
                <a:sym typeface="Arial"/>
              </a:rPr>
              <a:t> </a:t>
            </a:r>
            <a:endParaRPr sz="1400">
              <a:latin typeface="Arial"/>
              <a:ea typeface="Arial"/>
              <a:cs typeface="Arial"/>
              <a:sym typeface="Arial"/>
            </a:endParaRPr>
          </a:p>
          <a:p>
            <a:pPr marL="0" lvl="0" indent="0" algn="l" rtl="0">
              <a:lnSpc>
                <a:spcPct val="90000"/>
              </a:lnSpc>
              <a:spcBef>
                <a:spcPts val="0"/>
              </a:spcBef>
              <a:spcAft>
                <a:spcPts val="0"/>
              </a:spcAft>
              <a:buNone/>
            </a:pPr>
            <a:endParaRPr sz="1400">
              <a:latin typeface="Arial"/>
              <a:ea typeface="Arial"/>
              <a:cs typeface="Arial"/>
              <a:sym typeface="Arial"/>
            </a:endParaRPr>
          </a:p>
          <a:p>
            <a:pPr marL="457200" lvl="0" indent="-317500" algn="l" rtl="0">
              <a:lnSpc>
                <a:spcPct val="90000"/>
              </a:lnSpc>
              <a:spcBef>
                <a:spcPts val="0"/>
              </a:spcBef>
              <a:spcAft>
                <a:spcPts val="0"/>
              </a:spcAft>
              <a:buSzPts val="1400"/>
              <a:buFont typeface="Arial"/>
              <a:buChar char="•"/>
            </a:pPr>
            <a:r>
              <a:rPr lang="de" sz="1400">
                <a:latin typeface="Arial"/>
                <a:ea typeface="Arial"/>
                <a:cs typeface="Arial"/>
                <a:sym typeface="Arial"/>
              </a:rPr>
              <a:t>Open source solutions</a:t>
            </a:r>
            <a:endParaRPr sz="1400">
              <a:latin typeface="Arial"/>
              <a:ea typeface="Arial"/>
              <a:cs typeface="Arial"/>
              <a:sym typeface="Arial"/>
            </a:endParaRPr>
          </a:p>
          <a:p>
            <a:pPr marL="0" lvl="0" indent="0" algn="l" rtl="0">
              <a:lnSpc>
                <a:spcPct val="90000"/>
              </a:lnSpc>
              <a:spcBef>
                <a:spcPts val="0"/>
              </a:spcBef>
              <a:spcAft>
                <a:spcPts val="0"/>
              </a:spcAft>
              <a:buNone/>
            </a:pPr>
            <a:endParaRPr sz="1400">
              <a:latin typeface="Arial"/>
              <a:ea typeface="Arial"/>
              <a:cs typeface="Arial"/>
              <a:sym typeface="Arial"/>
            </a:endParaRPr>
          </a:p>
          <a:p>
            <a:pPr marL="457200" lvl="0" indent="-317500" algn="l" rtl="0">
              <a:lnSpc>
                <a:spcPct val="90000"/>
              </a:lnSpc>
              <a:spcBef>
                <a:spcPts val="0"/>
              </a:spcBef>
              <a:spcAft>
                <a:spcPts val="0"/>
              </a:spcAft>
              <a:buSzPts val="1400"/>
              <a:buFont typeface="Arial"/>
              <a:buChar char="•"/>
            </a:pPr>
            <a:r>
              <a:rPr lang="de" sz="1400">
                <a:latin typeface="Arial"/>
                <a:ea typeface="Arial"/>
                <a:cs typeface="Arial"/>
                <a:sym typeface="Arial"/>
              </a:rPr>
              <a:t>Model which is already fine-tuned for conversations </a:t>
            </a:r>
            <a:endParaRPr sz="1400">
              <a:latin typeface="Arial"/>
              <a:ea typeface="Arial"/>
              <a:cs typeface="Arial"/>
              <a:sym typeface="Arial"/>
            </a:endParaRPr>
          </a:p>
          <a:p>
            <a:pPr marL="457200" lvl="0" indent="0" algn="l" rtl="0">
              <a:lnSpc>
                <a:spcPct val="90000"/>
              </a:lnSpc>
              <a:spcBef>
                <a:spcPts val="0"/>
              </a:spcBef>
              <a:spcAft>
                <a:spcPts val="0"/>
              </a:spcAft>
              <a:buNone/>
            </a:pPr>
            <a:endParaRPr sz="1400">
              <a:latin typeface="Arial"/>
              <a:ea typeface="Arial"/>
              <a:cs typeface="Arial"/>
              <a:sym typeface="Arial"/>
            </a:endParaRPr>
          </a:p>
          <a:p>
            <a:pPr marL="457200" lvl="0" indent="-317500" algn="l" rtl="0">
              <a:lnSpc>
                <a:spcPct val="90000"/>
              </a:lnSpc>
              <a:spcBef>
                <a:spcPts val="0"/>
              </a:spcBef>
              <a:spcAft>
                <a:spcPts val="0"/>
              </a:spcAft>
              <a:buSzPts val="1400"/>
              <a:buFont typeface="Arial"/>
              <a:buChar char="•"/>
            </a:pPr>
            <a:r>
              <a:rPr lang="de" sz="1400">
                <a:latin typeface="Arial"/>
                <a:ea typeface="Arial"/>
                <a:cs typeface="Arial"/>
                <a:sym typeface="Arial"/>
              </a:rPr>
              <a:t>Model should be runnable locally</a:t>
            </a:r>
            <a:endParaRPr sz="1400">
              <a:latin typeface="Arial"/>
              <a:ea typeface="Arial"/>
              <a:cs typeface="Arial"/>
              <a:sym typeface="Arial"/>
            </a:endParaRPr>
          </a:p>
          <a:p>
            <a:pPr marL="0" lvl="0" indent="0" algn="l" rtl="0">
              <a:lnSpc>
                <a:spcPct val="90000"/>
              </a:lnSpc>
              <a:spcBef>
                <a:spcPts val="0"/>
              </a:spcBef>
              <a:spcAft>
                <a:spcPts val="0"/>
              </a:spcAft>
              <a:buNone/>
            </a:pPr>
            <a:endParaRPr sz="1400">
              <a:latin typeface="Arial"/>
              <a:ea typeface="Arial"/>
              <a:cs typeface="Arial"/>
              <a:sym typeface="Arial"/>
            </a:endParaRPr>
          </a:p>
          <a:p>
            <a:pPr marL="457200" lvl="0" indent="-317500" algn="l" rtl="0">
              <a:lnSpc>
                <a:spcPct val="90000"/>
              </a:lnSpc>
              <a:spcBef>
                <a:spcPts val="0"/>
              </a:spcBef>
              <a:spcAft>
                <a:spcPts val="0"/>
              </a:spcAft>
              <a:buSzPts val="1400"/>
              <a:buFont typeface="Arial"/>
              <a:buChar char="•"/>
            </a:pPr>
            <a:r>
              <a:rPr lang="de" sz="1400">
                <a:latin typeface="Arial"/>
                <a:ea typeface="Arial"/>
                <a:cs typeface="Arial"/>
                <a:sym typeface="Arial"/>
              </a:rPr>
              <a:t>Database should be suitable for LLM use cases</a:t>
            </a:r>
            <a:endParaRPr sz="1400">
              <a:latin typeface="Arial"/>
              <a:ea typeface="Arial"/>
              <a:cs typeface="Arial"/>
              <a:sym typeface="Arial"/>
            </a:endParaRPr>
          </a:p>
          <a:p>
            <a:pPr marL="0" lvl="0" indent="0" algn="l" rtl="0">
              <a:lnSpc>
                <a:spcPct val="90000"/>
              </a:lnSpc>
              <a:spcBef>
                <a:spcPts val="0"/>
              </a:spcBef>
              <a:spcAft>
                <a:spcPts val="0"/>
              </a:spcAft>
              <a:buNone/>
            </a:pPr>
            <a:endParaRPr sz="1400">
              <a:latin typeface="Arial"/>
              <a:ea typeface="Arial"/>
              <a:cs typeface="Arial"/>
              <a:sym typeface="Arial"/>
            </a:endParaRPr>
          </a:p>
          <a:p>
            <a:pPr marL="457200" lvl="0" indent="-317500" algn="l" rtl="0">
              <a:lnSpc>
                <a:spcPct val="90000"/>
              </a:lnSpc>
              <a:spcBef>
                <a:spcPts val="0"/>
              </a:spcBef>
              <a:spcAft>
                <a:spcPts val="0"/>
              </a:spcAft>
              <a:buSzPts val="1400"/>
              <a:buFont typeface="Arial"/>
              <a:buChar char="•"/>
            </a:pPr>
            <a:r>
              <a:rPr lang="de" sz="1400">
                <a:latin typeface="Arial"/>
                <a:ea typeface="Arial"/>
                <a:cs typeface="Arial"/>
                <a:sym typeface="Arial"/>
              </a:rPr>
              <a:t>Mature programming language and API</a:t>
            </a:r>
            <a:endParaRPr sz="1400">
              <a:latin typeface="Arial"/>
              <a:ea typeface="Arial"/>
              <a:cs typeface="Arial"/>
              <a:sym typeface="Arial"/>
            </a:endParaRPr>
          </a:p>
        </p:txBody>
      </p:sp>
      <p:sp>
        <p:nvSpPr>
          <p:cNvPr id="536" name="Google Shape;536;p41"/>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a:t>17</a:t>
            </a:fld>
            <a:endParaRPr/>
          </a:p>
        </p:txBody>
      </p:sp>
      <p:sp>
        <p:nvSpPr>
          <p:cNvPr id="537" name="Google Shape;537;p41"/>
          <p:cNvSpPr txBox="1"/>
          <p:nvPr/>
        </p:nvSpPr>
        <p:spPr>
          <a:xfrm>
            <a:off x="138801" y="4767275"/>
            <a:ext cx="7480500" cy="273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b="0" i="0" u="none" strike="noStrike" cap="none">
                <a:solidFill>
                  <a:srgbClr val="888888"/>
                </a:solidFill>
                <a:latin typeface="Arial"/>
                <a:ea typeface="Arial"/>
                <a:cs typeface="Arial"/>
                <a:sym typeface="Arial"/>
              </a:rPr>
              <a:t>PROBLEM STATEMENT &gt; USE CASE &gt; EXPECTED OUTCOME &gt; APPROACH &gt; </a:t>
            </a:r>
            <a:r>
              <a:rPr lang="de" sz="900" b="1" i="0" u="none" strike="noStrike" cap="none">
                <a:solidFill>
                  <a:srgbClr val="F17829"/>
                </a:solidFill>
                <a:latin typeface="Arial"/>
                <a:ea typeface="Arial"/>
                <a:cs typeface="Arial"/>
                <a:sym typeface="Arial"/>
              </a:rPr>
              <a:t>TECHNOLOGY STACK </a:t>
            </a:r>
            <a:r>
              <a:rPr lang="de" sz="900" b="0" i="0" u="none" strike="noStrike" cap="none">
                <a:solidFill>
                  <a:srgbClr val="888888"/>
                </a:solidFill>
                <a:latin typeface="Arial"/>
                <a:ea typeface="Arial"/>
                <a:cs typeface="Arial"/>
                <a:sym typeface="Arial"/>
              </a:rPr>
              <a:t>&gt; ROADMAP </a:t>
            </a:r>
            <a:r>
              <a:rPr lang="de" sz="900">
                <a:solidFill>
                  <a:srgbClr val="888888"/>
                </a:solidFill>
              </a:rPr>
              <a:t>&amp; NEXT STEPS</a:t>
            </a:r>
            <a:endParaRPr sz="900" b="0" i="0" u="none" strike="noStrike" cap="none">
              <a:solidFill>
                <a:srgbClr val="888888"/>
              </a:solidFill>
              <a:latin typeface="Arial"/>
              <a:ea typeface="Arial"/>
              <a:cs typeface="Arial"/>
              <a:sym typeface="Arial"/>
            </a:endParaRPr>
          </a:p>
        </p:txBody>
      </p:sp>
      <p:cxnSp>
        <p:nvCxnSpPr>
          <p:cNvPr id="539" name="Google Shape;539;p41"/>
          <p:cNvCxnSpPr/>
          <p:nvPr/>
        </p:nvCxnSpPr>
        <p:spPr>
          <a:xfrm>
            <a:off x="61722" y="1268016"/>
            <a:ext cx="5514594" cy="0"/>
          </a:xfrm>
          <a:prstGeom prst="straightConnector1">
            <a:avLst/>
          </a:prstGeom>
          <a:noFill/>
          <a:ln w="9525" cap="flat" cmpd="sng">
            <a:solidFill>
              <a:schemeClr val="accent2"/>
            </a:solidFill>
            <a:prstDash val="solid"/>
            <a:miter lim="800000"/>
            <a:headEnd type="none" w="sm" len="sm"/>
            <a:tailEnd type="none" w="sm" len="sm"/>
          </a:ln>
        </p:spPr>
      </p:cxnSp>
      <p:cxnSp>
        <p:nvCxnSpPr>
          <p:cNvPr id="540" name="Google Shape;540;p41"/>
          <p:cNvCxnSpPr/>
          <p:nvPr/>
        </p:nvCxnSpPr>
        <p:spPr>
          <a:xfrm>
            <a:off x="61722" y="1268016"/>
            <a:ext cx="8167878" cy="0"/>
          </a:xfrm>
          <a:prstGeom prst="straightConnector1">
            <a:avLst/>
          </a:prstGeom>
          <a:noFill/>
          <a:ln w="9525" cap="flat" cmpd="sng">
            <a:solidFill>
              <a:schemeClr val="accent2"/>
            </a:solidFill>
            <a:prstDash val="solid"/>
            <a:miter lim="800000"/>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TECHNOLOGY STACK</a:t>
            </a:r>
            <a:endParaRPr/>
          </a:p>
        </p:txBody>
      </p:sp>
      <p:sp>
        <p:nvSpPr>
          <p:cNvPr id="546" name="Google Shape;546;p42"/>
          <p:cNvSpPr txBox="1">
            <a:spLocks noGrp="1"/>
          </p:cNvSpPr>
          <p:nvPr>
            <p:ph type="body" idx="1"/>
          </p:nvPr>
        </p:nvSpPr>
        <p:spPr>
          <a:xfrm>
            <a:off x="628650" y="1503869"/>
            <a:ext cx="7886700" cy="3263400"/>
          </a:xfrm>
          <a:prstGeom prst="rect">
            <a:avLst/>
          </a:prstGeom>
          <a:noFill/>
          <a:ln>
            <a:noFill/>
          </a:ln>
        </p:spPr>
        <p:txBody>
          <a:bodyPr spcFirstLastPara="1" wrap="square" lIns="68575" tIns="34275" rIns="68575" bIns="34275" anchor="t" anchorCtr="0">
            <a:normAutofit/>
          </a:bodyPr>
          <a:lstStyle/>
          <a:p>
            <a:pPr marL="457200" lvl="0" indent="-317500" algn="l" rtl="0">
              <a:lnSpc>
                <a:spcPct val="90000"/>
              </a:lnSpc>
              <a:spcBef>
                <a:spcPts val="0"/>
              </a:spcBef>
              <a:spcAft>
                <a:spcPts val="0"/>
              </a:spcAft>
              <a:buSzPts val="1400"/>
              <a:buFont typeface="Arial"/>
              <a:buChar char="•"/>
            </a:pPr>
            <a:r>
              <a:rPr lang="de" sz="1500" b="1">
                <a:latin typeface="Arial"/>
                <a:ea typeface="Arial"/>
                <a:cs typeface="Arial"/>
                <a:sym typeface="Arial"/>
              </a:rPr>
              <a:t>Model</a:t>
            </a:r>
            <a:r>
              <a:rPr lang="de" sz="1500">
                <a:latin typeface="Arial"/>
                <a:ea typeface="Arial"/>
                <a:cs typeface="Arial"/>
                <a:sym typeface="Arial"/>
              </a:rPr>
              <a:t>: Llama 2-Chat → fine-tuned for conversations [1]</a:t>
            </a:r>
            <a:endParaRPr sz="1500">
              <a:latin typeface="Arial"/>
              <a:ea typeface="Arial"/>
              <a:cs typeface="Arial"/>
              <a:sym typeface="Arial"/>
            </a:endParaRPr>
          </a:p>
          <a:p>
            <a:pPr marL="0" lvl="0" indent="0" algn="l" rtl="0">
              <a:lnSpc>
                <a:spcPct val="90000"/>
              </a:lnSpc>
              <a:spcBef>
                <a:spcPts val="0"/>
              </a:spcBef>
              <a:spcAft>
                <a:spcPts val="0"/>
              </a:spcAft>
              <a:buNone/>
            </a:pPr>
            <a:endParaRPr sz="1500">
              <a:latin typeface="Arial"/>
              <a:ea typeface="Arial"/>
              <a:cs typeface="Arial"/>
              <a:sym typeface="Arial"/>
            </a:endParaRPr>
          </a:p>
          <a:p>
            <a:pPr marL="914400" lvl="0" indent="-323850" algn="l" rtl="0">
              <a:lnSpc>
                <a:spcPct val="90000"/>
              </a:lnSpc>
              <a:spcBef>
                <a:spcPts val="0"/>
              </a:spcBef>
              <a:spcAft>
                <a:spcPts val="0"/>
              </a:spcAft>
              <a:buSzPts val="1500"/>
              <a:buFont typeface="Arial"/>
              <a:buChar char="•"/>
            </a:pPr>
            <a:r>
              <a:rPr lang="de" sz="1500">
                <a:latin typeface="Arial"/>
                <a:ea typeface="Arial"/>
                <a:cs typeface="Arial"/>
                <a:sym typeface="Arial"/>
              </a:rPr>
              <a:t>Variation: 13b</a:t>
            </a:r>
            <a:endParaRPr sz="1500">
              <a:latin typeface="Arial"/>
              <a:ea typeface="Arial"/>
              <a:cs typeface="Arial"/>
              <a:sym typeface="Arial"/>
            </a:endParaRPr>
          </a:p>
          <a:p>
            <a:pPr marL="0" lvl="0" indent="0" algn="l" rtl="0">
              <a:lnSpc>
                <a:spcPct val="90000"/>
              </a:lnSpc>
              <a:spcBef>
                <a:spcPts val="0"/>
              </a:spcBef>
              <a:spcAft>
                <a:spcPts val="0"/>
              </a:spcAft>
              <a:buNone/>
            </a:pPr>
            <a:endParaRPr sz="1500">
              <a:latin typeface="Arial"/>
              <a:ea typeface="Arial"/>
              <a:cs typeface="Arial"/>
              <a:sym typeface="Arial"/>
            </a:endParaRPr>
          </a:p>
          <a:p>
            <a:pPr marL="457200" lvl="0" indent="-323850" algn="l" rtl="0">
              <a:lnSpc>
                <a:spcPct val="90000"/>
              </a:lnSpc>
              <a:spcBef>
                <a:spcPts val="0"/>
              </a:spcBef>
              <a:spcAft>
                <a:spcPts val="0"/>
              </a:spcAft>
              <a:buSzPts val="1500"/>
              <a:buFont typeface="Arial"/>
              <a:buChar char="•"/>
            </a:pPr>
            <a:r>
              <a:rPr lang="de" sz="1500" b="1">
                <a:latin typeface="Arial"/>
                <a:ea typeface="Arial"/>
                <a:cs typeface="Arial"/>
                <a:sym typeface="Arial"/>
              </a:rPr>
              <a:t>Programming language</a:t>
            </a:r>
            <a:r>
              <a:rPr lang="de" sz="1500">
                <a:latin typeface="Arial"/>
                <a:ea typeface="Arial"/>
                <a:cs typeface="Arial"/>
                <a:sym typeface="Arial"/>
              </a:rPr>
              <a:t>: Python</a:t>
            </a:r>
            <a:endParaRPr sz="1500">
              <a:latin typeface="Arial"/>
              <a:ea typeface="Arial"/>
              <a:cs typeface="Arial"/>
              <a:sym typeface="Arial"/>
            </a:endParaRPr>
          </a:p>
          <a:p>
            <a:pPr marL="0" lvl="0" indent="0" algn="l" rtl="0">
              <a:lnSpc>
                <a:spcPct val="90000"/>
              </a:lnSpc>
              <a:spcBef>
                <a:spcPts val="0"/>
              </a:spcBef>
              <a:spcAft>
                <a:spcPts val="0"/>
              </a:spcAft>
              <a:buNone/>
            </a:pPr>
            <a:endParaRPr sz="1500">
              <a:latin typeface="Arial"/>
              <a:ea typeface="Arial"/>
              <a:cs typeface="Arial"/>
              <a:sym typeface="Arial"/>
            </a:endParaRPr>
          </a:p>
          <a:p>
            <a:pPr marL="457200" lvl="0" indent="-323850" algn="l" rtl="0">
              <a:lnSpc>
                <a:spcPct val="90000"/>
              </a:lnSpc>
              <a:spcBef>
                <a:spcPts val="0"/>
              </a:spcBef>
              <a:spcAft>
                <a:spcPts val="0"/>
              </a:spcAft>
              <a:buSzPts val="1500"/>
              <a:buChar char="•"/>
            </a:pPr>
            <a:r>
              <a:rPr lang="de" sz="1500" b="1">
                <a:latin typeface="Arial"/>
                <a:ea typeface="Arial"/>
                <a:cs typeface="Arial"/>
                <a:sym typeface="Arial"/>
              </a:rPr>
              <a:t>API</a:t>
            </a:r>
            <a:r>
              <a:rPr lang="de" sz="1500">
                <a:latin typeface="Arial"/>
                <a:ea typeface="Arial"/>
                <a:cs typeface="Arial"/>
                <a:sym typeface="Arial"/>
              </a:rPr>
              <a:t>: REST</a:t>
            </a:r>
            <a:endParaRPr sz="1500">
              <a:latin typeface="Arial"/>
              <a:ea typeface="Arial"/>
              <a:cs typeface="Arial"/>
              <a:sym typeface="Arial"/>
            </a:endParaRPr>
          </a:p>
          <a:p>
            <a:pPr marL="0" lvl="0" indent="0" algn="l" rtl="0">
              <a:lnSpc>
                <a:spcPct val="90000"/>
              </a:lnSpc>
              <a:spcBef>
                <a:spcPts val="0"/>
              </a:spcBef>
              <a:spcAft>
                <a:spcPts val="0"/>
              </a:spcAft>
              <a:buNone/>
            </a:pPr>
            <a:endParaRPr sz="1500">
              <a:latin typeface="Arial"/>
              <a:ea typeface="Arial"/>
              <a:cs typeface="Arial"/>
              <a:sym typeface="Arial"/>
            </a:endParaRPr>
          </a:p>
          <a:p>
            <a:pPr marL="457200" lvl="0" indent="-323850" algn="l" rtl="0">
              <a:lnSpc>
                <a:spcPct val="90000"/>
              </a:lnSpc>
              <a:spcBef>
                <a:spcPts val="0"/>
              </a:spcBef>
              <a:spcAft>
                <a:spcPts val="0"/>
              </a:spcAft>
              <a:buSzPts val="1500"/>
              <a:buFont typeface="Arial"/>
              <a:buChar char="•"/>
            </a:pPr>
            <a:r>
              <a:rPr lang="de" sz="1500" b="1">
                <a:latin typeface="Arial"/>
                <a:ea typeface="Arial"/>
                <a:cs typeface="Arial"/>
                <a:sym typeface="Arial"/>
              </a:rPr>
              <a:t>RAG</a:t>
            </a:r>
            <a:r>
              <a:rPr lang="de" sz="1500">
                <a:latin typeface="Arial"/>
                <a:ea typeface="Arial"/>
                <a:cs typeface="Arial"/>
                <a:sym typeface="Arial"/>
              </a:rPr>
              <a:t>: LlamaIndex</a:t>
            </a:r>
            <a:endParaRPr sz="1500">
              <a:latin typeface="Arial"/>
              <a:ea typeface="Arial"/>
              <a:cs typeface="Arial"/>
              <a:sym typeface="Arial"/>
            </a:endParaRPr>
          </a:p>
          <a:p>
            <a:pPr marL="0" lvl="0" indent="0" algn="l" rtl="0">
              <a:lnSpc>
                <a:spcPct val="90000"/>
              </a:lnSpc>
              <a:spcBef>
                <a:spcPts val="0"/>
              </a:spcBef>
              <a:spcAft>
                <a:spcPts val="0"/>
              </a:spcAft>
              <a:buNone/>
            </a:pPr>
            <a:endParaRPr sz="1500">
              <a:latin typeface="Arial"/>
              <a:ea typeface="Arial"/>
              <a:cs typeface="Arial"/>
              <a:sym typeface="Arial"/>
            </a:endParaRPr>
          </a:p>
          <a:p>
            <a:pPr marL="457200" lvl="0" indent="-323850" algn="l" rtl="0">
              <a:lnSpc>
                <a:spcPct val="90000"/>
              </a:lnSpc>
              <a:spcBef>
                <a:spcPts val="0"/>
              </a:spcBef>
              <a:spcAft>
                <a:spcPts val="0"/>
              </a:spcAft>
              <a:buSzPts val="1500"/>
              <a:buFont typeface="Arial"/>
              <a:buChar char="•"/>
            </a:pPr>
            <a:r>
              <a:rPr lang="de" sz="1500" b="1">
                <a:latin typeface="Arial"/>
                <a:ea typeface="Arial"/>
                <a:cs typeface="Arial"/>
                <a:sym typeface="Arial"/>
              </a:rPr>
              <a:t>Database</a:t>
            </a:r>
            <a:r>
              <a:rPr lang="de" sz="1500">
                <a:latin typeface="Arial"/>
                <a:ea typeface="Arial"/>
                <a:cs typeface="Arial"/>
                <a:sym typeface="Arial"/>
              </a:rPr>
              <a:t>: Chroma</a:t>
            </a:r>
            <a:endParaRPr sz="1500">
              <a:latin typeface="Arial"/>
              <a:ea typeface="Arial"/>
              <a:cs typeface="Arial"/>
              <a:sym typeface="Arial"/>
            </a:endParaRPr>
          </a:p>
          <a:p>
            <a:pPr marL="0" lvl="0" indent="0" algn="l" rtl="0">
              <a:lnSpc>
                <a:spcPct val="90000"/>
              </a:lnSpc>
              <a:spcBef>
                <a:spcPts val="0"/>
              </a:spcBef>
              <a:spcAft>
                <a:spcPts val="0"/>
              </a:spcAft>
              <a:buNone/>
            </a:pPr>
            <a:endParaRPr sz="1500">
              <a:latin typeface="Arial"/>
              <a:ea typeface="Arial"/>
              <a:cs typeface="Arial"/>
              <a:sym typeface="Arial"/>
            </a:endParaRPr>
          </a:p>
          <a:p>
            <a:pPr marL="457200" lvl="0" indent="-323850" algn="l" rtl="0">
              <a:lnSpc>
                <a:spcPct val="90000"/>
              </a:lnSpc>
              <a:spcBef>
                <a:spcPts val="0"/>
              </a:spcBef>
              <a:spcAft>
                <a:spcPts val="0"/>
              </a:spcAft>
              <a:buSzPts val="1500"/>
              <a:buFont typeface="Arial"/>
              <a:buChar char="•"/>
            </a:pPr>
            <a:r>
              <a:rPr lang="de" sz="1500" b="1">
                <a:latin typeface="Arial"/>
                <a:ea typeface="Arial"/>
                <a:cs typeface="Arial"/>
                <a:sym typeface="Arial"/>
              </a:rPr>
              <a:t>Local setup</a:t>
            </a:r>
            <a:r>
              <a:rPr lang="de" sz="1500">
                <a:latin typeface="Arial"/>
                <a:ea typeface="Arial"/>
                <a:cs typeface="Arial"/>
                <a:sym typeface="Arial"/>
              </a:rPr>
              <a:t>: llama.cpp</a:t>
            </a:r>
            <a:endParaRPr sz="1500">
              <a:latin typeface="Arial"/>
              <a:ea typeface="Arial"/>
              <a:cs typeface="Arial"/>
              <a:sym typeface="Arial"/>
            </a:endParaRPr>
          </a:p>
        </p:txBody>
      </p:sp>
      <p:sp>
        <p:nvSpPr>
          <p:cNvPr id="547" name="Google Shape;547;p42"/>
          <p:cNvSpPr txBox="1">
            <a:spLocks noGrp="1"/>
          </p:cNvSpPr>
          <p:nvPr>
            <p:ph type="sldNum" idx="12"/>
          </p:nvPr>
        </p:nvSpPr>
        <p:spPr>
          <a:xfrm>
            <a:off x="7038594"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a:t>18</a:t>
            </a:fld>
            <a:endParaRPr/>
          </a:p>
        </p:txBody>
      </p:sp>
      <p:sp>
        <p:nvSpPr>
          <p:cNvPr id="548" name="Google Shape;548;p42"/>
          <p:cNvSpPr txBox="1"/>
          <p:nvPr/>
        </p:nvSpPr>
        <p:spPr>
          <a:xfrm>
            <a:off x="138801" y="4767275"/>
            <a:ext cx="7480500" cy="273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b="0" i="0" u="none" strike="noStrike" cap="none">
                <a:solidFill>
                  <a:srgbClr val="888888"/>
                </a:solidFill>
                <a:latin typeface="Arial"/>
                <a:ea typeface="Arial"/>
                <a:cs typeface="Arial"/>
                <a:sym typeface="Arial"/>
              </a:rPr>
              <a:t>PROBLEM STATEMENT &gt; USE CASE &gt; EXPECTED OUTCOME &gt; APPROACH &gt; </a:t>
            </a:r>
            <a:r>
              <a:rPr lang="de" sz="900" b="1" i="0" u="none" strike="noStrike" cap="none">
                <a:solidFill>
                  <a:srgbClr val="F17829"/>
                </a:solidFill>
                <a:latin typeface="Arial"/>
                <a:ea typeface="Arial"/>
                <a:cs typeface="Arial"/>
                <a:sym typeface="Arial"/>
              </a:rPr>
              <a:t>TECHNOLOGY STACK </a:t>
            </a:r>
            <a:r>
              <a:rPr lang="de" sz="900" b="0" i="0" u="none" strike="noStrike" cap="none">
                <a:solidFill>
                  <a:srgbClr val="888888"/>
                </a:solidFill>
                <a:latin typeface="Arial"/>
                <a:ea typeface="Arial"/>
                <a:cs typeface="Arial"/>
                <a:sym typeface="Arial"/>
              </a:rPr>
              <a:t>&gt; ROADMAP </a:t>
            </a:r>
            <a:r>
              <a:rPr lang="de" sz="900">
                <a:solidFill>
                  <a:srgbClr val="888888"/>
                </a:solidFill>
              </a:rPr>
              <a:t>&amp; NEXT STEPS</a:t>
            </a:r>
            <a:endParaRPr sz="900" b="0" i="0" u="none" strike="noStrike" cap="none">
              <a:solidFill>
                <a:srgbClr val="888888"/>
              </a:solidFill>
              <a:latin typeface="Arial"/>
              <a:ea typeface="Arial"/>
              <a:cs typeface="Arial"/>
              <a:sym typeface="Arial"/>
            </a:endParaRPr>
          </a:p>
        </p:txBody>
      </p:sp>
      <p:cxnSp>
        <p:nvCxnSpPr>
          <p:cNvPr id="550" name="Google Shape;550;p42"/>
          <p:cNvCxnSpPr/>
          <p:nvPr/>
        </p:nvCxnSpPr>
        <p:spPr>
          <a:xfrm>
            <a:off x="61722" y="1268016"/>
            <a:ext cx="5514600" cy="0"/>
          </a:xfrm>
          <a:prstGeom prst="straightConnector1">
            <a:avLst/>
          </a:prstGeom>
          <a:noFill/>
          <a:ln w="9525" cap="flat" cmpd="sng">
            <a:solidFill>
              <a:schemeClr val="accent2"/>
            </a:solidFill>
            <a:prstDash val="solid"/>
            <a:miter lim="800000"/>
            <a:headEnd type="none" w="sm" len="sm"/>
            <a:tailEnd type="none" w="sm" len="sm"/>
          </a:ln>
        </p:spPr>
      </p:cxnSp>
      <p:cxnSp>
        <p:nvCxnSpPr>
          <p:cNvPr id="551" name="Google Shape;551;p42"/>
          <p:cNvCxnSpPr/>
          <p:nvPr/>
        </p:nvCxnSpPr>
        <p:spPr>
          <a:xfrm>
            <a:off x="61722" y="1268016"/>
            <a:ext cx="8167800" cy="0"/>
          </a:xfrm>
          <a:prstGeom prst="straightConnector1">
            <a:avLst/>
          </a:prstGeom>
          <a:noFill/>
          <a:ln w="9525" cap="flat" cmpd="sng">
            <a:solidFill>
              <a:schemeClr val="accent2"/>
            </a:solidFill>
            <a:prstDash val="solid"/>
            <a:miter lim="800000"/>
            <a:headEnd type="none" w="sm" len="sm"/>
            <a:tailEnd type="none" w="sm" len="sm"/>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4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TECHNOLOGY STACK</a:t>
            </a:r>
            <a:endParaRPr/>
          </a:p>
        </p:txBody>
      </p:sp>
      <p:sp>
        <p:nvSpPr>
          <p:cNvPr id="557" name="Google Shape;557;p43"/>
          <p:cNvSpPr txBox="1">
            <a:spLocks noGrp="1"/>
          </p:cNvSpPr>
          <p:nvPr>
            <p:ph type="sldNum" idx="12"/>
          </p:nvPr>
        </p:nvSpPr>
        <p:spPr>
          <a:xfrm>
            <a:off x="7038594"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a:t>19</a:t>
            </a:fld>
            <a:endParaRPr/>
          </a:p>
        </p:txBody>
      </p:sp>
      <p:sp>
        <p:nvSpPr>
          <p:cNvPr id="558" name="Google Shape;558;p43"/>
          <p:cNvSpPr txBox="1"/>
          <p:nvPr/>
        </p:nvSpPr>
        <p:spPr>
          <a:xfrm>
            <a:off x="138801" y="4767275"/>
            <a:ext cx="7480500" cy="273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b="0" i="0" u="none" strike="noStrike" cap="none">
                <a:solidFill>
                  <a:srgbClr val="888888"/>
                </a:solidFill>
                <a:latin typeface="Arial"/>
                <a:ea typeface="Arial"/>
                <a:cs typeface="Arial"/>
                <a:sym typeface="Arial"/>
              </a:rPr>
              <a:t>PROBLEM STATEMENT &gt; USE CASE &gt; EXPECTED OUTCOME &gt; APPROACH &gt; </a:t>
            </a:r>
            <a:r>
              <a:rPr lang="de" sz="900" b="1" i="0" u="none" strike="noStrike" cap="none">
                <a:solidFill>
                  <a:srgbClr val="F17829"/>
                </a:solidFill>
                <a:latin typeface="Arial"/>
                <a:ea typeface="Arial"/>
                <a:cs typeface="Arial"/>
                <a:sym typeface="Arial"/>
              </a:rPr>
              <a:t>TECHNOLOGY STACK </a:t>
            </a:r>
            <a:r>
              <a:rPr lang="de" sz="900" b="0" i="0" u="none" strike="noStrike" cap="none">
                <a:solidFill>
                  <a:srgbClr val="888888"/>
                </a:solidFill>
                <a:latin typeface="Arial"/>
                <a:ea typeface="Arial"/>
                <a:cs typeface="Arial"/>
                <a:sym typeface="Arial"/>
              </a:rPr>
              <a:t>&gt; ROADMAP </a:t>
            </a:r>
            <a:r>
              <a:rPr lang="de" sz="900">
                <a:solidFill>
                  <a:srgbClr val="888888"/>
                </a:solidFill>
              </a:rPr>
              <a:t>&amp; NEXT STEPS</a:t>
            </a:r>
            <a:endParaRPr sz="900" b="0" i="0" u="none" strike="noStrike" cap="none">
              <a:solidFill>
                <a:srgbClr val="888888"/>
              </a:solidFill>
              <a:latin typeface="Arial"/>
              <a:ea typeface="Arial"/>
              <a:cs typeface="Arial"/>
              <a:sym typeface="Arial"/>
            </a:endParaRPr>
          </a:p>
        </p:txBody>
      </p:sp>
      <p:cxnSp>
        <p:nvCxnSpPr>
          <p:cNvPr id="560" name="Google Shape;560;p43"/>
          <p:cNvCxnSpPr/>
          <p:nvPr/>
        </p:nvCxnSpPr>
        <p:spPr>
          <a:xfrm>
            <a:off x="61722" y="1268016"/>
            <a:ext cx="5514600" cy="0"/>
          </a:xfrm>
          <a:prstGeom prst="straightConnector1">
            <a:avLst/>
          </a:prstGeom>
          <a:noFill/>
          <a:ln w="9525" cap="flat" cmpd="sng">
            <a:solidFill>
              <a:schemeClr val="accent2"/>
            </a:solidFill>
            <a:prstDash val="solid"/>
            <a:miter lim="800000"/>
            <a:headEnd type="none" w="sm" len="sm"/>
            <a:tailEnd type="none" w="sm" len="sm"/>
          </a:ln>
        </p:spPr>
      </p:cxnSp>
      <p:cxnSp>
        <p:nvCxnSpPr>
          <p:cNvPr id="561" name="Google Shape;561;p43"/>
          <p:cNvCxnSpPr/>
          <p:nvPr/>
        </p:nvCxnSpPr>
        <p:spPr>
          <a:xfrm>
            <a:off x="61722" y="1268016"/>
            <a:ext cx="8167800" cy="0"/>
          </a:xfrm>
          <a:prstGeom prst="straightConnector1">
            <a:avLst/>
          </a:prstGeom>
          <a:noFill/>
          <a:ln w="9525" cap="flat" cmpd="sng">
            <a:solidFill>
              <a:schemeClr val="accent2"/>
            </a:solidFill>
            <a:prstDash val="solid"/>
            <a:miter lim="800000"/>
            <a:headEnd type="none" w="sm" len="sm"/>
            <a:tailEnd type="none" w="sm" len="sm"/>
          </a:ln>
        </p:spPr>
      </p:cxnSp>
      <p:pic>
        <p:nvPicPr>
          <p:cNvPr id="562" name="Google Shape;562;p43"/>
          <p:cNvPicPr preferRelativeResize="0"/>
          <p:nvPr/>
        </p:nvPicPr>
        <p:blipFill>
          <a:blip r:embed="rId3">
            <a:alphaModFix/>
          </a:blip>
          <a:stretch>
            <a:fillRect/>
          </a:stretch>
        </p:blipFill>
        <p:spPr>
          <a:xfrm>
            <a:off x="138801" y="1460143"/>
            <a:ext cx="7480499" cy="26992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cxnSp>
        <p:nvCxnSpPr>
          <p:cNvPr id="137" name="Google Shape;137;p26"/>
          <p:cNvCxnSpPr/>
          <p:nvPr/>
        </p:nvCxnSpPr>
        <p:spPr>
          <a:xfrm>
            <a:off x="61722" y="1268016"/>
            <a:ext cx="8167800" cy="0"/>
          </a:xfrm>
          <a:prstGeom prst="straightConnector1">
            <a:avLst/>
          </a:prstGeom>
          <a:noFill/>
          <a:ln w="9525" cap="flat" cmpd="sng">
            <a:solidFill>
              <a:schemeClr val="accent2"/>
            </a:solidFill>
            <a:prstDash val="solid"/>
            <a:miter lim="800000"/>
            <a:headEnd type="none" w="sm" len="sm"/>
            <a:tailEnd type="none" w="sm" len="sm"/>
          </a:ln>
        </p:spPr>
      </p:cxnSp>
      <p:sp>
        <p:nvSpPr>
          <p:cNvPr id="138" name="Google Shape;138;p2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sz="3300" b="1">
                <a:solidFill>
                  <a:srgbClr val="F17829"/>
                </a:solidFill>
                <a:latin typeface="Arial"/>
                <a:ea typeface="Arial"/>
                <a:cs typeface="Arial"/>
                <a:sym typeface="Arial"/>
              </a:rPr>
              <a:t>AGENDA</a:t>
            </a:r>
            <a:endParaRPr sz="1100" b="1">
              <a:solidFill>
                <a:srgbClr val="F17829"/>
              </a:solidFill>
              <a:latin typeface="Arial"/>
              <a:ea typeface="Arial"/>
              <a:cs typeface="Arial"/>
              <a:sym typeface="Arial"/>
            </a:endParaRPr>
          </a:p>
        </p:txBody>
      </p:sp>
      <p:sp>
        <p:nvSpPr>
          <p:cNvPr id="139" name="Google Shape;139;p26"/>
          <p:cNvSpPr txBox="1">
            <a:spLocks noGrp="1"/>
          </p:cNvSpPr>
          <p:nvPr>
            <p:ph type="sldNum" idx="12"/>
          </p:nvPr>
        </p:nvSpPr>
        <p:spPr>
          <a:xfrm>
            <a:off x="7038594"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de"/>
              <a:t>2</a:t>
            </a:fld>
            <a:endParaRPr/>
          </a:p>
        </p:txBody>
      </p:sp>
      <p:grpSp>
        <p:nvGrpSpPr>
          <p:cNvPr id="140" name="Google Shape;140;p26"/>
          <p:cNvGrpSpPr/>
          <p:nvPr/>
        </p:nvGrpSpPr>
        <p:grpSpPr>
          <a:xfrm>
            <a:off x="68580" y="1268016"/>
            <a:ext cx="5514638" cy="3315375"/>
            <a:chOff x="0" y="0"/>
            <a:chExt cx="7352850" cy="4420500"/>
          </a:xfrm>
        </p:grpSpPr>
        <p:cxnSp>
          <p:nvCxnSpPr>
            <p:cNvPr id="141" name="Google Shape;141;p26"/>
            <p:cNvCxnSpPr/>
            <p:nvPr/>
          </p:nvCxnSpPr>
          <p:spPr>
            <a:xfrm>
              <a:off x="0" y="0"/>
              <a:ext cx="7352700" cy="0"/>
            </a:xfrm>
            <a:prstGeom prst="straightConnector1">
              <a:avLst/>
            </a:prstGeom>
            <a:solidFill>
              <a:schemeClr val="lt1"/>
            </a:solidFill>
            <a:ln w="12700" cap="flat" cmpd="sng">
              <a:solidFill>
                <a:srgbClr val="D66E29"/>
              </a:solidFill>
              <a:prstDash val="solid"/>
              <a:miter lim="800000"/>
              <a:headEnd type="none" w="sm" len="sm"/>
              <a:tailEnd type="none" w="sm" len="sm"/>
            </a:ln>
          </p:spPr>
        </p:cxnSp>
        <p:sp>
          <p:nvSpPr>
            <p:cNvPr id="142" name="Google Shape;142;p26"/>
            <p:cNvSpPr/>
            <p:nvPr/>
          </p:nvSpPr>
          <p:spPr>
            <a:xfrm>
              <a:off x="0" y="0"/>
              <a:ext cx="1470600" cy="4420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3" name="Google Shape;143;p26"/>
            <p:cNvSpPr txBox="1"/>
            <p:nvPr/>
          </p:nvSpPr>
          <p:spPr>
            <a:xfrm>
              <a:off x="0" y="0"/>
              <a:ext cx="1470600" cy="44205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Calibri"/>
                <a:buNone/>
              </a:pPr>
              <a:r>
                <a:rPr lang="de" sz="2100" b="0" i="0" u="none" strike="noStrike" cap="none">
                  <a:solidFill>
                    <a:schemeClr val="dk1"/>
                  </a:solidFill>
                  <a:latin typeface="Calibri"/>
                  <a:ea typeface="Calibri"/>
                  <a:cs typeface="Calibri"/>
                  <a:sym typeface="Calibri"/>
                </a:rPr>
                <a:t>AGENDA</a:t>
              </a:r>
              <a:endParaRPr sz="1100"/>
            </a:p>
          </p:txBody>
        </p:sp>
        <p:sp>
          <p:nvSpPr>
            <p:cNvPr id="144" name="Google Shape;144;p26"/>
            <p:cNvSpPr/>
            <p:nvPr/>
          </p:nvSpPr>
          <p:spPr>
            <a:xfrm>
              <a:off x="1580850" y="34805"/>
              <a:ext cx="5772000" cy="696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5" name="Google Shape;145;p26"/>
            <p:cNvSpPr txBox="1"/>
            <p:nvPr/>
          </p:nvSpPr>
          <p:spPr>
            <a:xfrm>
              <a:off x="1580850" y="34805"/>
              <a:ext cx="5772000" cy="6960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Arial"/>
                <a:buNone/>
              </a:pPr>
              <a:r>
                <a:rPr lang="de" sz="2100" b="0" i="0" u="none" strike="noStrike" cap="none">
                  <a:solidFill>
                    <a:schemeClr val="dk1"/>
                  </a:solidFill>
                  <a:latin typeface="Arial"/>
                  <a:ea typeface="Arial"/>
                  <a:cs typeface="Arial"/>
                  <a:sym typeface="Arial"/>
                </a:rPr>
                <a:t>Problem statement</a:t>
              </a:r>
              <a:endParaRPr sz="2100" b="0" i="0" u="none" strike="noStrike" cap="none">
                <a:solidFill>
                  <a:schemeClr val="dk1"/>
                </a:solidFill>
                <a:latin typeface="Calibri"/>
                <a:ea typeface="Calibri"/>
                <a:cs typeface="Calibri"/>
                <a:sym typeface="Calibri"/>
              </a:endParaRPr>
            </a:p>
          </p:txBody>
        </p:sp>
        <p:cxnSp>
          <p:nvCxnSpPr>
            <p:cNvPr id="146" name="Google Shape;146;p26"/>
            <p:cNvCxnSpPr/>
            <p:nvPr/>
          </p:nvCxnSpPr>
          <p:spPr>
            <a:xfrm>
              <a:off x="1470558" y="730905"/>
              <a:ext cx="58821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47" name="Google Shape;147;p26"/>
            <p:cNvSpPr/>
            <p:nvPr/>
          </p:nvSpPr>
          <p:spPr>
            <a:xfrm>
              <a:off x="1580850" y="765710"/>
              <a:ext cx="5772000" cy="696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8" name="Google Shape;148;p26"/>
            <p:cNvSpPr txBox="1"/>
            <p:nvPr/>
          </p:nvSpPr>
          <p:spPr>
            <a:xfrm>
              <a:off x="1580850" y="765710"/>
              <a:ext cx="5772000" cy="6960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Arial"/>
                <a:buNone/>
              </a:pPr>
              <a:r>
                <a:rPr lang="de" sz="2100" b="0" i="0" u="none" strike="noStrike" cap="none">
                  <a:solidFill>
                    <a:schemeClr val="dk1"/>
                  </a:solidFill>
                  <a:latin typeface="Arial"/>
                  <a:ea typeface="Arial"/>
                  <a:cs typeface="Arial"/>
                  <a:sym typeface="Arial"/>
                </a:rPr>
                <a:t>Use case</a:t>
              </a:r>
              <a:endParaRPr sz="2100" b="0" i="0" u="none" strike="noStrike" cap="none">
                <a:solidFill>
                  <a:schemeClr val="dk1"/>
                </a:solidFill>
                <a:latin typeface="Arial"/>
                <a:ea typeface="Arial"/>
                <a:cs typeface="Arial"/>
                <a:sym typeface="Arial"/>
              </a:endParaRPr>
            </a:p>
          </p:txBody>
        </p:sp>
        <p:cxnSp>
          <p:nvCxnSpPr>
            <p:cNvPr id="149" name="Google Shape;149;p26"/>
            <p:cNvCxnSpPr/>
            <p:nvPr/>
          </p:nvCxnSpPr>
          <p:spPr>
            <a:xfrm>
              <a:off x="1470558" y="1461810"/>
              <a:ext cx="58821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50" name="Google Shape;150;p26"/>
            <p:cNvSpPr/>
            <p:nvPr/>
          </p:nvSpPr>
          <p:spPr>
            <a:xfrm>
              <a:off x="1580850" y="1496615"/>
              <a:ext cx="5772000" cy="696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1" name="Google Shape;151;p26"/>
            <p:cNvSpPr txBox="1"/>
            <p:nvPr/>
          </p:nvSpPr>
          <p:spPr>
            <a:xfrm>
              <a:off x="1580850" y="1496615"/>
              <a:ext cx="5772000" cy="6960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Arial"/>
                <a:buNone/>
              </a:pPr>
              <a:r>
                <a:rPr lang="de" sz="2100" b="0" i="0" u="none" strike="noStrike" cap="none">
                  <a:solidFill>
                    <a:schemeClr val="dk1"/>
                  </a:solidFill>
                  <a:latin typeface="Arial"/>
                  <a:ea typeface="Arial"/>
                  <a:cs typeface="Arial"/>
                  <a:sym typeface="Arial"/>
                </a:rPr>
                <a:t>Expected outcome</a:t>
              </a:r>
              <a:endParaRPr sz="2100" b="0" i="0" u="none" strike="noStrike" cap="none">
                <a:solidFill>
                  <a:schemeClr val="dk1"/>
                </a:solidFill>
                <a:latin typeface="Arial"/>
                <a:ea typeface="Arial"/>
                <a:cs typeface="Arial"/>
                <a:sym typeface="Arial"/>
              </a:endParaRPr>
            </a:p>
          </p:txBody>
        </p:sp>
        <p:cxnSp>
          <p:nvCxnSpPr>
            <p:cNvPr id="152" name="Google Shape;152;p26"/>
            <p:cNvCxnSpPr/>
            <p:nvPr/>
          </p:nvCxnSpPr>
          <p:spPr>
            <a:xfrm>
              <a:off x="1470558" y="2192715"/>
              <a:ext cx="58821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53" name="Google Shape;153;p26"/>
            <p:cNvSpPr/>
            <p:nvPr/>
          </p:nvSpPr>
          <p:spPr>
            <a:xfrm>
              <a:off x="1580850" y="2227520"/>
              <a:ext cx="5772000" cy="696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4" name="Google Shape;154;p26"/>
            <p:cNvSpPr txBox="1"/>
            <p:nvPr/>
          </p:nvSpPr>
          <p:spPr>
            <a:xfrm>
              <a:off x="1580850" y="2227520"/>
              <a:ext cx="5772000" cy="6960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Arial"/>
                <a:buNone/>
              </a:pPr>
              <a:r>
                <a:rPr lang="de" sz="2100" b="0" i="0" u="none" strike="noStrike" cap="none">
                  <a:solidFill>
                    <a:schemeClr val="dk1"/>
                  </a:solidFill>
                  <a:latin typeface="Arial"/>
                  <a:ea typeface="Arial"/>
                  <a:cs typeface="Arial"/>
                  <a:sym typeface="Arial"/>
                </a:rPr>
                <a:t>Approach</a:t>
              </a:r>
              <a:endParaRPr sz="1100"/>
            </a:p>
          </p:txBody>
        </p:sp>
        <p:cxnSp>
          <p:nvCxnSpPr>
            <p:cNvPr id="155" name="Google Shape;155;p26"/>
            <p:cNvCxnSpPr/>
            <p:nvPr/>
          </p:nvCxnSpPr>
          <p:spPr>
            <a:xfrm>
              <a:off x="1470558" y="2923620"/>
              <a:ext cx="58821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56" name="Google Shape;156;p26"/>
            <p:cNvSpPr/>
            <p:nvPr/>
          </p:nvSpPr>
          <p:spPr>
            <a:xfrm>
              <a:off x="1580850" y="2958425"/>
              <a:ext cx="5772000" cy="696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7" name="Google Shape;157;p26"/>
            <p:cNvSpPr txBox="1"/>
            <p:nvPr/>
          </p:nvSpPr>
          <p:spPr>
            <a:xfrm>
              <a:off x="1580850" y="2958425"/>
              <a:ext cx="5772000" cy="6960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Arial"/>
                <a:buNone/>
              </a:pPr>
              <a:r>
                <a:rPr lang="de" sz="2100" b="0" i="0" u="none" strike="noStrike" cap="none">
                  <a:solidFill>
                    <a:schemeClr val="dk1"/>
                  </a:solidFill>
                  <a:latin typeface="Arial"/>
                  <a:ea typeface="Arial"/>
                  <a:cs typeface="Arial"/>
                  <a:sym typeface="Arial"/>
                </a:rPr>
                <a:t>Technology stack</a:t>
              </a:r>
              <a:endParaRPr sz="2100" b="0" i="0" u="none" strike="noStrike" cap="none">
                <a:solidFill>
                  <a:schemeClr val="dk1"/>
                </a:solidFill>
                <a:latin typeface="Arial"/>
                <a:ea typeface="Arial"/>
                <a:cs typeface="Arial"/>
                <a:sym typeface="Arial"/>
              </a:endParaRPr>
            </a:p>
          </p:txBody>
        </p:sp>
        <p:cxnSp>
          <p:nvCxnSpPr>
            <p:cNvPr id="158" name="Google Shape;158;p26"/>
            <p:cNvCxnSpPr/>
            <p:nvPr/>
          </p:nvCxnSpPr>
          <p:spPr>
            <a:xfrm>
              <a:off x="1470558" y="3654525"/>
              <a:ext cx="58821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59" name="Google Shape;159;p26"/>
            <p:cNvSpPr/>
            <p:nvPr/>
          </p:nvSpPr>
          <p:spPr>
            <a:xfrm>
              <a:off x="1580850" y="3689330"/>
              <a:ext cx="5772000" cy="696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0" name="Google Shape;160;p26"/>
            <p:cNvSpPr txBox="1"/>
            <p:nvPr/>
          </p:nvSpPr>
          <p:spPr>
            <a:xfrm>
              <a:off x="1580850" y="3689330"/>
              <a:ext cx="5772000" cy="6960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Arial"/>
                <a:buNone/>
              </a:pPr>
              <a:r>
                <a:rPr lang="de" sz="2100" b="0" i="0" u="none" strike="noStrike" cap="none">
                  <a:solidFill>
                    <a:schemeClr val="dk1"/>
                  </a:solidFill>
                  <a:latin typeface="Arial"/>
                  <a:ea typeface="Arial"/>
                  <a:cs typeface="Arial"/>
                  <a:sym typeface="Arial"/>
                </a:rPr>
                <a:t>Roadmap &amp; </a:t>
              </a:r>
              <a:r>
                <a:rPr lang="de" sz="2100">
                  <a:solidFill>
                    <a:schemeClr val="dk1"/>
                  </a:solidFill>
                </a:rPr>
                <a:t>n</a:t>
              </a:r>
              <a:r>
                <a:rPr lang="de" sz="2100" b="0" i="0" u="none" strike="noStrike" cap="none">
                  <a:solidFill>
                    <a:schemeClr val="dk1"/>
                  </a:solidFill>
                  <a:latin typeface="Arial"/>
                  <a:ea typeface="Arial"/>
                  <a:cs typeface="Arial"/>
                  <a:sym typeface="Arial"/>
                </a:rPr>
                <a:t>ext Steps</a:t>
              </a:r>
              <a:endParaRPr sz="2100" b="0" i="0" u="none" strike="noStrike" cap="none">
                <a:solidFill>
                  <a:schemeClr val="dk1"/>
                </a:solidFill>
                <a:latin typeface="Arial"/>
                <a:ea typeface="Arial"/>
                <a:cs typeface="Arial"/>
                <a:sym typeface="Arial"/>
              </a:endParaRPr>
            </a:p>
          </p:txBody>
        </p:sp>
        <p:cxnSp>
          <p:nvCxnSpPr>
            <p:cNvPr id="161" name="Google Shape;161;p26"/>
            <p:cNvCxnSpPr/>
            <p:nvPr/>
          </p:nvCxnSpPr>
          <p:spPr>
            <a:xfrm>
              <a:off x="1470558" y="4385430"/>
              <a:ext cx="58821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grpSp>
      <p:sp>
        <p:nvSpPr>
          <p:cNvPr id="162" name="Google Shape;162;p26"/>
          <p:cNvSpPr/>
          <p:nvPr/>
        </p:nvSpPr>
        <p:spPr>
          <a:xfrm>
            <a:off x="61722" y="1338308"/>
            <a:ext cx="1043400" cy="486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ROADMAP</a:t>
            </a:r>
            <a:endParaRPr/>
          </a:p>
        </p:txBody>
      </p:sp>
      <p:sp>
        <p:nvSpPr>
          <p:cNvPr id="568" name="Google Shape;568;p44"/>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a:t>20</a:t>
            </a:fld>
            <a:endParaRPr/>
          </a:p>
        </p:txBody>
      </p:sp>
      <p:sp>
        <p:nvSpPr>
          <p:cNvPr id="569" name="Google Shape;569;p44"/>
          <p:cNvSpPr txBox="1"/>
          <p:nvPr/>
        </p:nvSpPr>
        <p:spPr>
          <a:xfrm>
            <a:off x="138801" y="4767275"/>
            <a:ext cx="7709400" cy="273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b="0" i="0" u="none" strike="noStrike" cap="none">
                <a:solidFill>
                  <a:srgbClr val="888888"/>
                </a:solidFill>
                <a:latin typeface="Arial"/>
                <a:ea typeface="Arial"/>
                <a:cs typeface="Arial"/>
                <a:sym typeface="Arial"/>
              </a:rPr>
              <a:t>PROBLEM STATEMENT &gt; USE CASE &gt; EXPECTED OUTCOME &gt; APPROACH &gt; TECHNOLOGY STACK &gt; </a:t>
            </a:r>
            <a:r>
              <a:rPr lang="de" sz="900" b="1" i="0" u="none" strike="noStrike" cap="none">
                <a:solidFill>
                  <a:srgbClr val="F17829"/>
                </a:solidFill>
                <a:latin typeface="Arial"/>
                <a:ea typeface="Arial"/>
                <a:cs typeface="Arial"/>
                <a:sym typeface="Arial"/>
              </a:rPr>
              <a:t>ROADMAP</a:t>
            </a:r>
            <a:r>
              <a:rPr lang="de" sz="900" b="1">
                <a:solidFill>
                  <a:srgbClr val="F17829"/>
                </a:solidFill>
              </a:rPr>
              <a:t> &amp; NEXT STEPS</a:t>
            </a:r>
            <a:endParaRPr sz="900" b="1" i="0" u="none" strike="noStrike" cap="none">
              <a:solidFill>
                <a:srgbClr val="F17829"/>
              </a:solidFill>
              <a:latin typeface="Arial"/>
              <a:ea typeface="Arial"/>
              <a:cs typeface="Arial"/>
              <a:sym typeface="Arial"/>
            </a:endParaRPr>
          </a:p>
        </p:txBody>
      </p:sp>
      <p:cxnSp>
        <p:nvCxnSpPr>
          <p:cNvPr id="571" name="Google Shape;571;p44"/>
          <p:cNvCxnSpPr/>
          <p:nvPr/>
        </p:nvCxnSpPr>
        <p:spPr>
          <a:xfrm>
            <a:off x="61722" y="1268016"/>
            <a:ext cx="5514594" cy="0"/>
          </a:xfrm>
          <a:prstGeom prst="straightConnector1">
            <a:avLst/>
          </a:prstGeom>
          <a:noFill/>
          <a:ln w="9525" cap="flat" cmpd="sng">
            <a:solidFill>
              <a:schemeClr val="accent2"/>
            </a:solidFill>
            <a:prstDash val="solid"/>
            <a:miter lim="800000"/>
            <a:headEnd type="none" w="sm" len="sm"/>
            <a:tailEnd type="none" w="sm" len="sm"/>
          </a:ln>
        </p:spPr>
      </p:cxnSp>
      <p:cxnSp>
        <p:nvCxnSpPr>
          <p:cNvPr id="572" name="Google Shape;572;p44"/>
          <p:cNvCxnSpPr/>
          <p:nvPr/>
        </p:nvCxnSpPr>
        <p:spPr>
          <a:xfrm>
            <a:off x="61722" y="1268016"/>
            <a:ext cx="8167878" cy="0"/>
          </a:xfrm>
          <a:prstGeom prst="straightConnector1">
            <a:avLst/>
          </a:prstGeom>
          <a:noFill/>
          <a:ln w="9525" cap="flat" cmpd="sng">
            <a:solidFill>
              <a:schemeClr val="accent2"/>
            </a:solidFill>
            <a:prstDash val="solid"/>
            <a:miter lim="800000"/>
            <a:headEnd type="none" w="sm" len="sm"/>
            <a:tailEnd type="none" w="sm" len="sm"/>
          </a:ln>
        </p:spPr>
      </p:cxnSp>
      <p:cxnSp>
        <p:nvCxnSpPr>
          <p:cNvPr id="573" name="Google Shape;573;p44"/>
          <p:cNvCxnSpPr/>
          <p:nvPr/>
        </p:nvCxnSpPr>
        <p:spPr>
          <a:xfrm>
            <a:off x="382926" y="2922431"/>
            <a:ext cx="8507700" cy="4500"/>
          </a:xfrm>
          <a:prstGeom prst="straightConnector1">
            <a:avLst/>
          </a:prstGeom>
          <a:noFill/>
          <a:ln w="76200" cap="flat" cmpd="sng">
            <a:solidFill>
              <a:srgbClr val="F17829"/>
            </a:solidFill>
            <a:prstDash val="solid"/>
            <a:miter lim="800000"/>
            <a:headEnd type="none" w="sm" len="sm"/>
            <a:tailEnd type="triangle" w="med" len="med"/>
          </a:ln>
        </p:spPr>
      </p:cxnSp>
      <p:pic>
        <p:nvPicPr>
          <p:cNvPr id="574" name="Google Shape;574;p44" descr="Markierung mit einfarbiger Füllung"/>
          <p:cNvPicPr preferRelativeResize="0"/>
          <p:nvPr/>
        </p:nvPicPr>
        <p:blipFill rotWithShape="1">
          <a:blip r:embed="rId3">
            <a:alphaModFix/>
          </a:blip>
          <a:srcRect/>
          <a:stretch/>
        </p:blipFill>
        <p:spPr>
          <a:xfrm>
            <a:off x="1038927" y="2304902"/>
            <a:ext cx="685800" cy="685800"/>
          </a:xfrm>
          <a:prstGeom prst="rect">
            <a:avLst/>
          </a:prstGeom>
          <a:noFill/>
          <a:ln>
            <a:noFill/>
          </a:ln>
        </p:spPr>
      </p:pic>
      <p:pic>
        <p:nvPicPr>
          <p:cNvPr id="575" name="Google Shape;575;p44" descr="Kennzeichen mit einfarbiger Füllung"/>
          <p:cNvPicPr preferRelativeResize="0"/>
          <p:nvPr/>
        </p:nvPicPr>
        <p:blipFill rotWithShape="1">
          <a:blip r:embed="rId4">
            <a:alphaModFix/>
          </a:blip>
          <a:srcRect t="1790" b="-1789"/>
          <a:stretch/>
        </p:blipFill>
        <p:spPr>
          <a:xfrm>
            <a:off x="8107164" y="2241124"/>
            <a:ext cx="685800" cy="685800"/>
          </a:xfrm>
          <a:prstGeom prst="rect">
            <a:avLst/>
          </a:prstGeom>
          <a:noFill/>
          <a:ln>
            <a:noFill/>
          </a:ln>
        </p:spPr>
      </p:pic>
      <p:pic>
        <p:nvPicPr>
          <p:cNvPr id="576" name="Google Shape;576;p44" descr="Markierung mit einfarbiger Füllung"/>
          <p:cNvPicPr preferRelativeResize="0"/>
          <p:nvPr/>
        </p:nvPicPr>
        <p:blipFill rotWithShape="1">
          <a:blip r:embed="rId3">
            <a:alphaModFix/>
          </a:blip>
          <a:srcRect/>
          <a:stretch/>
        </p:blipFill>
        <p:spPr>
          <a:xfrm>
            <a:off x="3550928" y="2296907"/>
            <a:ext cx="685800" cy="685800"/>
          </a:xfrm>
          <a:prstGeom prst="rect">
            <a:avLst/>
          </a:prstGeom>
          <a:noFill/>
          <a:ln>
            <a:noFill/>
          </a:ln>
        </p:spPr>
      </p:pic>
      <p:pic>
        <p:nvPicPr>
          <p:cNvPr id="577" name="Google Shape;577;p44" descr="Markierung mit einfarbiger Füllung"/>
          <p:cNvPicPr preferRelativeResize="0"/>
          <p:nvPr/>
        </p:nvPicPr>
        <p:blipFill rotWithShape="1">
          <a:blip r:embed="rId3">
            <a:alphaModFix/>
          </a:blip>
          <a:srcRect/>
          <a:stretch/>
        </p:blipFill>
        <p:spPr>
          <a:xfrm>
            <a:off x="6062930" y="2304902"/>
            <a:ext cx="685800" cy="685800"/>
          </a:xfrm>
          <a:prstGeom prst="rect">
            <a:avLst/>
          </a:prstGeom>
          <a:noFill/>
          <a:ln>
            <a:noFill/>
          </a:ln>
        </p:spPr>
      </p:pic>
      <p:sp>
        <p:nvSpPr>
          <p:cNvPr id="578" name="Google Shape;578;p44"/>
          <p:cNvSpPr txBox="1"/>
          <p:nvPr/>
        </p:nvSpPr>
        <p:spPr>
          <a:xfrm>
            <a:off x="859225" y="2988588"/>
            <a:ext cx="10452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de" sz="1200" b="0" i="0" u="none" strike="noStrike" cap="none">
                <a:solidFill>
                  <a:schemeClr val="dk1"/>
                </a:solidFill>
                <a:latin typeface="Arial"/>
                <a:ea typeface="Arial"/>
                <a:cs typeface="Arial"/>
                <a:sym typeface="Arial"/>
              </a:rPr>
              <a:t>Workshop 1: 16.11.23</a:t>
            </a:r>
            <a:endParaRPr sz="1200">
              <a:solidFill>
                <a:schemeClr val="dk1"/>
              </a:solidFill>
              <a:latin typeface="Arial"/>
              <a:ea typeface="Arial"/>
              <a:cs typeface="Arial"/>
              <a:sym typeface="Arial"/>
            </a:endParaRPr>
          </a:p>
        </p:txBody>
      </p:sp>
      <p:sp>
        <p:nvSpPr>
          <p:cNvPr id="579" name="Google Shape;579;p44"/>
          <p:cNvSpPr txBox="1"/>
          <p:nvPr/>
        </p:nvSpPr>
        <p:spPr>
          <a:xfrm>
            <a:off x="3231398" y="2988600"/>
            <a:ext cx="13464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de" sz="1200">
                <a:solidFill>
                  <a:schemeClr val="dk1"/>
                </a:solidFill>
                <a:latin typeface="Arial"/>
                <a:ea typeface="Arial"/>
                <a:cs typeface="Arial"/>
                <a:sym typeface="Arial"/>
              </a:rPr>
              <a:t>Workshop 2: 21.12.2023</a:t>
            </a:r>
            <a:endParaRPr sz="1200">
              <a:solidFill>
                <a:schemeClr val="dk1"/>
              </a:solidFill>
              <a:latin typeface="Arial"/>
              <a:ea typeface="Arial"/>
              <a:cs typeface="Arial"/>
              <a:sym typeface="Arial"/>
            </a:endParaRPr>
          </a:p>
        </p:txBody>
      </p:sp>
      <p:sp>
        <p:nvSpPr>
          <p:cNvPr id="580" name="Google Shape;580;p44"/>
          <p:cNvSpPr txBox="1"/>
          <p:nvPr/>
        </p:nvSpPr>
        <p:spPr>
          <a:xfrm>
            <a:off x="5838973" y="2995000"/>
            <a:ext cx="11337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de" sz="1200">
                <a:solidFill>
                  <a:schemeClr val="dk1"/>
                </a:solidFill>
                <a:latin typeface="Arial"/>
                <a:ea typeface="Arial"/>
                <a:cs typeface="Arial"/>
                <a:sym typeface="Arial"/>
              </a:rPr>
              <a:t>Workshop 3: 15.02.2024</a:t>
            </a:r>
            <a:endParaRPr sz="1200">
              <a:solidFill>
                <a:schemeClr val="dk1"/>
              </a:solidFill>
              <a:latin typeface="Arial"/>
              <a:ea typeface="Arial"/>
              <a:cs typeface="Arial"/>
              <a:sym typeface="Arial"/>
            </a:endParaRPr>
          </a:p>
        </p:txBody>
      </p:sp>
      <p:sp>
        <p:nvSpPr>
          <p:cNvPr id="581" name="Google Shape;581;p44"/>
          <p:cNvSpPr txBox="1"/>
          <p:nvPr/>
        </p:nvSpPr>
        <p:spPr>
          <a:xfrm>
            <a:off x="7776875" y="1789625"/>
            <a:ext cx="1346400" cy="451500"/>
          </a:xfrm>
          <a:prstGeom prst="rect">
            <a:avLst/>
          </a:prstGeom>
          <a:noFill/>
          <a:ln>
            <a:noFill/>
          </a:ln>
        </p:spPr>
        <p:txBody>
          <a:bodyPr spcFirstLastPara="1" wrap="square" lIns="68575" tIns="34275" rIns="68575" bIns="34275" anchor="t" anchorCtr="0">
            <a:spAutoFit/>
          </a:bodyPr>
          <a:lstStyle/>
          <a:p>
            <a:pPr marL="0" marR="0" lvl="0" indent="0" algn="ctr" rtl="0">
              <a:lnSpc>
                <a:spcPct val="107000"/>
              </a:lnSpc>
              <a:spcBef>
                <a:spcPts val="0"/>
              </a:spcBef>
              <a:spcAft>
                <a:spcPts val="0"/>
              </a:spcAft>
              <a:buNone/>
            </a:pPr>
            <a:r>
              <a:rPr lang="de" sz="1200">
                <a:solidFill>
                  <a:schemeClr val="dk1"/>
                </a:solidFill>
                <a:latin typeface="Arial"/>
                <a:ea typeface="Arial"/>
                <a:cs typeface="Arial"/>
                <a:sym typeface="Arial"/>
              </a:rPr>
              <a:t>Final Submission: 29.02.2024</a:t>
            </a:r>
            <a:endParaRPr sz="1100"/>
          </a:p>
        </p:txBody>
      </p:sp>
      <p:pic>
        <p:nvPicPr>
          <p:cNvPr id="582" name="Google Shape;582;p44" descr="Markierung mit einfarbiger Füllung"/>
          <p:cNvPicPr preferRelativeResize="0"/>
          <p:nvPr/>
        </p:nvPicPr>
        <p:blipFill>
          <a:blip r:embed="rId3">
            <a:alphaModFix/>
          </a:blip>
          <a:stretch>
            <a:fillRect/>
          </a:stretch>
        </p:blipFill>
        <p:spPr>
          <a:xfrm rot="10800000">
            <a:off x="4847455" y="2871389"/>
            <a:ext cx="685800" cy="685800"/>
          </a:xfrm>
          <a:prstGeom prst="rect">
            <a:avLst/>
          </a:prstGeom>
          <a:noFill/>
          <a:ln>
            <a:noFill/>
          </a:ln>
        </p:spPr>
      </p:pic>
      <p:sp>
        <p:nvSpPr>
          <p:cNvPr id="583" name="Google Shape;583;p44"/>
          <p:cNvSpPr txBox="1"/>
          <p:nvPr/>
        </p:nvSpPr>
        <p:spPr>
          <a:xfrm>
            <a:off x="4536501" y="2417650"/>
            <a:ext cx="13077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de" sz="1200">
                <a:solidFill>
                  <a:schemeClr val="dk1"/>
                </a:solidFill>
              </a:rPr>
              <a:t>Minimum viable product</a:t>
            </a:r>
            <a:endParaRPr sz="1200">
              <a:solidFill>
                <a:schemeClr val="dk1"/>
              </a:solidFill>
              <a:latin typeface="Arial"/>
              <a:ea typeface="Arial"/>
              <a:cs typeface="Arial"/>
              <a:sym typeface="Arial"/>
            </a:endParaRPr>
          </a:p>
        </p:txBody>
      </p:sp>
      <p:pic>
        <p:nvPicPr>
          <p:cNvPr id="584" name="Google Shape;584;p44" descr="Markierung mit einfarbiger Füllung"/>
          <p:cNvPicPr preferRelativeResize="0"/>
          <p:nvPr/>
        </p:nvPicPr>
        <p:blipFill>
          <a:blip r:embed="rId3">
            <a:alphaModFix/>
          </a:blip>
          <a:stretch>
            <a:fillRect/>
          </a:stretch>
        </p:blipFill>
        <p:spPr>
          <a:xfrm rot="10800000">
            <a:off x="2225005" y="2864989"/>
            <a:ext cx="685800" cy="685800"/>
          </a:xfrm>
          <a:prstGeom prst="rect">
            <a:avLst/>
          </a:prstGeom>
          <a:noFill/>
          <a:ln>
            <a:noFill/>
          </a:ln>
        </p:spPr>
      </p:pic>
      <p:sp>
        <p:nvSpPr>
          <p:cNvPr id="585" name="Google Shape;585;p44"/>
          <p:cNvSpPr txBox="1"/>
          <p:nvPr/>
        </p:nvSpPr>
        <p:spPr>
          <a:xfrm>
            <a:off x="1914051" y="2422150"/>
            <a:ext cx="13077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de" sz="1200">
                <a:solidFill>
                  <a:schemeClr val="dk1"/>
                </a:solidFill>
              </a:rPr>
              <a:t>Research and skill acquisition</a:t>
            </a:r>
            <a:endParaRPr sz="1200">
              <a:solidFill>
                <a:schemeClr val="dk1"/>
              </a:solidFill>
              <a:latin typeface="Arial"/>
              <a:ea typeface="Arial"/>
              <a:cs typeface="Arial"/>
              <a:sym typeface="Arial"/>
            </a:endParaRPr>
          </a:p>
        </p:txBody>
      </p:sp>
      <p:pic>
        <p:nvPicPr>
          <p:cNvPr id="586" name="Google Shape;586;p44" descr="Markierung mit einfarbiger Füllung"/>
          <p:cNvPicPr preferRelativeResize="0"/>
          <p:nvPr/>
        </p:nvPicPr>
        <p:blipFill>
          <a:blip r:embed="rId3">
            <a:alphaModFix/>
          </a:blip>
          <a:stretch>
            <a:fillRect/>
          </a:stretch>
        </p:blipFill>
        <p:spPr>
          <a:xfrm rot="10800000">
            <a:off x="7038605" y="2864989"/>
            <a:ext cx="685800" cy="685800"/>
          </a:xfrm>
          <a:prstGeom prst="rect">
            <a:avLst/>
          </a:prstGeom>
          <a:noFill/>
          <a:ln>
            <a:noFill/>
          </a:ln>
        </p:spPr>
      </p:pic>
      <p:sp>
        <p:nvSpPr>
          <p:cNvPr id="587" name="Google Shape;587;p44"/>
          <p:cNvSpPr txBox="1"/>
          <p:nvPr/>
        </p:nvSpPr>
        <p:spPr>
          <a:xfrm>
            <a:off x="6727651" y="2428500"/>
            <a:ext cx="13077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de" sz="1200">
                <a:solidFill>
                  <a:schemeClr val="dk1"/>
                </a:solidFill>
              </a:rPr>
              <a:t>Working prototype</a:t>
            </a:r>
            <a:endParaRPr sz="12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ROADMAP - NEXT STEPS</a:t>
            </a:r>
            <a:endParaRPr/>
          </a:p>
        </p:txBody>
      </p:sp>
      <p:sp>
        <p:nvSpPr>
          <p:cNvPr id="593" name="Google Shape;593;p45"/>
          <p:cNvSpPr txBox="1">
            <a:spLocks noGrp="1"/>
          </p:cNvSpPr>
          <p:nvPr>
            <p:ph type="sldNum" idx="12"/>
          </p:nvPr>
        </p:nvSpPr>
        <p:spPr>
          <a:xfrm>
            <a:off x="7038594"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a:t>21</a:t>
            </a:fld>
            <a:endParaRPr/>
          </a:p>
        </p:txBody>
      </p:sp>
      <p:sp>
        <p:nvSpPr>
          <p:cNvPr id="594" name="Google Shape;594;p45"/>
          <p:cNvSpPr txBox="1"/>
          <p:nvPr/>
        </p:nvSpPr>
        <p:spPr>
          <a:xfrm>
            <a:off x="138801" y="4767275"/>
            <a:ext cx="7443300" cy="273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b="0" i="0" u="none" strike="noStrike" cap="none">
                <a:solidFill>
                  <a:srgbClr val="888888"/>
                </a:solidFill>
                <a:latin typeface="Arial"/>
                <a:ea typeface="Arial"/>
                <a:cs typeface="Arial"/>
                <a:sym typeface="Arial"/>
              </a:rPr>
              <a:t>PROBLEM STATEMENT &gt; USE CASE &gt; EXPECTED OUTCOME &gt; APPROACH &gt; TECHNOLOGY STACK &gt; </a:t>
            </a:r>
            <a:r>
              <a:rPr lang="de" sz="900" b="1" i="0" u="none" strike="noStrike" cap="none">
                <a:solidFill>
                  <a:srgbClr val="F17829"/>
                </a:solidFill>
                <a:latin typeface="Arial"/>
                <a:ea typeface="Arial"/>
                <a:cs typeface="Arial"/>
                <a:sym typeface="Arial"/>
              </a:rPr>
              <a:t>ROADM</a:t>
            </a:r>
            <a:r>
              <a:rPr lang="de" sz="900" b="1">
                <a:solidFill>
                  <a:srgbClr val="F17829"/>
                </a:solidFill>
              </a:rPr>
              <a:t>AP &amp; NEXT STEPS</a:t>
            </a:r>
            <a:endParaRPr sz="900" b="1">
              <a:solidFill>
                <a:srgbClr val="F17829"/>
              </a:solidFill>
            </a:endParaRPr>
          </a:p>
        </p:txBody>
      </p:sp>
      <p:cxnSp>
        <p:nvCxnSpPr>
          <p:cNvPr id="596" name="Google Shape;596;p45"/>
          <p:cNvCxnSpPr/>
          <p:nvPr/>
        </p:nvCxnSpPr>
        <p:spPr>
          <a:xfrm>
            <a:off x="61722" y="1268016"/>
            <a:ext cx="5514600" cy="0"/>
          </a:xfrm>
          <a:prstGeom prst="straightConnector1">
            <a:avLst/>
          </a:prstGeom>
          <a:noFill/>
          <a:ln w="9525" cap="flat" cmpd="sng">
            <a:solidFill>
              <a:schemeClr val="accent2"/>
            </a:solidFill>
            <a:prstDash val="solid"/>
            <a:miter lim="800000"/>
            <a:headEnd type="none" w="sm" len="sm"/>
            <a:tailEnd type="none" w="sm" len="sm"/>
          </a:ln>
        </p:spPr>
      </p:cxnSp>
      <p:cxnSp>
        <p:nvCxnSpPr>
          <p:cNvPr id="597" name="Google Shape;597;p45"/>
          <p:cNvCxnSpPr/>
          <p:nvPr/>
        </p:nvCxnSpPr>
        <p:spPr>
          <a:xfrm>
            <a:off x="61722" y="1268016"/>
            <a:ext cx="8167800" cy="0"/>
          </a:xfrm>
          <a:prstGeom prst="straightConnector1">
            <a:avLst/>
          </a:prstGeom>
          <a:noFill/>
          <a:ln w="9525" cap="flat" cmpd="sng">
            <a:solidFill>
              <a:schemeClr val="accent2"/>
            </a:solidFill>
            <a:prstDash val="solid"/>
            <a:miter lim="800000"/>
            <a:headEnd type="none" w="sm" len="sm"/>
            <a:tailEnd type="none" w="sm" len="sm"/>
          </a:ln>
        </p:spPr>
      </p:cxnSp>
      <p:sp>
        <p:nvSpPr>
          <p:cNvPr id="598" name="Google Shape;598;p45"/>
          <p:cNvSpPr txBox="1">
            <a:spLocks noGrp="1"/>
          </p:cNvSpPr>
          <p:nvPr>
            <p:ph type="body" idx="1"/>
          </p:nvPr>
        </p:nvSpPr>
        <p:spPr>
          <a:xfrm>
            <a:off x="628650" y="1503869"/>
            <a:ext cx="7886700" cy="3263400"/>
          </a:xfrm>
          <a:prstGeom prst="rect">
            <a:avLst/>
          </a:prstGeom>
          <a:noFill/>
          <a:ln>
            <a:noFill/>
          </a:ln>
        </p:spPr>
        <p:txBody>
          <a:bodyPr spcFirstLastPara="1" wrap="square" lIns="68575" tIns="34275" rIns="68575" bIns="34275" anchor="t" anchorCtr="0">
            <a:normAutofit/>
          </a:bodyPr>
          <a:lstStyle/>
          <a:p>
            <a:pPr marL="457200" lvl="0" indent="-317500" algn="l" rtl="0">
              <a:lnSpc>
                <a:spcPct val="90000"/>
              </a:lnSpc>
              <a:spcBef>
                <a:spcPts val="0"/>
              </a:spcBef>
              <a:spcAft>
                <a:spcPts val="0"/>
              </a:spcAft>
              <a:buSzPts val="1400"/>
              <a:buFont typeface="Arial"/>
              <a:buChar char="•"/>
            </a:pPr>
            <a:r>
              <a:rPr lang="de" sz="1500">
                <a:latin typeface="Arial"/>
                <a:ea typeface="Arial"/>
                <a:cs typeface="Arial"/>
                <a:sym typeface="Arial"/>
              </a:rPr>
              <a:t>Setup the Llama 2 - 13b Chat model locally with llama.cpp</a:t>
            </a:r>
            <a:endParaRPr sz="1500">
              <a:latin typeface="Arial"/>
              <a:ea typeface="Arial"/>
              <a:cs typeface="Arial"/>
              <a:sym typeface="Arial"/>
            </a:endParaRPr>
          </a:p>
          <a:p>
            <a:pPr marL="0" lvl="0" indent="0" algn="l" rtl="0">
              <a:lnSpc>
                <a:spcPct val="90000"/>
              </a:lnSpc>
              <a:spcBef>
                <a:spcPts val="0"/>
              </a:spcBef>
              <a:spcAft>
                <a:spcPts val="0"/>
              </a:spcAft>
              <a:buNone/>
            </a:pPr>
            <a:endParaRPr sz="1500">
              <a:latin typeface="Arial"/>
              <a:ea typeface="Arial"/>
              <a:cs typeface="Arial"/>
              <a:sym typeface="Arial"/>
            </a:endParaRPr>
          </a:p>
          <a:p>
            <a:pPr marL="457200" lvl="0" indent="-323850" algn="l" rtl="0">
              <a:lnSpc>
                <a:spcPct val="90000"/>
              </a:lnSpc>
              <a:spcBef>
                <a:spcPts val="0"/>
              </a:spcBef>
              <a:spcAft>
                <a:spcPts val="0"/>
              </a:spcAft>
              <a:buSzPts val="1500"/>
              <a:buFont typeface="Arial"/>
              <a:buChar char="•"/>
            </a:pPr>
            <a:r>
              <a:rPr lang="de" sz="1500">
                <a:latin typeface="Arial"/>
                <a:ea typeface="Arial"/>
                <a:cs typeface="Arial"/>
                <a:sym typeface="Arial"/>
              </a:rPr>
              <a:t>Find and review related work</a:t>
            </a:r>
            <a:endParaRPr sz="1500">
              <a:latin typeface="Arial"/>
              <a:ea typeface="Arial"/>
              <a:cs typeface="Arial"/>
              <a:sym typeface="Arial"/>
            </a:endParaRPr>
          </a:p>
          <a:p>
            <a:pPr marL="0" lvl="0" indent="0" algn="l" rtl="0">
              <a:lnSpc>
                <a:spcPct val="90000"/>
              </a:lnSpc>
              <a:spcBef>
                <a:spcPts val="0"/>
              </a:spcBef>
              <a:spcAft>
                <a:spcPts val="0"/>
              </a:spcAft>
              <a:buNone/>
            </a:pPr>
            <a:endParaRPr sz="1500">
              <a:latin typeface="Arial"/>
              <a:ea typeface="Arial"/>
              <a:cs typeface="Arial"/>
              <a:sym typeface="Arial"/>
            </a:endParaRPr>
          </a:p>
          <a:p>
            <a:pPr marL="457200" lvl="0" indent="-323850" algn="l" rtl="0">
              <a:lnSpc>
                <a:spcPct val="90000"/>
              </a:lnSpc>
              <a:spcBef>
                <a:spcPts val="0"/>
              </a:spcBef>
              <a:spcAft>
                <a:spcPts val="0"/>
              </a:spcAft>
              <a:buSzPts val="1500"/>
              <a:buFont typeface="Arial"/>
              <a:buChar char="•"/>
            </a:pPr>
            <a:r>
              <a:rPr lang="de" sz="1500">
                <a:latin typeface="Arial"/>
                <a:ea typeface="Arial"/>
                <a:cs typeface="Arial"/>
                <a:sym typeface="Arial"/>
              </a:rPr>
              <a:t>Try different configurations to get familiar with the model</a:t>
            </a:r>
            <a:endParaRPr sz="1500">
              <a:latin typeface="Arial"/>
              <a:ea typeface="Arial"/>
              <a:cs typeface="Arial"/>
              <a:sym typeface="Arial"/>
            </a:endParaRPr>
          </a:p>
          <a:p>
            <a:pPr marL="0" lvl="0" indent="0" algn="l" rtl="0">
              <a:lnSpc>
                <a:spcPct val="90000"/>
              </a:lnSpc>
              <a:spcBef>
                <a:spcPts val="0"/>
              </a:spcBef>
              <a:spcAft>
                <a:spcPts val="0"/>
              </a:spcAft>
              <a:buNone/>
            </a:pPr>
            <a:endParaRPr sz="1500">
              <a:latin typeface="Arial"/>
              <a:ea typeface="Arial"/>
              <a:cs typeface="Arial"/>
              <a:sym typeface="Arial"/>
            </a:endParaRPr>
          </a:p>
          <a:p>
            <a:pPr marL="457200" lvl="0" indent="-323850" algn="l" rtl="0">
              <a:lnSpc>
                <a:spcPct val="90000"/>
              </a:lnSpc>
              <a:spcBef>
                <a:spcPts val="0"/>
              </a:spcBef>
              <a:spcAft>
                <a:spcPts val="0"/>
              </a:spcAft>
              <a:buSzPts val="1500"/>
              <a:buFont typeface="Arial"/>
              <a:buChar char="•"/>
            </a:pPr>
            <a:r>
              <a:rPr lang="de" sz="1500">
                <a:latin typeface="Arial"/>
                <a:ea typeface="Arial"/>
                <a:cs typeface="Arial"/>
                <a:sym typeface="Arial"/>
              </a:rPr>
              <a:t>Create different datasets for quality and quantity fine-tuning</a:t>
            </a:r>
            <a:endParaRPr sz="1500">
              <a:latin typeface="Arial"/>
              <a:ea typeface="Arial"/>
              <a:cs typeface="Arial"/>
              <a:sym typeface="Arial"/>
            </a:endParaRPr>
          </a:p>
          <a:p>
            <a:pPr marL="0" lvl="0" indent="0" algn="l" rtl="0">
              <a:lnSpc>
                <a:spcPct val="90000"/>
              </a:lnSpc>
              <a:spcBef>
                <a:spcPts val="0"/>
              </a:spcBef>
              <a:spcAft>
                <a:spcPts val="0"/>
              </a:spcAft>
              <a:buNone/>
            </a:pPr>
            <a:endParaRPr sz="1500">
              <a:latin typeface="Arial"/>
              <a:ea typeface="Arial"/>
              <a:cs typeface="Arial"/>
              <a:sym typeface="Arial"/>
            </a:endParaRPr>
          </a:p>
          <a:p>
            <a:pPr marL="457200" lvl="0" indent="-323850" algn="l" rtl="0">
              <a:lnSpc>
                <a:spcPct val="90000"/>
              </a:lnSpc>
              <a:spcBef>
                <a:spcPts val="0"/>
              </a:spcBef>
              <a:spcAft>
                <a:spcPts val="0"/>
              </a:spcAft>
              <a:buSzPts val="1500"/>
              <a:buFont typeface="Arial"/>
              <a:buChar char="•"/>
            </a:pPr>
            <a:r>
              <a:rPr lang="de" sz="1500">
                <a:latin typeface="Arial"/>
                <a:ea typeface="Arial"/>
                <a:cs typeface="Arial"/>
                <a:sym typeface="Arial"/>
              </a:rPr>
              <a:t>Create prompt templates for the agents</a:t>
            </a:r>
            <a:endParaRPr sz="1500">
              <a:latin typeface="Arial"/>
              <a:ea typeface="Arial"/>
              <a:cs typeface="Arial"/>
              <a:sym typeface="Arial"/>
            </a:endParaRPr>
          </a:p>
          <a:p>
            <a:pPr marL="0" lvl="0" indent="0" algn="l" rtl="0">
              <a:lnSpc>
                <a:spcPct val="90000"/>
              </a:lnSpc>
              <a:spcBef>
                <a:spcPts val="0"/>
              </a:spcBef>
              <a:spcAft>
                <a:spcPts val="0"/>
              </a:spcAft>
              <a:buNone/>
            </a:pPr>
            <a:endParaRPr sz="1500">
              <a:latin typeface="Arial"/>
              <a:ea typeface="Arial"/>
              <a:cs typeface="Arial"/>
              <a:sym typeface="Arial"/>
            </a:endParaRPr>
          </a:p>
          <a:p>
            <a:pPr marL="457200" lvl="0" indent="-323850" algn="l" rtl="0">
              <a:lnSpc>
                <a:spcPct val="90000"/>
              </a:lnSpc>
              <a:spcBef>
                <a:spcPts val="0"/>
              </a:spcBef>
              <a:spcAft>
                <a:spcPts val="0"/>
              </a:spcAft>
              <a:buSzPts val="1500"/>
              <a:buFont typeface="Arial"/>
              <a:buChar char="•"/>
            </a:pPr>
            <a:r>
              <a:rPr lang="de" sz="1500">
                <a:latin typeface="Arial"/>
                <a:ea typeface="Arial"/>
                <a:cs typeface="Arial"/>
                <a:sym typeface="Arial"/>
              </a:rPr>
              <a:t>Get </a:t>
            </a:r>
            <a:r>
              <a:rPr lang="de" sz="1400">
                <a:latin typeface="Arial"/>
                <a:ea typeface="Arial"/>
                <a:cs typeface="Arial"/>
                <a:sym typeface="Arial"/>
              </a:rPr>
              <a:t>AP US History </a:t>
            </a:r>
            <a:r>
              <a:rPr lang="de" sz="1500">
                <a:latin typeface="Arial"/>
                <a:ea typeface="Arial"/>
                <a:cs typeface="Arial"/>
                <a:sym typeface="Arial"/>
              </a:rPr>
              <a:t>exams, remove the parts which are not MC</a:t>
            </a:r>
            <a:endParaRPr sz="1500">
              <a:latin typeface="Arial"/>
              <a:ea typeface="Arial"/>
              <a:cs typeface="Arial"/>
              <a:sym typeface="Arial"/>
            </a:endParaRPr>
          </a:p>
          <a:p>
            <a:pPr marL="0" lvl="0" indent="0" algn="l" rtl="0">
              <a:lnSpc>
                <a:spcPct val="90000"/>
              </a:lnSpc>
              <a:spcBef>
                <a:spcPts val="0"/>
              </a:spcBef>
              <a:spcAft>
                <a:spcPts val="0"/>
              </a:spcAft>
              <a:buNone/>
            </a:pPr>
            <a:endParaRPr sz="1500">
              <a:latin typeface="Arial"/>
              <a:ea typeface="Arial"/>
              <a:cs typeface="Arial"/>
              <a:sym typeface="Arial"/>
            </a:endParaRPr>
          </a:p>
          <a:p>
            <a:pPr marL="457200" lvl="0" indent="-323850" algn="l" rtl="0">
              <a:lnSpc>
                <a:spcPct val="90000"/>
              </a:lnSpc>
              <a:spcBef>
                <a:spcPts val="0"/>
              </a:spcBef>
              <a:spcAft>
                <a:spcPts val="0"/>
              </a:spcAft>
              <a:buSzPts val="1500"/>
              <a:buFont typeface="Arial"/>
              <a:buChar char="•"/>
            </a:pPr>
            <a:r>
              <a:rPr lang="de" sz="1500">
                <a:latin typeface="Arial"/>
                <a:ea typeface="Arial"/>
                <a:cs typeface="Arial"/>
                <a:sym typeface="Arial"/>
              </a:rPr>
              <a:t>Set up Chroma - LlamaIndex stack</a:t>
            </a:r>
            <a:endParaRPr sz="1500">
              <a:latin typeface="Arial"/>
              <a:ea typeface="Arial"/>
              <a:cs typeface="Arial"/>
              <a:sym typeface="Arial"/>
            </a:endParaRPr>
          </a:p>
          <a:p>
            <a:pPr marL="0" lvl="0" indent="0" algn="l" rtl="0">
              <a:lnSpc>
                <a:spcPct val="90000"/>
              </a:lnSpc>
              <a:spcBef>
                <a:spcPts val="0"/>
              </a:spcBef>
              <a:spcAft>
                <a:spcPts val="0"/>
              </a:spcAft>
              <a:buNone/>
            </a:pPr>
            <a:endParaRPr sz="1500">
              <a:latin typeface="Arial"/>
              <a:ea typeface="Arial"/>
              <a:cs typeface="Arial"/>
              <a:sym typeface="Arial"/>
            </a:endParaRPr>
          </a:p>
          <a:p>
            <a:pPr marL="457200" lvl="0" indent="-323850" algn="l" rtl="0">
              <a:lnSpc>
                <a:spcPct val="90000"/>
              </a:lnSpc>
              <a:spcBef>
                <a:spcPts val="0"/>
              </a:spcBef>
              <a:spcAft>
                <a:spcPts val="0"/>
              </a:spcAft>
              <a:buSzPts val="1500"/>
              <a:buFont typeface="Arial"/>
              <a:buChar char="•"/>
            </a:pPr>
            <a:r>
              <a:rPr lang="de" sz="1500">
                <a:latin typeface="Arial"/>
                <a:ea typeface="Arial"/>
                <a:cs typeface="Arial"/>
                <a:sym typeface="Arial"/>
              </a:rPr>
              <a:t>Try first embedding process</a:t>
            </a:r>
            <a:endParaRPr sz="1500">
              <a:latin typeface="Arial"/>
              <a:ea typeface="Arial"/>
              <a:cs typeface="Arial"/>
              <a:sym typeface="Arial"/>
            </a:endParaRPr>
          </a:p>
        </p:txBody>
      </p:sp>
      <p:pic>
        <p:nvPicPr>
          <p:cNvPr id="599" name="Google Shape;599;p45"/>
          <p:cNvPicPr preferRelativeResize="0"/>
          <p:nvPr/>
        </p:nvPicPr>
        <p:blipFill>
          <a:blip r:embed="rId3">
            <a:alphaModFix/>
          </a:blip>
          <a:stretch>
            <a:fillRect/>
          </a:stretch>
        </p:blipFill>
        <p:spPr>
          <a:xfrm>
            <a:off x="6283027" y="1409002"/>
            <a:ext cx="471925" cy="471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References</a:t>
            </a:r>
            <a:endParaRPr/>
          </a:p>
        </p:txBody>
      </p:sp>
      <p:cxnSp>
        <p:nvCxnSpPr>
          <p:cNvPr id="620" name="Google Shape;620;p48"/>
          <p:cNvCxnSpPr/>
          <p:nvPr/>
        </p:nvCxnSpPr>
        <p:spPr>
          <a:xfrm>
            <a:off x="61722" y="1268016"/>
            <a:ext cx="5514600" cy="0"/>
          </a:xfrm>
          <a:prstGeom prst="straightConnector1">
            <a:avLst/>
          </a:prstGeom>
          <a:noFill/>
          <a:ln w="9525" cap="flat" cmpd="sng">
            <a:solidFill>
              <a:schemeClr val="accent2"/>
            </a:solidFill>
            <a:prstDash val="solid"/>
            <a:miter lim="800000"/>
            <a:headEnd type="none" w="sm" len="sm"/>
            <a:tailEnd type="none" w="sm" len="sm"/>
          </a:ln>
        </p:spPr>
      </p:cxnSp>
      <p:cxnSp>
        <p:nvCxnSpPr>
          <p:cNvPr id="621" name="Google Shape;621;p48"/>
          <p:cNvCxnSpPr/>
          <p:nvPr/>
        </p:nvCxnSpPr>
        <p:spPr>
          <a:xfrm>
            <a:off x="61722" y="1268016"/>
            <a:ext cx="8167800" cy="0"/>
          </a:xfrm>
          <a:prstGeom prst="straightConnector1">
            <a:avLst/>
          </a:prstGeom>
          <a:noFill/>
          <a:ln w="9525" cap="flat" cmpd="sng">
            <a:solidFill>
              <a:schemeClr val="accent2"/>
            </a:solidFill>
            <a:prstDash val="solid"/>
            <a:miter lim="800000"/>
            <a:headEnd type="none" w="sm" len="sm"/>
            <a:tailEnd type="none" w="sm" len="sm"/>
          </a:ln>
        </p:spPr>
      </p:cxnSp>
      <p:sp>
        <p:nvSpPr>
          <p:cNvPr id="622" name="Google Shape;622;p48"/>
          <p:cNvSpPr txBox="1">
            <a:spLocks noGrp="1"/>
          </p:cNvSpPr>
          <p:nvPr>
            <p:ph type="body" idx="1"/>
          </p:nvPr>
        </p:nvSpPr>
        <p:spPr>
          <a:xfrm>
            <a:off x="61725" y="1385956"/>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None/>
            </a:pPr>
            <a:r>
              <a:rPr lang="de" sz="1500">
                <a:latin typeface="Arial"/>
                <a:ea typeface="Arial"/>
                <a:cs typeface="Arial"/>
                <a:sym typeface="Arial"/>
              </a:rPr>
              <a:t>[1] Hugo Touvron et al., Llama  2: Open Foundation and Fine-Tuned Chat Models. </a:t>
            </a:r>
            <a:endParaRPr sz="1500">
              <a:uFill>
                <a:noFill/>
              </a:uFill>
              <a:latin typeface="Arial"/>
              <a:ea typeface="Arial"/>
              <a:cs typeface="Arial"/>
              <a:sym typeface="Arial"/>
              <a:hlinkClick r:id="rId3"/>
            </a:endParaRPr>
          </a:p>
          <a:p>
            <a:pPr marL="0" lvl="0" indent="0" algn="l" rtl="0">
              <a:lnSpc>
                <a:spcPct val="115000"/>
              </a:lnSpc>
              <a:spcBef>
                <a:spcPts val="0"/>
              </a:spcBef>
              <a:spcAft>
                <a:spcPts val="0"/>
              </a:spcAft>
              <a:buNone/>
            </a:pPr>
            <a:r>
              <a:rPr lang="de" sz="1500">
                <a:uFill>
                  <a:noFill/>
                </a:uFill>
                <a:latin typeface="Arial"/>
                <a:ea typeface="Arial"/>
                <a:cs typeface="Arial"/>
                <a:sym typeface="Arial"/>
                <a:hlinkClick r:id="rId3"/>
              </a:rPr>
              <a:t>     </a:t>
            </a:r>
            <a:r>
              <a:rPr lang="de" sz="1500">
                <a:highlight>
                  <a:srgbClr val="FFFFFF"/>
                </a:highlight>
                <a:uFill>
                  <a:noFill/>
                </a:uFill>
                <a:latin typeface="Arial"/>
                <a:ea typeface="Arial"/>
                <a:cs typeface="Arial"/>
                <a:sym typeface="Arial"/>
                <a:hlinkClick r:id="rId3"/>
              </a:rPr>
              <a:t>https://doi.org/10.48550/arXiv.2307.09288</a:t>
            </a:r>
            <a:endParaRPr sz="1500">
              <a:highlight>
                <a:srgbClr val="FFFFFF"/>
              </a:highlight>
              <a:latin typeface="Arial"/>
              <a:ea typeface="Arial"/>
              <a:cs typeface="Arial"/>
              <a:sym typeface="Arial"/>
            </a:endParaRPr>
          </a:p>
          <a:p>
            <a:pPr marL="0" lvl="0" indent="0" algn="l" rtl="0">
              <a:lnSpc>
                <a:spcPct val="100000"/>
              </a:lnSpc>
              <a:spcBef>
                <a:spcPts val="0"/>
              </a:spcBef>
              <a:spcAft>
                <a:spcPts val="0"/>
              </a:spcAft>
              <a:buNone/>
            </a:pPr>
            <a:endParaRPr sz="900">
              <a:solidFill>
                <a:srgbClr val="000000"/>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de" sz="1500">
                <a:latin typeface="Arial"/>
                <a:ea typeface="Arial"/>
                <a:cs typeface="Arial"/>
                <a:sym typeface="Arial"/>
              </a:rPr>
              <a:t> </a:t>
            </a:r>
            <a:endParaRPr sz="15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PROBLEM STATEMENT</a:t>
            </a:r>
            <a:endParaRPr/>
          </a:p>
        </p:txBody>
      </p:sp>
      <p:sp>
        <p:nvSpPr>
          <p:cNvPr id="168" name="Google Shape;168;p27"/>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b="1">
                <a:solidFill>
                  <a:srgbClr val="F17829"/>
                </a:solidFill>
                <a:latin typeface="Arial"/>
                <a:ea typeface="Arial"/>
                <a:cs typeface="Arial"/>
                <a:sym typeface="Arial"/>
              </a:rPr>
              <a:t>3</a:t>
            </a:fld>
            <a:endParaRPr b="1">
              <a:solidFill>
                <a:srgbClr val="F17829"/>
              </a:solidFill>
              <a:latin typeface="Arial"/>
              <a:ea typeface="Arial"/>
              <a:cs typeface="Arial"/>
              <a:sym typeface="Arial"/>
            </a:endParaRPr>
          </a:p>
        </p:txBody>
      </p:sp>
      <p:sp>
        <p:nvSpPr>
          <p:cNvPr id="169" name="Google Shape;169;p27"/>
          <p:cNvSpPr txBox="1"/>
          <p:nvPr/>
        </p:nvSpPr>
        <p:spPr>
          <a:xfrm>
            <a:off x="138800" y="4767275"/>
            <a:ext cx="7310400" cy="273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b="1" i="0" u="none" strike="noStrike" cap="none">
                <a:solidFill>
                  <a:srgbClr val="F17829"/>
                </a:solidFill>
                <a:latin typeface="Arial"/>
                <a:ea typeface="Arial"/>
                <a:cs typeface="Arial"/>
                <a:sym typeface="Arial"/>
              </a:rPr>
              <a:t>PROBLEM STATEMENT </a:t>
            </a:r>
            <a:r>
              <a:rPr lang="de" sz="900" b="0" i="0" u="none" strike="noStrike" cap="none">
                <a:solidFill>
                  <a:srgbClr val="888888"/>
                </a:solidFill>
                <a:latin typeface="Arial"/>
                <a:ea typeface="Arial"/>
                <a:cs typeface="Arial"/>
                <a:sym typeface="Arial"/>
              </a:rPr>
              <a:t>&gt; USE CASE &gt; EXPECTED OUTCOME &gt; APPROACH &gt; TECHNOLOGY STACK &gt; ROADMAP &amp; NEXT STEPS</a:t>
            </a:r>
            <a:endParaRPr sz="900" b="0" i="0" u="none" strike="noStrike" cap="none">
              <a:solidFill>
                <a:srgbClr val="888888"/>
              </a:solidFill>
              <a:latin typeface="Arial"/>
              <a:ea typeface="Arial"/>
              <a:cs typeface="Arial"/>
              <a:sym typeface="Arial"/>
            </a:endParaRPr>
          </a:p>
        </p:txBody>
      </p:sp>
      <p:cxnSp>
        <p:nvCxnSpPr>
          <p:cNvPr id="170" name="Google Shape;170;p27"/>
          <p:cNvCxnSpPr/>
          <p:nvPr/>
        </p:nvCxnSpPr>
        <p:spPr>
          <a:xfrm>
            <a:off x="61722" y="1268016"/>
            <a:ext cx="5514594" cy="0"/>
          </a:xfrm>
          <a:prstGeom prst="straightConnector1">
            <a:avLst/>
          </a:prstGeom>
          <a:noFill/>
          <a:ln w="9525" cap="flat" cmpd="sng">
            <a:solidFill>
              <a:schemeClr val="accent2"/>
            </a:solidFill>
            <a:prstDash val="solid"/>
            <a:miter lim="800000"/>
            <a:headEnd type="none" w="sm" len="sm"/>
            <a:tailEnd type="none" w="sm" len="sm"/>
          </a:ln>
        </p:spPr>
      </p:cxnSp>
      <p:cxnSp>
        <p:nvCxnSpPr>
          <p:cNvPr id="171" name="Google Shape;171;p27"/>
          <p:cNvCxnSpPr/>
          <p:nvPr/>
        </p:nvCxnSpPr>
        <p:spPr>
          <a:xfrm>
            <a:off x="61722" y="1268016"/>
            <a:ext cx="8167878" cy="0"/>
          </a:xfrm>
          <a:prstGeom prst="straightConnector1">
            <a:avLst/>
          </a:prstGeom>
          <a:noFill/>
          <a:ln w="9525" cap="flat" cmpd="sng">
            <a:solidFill>
              <a:schemeClr val="accent2"/>
            </a:solidFill>
            <a:prstDash val="solid"/>
            <a:miter lim="800000"/>
            <a:headEnd type="none" w="sm" len="sm"/>
            <a:tailEnd type="none" w="sm" len="sm"/>
          </a:ln>
        </p:spPr>
      </p:cxnSp>
      <p:grpSp>
        <p:nvGrpSpPr>
          <p:cNvPr id="172" name="Google Shape;172;p27"/>
          <p:cNvGrpSpPr/>
          <p:nvPr/>
        </p:nvGrpSpPr>
        <p:grpSpPr>
          <a:xfrm>
            <a:off x="350889" y="1497354"/>
            <a:ext cx="7463206" cy="2187591"/>
            <a:chOff x="1470558" y="-176862"/>
            <a:chExt cx="5981091" cy="2994648"/>
          </a:xfrm>
        </p:grpSpPr>
        <p:sp>
          <p:nvSpPr>
            <p:cNvPr id="173" name="Google Shape;173;p27"/>
            <p:cNvSpPr/>
            <p:nvPr/>
          </p:nvSpPr>
          <p:spPr>
            <a:xfrm>
              <a:off x="1580850" y="34805"/>
              <a:ext cx="5772000" cy="696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4" name="Google Shape;174;p27"/>
            <p:cNvSpPr txBox="1"/>
            <p:nvPr/>
          </p:nvSpPr>
          <p:spPr>
            <a:xfrm>
              <a:off x="1580850" y="-176862"/>
              <a:ext cx="5772000" cy="6960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None/>
              </a:pPr>
              <a:r>
                <a:rPr lang="de" sz="2100">
                  <a:solidFill>
                    <a:schemeClr val="dk1"/>
                  </a:solidFill>
                </a:rPr>
                <a:t>The importance of quality vs. quantity in learning</a:t>
              </a:r>
              <a:endParaRPr sz="2100" b="0" i="0" u="none" strike="noStrike" cap="none">
                <a:solidFill>
                  <a:schemeClr val="dk1"/>
                </a:solidFill>
                <a:latin typeface="Calibri"/>
                <a:ea typeface="Calibri"/>
                <a:cs typeface="Calibri"/>
                <a:sym typeface="Calibri"/>
              </a:endParaRPr>
            </a:p>
          </p:txBody>
        </p:sp>
        <p:cxnSp>
          <p:nvCxnSpPr>
            <p:cNvPr id="175" name="Google Shape;175;p27"/>
            <p:cNvCxnSpPr/>
            <p:nvPr/>
          </p:nvCxnSpPr>
          <p:spPr>
            <a:xfrm>
              <a:off x="1470558" y="625072"/>
              <a:ext cx="58821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76" name="Google Shape;176;p27"/>
            <p:cNvSpPr/>
            <p:nvPr/>
          </p:nvSpPr>
          <p:spPr>
            <a:xfrm>
              <a:off x="1580850" y="765710"/>
              <a:ext cx="5772000" cy="696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7" name="Google Shape;177;p27"/>
            <p:cNvSpPr txBox="1"/>
            <p:nvPr/>
          </p:nvSpPr>
          <p:spPr>
            <a:xfrm>
              <a:off x="1580850" y="765710"/>
              <a:ext cx="5772000" cy="6960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None/>
              </a:pPr>
              <a:r>
                <a:rPr lang="de" sz="2100">
                  <a:solidFill>
                    <a:schemeClr val="dk1"/>
                  </a:solidFill>
                </a:rPr>
                <a:t>Implications of quality &amp; quantity for human learning</a:t>
              </a:r>
              <a:endParaRPr sz="2100" b="0" i="0" u="none" strike="noStrike" cap="none">
                <a:solidFill>
                  <a:schemeClr val="dk1"/>
                </a:solidFill>
                <a:latin typeface="Arial"/>
                <a:ea typeface="Arial"/>
                <a:cs typeface="Arial"/>
                <a:sym typeface="Arial"/>
              </a:endParaRPr>
            </a:p>
          </p:txBody>
        </p:sp>
        <p:cxnSp>
          <p:nvCxnSpPr>
            <p:cNvPr id="178" name="Google Shape;178;p27"/>
            <p:cNvCxnSpPr/>
            <p:nvPr/>
          </p:nvCxnSpPr>
          <p:spPr>
            <a:xfrm>
              <a:off x="1470558" y="1567643"/>
              <a:ext cx="58821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79" name="Google Shape;179;p27"/>
            <p:cNvSpPr/>
            <p:nvPr/>
          </p:nvSpPr>
          <p:spPr>
            <a:xfrm>
              <a:off x="1580850" y="1496615"/>
              <a:ext cx="5772000" cy="696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0" name="Google Shape;180;p27"/>
            <p:cNvSpPr txBox="1"/>
            <p:nvPr/>
          </p:nvSpPr>
          <p:spPr>
            <a:xfrm>
              <a:off x="1569549" y="1708305"/>
              <a:ext cx="5882100" cy="9858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None/>
              </a:pPr>
              <a:r>
                <a:rPr lang="de" sz="2100">
                  <a:solidFill>
                    <a:schemeClr val="dk1"/>
                  </a:solidFill>
                </a:rPr>
                <a:t>Central question: If we could only focus on one, </a:t>
              </a:r>
              <a:endParaRPr sz="2100">
                <a:solidFill>
                  <a:schemeClr val="dk1"/>
                </a:solidFill>
              </a:endParaRPr>
            </a:p>
            <a:p>
              <a:pPr marL="0" lvl="0" indent="0" algn="l" rtl="0">
                <a:lnSpc>
                  <a:spcPct val="115000"/>
                </a:lnSpc>
                <a:spcBef>
                  <a:spcPts val="0"/>
                </a:spcBef>
                <a:spcAft>
                  <a:spcPts val="0"/>
                </a:spcAft>
                <a:buNone/>
              </a:pPr>
              <a:r>
                <a:rPr lang="de" sz="2100">
                  <a:solidFill>
                    <a:schemeClr val="dk1"/>
                  </a:solidFill>
                </a:rPr>
                <a:t>should quality or quantity be of more Importance?</a:t>
              </a:r>
              <a:endParaRPr sz="2100">
                <a:solidFill>
                  <a:schemeClr val="dk1"/>
                </a:solidFill>
              </a:endParaRPr>
            </a:p>
            <a:p>
              <a:pPr marL="0" marR="0" lvl="0" indent="0" algn="l" rtl="0">
                <a:lnSpc>
                  <a:spcPct val="90000"/>
                </a:lnSpc>
                <a:spcBef>
                  <a:spcPts val="0"/>
                </a:spcBef>
                <a:spcAft>
                  <a:spcPts val="0"/>
                </a:spcAft>
                <a:buClr>
                  <a:schemeClr val="dk1"/>
                </a:buClr>
                <a:buSzPts val="2100"/>
                <a:buFont typeface="Arial"/>
                <a:buNone/>
              </a:pPr>
              <a:r>
                <a:rPr lang="de" sz="2100">
                  <a:solidFill>
                    <a:schemeClr val="dk1"/>
                  </a:solidFill>
                </a:rPr>
                <a:t>	</a:t>
              </a:r>
              <a:endParaRPr sz="2100">
                <a:solidFill>
                  <a:schemeClr val="dk1"/>
                </a:solidFill>
              </a:endParaRPr>
            </a:p>
            <a:p>
              <a:pPr marL="0" marR="0" lvl="0" indent="0" algn="l" rtl="0">
                <a:lnSpc>
                  <a:spcPct val="90000"/>
                </a:lnSpc>
                <a:spcBef>
                  <a:spcPts val="0"/>
                </a:spcBef>
                <a:spcAft>
                  <a:spcPts val="0"/>
                </a:spcAft>
                <a:buClr>
                  <a:schemeClr val="dk1"/>
                </a:buClr>
                <a:buSzPts val="2100"/>
                <a:buFont typeface="Arial"/>
                <a:buNone/>
              </a:pPr>
              <a:r>
                <a:rPr lang="de" sz="2100">
                  <a:solidFill>
                    <a:schemeClr val="dk1"/>
                  </a:solidFill>
                </a:rPr>
                <a:t>	</a:t>
              </a:r>
              <a:endParaRPr sz="2100">
                <a:solidFill>
                  <a:schemeClr val="dk1"/>
                </a:solidFill>
              </a:endParaRPr>
            </a:p>
          </p:txBody>
        </p:sp>
        <p:cxnSp>
          <p:nvCxnSpPr>
            <p:cNvPr id="181" name="Google Shape;181;p27"/>
            <p:cNvCxnSpPr/>
            <p:nvPr/>
          </p:nvCxnSpPr>
          <p:spPr>
            <a:xfrm>
              <a:off x="1470558" y="2817787"/>
              <a:ext cx="58821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PROBLEM STATEMENT</a:t>
            </a:r>
            <a:endParaRPr/>
          </a:p>
        </p:txBody>
      </p:sp>
      <p:sp>
        <p:nvSpPr>
          <p:cNvPr id="188" name="Google Shape;188;p28"/>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sz="1100" b="1">
                <a:solidFill>
                  <a:srgbClr val="F17829"/>
                </a:solidFill>
                <a:latin typeface="Arial"/>
                <a:ea typeface="Arial"/>
                <a:cs typeface="Arial"/>
                <a:sym typeface="Arial"/>
              </a:rPr>
              <a:t>4</a:t>
            </a:fld>
            <a:endParaRPr sz="1100" b="1">
              <a:solidFill>
                <a:srgbClr val="F17829"/>
              </a:solidFill>
              <a:latin typeface="Arial"/>
              <a:ea typeface="Arial"/>
              <a:cs typeface="Arial"/>
              <a:sym typeface="Arial"/>
            </a:endParaRPr>
          </a:p>
        </p:txBody>
      </p:sp>
      <p:sp>
        <p:nvSpPr>
          <p:cNvPr id="189" name="Google Shape;189;p28"/>
          <p:cNvSpPr txBox="1"/>
          <p:nvPr/>
        </p:nvSpPr>
        <p:spPr>
          <a:xfrm>
            <a:off x="138792" y="4767263"/>
            <a:ext cx="7458348" cy="273844"/>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b="1" i="0" u="none" strike="noStrike" cap="none">
                <a:solidFill>
                  <a:srgbClr val="F17829"/>
                </a:solidFill>
                <a:latin typeface="Arial"/>
                <a:ea typeface="Arial"/>
                <a:cs typeface="Arial"/>
                <a:sym typeface="Arial"/>
              </a:rPr>
              <a:t>PROBLEM STATEMENT </a:t>
            </a:r>
            <a:r>
              <a:rPr lang="de" sz="900" b="0" i="0" u="none" strike="noStrike" cap="none">
                <a:solidFill>
                  <a:srgbClr val="888888"/>
                </a:solidFill>
                <a:latin typeface="Arial"/>
                <a:ea typeface="Arial"/>
                <a:cs typeface="Arial"/>
                <a:sym typeface="Arial"/>
              </a:rPr>
              <a:t>&gt; USE CASE &gt; EXPECTED OUTCOME &gt; APPROACH &gt; TECHNOLOGY STACK &gt; ROADMAP &amp; NEXT STEPS</a:t>
            </a:r>
            <a:endParaRPr sz="900" b="0" i="0" u="none" strike="noStrike" cap="none">
              <a:solidFill>
                <a:srgbClr val="888888"/>
              </a:solidFill>
              <a:latin typeface="Arial"/>
              <a:ea typeface="Arial"/>
              <a:cs typeface="Arial"/>
              <a:sym typeface="Arial"/>
            </a:endParaRPr>
          </a:p>
        </p:txBody>
      </p:sp>
      <p:cxnSp>
        <p:nvCxnSpPr>
          <p:cNvPr id="190" name="Google Shape;190;p28"/>
          <p:cNvCxnSpPr/>
          <p:nvPr/>
        </p:nvCxnSpPr>
        <p:spPr>
          <a:xfrm>
            <a:off x="61722" y="1268016"/>
            <a:ext cx="5514594" cy="0"/>
          </a:xfrm>
          <a:prstGeom prst="straightConnector1">
            <a:avLst/>
          </a:prstGeom>
          <a:noFill/>
          <a:ln w="9525" cap="flat" cmpd="sng">
            <a:solidFill>
              <a:schemeClr val="accent2"/>
            </a:solidFill>
            <a:prstDash val="solid"/>
            <a:miter lim="800000"/>
            <a:headEnd type="none" w="sm" len="sm"/>
            <a:tailEnd type="none" w="sm" len="sm"/>
          </a:ln>
        </p:spPr>
      </p:cxnSp>
      <p:cxnSp>
        <p:nvCxnSpPr>
          <p:cNvPr id="191" name="Google Shape;191;p28"/>
          <p:cNvCxnSpPr/>
          <p:nvPr/>
        </p:nvCxnSpPr>
        <p:spPr>
          <a:xfrm>
            <a:off x="61722" y="1268016"/>
            <a:ext cx="8167878" cy="0"/>
          </a:xfrm>
          <a:prstGeom prst="straightConnector1">
            <a:avLst/>
          </a:prstGeom>
          <a:noFill/>
          <a:ln w="9525" cap="flat" cmpd="sng">
            <a:solidFill>
              <a:schemeClr val="accent2"/>
            </a:solidFill>
            <a:prstDash val="solid"/>
            <a:miter lim="800000"/>
            <a:headEnd type="none" w="sm" len="sm"/>
            <a:tailEnd type="none" w="sm" len="sm"/>
          </a:ln>
        </p:spPr>
      </p:cxnSp>
      <p:pic>
        <p:nvPicPr>
          <p:cNvPr id="192" name="Google Shape;192;p28" descr="Lupe mit einfarbiger Füllung"/>
          <p:cNvPicPr preferRelativeResize="0"/>
          <p:nvPr/>
        </p:nvPicPr>
        <p:blipFill rotWithShape="1">
          <a:blip r:embed="rId3">
            <a:alphaModFix/>
          </a:blip>
          <a:srcRect/>
          <a:stretch/>
        </p:blipFill>
        <p:spPr>
          <a:xfrm>
            <a:off x="5455808" y="1526658"/>
            <a:ext cx="1359545" cy="1359545"/>
          </a:xfrm>
          <a:prstGeom prst="rect">
            <a:avLst/>
          </a:prstGeom>
          <a:noFill/>
          <a:ln>
            <a:noFill/>
          </a:ln>
        </p:spPr>
      </p:pic>
      <p:sp>
        <p:nvSpPr>
          <p:cNvPr id="193" name="Google Shape;193;p28"/>
          <p:cNvSpPr/>
          <p:nvPr/>
        </p:nvSpPr>
        <p:spPr>
          <a:xfrm>
            <a:off x="5686570" y="1893935"/>
            <a:ext cx="626011" cy="415526"/>
          </a:xfrm>
          <a:custGeom>
            <a:avLst/>
            <a:gdLst/>
            <a:ahLst/>
            <a:cxnLst/>
            <a:rect l="l" t="t" r="r" b="b"/>
            <a:pathLst>
              <a:path w="834682" h="554034" extrusionOk="0">
                <a:moveTo>
                  <a:pt x="833730" y="437829"/>
                </a:moveTo>
                <a:lnTo>
                  <a:pt x="805155" y="129219"/>
                </a:lnTo>
                <a:cubicBezTo>
                  <a:pt x="804203" y="119694"/>
                  <a:pt x="795630" y="112074"/>
                  <a:pt x="786105" y="112074"/>
                </a:cubicBezTo>
                <a:cubicBezTo>
                  <a:pt x="782295" y="112074"/>
                  <a:pt x="776580" y="112074"/>
                  <a:pt x="771818" y="112074"/>
                </a:cubicBezTo>
                <a:lnTo>
                  <a:pt x="767055" y="56829"/>
                </a:lnTo>
                <a:lnTo>
                  <a:pt x="749910" y="55877"/>
                </a:lnTo>
                <a:cubicBezTo>
                  <a:pt x="735623" y="54924"/>
                  <a:pt x="721335" y="55877"/>
                  <a:pt x="708000" y="56829"/>
                </a:cubicBezTo>
                <a:lnTo>
                  <a:pt x="703238" y="5394"/>
                </a:lnTo>
                <a:lnTo>
                  <a:pt x="688950" y="2537"/>
                </a:lnTo>
                <a:cubicBezTo>
                  <a:pt x="588938" y="-9846"/>
                  <a:pt x="488925" y="23492"/>
                  <a:pt x="416535" y="93977"/>
                </a:cubicBezTo>
                <a:cubicBezTo>
                  <a:pt x="344145" y="23492"/>
                  <a:pt x="244133" y="-9846"/>
                  <a:pt x="144120" y="2537"/>
                </a:cubicBezTo>
                <a:lnTo>
                  <a:pt x="129833" y="5394"/>
                </a:lnTo>
                <a:lnTo>
                  <a:pt x="125070" y="56829"/>
                </a:lnTo>
                <a:cubicBezTo>
                  <a:pt x="110783" y="55877"/>
                  <a:pt x="97448" y="54924"/>
                  <a:pt x="83160" y="55877"/>
                </a:cubicBezTo>
                <a:lnTo>
                  <a:pt x="66968" y="56829"/>
                </a:lnTo>
                <a:lnTo>
                  <a:pt x="62205" y="112074"/>
                </a:lnTo>
                <a:cubicBezTo>
                  <a:pt x="56490" y="112074"/>
                  <a:pt x="51728" y="112074"/>
                  <a:pt x="47918" y="112074"/>
                </a:cubicBezTo>
                <a:cubicBezTo>
                  <a:pt x="38393" y="112074"/>
                  <a:pt x="29820" y="119694"/>
                  <a:pt x="28868" y="129219"/>
                </a:cubicBezTo>
                <a:lnTo>
                  <a:pt x="293" y="437829"/>
                </a:lnTo>
                <a:cubicBezTo>
                  <a:pt x="-1612" y="448307"/>
                  <a:pt x="6008" y="457832"/>
                  <a:pt x="16485" y="458784"/>
                </a:cubicBezTo>
                <a:cubicBezTo>
                  <a:pt x="17438" y="458784"/>
                  <a:pt x="18390" y="458784"/>
                  <a:pt x="19343" y="458784"/>
                </a:cubicBezTo>
                <a:cubicBezTo>
                  <a:pt x="77445" y="456879"/>
                  <a:pt x="240323" y="460689"/>
                  <a:pt x="372720" y="547367"/>
                </a:cubicBezTo>
                <a:cubicBezTo>
                  <a:pt x="379388" y="551177"/>
                  <a:pt x="386055" y="554034"/>
                  <a:pt x="393675" y="554034"/>
                </a:cubicBezTo>
                <a:lnTo>
                  <a:pt x="441300" y="554034"/>
                </a:lnTo>
                <a:cubicBezTo>
                  <a:pt x="448920" y="554034"/>
                  <a:pt x="455588" y="552129"/>
                  <a:pt x="461303" y="548319"/>
                </a:cubicBezTo>
                <a:cubicBezTo>
                  <a:pt x="600368" y="461642"/>
                  <a:pt x="758483" y="457832"/>
                  <a:pt x="814680" y="459737"/>
                </a:cubicBezTo>
                <a:cubicBezTo>
                  <a:pt x="825158" y="459737"/>
                  <a:pt x="833730" y="452117"/>
                  <a:pt x="834683" y="441639"/>
                </a:cubicBezTo>
                <a:cubicBezTo>
                  <a:pt x="833730" y="438782"/>
                  <a:pt x="833730" y="438782"/>
                  <a:pt x="833730" y="437829"/>
                </a:cubicBezTo>
                <a:close/>
                <a:moveTo>
                  <a:pt x="435585" y="128267"/>
                </a:moveTo>
                <a:cubicBezTo>
                  <a:pt x="496545" y="65402"/>
                  <a:pt x="581318" y="33017"/>
                  <a:pt x="667995" y="37779"/>
                </a:cubicBezTo>
                <a:lnTo>
                  <a:pt x="693713" y="333054"/>
                </a:lnTo>
                <a:cubicBezTo>
                  <a:pt x="648945" y="341627"/>
                  <a:pt x="532740" y="370202"/>
                  <a:pt x="435585" y="454022"/>
                </a:cubicBezTo>
                <a:lnTo>
                  <a:pt x="435585" y="128267"/>
                </a:lnTo>
                <a:close/>
                <a:moveTo>
                  <a:pt x="165075" y="38732"/>
                </a:moveTo>
                <a:cubicBezTo>
                  <a:pt x="251753" y="33969"/>
                  <a:pt x="336525" y="66354"/>
                  <a:pt x="397485" y="129219"/>
                </a:cubicBezTo>
                <a:lnTo>
                  <a:pt x="397485" y="454974"/>
                </a:lnTo>
                <a:cubicBezTo>
                  <a:pt x="300330" y="371154"/>
                  <a:pt x="184125" y="342579"/>
                  <a:pt x="139358" y="334007"/>
                </a:cubicBezTo>
                <a:lnTo>
                  <a:pt x="165075" y="38732"/>
                </a:lnTo>
                <a:close/>
                <a:moveTo>
                  <a:pt x="73635" y="391157"/>
                </a:moveTo>
                <a:lnTo>
                  <a:pt x="102210" y="93024"/>
                </a:lnTo>
                <a:cubicBezTo>
                  <a:pt x="107925" y="93024"/>
                  <a:pt x="114593" y="93977"/>
                  <a:pt x="122213" y="93977"/>
                </a:cubicBezTo>
                <a:lnTo>
                  <a:pt x="98400" y="366392"/>
                </a:lnTo>
                <a:lnTo>
                  <a:pt x="116498" y="368297"/>
                </a:lnTo>
                <a:cubicBezTo>
                  <a:pt x="118403" y="368297"/>
                  <a:pt x="279375" y="389252"/>
                  <a:pt x="391770" y="500694"/>
                </a:cubicBezTo>
                <a:lnTo>
                  <a:pt x="391770" y="500694"/>
                </a:lnTo>
                <a:cubicBezTo>
                  <a:pt x="266993" y="405444"/>
                  <a:pt x="127928" y="393062"/>
                  <a:pt x="73635" y="391157"/>
                </a:cubicBezTo>
                <a:close/>
                <a:moveTo>
                  <a:pt x="441300" y="502599"/>
                </a:moveTo>
                <a:lnTo>
                  <a:pt x="441300" y="502599"/>
                </a:lnTo>
                <a:cubicBezTo>
                  <a:pt x="555600" y="390204"/>
                  <a:pt x="715620" y="368297"/>
                  <a:pt x="716573" y="368297"/>
                </a:cubicBezTo>
                <a:lnTo>
                  <a:pt x="734670" y="366392"/>
                </a:lnTo>
                <a:lnTo>
                  <a:pt x="710858" y="93977"/>
                </a:lnTo>
                <a:cubicBezTo>
                  <a:pt x="718478" y="93024"/>
                  <a:pt x="725145" y="93024"/>
                  <a:pt x="730860" y="93024"/>
                </a:cubicBezTo>
                <a:lnTo>
                  <a:pt x="759435" y="391157"/>
                </a:lnTo>
                <a:cubicBezTo>
                  <a:pt x="705143" y="393062"/>
                  <a:pt x="566078" y="406397"/>
                  <a:pt x="441300" y="502599"/>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194" name="Google Shape;194;p28" descr="Bücher mit einfarbiger Füllung"/>
          <p:cNvPicPr preferRelativeResize="0"/>
          <p:nvPr/>
        </p:nvPicPr>
        <p:blipFill rotWithShape="1">
          <a:blip r:embed="rId4">
            <a:alphaModFix/>
          </a:blip>
          <a:srcRect/>
          <a:stretch/>
        </p:blipFill>
        <p:spPr>
          <a:xfrm>
            <a:off x="5378474" y="3809905"/>
            <a:ext cx="987568" cy="987568"/>
          </a:xfrm>
          <a:prstGeom prst="rect">
            <a:avLst/>
          </a:prstGeom>
          <a:noFill/>
          <a:ln>
            <a:noFill/>
          </a:ln>
        </p:spPr>
      </p:pic>
      <p:pic>
        <p:nvPicPr>
          <p:cNvPr id="195" name="Google Shape;195;p28" descr="Benutzer mit einfarbiger Füllung"/>
          <p:cNvPicPr preferRelativeResize="0"/>
          <p:nvPr/>
        </p:nvPicPr>
        <p:blipFill rotWithShape="1">
          <a:blip r:embed="rId5">
            <a:alphaModFix/>
          </a:blip>
          <a:srcRect/>
          <a:stretch/>
        </p:blipFill>
        <p:spPr>
          <a:xfrm>
            <a:off x="1390650" y="2539830"/>
            <a:ext cx="987567" cy="987567"/>
          </a:xfrm>
          <a:prstGeom prst="rect">
            <a:avLst/>
          </a:prstGeom>
          <a:noFill/>
          <a:ln>
            <a:noFill/>
          </a:ln>
        </p:spPr>
      </p:pic>
      <p:cxnSp>
        <p:nvCxnSpPr>
          <p:cNvPr id="196" name="Google Shape;196;p28"/>
          <p:cNvCxnSpPr/>
          <p:nvPr/>
        </p:nvCxnSpPr>
        <p:spPr>
          <a:xfrm>
            <a:off x="2422691" y="3191802"/>
            <a:ext cx="2911200" cy="730800"/>
          </a:xfrm>
          <a:prstGeom prst="straightConnector1">
            <a:avLst/>
          </a:prstGeom>
          <a:noFill/>
          <a:ln w="38100" cap="flat" cmpd="sng">
            <a:solidFill>
              <a:srgbClr val="F17829"/>
            </a:solidFill>
            <a:prstDash val="solid"/>
            <a:miter lim="800000"/>
            <a:headEnd type="none" w="sm" len="sm"/>
            <a:tailEnd type="triangle" w="med" len="med"/>
          </a:ln>
        </p:spPr>
      </p:cxnSp>
      <p:pic>
        <p:nvPicPr>
          <p:cNvPr id="197" name="Google Shape;197;p28" descr="Bücher mit einfarbiger Füllung"/>
          <p:cNvPicPr preferRelativeResize="0"/>
          <p:nvPr/>
        </p:nvPicPr>
        <p:blipFill rotWithShape="1">
          <a:blip r:embed="rId4">
            <a:alphaModFix/>
          </a:blip>
          <a:srcRect/>
          <a:stretch/>
        </p:blipFill>
        <p:spPr>
          <a:xfrm>
            <a:off x="6109296" y="3772935"/>
            <a:ext cx="987568" cy="987568"/>
          </a:xfrm>
          <a:prstGeom prst="rect">
            <a:avLst/>
          </a:prstGeom>
          <a:noFill/>
          <a:ln>
            <a:noFill/>
          </a:ln>
        </p:spPr>
      </p:pic>
      <p:pic>
        <p:nvPicPr>
          <p:cNvPr id="198" name="Google Shape;198;p28" descr="Bücher mit einfarbiger Füllung"/>
          <p:cNvPicPr preferRelativeResize="0"/>
          <p:nvPr/>
        </p:nvPicPr>
        <p:blipFill rotWithShape="1">
          <a:blip r:embed="rId4">
            <a:alphaModFix/>
          </a:blip>
          <a:srcRect/>
          <a:stretch/>
        </p:blipFill>
        <p:spPr>
          <a:xfrm>
            <a:off x="5772697" y="3146315"/>
            <a:ext cx="987568" cy="987568"/>
          </a:xfrm>
          <a:prstGeom prst="rect">
            <a:avLst/>
          </a:prstGeom>
          <a:noFill/>
          <a:ln>
            <a:noFill/>
          </a:ln>
        </p:spPr>
      </p:pic>
      <p:cxnSp>
        <p:nvCxnSpPr>
          <p:cNvPr id="199" name="Google Shape;199;p28"/>
          <p:cNvCxnSpPr/>
          <p:nvPr/>
        </p:nvCxnSpPr>
        <p:spPr>
          <a:xfrm rot="10800000" flipH="1">
            <a:off x="2422691" y="2265677"/>
            <a:ext cx="2911200" cy="730200"/>
          </a:xfrm>
          <a:prstGeom prst="straightConnector1">
            <a:avLst/>
          </a:prstGeom>
          <a:noFill/>
          <a:ln w="38100" cap="flat" cmpd="sng">
            <a:solidFill>
              <a:srgbClr val="F17829"/>
            </a:solidFill>
            <a:prstDash val="solid"/>
            <a:miter lim="800000"/>
            <a:headEnd type="none" w="sm" len="sm"/>
            <a:tailEnd type="triangle" w="med" len="med"/>
          </a:ln>
        </p:spPr>
      </p:cxnSp>
      <p:sp>
        <p:nvSpPr>
          <p:cNvPr id="200" name="Google Shape;200;p28"/>
          <p:cNvSpPr txBox="1"/>
          <p:nvPr/>
        </p:nvSpPr>
        <p:spPr>
          <a:xfrm rot="-920476">
            <a:off x="3202063" y="2343681"/>
            <a:ext cx="1575023" cy="28464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chemeClr val="dk1"/>
                </a:solidFill>
                <a:latin typeface="Arial"/>
                <a:ea typeface="Arial"/>
                <a:cs typeface="Arial"/>
                <a:sym typeface="Arial"/>
              </a:rPr>
              <a:t>Quality approach</a:t>
            </a:r>
            <a:endParaRPr sz="1400">
              <a:solidFill>
                <a:schemeClr val="dk1"/>
              </a:solidFill>
              <a:latin typeface="Arial"/>
              <a:ea typeface="Arial"/>
              <a:cs typeface="Arial"/>
              <a:sym typeface="Arial"/>
            </a:endParaRPr>
          </a:p>
        </p:txBody>
      </p:sp>
      <p:sp>
        <p:nvSpPr>
          <p:cNvPr id="201" name="Google Shape;201;p28"/>
          <p:cNvSpPr txBox="1"/>
          <p:nvPr/>
        </p:nvSpPr>
        <p:spPr>
          <a:xfrm rot="851775">
            <a:off x="3139234" y="3333405"/>
            <a:ext cx="1745608" cy="28464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chemeClr val="dk1"/>
                </a:solidFill>
                <a:latin typeface="Arial"/>
                <a:ea typeface="Arial"/>
                <a:cs typeface="Arial"/>
                <a:sym typeface="Arial"/>
              </a:rPr>
              <a:t>Quantity approach</a:t>
            </a:r>
            <a:endParaRPr sz="1400">
              <a:solidFill>
                <a:schemeClr val="dk1"/>
              </a:solidFill>
              <a:latin typeface="Arial"/>
              <a:ea typeface="Arial"/>
              <a:cs typeface="Arial"/>
              <a:sym typeface="Arial"/>
            </a:endParaRPr>
          </a:p>
        </p:txBody>
      </p:sp>
      <p:sp>
        <p:nvSpPr>
          <p:cNvPr id="202" name="Google Shape;202;p28"/>
          <p:cNvSpPr txBox="1"/>
          <p:nvPr/>
        </p:nvSpPr>
        <p:spPr>
          <a:xfrm>
            <a:off x="278625" y="1586425"/>
            <a:ext cx="42345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b="1">
                <a:solidFill>
                  <a:schemeClr val="dk1"/>
                </a:solidFill>
              </a:rPr>
              <a:t>Importance of </a:t>
            </a:r>
            <a:r>
              <a:rPr lang="de" sz="1400" b="1">
                <a:solidFill>
                  <a:schemeClr val="dk1"/>
                </a:solidFill>
              </a:rPr>
              <a:t>Quality vs. Quantity </a:t>
            </a:r>
            <a:r>
              <a:rPr lang="de" b="1">
                <a:solidFill>
                  <a:schemeClr val="dk1"/>
                </a:solidFill>
              </a:rPr>
              <a:t>in Learning</a:t>
            </a:r>
            <a:endParaRPr sz="1400"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PROBLEM STATEMENT</a:t>
            </a:r>
            <a:endParaRPr/>
          </a:p>
        </p:txBody>
      </p:sp>
      <p:sp>
        <p:nvSpPr>
          <p:cNvPr id="209" name="Google Shape;209;p29"/>
          <p:cNvSpPr txBox="1">
            <a:spLocks noGrp="1"/>
          </p:cNvSpPr>
          <p:nvPr>
            <p:ph type="body" idx="1"/>
          </p:nvPr>
        </p:nvSpPr>
        <p:spPr>
          <a:xfrm>
            <a:off x="2104388" y="2012525"/>
            <a:ext cx="4646700" cy="27657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rgbClr val="0F0F0F"/>
              </a:buClr>
              <a:buSzPts val="1400"/>
              <a:buNone/>
            </a:pPr>
            <a:r>
              <a:rPr lang="de" sz="1400">
                <a:solidFill>
                  <a:srgbClr val="0F0F0F"/>
                </a:solidFill>
                <a:latin typeface="Arial"/>
                <a:ea typeface="Arial"/>
                <a:cs typeface="Arial"/>
                <a:sym typeface="Arial"/>
              </a:rPr>
              <a:t>D</a:t>
            </a:r>
            <a:r>
              <a:rPr lang="de" sz="1400" i="0" u="none" strike="noStrike">
                <a:solidFill>
                  <a:srgbClr val="0F0F0F"/>
                </a:solidFill>
                <a:latin typeface="Arial"/>
                <a:ea typeface="Arial"/>
                <a:cs typeface="Arial"/>
                <a:sym typeface="Arial"/>
              </a:rPr>
              <a:t>epth of processing</a:t>
            </a:r>
            <a:endParaRPr sz="1100"/>
          </a:p>
          <a:p>
            <a:pPr marL="177800" lvl="0" indent="-88900" algn="l" rtl="0">
              <a:lnSpc>
                <a:spcPct val="90000"/>
              </a:lnSpc>
              <a:spcBef>
                <a:spcPts val="800"/>
              </a:spcBef>
              <a:spcAft>
                <a:spcPts val="0"/>
              </a:spcAft>
              <a:buClr>
                <a:schemeClr val="dk1"/>
              </a:buClr>
              <a:buSzPts val="1400"/>
              <a:buNone/>
            </a:pPr>
            <a:endParaRPr sz="1400" b="1">
              <a:solidFill>
                <a:srgbClr val="0F0F0F"/>
              </a:solidFill>
              <a:latin typeface="Arial"/>
              <a:ea typeface="Arial"/>
              <a:cs typeface="Arial"/>
              <a:sym typeface="Arial"/>
            </a:endParaRPr>
          </a:p>
          <a:p>
            <a:pPr marL="177800" lvl="0" indent="-88900" algn="l" rtl="0">
              <a:lnSpc>
                <a:spcPct val="90000"/>
              </a:lnSpc>
              <a:spcBef>
                <a:spcPts val="800"/>
              </a:spcBef>
              <a:spcAft>
                <a:spcPts val="0"/>
              </a:spcAft>
              <a:buClr>
                <a:schemeClr val="dk1"/>
              </a:buClr>
              <a:buSzPts val="1400"/>
              <a:buNone/>
            </a:pPr>
            <a:endParaRPr sz="1400" b="0" i="0" u="none" strike="noStrike">
              <a:solidFill>
                <a:srgbClr val="0F0F0F"/>
              </a:solidFill>
              <a:latin typeface="Arial"/>
              <a:ea typeface="Arial"/>
              <a:cs typeface="Arial"/>
              <a:sym typeface="Arial"/>
            </a:endParaRPr>
          </a:p>
          <a:p>
            <a:pPr marL="177800" lvl="0" indent="-88900" algn="l" rtl="0">
              <a:lnSpc>
                <a:spcPct val="90000"/>
              </a:lnSpc>
              <a:spcBef>
                <a:spcPts val="800"/>
              </a:spcBef>
              <a:spcAft>
                <a:spcPts val="0"/>
              </a:spcAft>
              <a:buClr>
                <a:schemeClr val="dk1"/>
              </a:buClr>
              <a:buSzPts val="1400"/>
              <a:buNone/>
            </a:pPr>
            <a:endParaRPr sz="1400">
              <a:solidFill>
                <a:srgbClr val="0F0F0F"/>
              </a:solidFill>
              <a:latin typeface="Arial"/>
              <a:ea typeface="Arial"/>
              <a:cs typeface="Arial"/>
              <a:sym typeface="Arial"/>
            </a:endParaRPr>
          </a:p>
          <a:p>
            <a:pPr marL="177800" lvl="0" indent="-88900" algn="l" rtl="0">
              <a:lnSpc>
                <a:spcPct val="90000"/>
              </a:lnSpc>
              <a:spcBef>
                <a:spcPts val="800"/>
              </a:spcBef>
              <a:spcAft>
                <a:spcPts val="0"/>
              </a:spcAft>
              <a:buClr>
                <a:schemeClr val="dk1"/>
              </a:buClr>
              <a:buSzPts val="1400"/>
              <a:buNone/>
            </a:pPr>
            <a:endParaRPr sz="1400" b="0" i="0" u="none" strike="noStrike">
              <a:solidFill>
                <a:srgbClr val="0F0F0F"/>
              </a:solidFill>
              <a:latin typeface="Arial"/>
              <a:ea typeface="Arial"/>
              <a:cs typeface="Arial"/>
              <a:sym typeface="Arial"/>
            </a:endParaRPr>
          </a:p>
          <a:p>
            <a:pPr marL="0" lvl="0" indent="0" algn="l" rtl="0">
              <a:lnSpc>
                <a:spcPct val="90000"/>
              </a:lnSpc>
              <a:spcBef>
                <a:spcPts val="800"/>
              </a:spcBef>
              <a:spcAft>
                <a:spcPts val="0"/>
              </a:spcAft>
              <a:buClr>
                <a:srgbClr val="0F0F0F"/>
              </a:buClr>
              <a:buSzPts val="1400"/>
              <a:buNone/>
            </a:pPr>
            <a:r>
              <a:rPr lang="de" sz="1400" i="0" u="none" strike="noStrike">
                <a:solidFill>
                  <a:srgbClr val="0F0F0F"/>
                </a:solidFill>
                <a:latin typeface="Arial"/>
                <a:ea typeface="Arial"/>
                <a:cs typeface="Arial"/>
                <a:sym typeface="Arial"/>
              </a:rPr>
              <a:t>Elaboration</a:t>
            </a:r>
            <a:endParaRPr sz="1400">
              <a:latin typeface="Arial"/>
              <a:ea typeface="Arial"/>
              <a:cs typeface="Arial"/>
              <a:sym typeface="Arial"/>
            </a:endParaRPr>
          </a:p>
        </p:txBody>
      </p:sp>
      <p:sp>
        <p:nvSpPr>
          <p:cNvPr id="210" name="Google Shape;210;p29"/>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sz="1100" b="1">
                <a:solidFill>
                  <a:srgbClr val="F17829"/>
                </a:solidFill>
                <a:latin typeface="Arial"/>
                <a:ea typeface="Arial"/>
                <a:cs typeface="Arial"/>
                <a:sym typeface="Arial"/>
              </a:rPr>
              <a:t>5</a:t>
            </a:fld>
            <a:endParaRPr sz="1100" b="1">
              <a:solidFill>
                <a:srgbClr val="F17829"/>
              </a:solidFill>
              <a:latin typeface="Arial"/>
              <a:ea typeface="Arial"/>
              <a:cs typeface="Arial"/>
              <a:sym typeface="Arial"/>
            </a:endParaRPr>
          </a:p>
        </p:txBody>
      </p:sp>
      <p:sp>
        <p:nvSpPr>
          <p:cNvPr id="211" name="Google Shape;211;p29"/>
          <p:cNvSpPr txBox="1"/>
          <p:nvPr/>
        </p:nvSpPr>
        <p:spPr>
          <a:xfrm>
            <a:off x="138792" y="4767263"/>
            <a:ext cx="7458300" cy="273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b="1">
                <a:solidFill>
                  <a:srgbClr val="F17829"/>
                </a:solidFill>
                <a:latin typeface="Arial"/>
                <a:ea typeface="Arial"/>
                <a:cs typeface="Arial"/>
                <a:sym typeface="Arial"/>
              </a:rPr>
              <a:t>PROBLEM STATEMENT </a:t>
            </a:r>
            <a:r>
              <a:rPr lang="de" sz="900">
                <a:solidFill>
                  <a:srgbClr val="888888"/>
                </a:solidFill>
                <a:latin typeface="Arial"/>
                <a:ea typeface="Arial"/>
                <a:cs typeface="Arial"/>
                <a:sym typeface="Arial"/>
              </a:rPr>
              <a:t>&gt; USE CASE &gt; EXPECTED OUTCOME &gt; APPROACH &gt; TECHNOLOGY STACK &gt; ROADMAP &amp; NEXT STEPS</a:t>
            </a:r>
            <a:endParaRPr sz="900">
              <a:solidFill>
                <a:srgbClr val="888888"/>
              </a:solidFill>
              <a:latin typeface="Arial"/>
              <a:ea typeface="Arial"/>
              <a:cs typeface="Arial"/>
              <a:sym typeface="Arial"/>
            </a:endParaRPr>
          </a:p>
        </p:txBody>
      </p:sp>
      <p:cxnSp>
        <p:nvCxnSpPr>
          <p:cNvPr id="212" name="Google Shape;212;p29"/>
          <p:cNvCxnSpPr/>
          <p:nvPr/>
        </p:nvCxnSpPr>
        <p:spPr>
          <a:xfrm>
            <a:off x="1235029" y="3317360"/>
            <a:ext cx="5514600" cy="0"/>
          </a:xfrm>
          <a:prstGeom prst="straightConnector1">
            <a:avLst/>
          </a:prstGeom>
          <a:noFill/>
          <a:ln w="9525" cap="flat" cmpd="sng">
            <a:solidFill>
              <a:schemeClr val="accent2"/>
            </a:solidFill>
            <a:prstDash val="solid"/>
            <a:miter lim="800000"/>
            <a:headEnd type="none" w="sm" len="sm"/>
            <a:tailEnd type="none" w="sm" len="sm"/>
          </a:ln>
        </p:spPr>
      </p:cxnSp>
      <p:cxnSp>
        <p:nvCxnSpPr>
          <p:cNvPr id="213" name="Google Shape;213;p29"/>
          <p:cNvCxnSpPr/>
          <p:nvPr/>
        </p:nvCxnSpPr>
        <p:spPr>
          <a:xfrm>
            <a:off x="61722" y="1268016"/>
            <a:ext cx="8167878" cy="0"/>
          </a:xfrm>
          <a:prstGeom prst="straightConnector1">
            <a:avLst/>
          </a:prstGeom>
          <a:noFill/>
          <a:ln w="9525" cap="flat" cmpd="sng">
            <a:solidFill>
              <a:schemeClr val="accent2"/>
            </a:solidFill>
            <a:prstDash val="solid"/>
            <a:miter lim="800000"/>
            <a:headEnd type="none" w="sm" len="sm"/>
            <a:tailEnd type="none" w="sm" len="sm"/>
          </a:ln>
        </p:spPr>
      </p:cxnSp>
      <p:pic>
        <p:nvPicPr>
          <p:cNvPr id="214" name="Google Shape;214;p29" descr="Marke folgen mit einfarbiger Füllung"/>
          <p:cNvPicPr preferRelativeResize="0"/>
          <p:nvPr/>
        </p:nvPicPr>
        <p:blipFill rotWithShape="1">
          <a:blip r:embed="rId3">
            <a:alphaModFix/>
          </a:blip>
          <a:srcRect/>
          <a:stretch/>
        </p:blipFill>
        <p:spPr>
          <a:xfrm>
            <a:off x="5531553" y="2396468"/>
            <a:ext cx="335506" cy="315540"/>
          </a:xfrm>
          <a:prstGeom prst="rect">
            <a:avLst/>
          </a:prstGeom>
          <a:noFill/>
          <a:ln>
            <a:noFill/>
          </a:ln>
        </p:spPr>
      </p:pic>
      <p:pic>
        <p:nvPicPr>
          <p:cNvPr id="215" name="Google Shape;215;p29" descr="Gehirn mit einfarbiger Füllung"/>
          <p:cNvPicPr preferRelativeResize="0"/>
          <p:nvPr/>
        </p:nvPicPr>
        <p:blipFill rotWithShape="1">
          <a:blip r:embed="rId4">
            <a:alphaModFix/>
          </a:blip>
          <a:srcRect/>
          <a:stretch/>
        </p:blipFill>
        <p:spPr>
          <a:xfrm>
            <a:off x="5030188" y="2481435"/>
            <a:ext cx="612211" cy="575778"/>
          </a:xfrm>
          <a:prstGeom prst="rect">
            <a:avLst/>
          </a:prstGeom>
          <a:noFill/>
          <a:ln>
            <a:noFill/>
          </a:ln>
        </p:spPr>
      </p:pic>
      <p:pic>
        <p:nvPicPr>
          <p:cNvPr id="216" name="Google Shape;216;p29" descr="Marke folgen mit einfarbiger Füllung"/>
          <p:cNvPicPr preferRelativeResize="0"/>
          <p:nvPr/>
        </p:nvPicPr>
        <p:blipFill rotWithShape="1">
          <a:blip r:embed="rId3">
            <a:alphaModFix/>
          </a:blip>
          <a:srcRect/>
          <a:stretch/>
        </p:blipFill>
        <p:spPr>
          <a:xfrm>
            <a:off x="5509334" y="3804028"/>
            <a:ext cx="335506" cy="315540"/>
          </a:xfrm>
          <a:prstGeom prst="rect">
            <a:avLst/>
          </a:prstGeom>
          <a:noFill/>
          <a:ln>
            <a:noFill/>
          </a:ln>
        </p:spPr>
      </p:pic>
      <p:pic>
        <p:nvPicPr>
          <p:cNvPr id="217" name="Google Shape;217;p29" descr="Gehirn mit einfarbiger Füllung"/>
          <p:cNvPicPr preferRelativeResize="0"/>
          <p:nvPr/>
        </p:nvPicPr>
        <p:blipFill rotWithShape="1">
          <a:blip r:embed="rId4">
            <a:alphaModFix/>
          </a:blip>
          <a:srcRect/>
          <a:stretch/>
        </p:blipFill>
        <p:spPr>
          <a:xfrm>
            <a:off x="5007969" y="3888995"/>
            <a:ext cx="612211" cy="575778"/>
          </a:xfrm>
          <a:prstGeom prst="rect">
            <a:avLst/>
          </a:prstGeom>
          <a:noFill/>
          <a:ln>
            <a:noFill/>
          </a:ln>
        </p:spPr>
      </p:pic>
      <p:pic>
        <p:nvPicPr>
          <p:cNvPr id="218" name="Google Shape;218;p29" descr="Seilknoten mit einfarbiger Füllung"/>
          <p:cNvPicPr preferRelativeResize="0"/>
          <p:nvPr/>
        </p:nvPicPr>
        <p:blipFill rotWithShape="1">
          <a:blip r:embed="rId5">
            <a:alphaModFix/>
          </a:blip>
          <a:srcRect/>
          <a:stretch/>
        </p:blipFill>
        <p:spPr>
          <a:xfrm rot="320677">
            <a:off x="2582954" y="3751032"/>
            <a:ext cx="704691" cy="663554"/>
          </a:xfrm>
          <a:prstGeom prst="rect">
            <a:avLst/>
          </a:prstGeom>
          <a:noFill/>
          <a:ln>
            <a:noFill/>
          </a:ln>
        </p:spPr>
      </p:pic>
      <p:pic>
        <p:nvPicPr>
          <p:cNvPr id="219" name="Google Shape;219;p29" descr="Zahnrad mit einfarbiger Füllung"/>
          <p:cNvPicPr preferRelativeResize="0"/>
          <p:nvPr/>
        </p:nvPicPr>
        <p:blipFill rotWithShape="1">
          <a:blip r:embed="rId6">
            <a:alphaModFix/>
          </a:blip>
          <a:srcRect/>
          <a:stretch/>
        </p:blipFill>
        <p:spPr>
          <a:xfrm>
            <a:off x="2672255" y="2554081"/>
            <a:ext cx="612211" cy="575778"/>
          </a:xfrm>
          <a:prstGeom prst="rect">
            <a:avLst/>
          </a:prstGeom>
          <a:noFill/>
          <a:ln>
            <a:noFill/>
          </a:ln>
        </p:spPr>
      </p:pic>
      <p:pic>
        <p:nvPicPr>
          <p:cNvPr id="220" name="Google Shape;220;p29" descr="Zahnräder mit einfarbiger Füllung"/>
          <p:cNvPicPr preferRelativeResize="0"/>
          <p:nvPr/>
        </p:nvPicPr>
        <p:blipFill rotWithShape="1">
          <a:blip r:embed="rId7">
            <a:alphaModFix/>
          </a:blip>
          <a:srcRect/>
          <a:stretch/>
        </p:blipFill>
        <p:spPr>
          <a:xfrm rot="419503">
            <a:off x="2419504" y="2360609"/>
            <a:ext cx="611620" cy="576406"/>
          </a:xfrm>
          <a:prstGeom prst="rect">
            <a:avLst/>
          </a:prstGeom>
          <a:noFill/>
          <a:ln>
            <a:noFill/>
          </a:ln>
        </p:spPr>
      </p:pic>
      <p:cxnSp>
        <p:nvCxnSpPr>
          <p:cNvPr id="221" name="Google Shape;221;p29"/>
          <p:cNvCxnSpPr/>
          <p:nvPr/>
        </p:nvCxnSpPr>
        <p:spPr>
          <a:xfrm>
            <a:off x="3305180" y="2706185"/>
            <a:ext cx="1574700" cy="0"/>
          </a:xfrm>
          <a:prstGeom prst="straightConnector1">
            <a:avLst/>
          </a:prstGeom>
          <a:noFill/>
          <a:ln w="38100" cap="flat" cmpd="sng">
            <a:solidFill>
              <a:srgbClr val="F17829"/>
            </a:solidFill>
            <a:prstDash val="solid"/>
            <a:miter lim="800000"/>
            <a:headEnd type="none" w="sm" len="sm"/>
            <a:tailEnd type="triangle" w="med" len="med"/>
          </a:ln>
        </p:spPr>
      </p:cxnSp>
      <p:cxnSp>
        <p:nvCxnSpPr>
          <p:cNvPr id="222" name="Google Shape;222;p29"/>
          <p:cNvCxnSpPr/>
          <p:nvPr/>
        </p:nvCxnSpPr>
        <p:spPr>
          <a:xfrm>
            <a:off x="3346162" y="4119568"/>
            <a:ext cx="1574700" cy="0"/>
          </a:xfrm>
          <a:prstGeom prst="straightConnector1">
            <a:avLst/>
          </a:prstGeom>
          <a:noFill/>
          <a:ln w="38100" cap="flat" cmpd="sng">
            <a:solidFill>
              <a:srgbClr val="F17829"/>
            </a:solidFill>
            <a:prstDash val="solid"/>
            <a:miter lim="800000"/>
            <a:headEnd type="none" w="sm" len="sm"/>
            <a:tailEnd type="triangle" w="med" len="med"/>
          </a:ln>
        </p:spPr>
      </p:cxnSp>
      <p:sp>
        <p:nvSpPr>
          <p:cNvPr id="223" name="Google Shape;223;p29"/>
          <p:cNvSpPr txBox="1">
            <a:spLocks noGrp="1"/>
          </p:cNvSpPr>
          <p:nvPr>
            <p:ph type="body" idx="1"/>
          </p:nvPr>
        </p:nvSpPr>
        <p:spPr>
          <a:xfrm>
            <a:off x="242775" y="1482463"/>
            <a:ext cx="6887400" cy="315600"/>
          </a:xfrm>
          <a:prstGeom prst="rect">
            <a:avLst/>
          </a:prstGeom>
          <a:noFill/>
          <a:ln>
            <a:noFill/>
          </a:ln>
        </p:spPr>
        <p:txBody>
          <a:bodyPr spcFirstLastPara="1" wrap="square" lIns="68575" tIns="34275" rIns="68575" bIns="34275" anchor="t" anchorCtr="0">
            <a:normAutofit/>
          </a:bodyPr>
          <a:lstStyle/>
          <a:p>
            <a:pPr marL="0" lvl="0" indent="0" algn="l" rtl="0">
              <a:lnSpc>
                <a:spcPct val="70000"/>
              </a:lnSpc>
              <a:spcBef>
                <a:spcPts val="0"/>
              </a:spcBef>
              <a:spcAft>
                <a:spcPts val="0"/>
              </a:spcAft>
              <a:buSzPts val="275"/>
              <a:buNone/>
            </a:pPr>
            <a:r>
              <a:rPr lang="de" sz="1445" b="1">
                <a:latin typeface="Arial"/>
                <a:ea typeface="Arial"/>
                <a:cs typeface="Arial"/>
                <a:sym typeface="Arial"/>
              </a:rPr>
              <a:t>Implications of Quality &amp; Quantity for Human Learning - Concepts</a:t>
            </a:r>
            <a:endParaRPr sz="1445" b="1">
              <a:latin typeface="Arial"/>
              <a:ea typeface="Arial"/>
              <a:cs typeface="Arial"/>
              <a:sym typeface="Arial"/>
            </a:endParaRPr>
          </a:p>
          <a:p>
            <a:pPr marL="0" lvl="0" indent="0" algn="l" rtl="0">
              <a:lnSpc>
                <a:spcPct val="70000"/>
              </a:lnSpc>
              <a:spcBef>
                <a:spcPts val="0"/>
              </a:spcBef>
              <a:spcAft>
                <a:spcPts val="0"/>
              </a:spcAft>
              <a:buSzPts val="275"/>
              <a:buNone/>
            </a:pPr>
            <a:endParaRPr sz="525" b="1">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PROBLEM STATEMENT</a:t>
            </a:r>
            <a:endParaRPr/>
          </a:p>
        </p:txBody>
      </p:sp>
      <p:sp>
        <p:nvSpPr>
          <p:cNvPr id="230" name="Google Shape;230;p30"/>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sz="1100" b="1">
                <a:solidFill>
                  <a:srgbClr val="F17829"/>
                </a:solidFill>
                <a:latin typeface="Arial"/>
                <a:ea typeface="Arial"/>
                <a:cs typeface="Arial"/>
                <a:sym typeface="Arial"/>
              </a:rPr>
              <a:t>6</a:t>
            </a:fld>
            <a:endParaRPr sz="1100" b="1">
              <a:solidFill>
                <a:srgbClr val="F17829"/>
              </a:solidFill>
              <a:latin typeface="Arial"/>
              <a:ea typeface="Arial"/>
              <a:cs typeface="Arial"/>
              <a:sym typeface="Arial"/>
            </a:endParaRPr>
          </a:p>
        </p:txBody>
      </p:sp>
      <p:sp>
        <p:nvSpPr>
          <p:cNvPr id="231" name="Google Shape;231;p30"/>
          <p:cNvSpPr txBox="1"/>
          <p:nvPr/>
        </p:nvSpPr>
        <p:spPr>
          <a:xfrm>
            <a:off x="138792" y="4767263"/>
            <a:ext cx="7458348" cy="273844"/>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b="1">
                <a:solidFill>
                  <a:srgbClr val="F17829"/>
                </a:solidFill>
                <a:latin typeface="Arial"/>
                <a:ea typeface="Arial"/>
                <a:cs typeface="Arial"/>
                <a:sym typeface="Arial"/>
              </a:rPr>
              <a:t>PROBLEM STATEMENT </a:t>
            </a:r>
            <a:r>
              <a:rPr lang="de" sz="900">
                <a:solidFill>
                  <a:srgbClr val="888888"/>
                </a:solidFill>
                <a:latin typeface="Arial"/>
                <a:ea typeface="Arial"/>
                <a:cs typeface="Arial"/>
                <a:sym typeface="Arial"/>
              </a:rPr>
              <a:t>&gt; USE CASE &gt; EXPECTED OUTCOME &gt; APPROACH &gt; TECHNOLOGY STACK &gt; ROADMAP &amp; NEXT STEPS</a:t>
            </a:r>
            <a:endParaRPr sz="900">
              <a:solidFill>
                <a:srgbClr val="888888"/>
              </a:solidFill>
              <a:latin typeface="Arial"/>
              <a:ea typeface="Arial"/>
              <a:cs typeface="Arial"/>
              <a:sym typeface="Arial"/>
            </a:endParaRPr>
          </a:p>
        </p:txBody>
      </p:sp>
      <p:cxnSp>
        <p:nvCxnSpPr>
          <p:cNvPr id="232" name="Google Shape;232;p30"/>
          <p:cNvCxnSpPr/>
          <p:nvPr/>
        </p:nvCxnSpPr>
        <p:spPr>
          <a:xfrm>
            <a:off x="61722" y="1268016"/>
            <a:ext cx="5514594" cy="0"/>
          </a:xfrm>
          <a:prstGeom prst="straightConnector1">
            <a:avLst/>
          </a:prstGeom>
          <a:noFill/>
          <a:ln w="9525" cap="flat" cmpd="sng">
            <a:solidFill>
              <a:schemeClr val="accent2"/>
            </a:solidFill>
            <a:prstDash val="solid"/>
            <a:miter lim="800000"/>
            <a:headEnd type="none" w="sm" len="sm"/>
            <a:tailEnd type="none" w="sm" len="sm"/>
          </a:ln>
        </p:spPr>
      </p:cxnSp>
      <p:cxnSp>
        <p:nvCxnSpPr>
          <p:cNvPr id="233" name="Google Shape;233;p30"/>
          <p:cNvCxnSpPr/>
          <p:nvPr/>
        </p:nvCxnSpPr>
        <p:spPr>
          <a:xfrm>
            <a:off x="61722" y="1268016"/>
            <a:ext cx="8167878" cy="0"/>
          </a:xfrm>
          <a:prstGeom prst="straightConnector1">
            <a:avLst/>
          </a:prstGeom>
          <a:noFill/>
          <a:ln w="9525" cap="flat" cmpd="sng">
            <a:solidFill>
              <a:schemeClr val="accent2"/>
            </a:solidFill>
            <a:prstDash val="solid"/>
            <a:miter lim="800000"/>
            <a:headEnd type="none" w="sm" len="sm"/>
            <a:tailEnd type="none" w="sm" len="sm"/>
          </a:ln>
        </p:spPr>
      </p:cxnSp>
      <p:grpSp>
        <p:nvGrpSpPr>
          <p:cNvPr id="234" name="Google Shape;234;p30"/>
          <p:cNvGrpSpPr/>
          <p:nvPr/>
        </p:nvGrpSpPr>
        <p:grpSpPr>
          <a:xfrm>
            <a:off x="324620" y="1828147"/>
            <a:ext cx="7272528" cy="2909011"/>
            <a:chOff x="0" y="1129825"/>
            <a:chExt cx="9696704" cy="3878681"/>
          </a:xfrm>
        </p:grpSpPr>
        <p:sp>
          <p:nvSpPr>
            <p:cNvPr id="235" name="Google Shape;235;p30"/>
            <p:cNvSpPr/>
            <p:nvPr/>
          </p:nvSpPr>
          <p:spPr>
            <a:xfrm>
              <a:off x="0" y="1129825"/>
              <a:ext cx="9696704" cy="3878681"/>
            </a:xfrm>
            <a:custGeom>
              <a:avLst/>
              <a:gdLst/>
              <a:ahLst/>
              <a:cxnLst/>
              <a:rect l="l" t="t" r="r" b="b"/>
              <a:pathLst>
                <a:path w="120000" h="120000" extrusionOk="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path>
                <a:path w="120000" h="120000" fill="darkenLess" extrusionOk="0">
                  <a:moveTo>
                    <a:pt x="63750" y="25000"/>
                  </a:moveTo>
                  <a:cubicBezTo>
                    <a:pt x="63750" y="27761"/>
                    <a:pt x="62071" y="30000"/>
                    <a:pt x="60000" y="30000"/>
                  </a:cubicBezTo>
                  <a:cubicBezTo>
                    <a:pt x="57929" y="30000"/>
                    <a:pt x="56250" y="32239"/>
                    <a:pt x="56250" y="35000"/>
                  </a:cubicBezTo>
                  <a:cubicBezTo>
                    <a:pt x="56250" y="37762"/>
                    <a:pt x="57929" y="40000"/>
                    <a:pt x="60000" y="40000"/>
                  </a:cubicBezTo>
                  <a:lnTo>
                    <a:pt x="63750" y="40000"/>
                  </a:lnTo>
                  <a:close/>
                </a:path>
                <a:path w="120000" h="120000" fill="none" extrusionOk="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moveTo>
                    <a:pt x="63750" y="25000"/>
                  </a:moveTo>
                  <a:lnTo>
                    <a:pt x="63750" y="40000"/>
                  </a:lnTo>
                  <a:moveTo>
                    <a:pt x="56250" y="35000"/>
                  </a:moveTo>
                  <a:lnTo>
                    <a:pt x="56250" y="80000"/>
                  </a:lnTo>
                </a:path>
              </a:pathLst>
            </a:custGeom>
            <a:solidFill>
              <a:schemeClr val="accent2"/>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6" name="Google Shape;236;p30"/>
            <p:cNvSpPr/>
            <p:nvPr/>
          </p:nvSpPr>
          <p:spPr>
            <a:xfrm>
              <a:off x="1163604" y="1808594"/>
              <a:ext cx="3199912" cy="1900553"/>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30"/>
            <p:cNvSpPr txBox="1"/>
            <p:nvPr/>
          </p:nvSpPr>
          <p:spPr>
            <a:xfrm>
              <a:off x="1163604" y="1808594"/>
              <a:ext cx="3199912" cy="1900553"/>
            </a:xfrm>
            <a:prstGeom prst="rect">
              <a:avLst/>
            </a:prstGeom>
            <a:noFill/>
            <a:ln>
              <a:noFill/>
            </a:ln>
          </p:spPr>
          <p:txBody>
            <a:bodyPr spcFirstLastPara="1" wrap="square" lIns="0" tIns="64000" rIns="0"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de" sz="1800" b="1">
                  <a:solidFill>
                    <a:srgbClr val="000000"/>
                  </a:solidFill>
                  <a:latin typeface="Arial"/>
                  <a:ea typeface="Arial"/>
                  <a:cs typeface="Arial"/>
                  <a:sym typeface="Arial"/>
                </a:rPr>
                <a:t>Qualitative Learning</a:t>
              </a:r>
              <a:endParaRPr sz="1100"/>
            </a:p>
            <a:p>
              <a:pPr marL="127000" marR="0" lvl="1" indent="-127000" algn="l" rtl="0">
                <a:lnSpc>
                  <a:spcPct val="90000"/>
                </a:lnSpc>
                <a:spcBef>
                  <a:spcPts val="600"/>
                </a:spcBef>
                <a:spcAft>
                  <a:spcPts val="0"/>
                </a:spcAft>
                <a:buClr>
                  <a:srgbClr val="000000"/>
                </a:buClr>
                <a:buSzPts val="1400"/>
                <a:buFont typeface="Arial"/>
                <a:buChar char="•"/>
              </a:pPr>
              <a:r>
                <a:rPr lang="de" sz="1400" b="0" i="0" u="none" strike="noStrike" cap="none">
                  <a:solidFill>
                    <a:srgbClr val="000000"/>
                  </a:solidFill>
                  <a:latin typeface="Arial"/>
                  <a:ea typeface="Arial"/>
                  <a:cs typeface="Arial"/>
                  <a:sym typeface="Arial"/>
                </a:rPr>
                <a:t>High depth of processing</a:t>
              </a:r>
              <a:endParaRPr sz="1400" b="0" i="0" u="none" strike="noStrike" cap="none">
                <a:solidFill>
                  <a:srgbClr val="000000"/>
                </a:solidFill>
                <a:latin typeface="Arial"/>
                <a:ea typeface="Arial"/>
                <a:cs typeface="Arial"/>
                <a:sym typeface="Arial"/>
              </a:endParaRPr>
            </a:p>
            <a:p>
              <a:pPr marL="127000" marR="0" lvl="1" indent="-127000" algn="l" rtl="0">
                <a:lnSpc>
                  <a:spcPct val="90000"/>
                </a:lnSpc>
                <a:spcBef>
                  <a:spcPts val="200"/>
                </a:spcBef>
                <a:spcAft>
                  <a:spcPts val="0"/>
                </a:spcAft>
                <a:buClr>
                  <a:srgbClr val="000000"/>
                </a:buClr>
                <a:buSzPts val="1400"/>
                <a:buFont typeface="Arial"/>
                <a:buChar char="•"/>
              </a:pPr>
              <a:r>
                <a:rPr lang="de" sz="1400" b="0" i="0" u="none" strike="noStrike" cap="none">
                  <a:solidFill>
                    <a:srgbClr val="000000"/>
                  </a:solidFill>
                  <a:latin typeface="Arial"/>
                  <a:ea typeface="Arial"/>
                  <a:cs typeface="Arial"/>
                  <a:sym typeface="Arial"/>
                </a:rPr>
                <a:t>High elaboration</a:t>
              </a:r>
              <a:endParaRPr sz="1400" b="0" i="0" u="none" strike="noStrike" cap="none">
                <a:solidFill>
                  <a:srgbClr val="000000"/>
                </a:solidFill>
                <a:latin typeface="Arial"/>
                <a:ea typeface="Arial"/>
                <a:cs typeface="Arial"/>
                <a:sym typeface="Arial"/>
              </a:endParaRPr>
            </a:p>
            <a:p>
              <a:pPr marL="127000" marR="0" lvl="1" indent="-127000" algn="l" rtl="0">
                <a:lnSpc>
                  <a:spcPct val="90000"/>
                </a:lnSpc>
                <a:spcBef>
                  <a:spcPts val="200"/>
                </a:spcBef>
                <a:spcAft>
                  <a:spcPts val="0"/>
                </a:spcAft>
                <a:buClr>
                  <a:srgbClr val="000000"/>
                </a:buClr>
                <a:buSzPts val="1400"/>
                <a:buFont typeface="Arial"/>
                <a:buChar char="•"/>
              </a:pPr>
              <a:r>
                <a:rPr lang="de" sz="1400" b="0" i="0" u="none" strike="noStrike" cap="none">
                  <a:solidFill>
                    <a:srgbClr val="000000"/>
                  </a:solidFill>
                  <a:latin typeface="Arial"/>
                  <a:ea typeface="Arial"/>
                  <a:cs typeface="Arial"/>
                  <a:sym typeface="Arial"/>
                </a:rPr>
                <a:t>Few </a:t>
              </a:r>
              <a:r>
                <a:rPr lang="de"/>
                <a:t>repetitions</a:t>
              </a:r>
              <a:endParaRPr sz="1400" b="0" i="0" u="none" strike="noStrike" cap="none">
                <a:solidFill>
                  <a:srgbClr val="000000"/>
                </a:solidFill>
                <a:latin typeface="Arial"/>
                <a:ea typeface="Arial"/>
                <a:cs typeface="Arial"/>
                <a:sym typeface="Arial"/>
              </a:endParaRPr>
            </a:p>
          </p:txBody>
        </p:sp>
        <p:sp>
          <p:nvSpPr>
            <p:cNvPr id="238" name="Google Shape;238;p30"/>
            <p:cNvSpPr/>
            <p:nvPr/>
          </p:nvSpPr>
          <p:spPr>
            <a:xfrm>
              <a:off x="4848352" y="2429184"/>
              <a:ext cx="3781714" cy="1900553"/>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9" name="Google Shape;239;p30"/>
            <p:cNvSpPr txBox="1"/>
            <p:nvPr/>
          </p:nvSpPr>
          <p:spPr>
            <a:xfrm>
              <a:off x="4848352" y="2429184"/>
              <a:ext cx="3781714" cy="1900553"/>
            </a:xfrm>
            <a:prstGeom prst="rect">
              <a:avLst/>
            </a:prstGeom>
            <a:noFill/>
            <a:ln>
              <a:noFill/>
            </a:ln>
          </p:spPr>
          <p:txBody>
            <a:bodyPr spcFirstLastPara="1" wrap="square" lIns="0" tIns="64000" rIns="0"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de" sz="1800" b="1">
                  <a:solidFill>
                    <a:srgbClr val="000000"/>
                  </a:solidFill>
                  <a:latin typeface="Arial"/>
                  <a:ea typeface="Arial"/>
                  <a:cs typeface="Arial"/>
                  <a:sym typeface="Arial"/>
                </a:rPr>
                <a:t>Quantitative Learning</a:t>
              </a:r>
              <a:endParaRPr sz="1100"/>
            </a:p>
            <a:p>
              <a:pPr marL="127000" marR="0" lvl="1" indent="-127000" algn="l" rtl="0">
                <a:lnSpc>
                  <a:spcPct val="90000"/>
                </a:lnSpc>
                <a:spcBef>
                  <a:spcPts val="600"/>
                </a:spcBef>
                <a:spcAft>
                  <a:spcPts val="0"/>
                </a:spcAft>
                <a:buClr>
                  <a:srgbClr val="000000"/>
                </a:buClr>
                <a:buSzPts val="1400"/>
                <a:buFont typeface="Arial"/>
                <a:buChar char="•"/>
              </a:pPr>
              <a:r>
                <a:rPr lang="de" sz="1400" b="0" i="0" u="none" strike="noStrike" cap="none">
                  <a:solidFill>
                    <a:srgbClr val="000000"/>
                  </a:solidFill>
                  <a:latin typeface="Arial"/>
                  <a:ea typeface="Arial"/>
                  <a:cs typeface="Arial"/>
                  <a:sym typeface="Arial"/>
                </a:rPr>
                <a:t>Low depth of processing</a:t>
              </a:r>
              <a:endParaRPr sz="1400" b="0" i="0" u="none" strike="noStrike" cap="none">
                <a:solidFill>
                  <a:srgbClr val="000000"/>
                </a:solidFill>
                <a:latin typeface="Arial"/>
                <a:ea typeface="Arial"/>
                <a:cs typeface="Arial"/>
                <a:sym typeface="Arial"/>
              </a:endParaRPr>
            </a:p>
            <a:p>
              <a:pPr marL="127000" marR="0" lvl="1" indent="-127000" algn="l" rtl="0">
                <a:lnSpc>
                  <a:spcPct val="90000"/>
                </a:lnSpc>
                <a:spcBef>
                  <a:spcPts val="200"/>
                </a:spcBef>
                <a:spcAft>
                  <a:spcPts val="0"/>
                </a:spcAft>
                <a:buClr>
                  <a:srgbClr val="000000"/>
                </a:buClr>
                <a:buSzPts val="1400"/>
                <a:buFont typeface="Arial"/>
                <a:buChar char="•"/>
              </a:pPr>
              <a:r>
                <a:rPr lang="de" sz="1400" b="0" i="0" u="none" strike="noStrike" cap="none">
                  <a:solidFill>
                    <a:srgbClr val="000000"/>
                  </a:solidFill>
                  <a:latin typeface="Arial"/>
                  <a:ea typeface="Arial"/>
                  <a:cs typeface="Arial"/>
                  <a:sym typeface="Arial"/>
                </a:rPr>
                <a:t>Low elaboration</a:t>
              </a:r>
              <a:endParaRPr sz="1400" b="0" i="0" u="none" strike="noStrike" cap="none">
                <a:solidFill>
                  <a:srgbClr val="000000"/>
                </a:solidFill>
                <a:latin typeface="Arial"/>
                <a:ea typeface="Arial"/>
                <a:cs typeface="Arial"/>
                <a:sym typeface="Arial"/>
              </a:endParaRPr>
            </a:p>
            <a:p>
              <a:pPr marL="127000" marR="0" lvl="1" indent="-127000" algn="l" rtl="0">
                <a:lnSpc>
                  <a:spcPct val="90000"/>
                </a:lnSpc>
                <a:spcBef>
                  <a:spcPts val="200"/>
                </a:spcBef>
                <a:spcAft>
                  <a:spcPts val="0"/>
                </a:spcAft>
                <a:buClr>
                  <a:srgbClr val="000000"/>
                </a:buClr>
                <a:buSzPts val="1400"/>
                <a:buFont typeface="Arial"/>
                <a:buChar char="•"/>
              </a:pPr>
              <a:r>
                <a:rPr lang="de" sz="1400" b="0" i="0" u="none" strike="noStrike" cap="none">
                  <a:solidFill>
                    <a:srgbClr val="000000"/>
                  </a:solidFill>
                  <a:latin typeface="Arial"/>
                  <a:ea typeface="Arial"/>
                  <a:cs typeface="Arial"/>
                  <a:sym typeface="Arial"/>
                </a:rPr>
                <a:t>Many </a:t>
              </a:r>
              <a:r>
                <a:rPr lang="de"/>
                <a:t>repetitions</a:t>
              </a:r>
              <a:endParaRPr sz="1400" b="0" i="0" u="none" strike="noStrike" cap="none">
                <a:solidFill>
                  <a:srgbClr val="000000"/>
                </a:solidFill>
                <a:latin typeface="Arial"/>
                <a:ea typeface="Arial"/>
                <a:cs typeface="Arial"/>
                <a:sym typeface="Arial"/>
              </a:endParaRPr>
            </a:p>
          </p:txBody>
        </p:sp>
      </p:grpSp>
      <p:sp>
        <p:nvSpPr>
          <p:cNvPr id="240" name="Google Shape;240;p30"/>
          <p:cNvSpPr txBox="1">
            <a:spLocks noGrp="1"/>
          </p:cNvSpPr>
          <p:nvPr>
            <p:ph type="body" idx="1"/>
          </p:nvPr>
        </p:nvSpPr>
        <p:spPr>
          <a:xfrm>
            <a:off x="242775" y="1482463"/>
            <a:ext cx="6887400" cy="315600"/>
          </a:xfrm>
          <a:prstGeom prst="rect">
            <a:avLst/>
          </a:prstGeom>
          <a:noFill/>
          <a:ln>
            <a:noFill/>
          </a:ln>
        </p:spPr>
        <p:txBody>
          <a:bodyPr spcFirstLastPara="1" wrap="square" lIns="68575" tIns="34275" rIns="68575" bIns="34275" anchor="t" anchorCtr="0">
            <a:normAutofit/>
          </a:bodyPr>
          <a:lstStyle/>
          <a:p>
            <a:pPr marL="0" lvl="0" indent="0" algn="l" rtl="0">
              <a:lnSpc>
                <a:spcPct val="70000"/>
              </a:lnSpc>
              <a:spcBef>
                <a:spcPts val="0"/>
              </a:spcBef>
              <a:spcAft>
                <a:spcPts val="0"/>
              </a:spcAft>
              <a:buSzPts val="275"/>
              <a:buNone/>
            </a:pPr>
            <a:r>
              <a:rPr lang="de" sz="1445" b="1">
                <a:latin typeface="Arial"/>
                <a:ea typeface="Arial"/>
                <a:cs typeface="Arial"/>
                <a:sym typeface="Arial"/>
              </a:rPr>
              <a:t>Implications of Quality &amp; Quantity for Human Learning - Definition</a:t>
            </a:r>
            <a:endParaRPr sz="1445" b="1">
              <a:latin typeface="Arial"/>
              <a:ea typeface="Arial"/>
              <a:cs typeface="Arial"/>
              <a:sym typeface="Arial"/>
            </a:endParaRPr>
          </a:p>
          <a:p>
            <a:pPr marL="0" lvl="0" indent="0" algn="l" rtl="0">
              <a:lnSpc>
                <a:spcPct val="70000"/>
              </a:lnSpc>
              <a:spcBef>
                <a:spcPts val="0"/>
              </a:spcBef>
              <a:spcAft>
                <a:spcPts val="0"/>
              </a:spcAft>
              <a:buSzPts val="275"/>
              <a:buNone/>
            </a:pPr>
            <a:endParaRPr sz="525" b="1">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1"/>
          <p:cNvSpPr/>
          <p:nvPr/>
        </p:nvSpPr>
        <p:spPr>
          <a:xfrm>
            <a:off x="5018878" y="2459703"/>
            <a:ext cx="3032030" cy="685801"/>
          </a:xfrm>
          <a:prstGeom prst="rect">
            <a:avLst/>
          </a:prstGeom>
          <a:solidFill>
            <a:schemeClr val="lt1"/>
          </a:solidFill>
          <a:ln w="76200" cap="flat" cmpd="sng">
            <a:solidFill>
              <a:srgbClr val="F1782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47" name="Google Shape;247;p31"/>
          <p:cNvSpPr/>
          <p:nvPr/>
        </p:nvSpPr>
        <p:spPr>
          <a:xfrm>
            <a:off x="1093093" y="2446734"/>
            <a:ext cx="3032030" cy="995347"/>
          </a:xfrm>
          <a:prstGeom prst="rect">
            <a:avLst/>
          </a:prstGeom>
          <a:solidFill>
            <a:schemeClr val="lt1"/>
          </a:solidFill>
          <a:ln w="76200" cap="flat" cmpd="sng">
            <a:solidFill>
              <a:srgbClr val="F1782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48" name="Google Shape;248;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PROBLEM STATEMENT</a:t>
            </a:r>
            <a:endParaRPr/>
          </a:p>
        </p:txBody>
      </p:sp>
      <p:sp>
        <p:nvSpPr>
          <p:cNvPr id="249" name="Google Shape;249;p31"/>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sz="1100" b="1">
                <a:solidFill>
                  <a:srgbClr val="F17829"/>
                </a:solidFill>
                <a:latin typeface="Arial"/>
                <a:ea typeface="Arial"/>
                <a:cs typeface="Arial"/>
                <a:sym typeface="Arial"/>
              </a:rPr>
              <a:t>7</a:t>
            </a:fld>
            <a:endParaRPr sz="1100" b="1">
              <a:solidFill>
                <a:srgbClr val="F17829"/>
              </a:solidFill>
              <a:latin typeface="Arial"/>
              <a:ea typeface="Arial"/>
              <a:cs typeface="Arial"/>
              <a:sym typeface="Arial"/>
            </a:endParaRPr>
          </a:p>
        </p:txBody>
      </p:sp>
      <p:sp>
        <p:nvSpPr>
          <p:cNvPr id="250" name="Google Shape;250;p31"/>
          <p:cNvSpPr txBox="1"/>
          <p:nvPr/>
        </p:nvSpPr>
        <p:spPr>
          <a:xfrm>
            <a:off x="138792" y="4767263"/>
            <a:ext cx="7458348" cy="273844"/>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b="1">
                <a:solidFill>
                  <a:srgbClr val="F17829"/>
                </a:solidFill>
                <a:latin typeface="Arial"/>
                <a:ea typeface="Arial"/>
                <a:cs typeface="Arial"/>
                <a:sym typeface="Arial"/>
              </a:rPr>
              <a:t>PROBLEM STATEMENT </a:t>
            </a:r>
            <a:r>
              <a:rPr lang="de" sz="900">
                <a:solidFill>
                  <a:srgbClr val="888888"/>
                </a:solidFill>
                <a:latin typeface="Arial"/>
                <a:ea typeface="Arial"/>
                <a:cs typeface="Arial"/>
                <a:sym typeface="Arial"/>
              </a:rPr>
              <a:t>&gt; USE CASE &gt; EXPECTED OUTCOME &gt; APPROACH &gt; TECHNOLOGY STACK &gt; ROADMAP &amp; NEXT STEPS</a:t>
            </a:r>
            <a:endParaRPr sz="900">
              <a:solidFill>
                <a:srgbClr val="888888"/>
              </a:solidFill>
              <a:latin typeface="Arial"/>
              <a:ea typeface="Arial"/>
              <a:cs typeface="Arial"/>
              <a:sym typeface="Arial"/>
            </a:endParaRPr>
          </a:p>
        </p:txBody>
      </p:sp>
      <p:cxnSp>
        <p:nvCxnSpPr>
          <p:cNvPr id="251" name="Google Shape;251;p31"/>
          <p:cNvCxnSpPr/>
          <p:nvPr/>
        </p:nvCxnSpPr>
        <p:spPr>
          <a:xfrm>
            <a:off x="61722" y="1268016"/>
            <a:ext cx="5514594" cy="0"/>
          </a:xfrm>
          <a:prstGeom prst="straightConnector1">
            <a:avLst/>
          </a:prstGeom>
          <a:noFill/>
          <a:ln w="9525" cap="flat" cmpd="sng">
            <a:solidFill>
              <a:schemeClr val="accent2"/>
            </a:solidFill>
            <a:prstDash val="solid"/>
            <a:miter lim="800000"/>
            <a:headEnd type="none" w="sm" len="sm"/>
            <a:tailEnd type="none" w="sm" len="sm"/>
          </a:ln>
        </p:spPr>
      </p:cxnSp>
      <p:cxnSp>
        <p:nvCxnSpPr>
          <p:cNvPr id="252" name="Google Shape;252;p31"/>
          <p:cNvCxnSpPr/>
          <p:nvPr/>
        </p:nvCxnSpPr>
        <p:spPr>
          <a:xfrm>
            <a:off x="61722" y="1268016"/>
            <a:ext cx="8167878" cy="0"/>
          </a:xfrm>
          <a:prstGeom prst="straightConnector1">
            <a:avLst/>
          </a:prstGeom>
          <a:noFill/>
          <a:ln w="9525" cap="flat" cmpd="sng">
            <a:solidFill>
              <a:schemeClr val="accent2"/>
            </a:solidFill>
            <a:prstDash val="solid"/>
            <a:miter lim="800000"/>
            <a:headEnd type="none" w="sm" len="sm"/>
            <a:tailEnd type="none" w="sm" len="sm"/>
          </a:ln>
        </p:spPr>
      </p:cxnSp>
      <p:sp>
        <p:nvSpPr>
          <p:cNvPr id="253" name="Google Shape;253;p31"/>
          <p:cNvSpPr txBox="1"/>
          <p:nvPr/>
        </p:nvSpPr>
        <p:spPr>
          <a:xfrm>
            <a:off x="1644424" y="2520400"/>
            <a:ext cx="1991400" cy="762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chemeClr val="dk1"/>
                </a:solidFill>
                <a:latin typeface="Arial"/>
                <a:ea typeface="Arial"/>
                <a:cs typeface="Arial"/>
                <a:sym typeface="Arial"/>
              </a:rPr>
              <a:t>High processing effort</a:t>
            </a:r>
            <a:endParaRPr sz="1400">
              <a:solidFill>
                <a:schemeClr val="dk1"/>
              </a:solidFill>
              <a:latin typeface="Arial"/>
              <a:ea typeface="Arial"/>
              <a:cs typeface="Arial"/>
              <a:sym typeface="Arial"/>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endParaRPr sz="300">
              <a:solidFill>
                <a:schemeClr val="dk1"/>
              </a:solidFill>
              <a:latin typeface="Arial"/>
              <a:ea typeface="Arial"/>
              <a:cs typeface="Arial"/>
              <a:sym typeface="Arial"/>
            </a:endParaRPr>
          </a:p>
          <a:p>
            <a:pPr marL="0" marR="0" lvl="0" indent="0" algn="l" rtl="0">
              <a:spcBef>
                <a:spcPts val="0"/>
              </a:spcBef>
              <a:spcAft>
                <a:spcPts val="0"/>
              </a:spcAft>
              <a:buNone/>
            </a:pPr>
            <a:r>
              <a:rPr lang="de" sz="1400">
                <a:solidFill>
                  <a:schemeClr val="dk1"/>
                </a:solidFill>
                <a:latin typeface="Arial"/>
                <a:ea typeface="Arial"/>
                <a:cs typeface="Arial"/>
                <a:sym typeface="Arial"/>
              </a:rPr>
              <a:t>More time</a:t>
            </a:r>
            <a:endParaRPr sz="1100"/>
          </a:p>
        </p:txBody>
      </p:sp>
      <p:sp>
        <p:nvSpPr>
          <p:cNvPr id="254" name="Google Shape;254;p31"/>
          <p:cNvSpPr txBox="1"/>
          <p:nvPr/>
        </p:nvSpPr>
        <p:spPr>
          <a:xfrm>
            <a:off x="5570226" y="2533600"/>
            <a:ext cx="23373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chemeClr val="dk1"/>
                </a:solidFill>
                <a:latin typeface="Arial"/>
                <a:ea typeface="Arial"/>
                <a:cs typeface="Arial"/>
                <a:sym typeface="Arial"/>
              </a:rPr>
              <a:t>High memory </a:t>
            </a:r>
            <a:r>
              <a:rPr lang="de">
                <a:solidFill>
                  <a:schemeClr val="dk1"/>
                </a:solidFill>
              </a:rPr>
              <a:t>performance</a:t>
            </a:r>
            <a:endParaRPr sz="1400">
              <a:solidFill>
                <a:schemeClr val="dk1"/>
              </a:solidFill>
              <a:latin typeface="Arial"/>
              <a:ea typeface="Arial"/>
              <a:cs typeface="Arial"/>
              <a:sym typeface="Arial"/>
            </a:endParaRPr>
          </a:p>
        </p:txBody>
      </p:sp>
      <p:pic>
        <p:nvPicPr>
          <p:cNvPr id="255" name="Google Shape;255;p31" descr="Markee nicht mehr folgen mit einfarbiger Füllung"/>
          <p:cNvPicPr preferRelativeResize="0"/>
          <p:nvPr/>
        </p:nvPicPr>
        <p:blipFill rotWithShape="1">
          <a:blip r:embed="rId3">
            <a:alphaModFix/>
          </a:blip>
          <a:srcRect/>
          <a:stretch/>
        </p:blipFill>
        <p:spPr>
          <a:xfrm>
            <a:off x="389899" y="2116804"/>
            <a:ext cx="685800" cy="685800"/>
          </a:xfrm>
          <a:prstGeom prst="rect">
            <a:avLst/>
          </a:prstGeom>
          <a:noFill/>
          <a:ln>
            <a:noFill/>
          </a:ln>
        </p:spPr>
      </p:pic>
      <p:pic>
        <p:nvPicPr>
          <p:cNvPr id="256" name="Google Shape;256;p31" descr="Marke folgen mit einfarbiger Füllung"/>
          <p:cNvPicPr preferRelativeResize="0"/>
          <p:nvPr/>
        </p:nvPicPr>
        <p:blipFill rotWithShape="1">
          <a:blip r:embed="rId4">
            <a:alphaModFix/>
          </a:blip>
          <a:srcRect/>
          <a:stretch/>
        </p:blipFill>
        <p:spPr>
          <a:xfrm>
            <a:off x="4342595" y="2066987"/>
            <a:ext cx="685800" cy="685800"/>
          </a:xfrm>
          <a:prstGeom prst="rect">
            <a:avLst/>
          </a:prstGeom>
          <a:noFill/>
          <a:ln>
            <a:noFill/>
          </a:ln>
        </p:spPr>
      </p:pic>
      <p:pic>
        <p:nvPicPr>
          <p:cNvPr id="257" name="Google Shape;257;p31" descr="Uhr mit einfarbiger Füllung"/>
          <p:cNvPicPr preferRelativeResize="0"/>
          <p:nvPr/>
        </p:nvPicPr>
        <p:blipFill rotWithShape="1">
          <a:blip r:embed="rId5">
            <a:alphaModFix/>
          </a:blip>
          <a:srcRect/>
          <a:stretch/>
        </p:blipFill>
        <p:spPr>
          <a:xfrm>
            <a:off x="1149568" y="2947859"/>
            <a:ext cx="438389" cy="438389"/>
          </a:xfrm>
          <a:prstGeom prst="rect">
            <a:avLst/>
          </a:prstGeom>
          <a:noFill/>
          <a:ln>
            <a:noFill/>
          </a:ln>
        </p:spPr>
      </p:pic>
      <p:pic>
        <p:nvPicPr>
          <p:cNvPr id="258" name="Google Shape;258;p31" descr="Zahnräder mit einfarbiger Füllung"/>
          <p:cNvPicPr preferRelativeResize="0"/>
          <p:nvPr/>
        </p:nvPicPr>
        <p:blipFill rotWithShape="1">
          <a:blip r:embed="rId6">
            <a:alphaModFix/>
          </a:blip>
          <a:srcRect/>
          <a:stretch/>
        </p:blipFill>
        <p:spPr>
          <a:xfrm>
            <a:off x="1152376" y="2508826"/>
            <a:ext cx="435581" cy="435581"/>
          </a:xfrm>
          <a:prstGeom prst="rect">
            <a:avLst/>
          </a:prstGeom>
          <a:noFill/>
          <a:ln>
            <a:noFill/>
          </a:ln>
        </p:spPr>
      </p:pic>
      <p:pic>
        <p:nvPicPr>
          <p:cNvPr id="259" name="Google Shape;259;p31" descr="Gehirn mit einfarbiger Füllung"/>
          <p:cNvPicPr preferRelativeResize="0"/>
          <p:nvPr/>
        </p:nvPicPr>
        <p:blipFill rotWithShape="1">
          <a:blip r:embed="rId7">
            <a:alphaModFix/>
          </a:blip>
          <a:srcRect/>
          <a:stretch/>
        </p:blipFill>
        <p:spPr>
          <a:xfrm>
            <a:off x="5080111" y="2533593"/>
            <a:ext cx="438389" cy="438389"/>
          </a:xfrm>
          <a:prstGeom prst="rect">
            <a:avLst/>
          </a:prstGeom>
          <a:noFill/>
          <a:ln>
            <a:noFill/>
          </a:ln>
        </p:spPr>
      </p:pic>
      <p:sp>
        <p:nvSpPr>
          <p:cNvPr id="260" name="Google Shape;260;p31"/>
          <p:cNvSpPr txBox="1">
            <a:spLocks noGrp="1"/>
          </p:cNvSpPr>
          <p:nvPr>
            <p:ph type="body" idx="1"/>
          </p:nvPr>
        </p:nvSpPr>
        <p:spPr>
          <a:xfrm>
            <a:off x="242775" y="1482463"/>
            <a:ext cx="6887400" cy="315600"/>
          </a:xfrm>
          <a:prstGeom prst="rect">
            <a:avLst/>
          </a:prstGeom>
          <a:noFill/>
          <a:ln>
            <a:noFill/>
          </a:ln>
        </p:spPr>
        <p:txBody>
          <a:bodyPr spcFirstLastPara="1" wrap="square" lIns="68575" tIns="34275" rIns="68575" bIns="34275" anchor="t" anchorCtr="0">
            <a:normAutofit/>
          </a:bodyPr>
          <a:lstStyle/>
          <a:p>
            <a:pPr marL="0" lvl="0" indent="0" algn="l" rtl="0">
              <a:lnSpc>
                <a:spcPct val="70000"/>
              </a:lnSpc>
              <a:spcBef>
                <a:spcPts val="0"/>
              </a:spcBef>
              <a:spcAft>
                <a:spcPts val="0"/>
              </a:spcAft>
              <a:buSzPts val="275"/>
              <a:buNone/>
            </a:pPr>
            <a:r>
              <a:rPr lang="de" sz="1445" b="1">
                <a:latin typeface="Arial"/>
                <a:ea typeface="Arial"/>
                <a:cs typeface="Arial"/>
                <a:sym typeface="Arial"/>
              </a:rPr>
              <a:t>Implications of Quality &amp; Quantity for Human Learning - Trade-off</a:t>
            </a:r>
            <a:endParaRPr sz="1445" b="1">
              <a:latin typeface="Arial"/>
              <a:ea typeface="Arial"/>
              <a:cs typeface="Arial"/>
              <a:sym typeface="Arial"/>
            </a:endParaRPr>
          </a:p>
          <a:p>
            <a:pPr marL="0" lvl="0" indent="0" algn="l" rtl="0">
              <a:lnSpc>
                <a:spcPct val="70000"/>
              </a:lnSpc>
              <a:spcBef>
                <a:spcPts val="0"/>
              </a:spcBef>
              <a:spcAft>
                <a:spcPts val="0"/>
              </a:spcAft>
              <a:buSzPts val="275"/>
              <a:buNone/>
            </a:pPr>
            <a:endParaRPr sz="525" b="1">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PROBLEM STATEMENT</a:t>
            </a:r>
            <a:endParaRPr/>
          </a:p>
        </p:txBody>
      </p:sp>
      <p:sp>
        <p:nvSpPr>
          <p:cNvPr id="266" name="Google Shape;266;p32"/>
          <p:cNvSpPr txBox="1">
            <a:spLocks noGrp="1"/>
          </p:cNvSpPr>
          <p:nvPr>
            <p:ph type="body" idx="1"/>
          </p:nvPr>
        </p:nvSpPr>
        <p:spPr>
          <a:xfrm>
            <a:off x="389025" y="1428025"/>
            <a:ext cx="8693400" cy="7869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0"/>
              </a:spcBef>
              <a:spcAft>
                <a:spcPts val="0"/>
              </a:spcAft>
              <a:buNone/>
            </a:pPr>
            <a:r>
              <a:rPr lang="de" sz="2000" b="1">
                <a:latin typeface="Arial"/>
                <a:ea typeface="Arial"/>
                <a:cs typeface="Arial"/>
                <a:sym typeface="Arial"/>
              </a:rPr>
              <a:t>Central Question: If We Could Only Focus On One, </a:t>
            </a:r>
            <a:endParaRPr sz="2000" b="1">
              <a:latin typeface="Arial"/>
              <a:ea typeface="Arial"/>
              <a:cs typeface="Arial"/>
              <a:sym typeface="Arial"/>
            </a:endParaRPr>
          </a:p>
          <a:p>
            <a:pPr marL="0" lvl="0" indent="0" algn="l" rtl="0">
              <a:lnSpc>
                <a:spcPct val="115000"/>
              </a:lnSpc>
              <a:spcBef>
                <a:spcPts val="0"/>
              </a:spcBef>
              <a:spcAft>
                <a:spcPts val="0"/>
              </a:spcAft>
              <a:buNone/>
            </a:pPr>
            <a:r>
              <a:rPr lang="de" sz="2000" b="1">
                <a:latin typeface="Arial"/>
                <a:ea typeface="Arial"/>
                <a:cs typeface="Arial"/>
                <a:sym typeface="Arial"/>
              </a:rPr>
              <a:t>Should Quality or Quantity Be Of More Importance?</a:t>
            </a:r>
            <a:endParaRPr sz="1300" b="1">
              <a:latin typeface="Arial"/>
              <a:ea typeface="Arial"/>
              <a:cs typeface="Arial"/>
              <a:sym typeface="Arial"/>
            </a:endParaRPr>
          </a:p>
        </p:txBody>
      </p:sp>
      <p:sp>
        <p:nvSpPr>
          <p:cNvPr id="267" name="Google Shape;267;p32"/>
          <p:cNvSpPr txBox="1">
            <a:spLocks noGrp="1"/>
          </p:cNvSpPr>
          <p:nvPr>
            <p:ph type="sldNum" idx="12"/>
          </p:nvPr>
        </p:nvSpPr>
        <p:spPr>
          <a:xfrm>
            <a:off x="7038594"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b="1">
                <a:solidFill>
                  <a:srgbClr val="F17829"/>
                </a:solidFill>
                <a:latin typeface="Arial"/>
                <a:ea typeface="Arial"/>
                <a:cs typeface="Arial"/>
                <a:sym typeface="Arial"/>
              </a:rPr>
              <a:t>8</a:t>
            </a:fld>
            <a:endParaRPr b="1">
              <a:solidFill>
                <a:srgbClr val="F17829"/>
              </a:solidFill>
              <a:latin typeface="Arial"/>
              <a:ea typeface="Arial"/>
              <a:cs typeface="Arial"/>
              <a:sym typeface="Arial"/>
            </a:endParaRPr>
          </a:p>
        </p:txBody>
      </p:sp>
      <p:sp>
        <p:nvSpPr>
          <p:cNvPr id="268" name="Google Shape;268;p32"/>
          <p:cNvSpPr txBox="1"/>
          <p:nvPr/>
        </p:nvSpPr>
        <p:spPr>
          <a:xfrm>
            <a:off x="138800" y="4767275"/>
            <a:ext cx="7310400" cy="273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de" sz="900" b="1" i="0" u="none" strike="noStrike" cap="none">
                <a:solidFill>
                  <a:srgbClr val="F17829"/>
                </a:solidFill>
                <a:latin typeface="Arial"/>
                <a:ea typeface="Arial"/>
                <a:cs typeface="Arial"/>
                <a:sym typeface="Arial"/>
              </a:rPr>
              <a:t>PROBLEM STATEMENT </a:t>
            </a:r>
            <a:r>
              <a:rPr lang="de" sz="900" b="0" i="0" u="none" strike="noStrike" cap="none">
                <a:solidFill>
                  <a:srgbClr val="888888"/>
                </a:solidFill>
                <a:latin typeface="Arial"/>
                <a:ea typeface="Arial"/>
                <a:cs typeface="Arial"/>
                <a:sym typeface="Arial"/>
              </a:rPr>
              <a:t>&gt; USE CASE &gt; EXPECTED OUTCOME &gt; APPROACH &gt; TECHNOLOGY STACK &gt; ROADMAP &amp; NEXT STEPS</a:t>
            </a:r>
            <a:endParaRPr sz="900" b="0" i="0" u="none" strike="noStrike" cap="none">
              <a:solidFill>
                <a:srgbClr val="888888"/>
              </a:solidFill>
              <a:latin typeface="Arial"/>
              <a:ea typeface="Arial"/>
              <a:cs typeface="Arial"/>
              <a:sym typeface="Arial"/>
            </a:endParaRPr>
          </a:p>
        </p:txBody>
      </p:sp>
      <p:cxnSp>
        <p:nvCxnSpPr>
          <p:cNvPr id="269" name="Google Shape;269;p32"/>
          <p:cNvCxnSpPr/>
          <p:nvPr/>
        </p:nvCxnSpPr>
        <p:spPr>
          <a:xfrm>
            <a:off x="61722" y="1268016"/>
            <a:ext cx="5514600" cy="0"/>
          </a:xfrm>
          <a:prstGeom prst="straightConnector1">
            <a:avLst/>
          </a:prstGeom>
          <a:noFill/>
          <a:ln w="9525" cap="flat" cmpd="sng">
            <a:solidFill>
              <a:schemeClr val="accent2"/>
            </a:solidFill>
            <a:prstDash val="solid"/>
            <a:miter lim="800000"/>
            <a:headEnd type="none" w="sm" len="sm"/>
            <a:tailEnd type="none" w="sm" len="sm"/>
          </a:ln>
        </p:spPr>
      </p:cxnSp>
      <p:cxnSp>
        <p:nvCxnSpPr>
          <p:cNvPr id="270" name="Google Shape;270;p32"/>
          <p:cNvCxnSpPr/>
          <p:nvPr/>
        </p:nvCxnSpPr>
        <p:spPr>
          <a:xfrm>
            <a:off x="61722" y="1268016"/>
            <a:ext cx="8167800" cy="0"/>
          </a:xfrm>
          <a:prstGeom prst="straightConnector1">
            <a:avLst/>
          </a:prstGeom>
          <a:noFill/>
          <a:ln w="9525" cap="flat" cmpd="sng">
            <a:solidFill>
              <a:schemeClr val="accent2"/>
            </a:solidFill>
            <a:prstDash val="solid"/>
            <a:miter lim="800000"/>
            <a:headEnd type="none" w="sm" len="sm"/>
            <a:tailEnd type="none" w="sm" len="sm"/>
          </a:ln>
        </p:spPr>
      </p:cxnSp>
      <p:pic>
        <p:nvPicPr>
          <p:cNvPr id="271" name="Google Shape;271;p32"/>
          <p:cNvPicPr preferRelativeResize="0"/>
          <p:nvPr/>
        </p:nvPicPr>
        <p:blipFill>
          <a:blip r:embed="rId3">
            <a:alphaModFix/>
          </a:blip>
          <a:stretch>
            <a:fillRect/>
          </a:stretch>
        </p:blipFill>
        <p:spPr>
          <a:xfrm>
            <a:off x="4833838" y="2443608"/>
            <a:ext cx="2094980" cy="2094980"/>
          </a:xfrm>
          <a:prstGeom prst="rect">
            <a:avLst/>
          </a:prstGeom>
          <a:noFill/>
          <a:ln>
            <a:noFill/>
          </a:ln>
        </p:spPr>
      </p:pic>
      <p:pic>
        <p:nvPicPr>
          <p:cNvPr id="272" name="Google Shape;272;p32"/>
          <p:cNvPicPr preferRelativeResize="0"/>
          <p:nvPr/>
        </p:nvPicPr>
        <p:blipFill>
          <a:blip r:embed="rId4">
            <a:alphaModFix/>
          </a:blip>
          <a:stretch>
            <a:fillRect/>
          </a:stretch>
        </p:blipFill>
        <p:spPr>
          <a:xfrm>
            <a:off x="965775" y="2297380"/>
            <a:ext cx="3257649" cy="23874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USE CASE</a:t>
            </a:r>
            <a:endParaRPr/>
          </a:p>
        </p:txBody>
      </p:sp>
      <p:sp>
        <p:nvSpPr>
          <p:cNvPr id="279" name="Google Shape;279;p33"/>
          <p:cNvSpPr txBox="1">
            <a:spLocks noGrp="1"/>
          </p:cNvSpPr>
          <p:nvPr>
            <p:ph type="ftr" idx="11"/>
          </p:nvPr>
        </p:nvSpPr>
        <p:spPr>
          <a:xfrm>
            <a:off x="138801" y="4767275"/>
            <a:ext cx="7362000" cy="2739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de">
                <a:latin typeface="Arial"/>
                <a:ea typeface="Arial"/>
                <a:cs typeface="Arial"/>
                <a:sym typeface="Arial"/>
              </a:rPr>
              <a:t>PROBLEM STATEMENT &gt; </a:t>
            </a:r>
            <a:r>
              <a:rPr lang="de" b="1">
                <a:solidFill>
                  <a:srgbClr val="F17829"/>
                </a:solidFill>
                <a:latin typeface="Arial"/>
                <a:ea typeface="Arial"/>
                <a:cs typeface="Arial"/>
                <a:sym typeface="Arial"/>
              </a:rPr>
              <a:t>USE CASE </a:t>
            </a:r>
            <a:r>
              <a:rPr lang="de">
                <a:latin typeface="Arial"/>
                <a:ea typeface="Arial"/>
                <a:cs typeface="Arial"/>
                <a:sym typeface="Arial"/>
              </a:rPr>
              <a:t>&gt; EXPECTED OUTCOME &gt; APPROACH &gt; TECHNOLOGY STACK &gt; ROADMAP </a:t>
            </a:r>
            <a:r>
              <a:rPr lang="de"/>
              <a:t>&amp; NEXT STEPS</a:t>
            </a:r>
            <a:endParaRPr>
              <a:latin typeface="Arial"/>
              <a:ea typeface="Arial"/>
              <a:cs typeface="Arial"/>
              <a:sym typeface="Arial"/>
            </a:endParaRPr>
          </a:p>
        </p:txBody>
      </p:sp>
      <p:sp>
        <p:nvSpPr>
          <p:cNvPr id="280" name="Google Shape;280;p33"/>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de" sz="1100"/>
              <a:t>9</a:t>
            </a:fld>
            <a:endParaRPr sz="1100"/>
          </a:p>
        </p:txBody>
      </p:sp>
      <p:cxnSp>
        <p:nvCxnSpPr>
          <p:cNvPr id="281" name="Google Shape;281;p33"/>
          <p:cNvCxnSpPr/>
          <p:nvPr/>
        </p:nvCxnSpPr>
        <p:spPr>
          <a:xfrm>
            <a:off x="61722" y="1268016"/>
            <a:ext cx="5514594" cy="0"/>
          </a:xfrm>
          <a:prstGeom prst="straightConnector1">
            <a:avLst/>
          </a:prstGeom>
          <a:noFill/>
          <a:ln w="9525" cap="flat" cmpd="sng">
            <a:solidFill>
              <a:schemeClr val="accent2"/>
            </a:solidFill>
            <a:prstDash val="solid"/>
            <a:miter lim="800000"/>
            <a:headEnd type="none" w="sm" len="sm"/>
            <a:tailEnd type="none" w="sm" len="sm"/>
          </a:ln>
        </p:spPr>
      </p:cxnSp>
      <p:cxnSp>
        <p:nvCxnSpPr>
          <p:cNvPr id="282" name="Google Shape;282;p33"/>
          <p:cNvCxnSpPr/>
          <p:nvPr/>
        </p:nvCxnSpPr>
        <p:spPr>
          <a:xfrm>
            <a:off x="61722" y="1268016"/>
            <a:ext cx="8167878" cy="0"/>
          </a:xfrm>
          <a:prstGeom prst="straightConnector1">
            <a:avLst/>
          </a:prstGeom>
          <a:noFill/>
          <a:ln w="9525" cap="flat" cmpd="sng">
            <a:solidFill>
              <a:schemeClr val="accent2"/>
            </a:solidFill>
            <a:prstDash val="solid"/>
            <a:miter lim="800000"/>
            <a:headEnd type="none" w="sm" len="sm"/>
            <a:tailEnd type="none" w="sm" len="sm"/>
          </a:ln>
        </p:spPr>
      </p:cxnSp>
      <p:grpSp>
        <p:nvGrpSpPr>
          <p:cNvPr id="283" name="Google Shape;283;p33"/>
          <p:cNvGrpSpPr/>
          <p:nvPr/>
        </p:nvGrpSpPr>
        <p:grpSpPr>
          <a:xfrm>
            <a:off x="830099" y="1741780"/>
            <a:ext cx="1143775" cy="751716"/>
            <a:chOff x="5912869" y="3341112"/>
            <a:chExt cx="1525034" cy="1002288"/>
          </a:xfrm>
        </p:grpSpPr>
        <p:grpSp>
          <p:nvGrpSpPr>
            <p:cNvPr id="284" name="Google Shape;284;p33"/>
            <p:cNvGrpSpPr/>
            <p:nvPr/>
          </p:nvGrpSpPr>
          <p:grpSpPr>
            <a:xfrm>
              <a:off x="6096000" y="3429000"/>
              <a:ext cx="1341903" cy="914400"/>
              <a:chOff x="6181956" y="3619953"/>
              <a:chExt cx="1341903" cy="914400"/>
            </a:xfrm>
          </p:grpSpPr>
          <p:pic>
            <p:nvPicPr>
              <p:cNvPr id="285" name="Google Shape;285;p33" descr="Benutzer mit einfarbiger Füllung"/>
              <p:cNvPicPr preferRelativeResize="0"/>
              <p:nvPr/>
            </p:nvPicPr>
            <p:blipFill rotWithShape="1">
              <a:blip r:embed="rId3">
                <a:alphaModFix/>
              </a:blip>
              <a:srcRect/>
              <a:stretch/>
            </p:blipFill>
            <p:spPr>
              <a:xfrm>
                <a:off x="6181956" y="3619953"/>
                <a:ext cx="914400" cy="914400"/>
              </a:xfrm>
              <a:prstGeom prst="rect">
                <a:avLst/>
              </a:prstGeom>
              <a:noFill/>
              <a:ln>
                <a:noFill/>
              </a:ln>
            </p:spPr>
          </p:pic>
          <p:pic>
            <p:nvPicPr>
              <p:cNvPr id="286" name="Google Shape;286;p33" descr="Benutzer mit einfarbiger Füllung"/>
              <p:cNvPicPr preferRelativeResize="0"/>
              <p:nvPr/>
            </p:nvPicPr>
            <p:blipFill rotWithShape="1">
              <a:blip r:embed="rId3">
                <a:alphaModFix/>
              </a:blip>
              <a:srcRect/>
              <a:stretch/>
            </p:blipFill>
            <p:spPr>
              <a:xfrm>
                <a:off x="6609322" y="3619953"/>
                <a:ext cx="914400" cy="914400"/>
              </a:xfrm>
              <a:prstGeom prst="rect">
                <a:avLst/>
              </a:prstGeom>
              <a:noFill/>
              <a:ln>
                <a:noFill/>
              </a:ln>
            </p:spPr>
          </p:pic>
          <p:sp>
            <p:nvSpPr>
              <p:cNvPr id="287" name="Google Shape;287;p33"/>
              <p:cNvSpPr txBox="1"/>
              <p:nvPr/>
            </p:nvSpPr>
            <p:spPr>
              <a:xfrm>
                <a:off x="6314259" y="4070192"/>
                <a:ext cx="1209600" cy="37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i="0" u="none" strike="noStrike" cap="none">
                    <a:solidFill>
                      <a:srgbClr val="F17829"/>
                    </a:solidFill>
                    <a:latin typeface="Arial"/>
                    <a:ea typeface="Arial"/>
                    <a:cs typeface="Arial"/>
                    <a:sym typeface="Arial"/>
                  </a:rPr>
                  <a:t>Quantity</a:t>
                </a:r>
                <a:endParaRPr sz="1400" b="1">
                  <a:solidFill>
                    <a:srgbClr val="F17829"/>
                  </a:solidFill>
                  <a:latin typeface="Arial"/>
                  <a:ea typeface="Arial"/>
                  <a:cs typeface="Arial"/>
                  <a:sym typeface="Arial"/>
                </a:endParaRPr>
              </a:p>
            </p:txBody>
          </p:sp>
        </p:grpSp>
        <p:grpSp>
          <p:nvGrpSpPr>
            <p:cNvPr id="288" name="Google Shape;288;p33"/>
            <p:cNvGrpSpPr/>
            <p:nvPr/>
          </p:nvGrpSpPr>
          <p:grpSpPr>
            <a:xfrm>
              <a:off x="5912869" y="3341112"/>
              <a:ext cx="439307" cy="439200"/>
              <a:chOff x="2168725" y="4054228"/>
              <a:chExt cx="439307" cy="439200"/>
            </a:xfrm>
          </p:grpSpPr>
          <p:sp>
            <p:nvSpPr>
              <p:cNvPr id="289" name="Google Shape;289;p33"/>
              <p:cNvSpPr/>
              <p:nvPr/>
            </p:nvSpPr>
            <p:spPr>
              <a:xfrm>
                <a:off x="2168725" y="4054228"/>
                <a:ext cx="439307" cy="4392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90" name="Google Shape;290;p33"/>
              <p:cNvSpPr txBox="1"/>
              <p:nvPr/>
            </p:nvSpPr>
            <p:spPr>
              <a:xfrm>
                <a:off x="2212690" y="4089162"/>
                <a:ext cx="351378" cy="36933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A</a:t>
                </a:r>
                <a:endParaRPr sz="1100"/>
              </a:p>
            </p:txBody>
          </p:sp>
        </p:grpSp>
      </p:grpSp>
      <p:grpSp>
        <p:nvGrpSpPr>
          <p:cNvPr id="291" name="Google Shape;291;p33"/>
          <p:cNvGrpSpPr/>
          <p:nvPr/>
        </p:nvGrpSpPr>
        <p:grpSpPr>
          <a:xfrm>
            <a:off x="811622" y="3200118"/>
            <a:ext cx="1162150" cy="754770"/>
            <a:chOff x="5888233" y="3433151"/>
            <a:chExt cx="1549533" cy="1006360"/>
          </a:xfrm>
        </p:grpSpPr>
        <p:grpSp>
          <p:nvGrpSpPr>
            <p:cNvPr id="292" name="Google Shape;292;p33"/>
            <p:cNvGrpSpPr/>
            <p:nvPr/>
          </p:nvGrpSpPr>
          <p:grpSpPr>
            <a:xfrm>
              <a:off x="6096000" y="3525111"/>
              <a:ext cx="1341766" cy="914400"/>
              <a:chOff x="3311147" y="3544094"/>
              <a:chExt cx="1341766" cy="914400"/>
            </a:xfrm>
          </p:grpSpPr>
          <p:pic>
            <p:nvPicPr>
              <p:cNvPr id="293" name="Google Shape;293;p33" descr="Benutzer mit einfarbiger Füllung"/>
              <p:cNvPicPr preferRelativeResize="0"/>
              <p:nvPr/>
            </p:nvPicPr>
            <p:blipFill rotWithShape="1">
              <a:blip r:embed="rId3">
                <a:alphaModFix/>
              </a:blip>
              <a:srcRect/>
              <a:stretch/>
            </p:blipFill>
            <p:spPr>
              <a:xfrm>
                <a:off x="3311147" y="3544094"/>
                <a:ext cx="914400" cy="914400"/>
              </a:xfrm>
              <a:prstGeom prst="rect">
                <a:avLst/>
              </a:prstGeom>
              <a:noFill/>
              <a:ln>
                <a:noFill/>
              </a:ln>
            </p:spPr>
          </p:pic>
          <p:pic>
            <p:nvPicPr>
              <p:cNvPr id="294" name="Google Shape;294;p33" descr="Benutzer mit einfarbiger Füllung"/>
              <p:cNvPicPr preferRelativeResize="0"/>
              <p:nvPr/>
            </p:nvPicPr>
            <p:blipFill rotWithShape="1">
              <a:blip r:embed="rId3">
                <a:alphaModFix/>
              </a:blip>
              <a:srcRect/>
              <a:stretch/>
            </p:blipFill>
            <p:spPr>
              <a:xfrm>
                <a:off x="3738513" y="3544094"/>
                <a:ext cx="914400" cy="914400"/>
              </a:xfrm>
              <a:prstGeom prst="rect">
                <a:avLst/>
              </a:prstGeom>
              <a:noFill/>
              <a:ln>
                <a:noFill/>
              </a:ln>
            </p:spPr>
          </p:pic>
          <p:sp>
            <p:nvSpPr>
              <p:cNvPr id="295" name="Google Shape;295;p33"/>
              <p:cNvSpPr txBox="1"/>
              <p:nvPr/>
            </p:nvSpPr>
            <p:spPr>
              <a:xfrm>
                <a:off x="3504650" y="4001310"/>
                <a:ext cx="1107900" cy="37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rgbClr val="F17829"/>
                    </a:solidFill>
                    <a:latin typeface="Arial"/>
                    <a:ea typeface="Arial"/>
                    <a:cs typeface="Arial"/>
                    <a:sym typeface="Arial"/>
                  </a:rPr>
                  <a:t>Quality</a:t>
                </a:r>
                <a:endParaRPr sz="1100"/>
              </a:p>
            </p:txBody>
          </p:sp>
        </p:grpSp>
        <p:grpSp>
          <p:nvGrpSpPr>
            <p:cNvPr id="296" name="Google Shape;296;p33"/>
            <p:cNvGrpSpPr/>
            <p:nvPr/>
          </p:nvGrpSpPr>
          <p:grpSpPr>
            <a:xfrm>
              <a:off x="5888233" y="3433151"/>
              <a:ext cx="439307" cy="439200"/>
              <a:chOff x="4860625" y="4207390"/>
              <a:chExt cx="439307" cy="439200"/>
            </a:xfrm>
          </p:grpSpPr>
          <p:sp>
            <p:nvSpPr>
              <p:cNvPr id="297" name="Google Shape;297;p33"/>
              <p:cNvSpPr/>
              <p:nvPr/>
            </p:nvSpPr>
            <p:spPr>
              <a:xfrm>
                <a:off x="4860625" y="4207390"/>
                <a:ext cx="439307" cy="4392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98" name="Google Shape;298;p33"/>
              <p:cNvSpPr txBox="1"/>
              <p:nvPr/>
            </p:nvSpPr>
            <p:spPr>
              <a:xfrm>
                <a:off x="4904589" y="4242324"/>
                <a:ext cx="351378" cy="36933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b="1">
                    <a:solidFill>
                      <a:schemeClr val="dk1"/>
                    </a:solidFill>
                    <a:latin typeface="Arial"/>
                    <a:ea typeface="Arial"/>
                    <a:cs typeface="Arial"/>
                    <a:sym typeface="Arial"/>
                  </a:rPr>
                  <a:t>B</a:t>
                </a:r>
                <a:endParaRPr sz="1100"/>
              </a:p>
            </p:txBody>
          </p:sp>
        </p:grpSp>
      </p:grpSp>
      <p:pic>
        <p:nvPicPr>
          <p:cNvPr id="299" name="Google Shape;299;p33" descr="Klemmbrett gemischt mit einfarbiger Füllung"/>
          <p:cNvPicPr preferRelativeResize="0"/>
          <p:nvPr/>
        </p:nvPicPr>
        <p:blipFill rotWithShape="1">
          <a:blip r:embed="rId4">
            <a:alphaModFix/>
          </a:blip>
          <a:srcRect/>
          <a:stretch/>
        </p:blipFill>
        <p:spPr>
          <a:xfrm>
            <a:off x="4363244" y="2514318"/>
            <a:ext cx="685800" cy="685800"/>
          </a:xfrm>
          <a:prstGeom prst="rect">
            <a:avLst/>
          </a:prstGeom>
          <a:noFill/>
          <a:ln>
            <a:noFill/>
          </a:ln>
        </p:spPr>
      </p:pic>
      <p:sp>
        <p:nvSpPr>
          <p:cNvPr id="300" name="Google Shape;300;p33"/>
          <p:cNvSpPr txBox="1"/>
          <p:nvPr/>
        </p:nvSpPr>
        <p:spPr>
          <a:xfrm>
            <a:off x="4410901" y="3152375"/>
            <a:ext cx="6858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rgbClr val="000000"/>
                </a:solidFill>
                <a:latin typeface="Arial"/>
                <a:ea typeface="Arial"/>
                <a:cs typeface="Arial"/>
                <a:sym typeface="Arial"/>
              </a:rPr>
              <a:t>Exam</a:t>
            </a:r>
            <a:endParaRPr sz="1400">
              <a:solidFill>
                <a:schemeClr val="dk1"/>
              </a:solidFill>
              <a:latin typeface="Calibri"/>
              <a:ea typeface="Calibri"/>
              <a:cs typeface="Calibri"/>
              <a:sym typeface="Calibri"/>
            </a:endParaRPr>
          </a:p>
        </p:txBody>
      </p:sp>
      <p:cxnSp>
        <p:nvCxnSpPr>
          <p:cNvPr id="301" name="Google Shape;301;p33"/>
          <p:cNvCxnSpPr/>
          <p:nvPr/>
        </p:nvCxnSpPr>
        <p:spPr>
          <a:xfrm>
            <a:off x="1973772" y="2150599"/>
            <a:ext cx="2389472" cy="601111"/>
          </a:xfrm>
          <a:prstGeom prst="straightConnector1">
            <a:avLst/>
          </a:prstGeom>
          <a:noFill/>
          <a:ln w="38100" cap="flat" cmpd="sng">
            <a:solidFill>
              <a:srgbClr val="F17829"/>
            </a:solidFill>
            <a:prstDash val="solid"/>
            <a:miter lim="800000"/>
            <a:headEnd type="none" w="sm" len="sm"/>
            <a:tailEnd type="triangle" w="med" len="med"/>
          </a:ln>
        </p:spPr>
      </p:cxnSp>
      <p:cxnSp>
        <p:nvCxnSpPr>
          <p:cNvPr id="302" name="Google Shape;302;p33"/>
          <p:cNvCxnSpPr/>
          <p:nvPr/>
        </p:nvCxnSpPr>
        <p:spPr>
          <a:xfrm rot="10800000" flipH="1">
            <a:off x="1973771" y="2969768"/>
            <a:ext cx="2389473" cy="642220"/>
          </a:xfrm>
          <a:prstGeom prst="straightConnector1">
            <a:avLst/>
          </a:prstGeom>
          <a:noFill/>
          <a:ln w="38100" cap="flat" cmpd="sng">
            <a:solidFill>
              <a:srgbClr val="F17829"/>
            </a:solidFill>
            <a:prstDash val="solid"/>
            <a:miter lim="800000"/>
            <a:headEnd type="none" w="sm" len="sm"/>
            <a:tailEnd type="triangle" w="med" len="med"/>
          </a:ln>
        </p:spPr>
      </p:cxnSp>
      <p:cxnSp>
        <p:nvCxnSpPr>
          <p:cNvPr id="303" name="Google Shape;303;p33"/>
          <p:cNvCxnSpPr/>
          <p:nvPr/>
        </p:nvCxnSpPr>
        <p:spPr>
          <a:xfrm>
            <a:off x="5049044" y="2857218"/>
            <a:ext cx="1215592" cy="0"/>
          </a:xfrm>
          <a:prstGeom prst="straightConnector1">
            <a:avLst/>
          </a:prstGeom>
          <a:noFill/>
          <a:ln w="38100" cap="flat" cmpd="sng">
            <a:solidFill>
              <a:srgbClr val="F17829"/>
            </a:solidFill>
            <a:prstDash val="solid"/>
            <a:miter lim="800000"/>
            <a:headEnd type="none" w="sm" len="sm"/>
            <a:tailEnd type="triangle" w="med" len="med"/>
          </a:ln>
        </p:spPr>
      </p:cxnSp>
      <p:sp>
        <p:nvSpPr>
          <p:cNvPr id="304" name="Google Shape;304;p33"/>
          <p:cNvSpPr txBox="1"/>
          <p:nvPr/>
        </p:nvSpPr>
        <p:spPr>
          <a:xfrm rot="839126">
            <a:off x="2336268" y="2204643"/>
            <a:ext cx="1722974" cy="28471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chemeClr val="dk1"/>
                </a:solidFill>
                <a:latin typeface="Arial"/>
                <a:ea typeface="Arial"/>
                <a:cs typeface="Arial"/>
                <a:sym typeface="Arial"/>
              </a:rPr>
              <a:t>Learning process A</a:t>
            </a:r>
            <a:endParaRPr sz="1100"/>
          </a:p>
        </p:txBody>
      </p:sp>
      <p:sp>
        <p:nvSpPr>
          <p:cNvPr id="305" name="Google Shape;305;p33"/>
          <p:cNvSpPr txBox="1"/>
          <p:nvPr/>
        </p:nvSpPr>
        <p:spPr>
          <a:xfrm rot="-925508">
            <a:off x="2309459" y="3045708"/>
            <a:ext cx="1729084" cy="284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chemeClr val="dk1"/>
                </a:solidFill>
                <a:latin typeface="Arial"/>
                <a:ea typeface="Arial"/>
                <a:cs typeface="Arial"/>
                <a:sym typeface="Arial"/>
              </a:rPr>
              <a:t>Learning process B</a:t>
            </a:r>
            <a:endParaRPr sz="1100"/>
          </a:p>
        </p:txBody>
      </p:sp>
      <p:sp>
        <p:nvSpPr>
          <p:cNvPr id="306" name="Google Shape;306;p33"/>
          <p:cNvSpPr txBox="1"/>
          <p:nvPr/>
        </p:nvSpPr>
        <p:spPr>
          <a:xfrm>
            <a:off x="6264622" y="2718725"/>
            <a:ext cx="22506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de" sz="1400">
                <a:solidFill>
                  <a:schemeClr val="dk1"/>
                </a:solidFill>
                <a:latin typeface="Calibri"/>
                <a:ea typeface="Calibri"/>
                <a:cs typeface="Calibri"/>
                <a:sym typeface="Calibri"/>
              </a:rPr>
              <a:t>Evaluation &amp; Discussion</a:t>
            </a:r>
            <a:endParaRPr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2832</Words>
  <Application>Microsoft Office PowerPoint</Application>
  <PresentationFormat>Bildschirmpräsentation (16:9)</PresentationFormat>
  <Paragraphs>274</Paragraphs>
  <Slides>22</Slides>
  <Notes>22</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22</vt:i4>
      </vt:variant>
    </vt:vector>
  </HeadingPairs>
  <TitlesOfParts>
    <vt:vector size="27" baseType="lpstr">
      <vt:lpstr>Arial</vt:lpstr>
      <vt:lpstr>Calibri</vt:lpstr>
      <vt:lpstr>Roboto</vt:lpstr>
      <vt:lpstr>Simple Light</vt:lpstr>
      <vt:lpstr>Office</vt:lpstr>
      <vt:lpstr>An Application of Large Language Models and Generative Agents to Compare Quality and Quantity Learning Processes and Performance</vt:lpstr>
      <vt:lpstr>AGENDA</vt:lpstr>
      <vt:lpstr>PROBLEM STATEMENT</vt:lpstr>
      <vt:lpstr>PROBLEM STATEMENT</vt:lpstr>
      <vt:lpstr>PROBLEM STATEMENT</vt:lpstr>
      <vt:lpstr>PROBLEM STATEMENT</vt:lpstr>
      <vt:lpstr>PROBLEM STATEMENT</vt:lpstr>
      <vt:lpstr>PROBLEM STATEMENT</vt:lpstr>
      <vt:lpstr>USE CASE</vt:lpstr>
      <vt:lpstr>USE CASE</vt:lpstr>
      <vt:lpstr>USE CASE</vt:lpstr>
      <vt:lpstr>USE CASE</vt:lpstr>
      <vt:lpstr>EXPECTED OUTCOME</vt:lpstr>
      <vt:lpstr>EXPECTED OUTCOME</vt:lpstr>
      <vt:lpstr>EXPECTED OUTCOME</vt:lpstr>
      <vt:lpstr>APPROACH </vt:lpstr>
      <vt:lpstr>TECHNOLOGY STACK</vt:lpstr>
      <vt:lpstr>TECHNOLOGY STACK</vt:lpstr>
      <vt:lpstr>TECHNOLOGY STACK</vt:lpstr>
      <vt:lpstr>ROADMAP</vt:lpstr>
      <vt:lpstr>ROADMAP - NEXT STEPS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Application of Large Language Models and Generative Agents to Compare Quality and Quantity Learning Processes and Performance</dc:title>
  <cp:lastModifiedBy>TU-Pseudonym 7002767985050284</cp:lastModifiedBy>
  <cp:revision>6</cp:revision>
  <dcterms:modified xsi:type="dcterms:W3CDTF">2023-11-12T23:53:09Z</dcterms:modified>
</cp:coreProperties>
</file>