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8" y="2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b6528e78ad_1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de" sz="1800">
                <a:solidFill>
                  <a:schemeClr val="dk1"/>
                </a:solidFill>
              </a:rPr>
              <a:t>Welcome to our third and final presentation of our Project „An Application of Large Language Models and Generative Agents to Compare Quality and Quantity Learning Processes and Performance“</a:t>
            </a:r>
            <a:endParaRPr sz="1800">
              <a:solidFill>
                <a:schemeClr val="dk1"/>
              </a:solidFill>
            </a:endParaRPr>
          </a:p>
          <a:p>
            <a:pPr marL="0" lvl="0" indent="0" algn="l" rtl="0">
              <a:lnSpc>
                <a:spcPct val="115000"/>
              </a:lnSpc>
              <a:spcBef>
                <a:spcPts val="0"/>
              </a:spcBef>
              <a:spcAft>
                <a:spcPts val="0"/>
              </a:spcAft>
              <a:buSzPts val="1100"/>
              <a:buNone/>
            </a:pPr>
            <a:endParaRPr sz="1800"/>
          </a:p>
        </p:txBody>
      </p:sp>
      <p:sp>
        <p:nvSpPr>
          <p:cNvPr id="202" name="Google Shape;202;g2b6528e78ad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6528e78ad_1_8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de" sz="1800"/>
              <a:t>First, I will present you with a brief recap and update on our problem statement and use case in order to establish the context of the presentation. Afterwards Siar will demonstrate our progress while providing details about our Implementation as well as our results and our evaluation process. In the end, Ehsan will conclude our presentation with our roadmap and the final steps we need to take.</a:t>
            </a:r>
            <a:endParaRPr sz="1800"/>
          </a:p>
        </p:txBody>
      </p:sp>
      <p:sp>
        <p:nvSpPr>
          <p:cNvPr id="210" name="Google Shape;210;g2b6528e78ad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6528e78ad_1_1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100"/>
              <a:buNone/>
            </a:pPr>
            <a:r>
              <a:rPr lang="de" sz="1800"/>
              <a:t>Let us now look back at our problem statement. It was centered around whether quality or quantity should be more important, if we were forced to chose between them. In order to answer this hypothetical, we placed it in the context of a student studying for an exam.</a:t>
            </a:r>
            <a:endParaRPr sz="1800">
              <a:latin typeface="Arial"/>
              <a:ea typeface="Arial"/>
              <a:cs typeface="Arial"/>
              <a:sym typeface="Arial"/>
            </a:endParaRPr>
          </a:p>
        </p:txBody>
      </p:sp>
      <p:sp>
        <p:nvSpPr>
          <p:cNvPr id="237" name="Google Shape;237;g2b6528e78ad_1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82399e3e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2b82399e3e7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200"/>
              </a:spcBef>
              <a:spcAft>
                <a:spcPts val="0"/>
              </a:spcAft>
              <a:buClr>
                <a:srgbClr val="000000"/>
              </a:buClr>
              <a:buSzPts val="1100"/>
              <a:buFont typeface="Arial"/>
              <a:buNone/>
            </a:pPr>
            <a:r>
              <a:rPr lang="de"/>
              <a:t>This led us to our use case where we have two groups of student-agents  - one following a qualitative learning process and one following a quantitative one. Each process aims to prepare one student-agent for a multiple choice history exam.The discussion in the quantitative process focuses on pre-formulated multiple-choice questions, while the discussions in the qualitative process are based on history textbooks. After the exam, we evaluate their answers in order to draw a conclusion about our hypothesis. Siar will now demonstrate you what we have achieved so far and how we accomplished it.</a:t>
            </a:r>
            <a:endParaRPr/>
          </a:p>
          <a:p>
            <a:pPr marL="0" marR="0" lvl="0" indent="0" algn="l" rtl="0">
              <a:lnSpc>
                <a:spcPct val="100000"/>
              </a:lnSpc>
              <a:spcBef>
                <a:spcPts val="1200"/>
              </a:spcBef>
              <a:spcAft>
                <a:spcPts val="0"/>
              </a:spcAft>
              <a:buClr>
                <a:srgbClr val="000000"/>
              </a:buClr>
              <a:buSzPts val="1100"/>
              <a:buFont typeface="Arial"/>
              <a:buNone/>
            </a:pPr>
            <a:endParaRPr/>
          </a:p>
          <a:p>
            <a:pPr marL="0" lvl="0" indent="0" algn="l" rtl="0">
              <a:lnSpc>
                <a:spcPct val="100000"/>
              </a:lnSpc>
              <a:spcBef>
                <a:spcPts val="1200"/>
              </a:spcBef>
              <a:spcAft>
                <a:spcPts val="0"/>
              </a:spcAft>
              <a:buSzPts val="1100"/>
              <a:buNone/>
            </a:pPr>
            <a:endParaRPr/>
          </a:p>
        </p:txBody>
      </p:sp>
      <p:sp>
        <p:nvSpPr>
          <p:cNvPr id="249" name="Google Shape;249;g2b82399e3e7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de"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b6528e78ad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b6528e78ad_1_1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b80cc5f0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2b80cc5f04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b6528e78ad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2b6528e78ad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82f4df188_3_7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de">
                <a:solidFill>
                  <a:schemeClr val="dk1"/>
                </a:solidFill>
              </a:rPr>
              <a:t>Let's review our project's strategic roadmap. We began with Workshop 1 on November 16, 2023, focusing on research and skill acquisition. By Workshop 2 on December 21, 2023, we initiated some coding and aimed for a minimum viable product. Moving to Workshop 3 on February 15, 2024, we prepared a working model for the showcase, unfortunately we faced numerous challenges at the end along the way, especially in implementation, but of course we will overcome these issue before final submission. This phase is crucial for demonstrating our project's practicality and innovation. Our goal is to have all components ready by February 29, 2024, for the final Submission along with the academic paper Submission.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
        <p:nvSpPr>
          <p:cNvPr id="308" name="Google Shape;308;g2b82f4df188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b82f4df188_3_10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de">
                <a:solidFill>
                  <a:schemeClr val="dk1"/>
                </a:solidFill>
              </a:rPr>
              <a:t>Moving on to the final steps of our project, we've got some important tasks to complete. First, after implementing the quantity group we’re going to set up the quality group.</a:t>
            </a:r>
            <a:endParaRPr>
              <a:solidFill>
                <a:schemeClr val="dk1"/>
              </a:solidFill>
            </a:endParaRPr>
          </a:p>
          <a:p>
            <a:pPr marL="0" lvl="0" indent="0" algn="l" rtl="0">
              <a:lnSpc>
                <a:spcPct val="115000"/>
              </a:lnSpc>
              <a:spcBef>
                <a:spcPts val="0"/>
              </a:spcBef>
              <a:spcAft>
                <a:spcPts val="0"/>
              </a:spcAft>
              <a:buSzPts val="1100"/>
              <a:buNone/>
            </a:pPr>
            <a:r>
              <a:rPr lang="de">
                <a:solidFill>
                  <a:schemeClr val="dk1"/>
                </a:solidFill>
              </a:rPr>
              <a:t>Secondly, we're also going to upgrade our manual Evaluation to an automatic Evaluation in our project, which will evaluate the outcome of the Exams of both Quality and Quantity Groups. This is like a test to see how well the 2 groups performs.</a:t>
            </a:r>
            <a:endParaRPr>
              <a:solidFill>
                <a:schemeClr val="dk1"/>
              </a:solidFill>
            </a:endParaRPr>
          </a:p>
          <a:p>
            <a:pPr marL="0" lvl="0" indent="0" algn="l" rtl="0">
              <a:lnSpc>
                <a:spcPct val="115000"/>
              </a:lnSpc>
              <a:spcBef>
                <a:spcPts val="0"/>
              </a:spcBef>
              <a:spcAft>
                <a:spcPts val="0"/>
              </a:spcAft>
              <a:buSzPts val="1100"/>
              <a:buNone/>
            </a:pPr>
            <a:r>
              <a:rPr lang="de">
                <a:solidFill>
                  <a:schemeClr val="dk1"/>
                </a:solidFill>
              </a:rPr>
              <a:t>Last key step is also to develop a ChatBot GUI, which will show the interaction of our Generative Agents.</a:t>
            </a:r>
            <a:endParaRPr>
              <a:solidFill>
                <a:schemeClr val="dk1"/>
              </a:solidFill>
            </a:endParaRPr>
          </a:p>
          <a:p>
            <a:pPr marL="0" lvl="0" indent="0" algn="l" rtl="0">
              <a:lnSpc>
                <a:spcPct val="115000"/>
              </a:lnSpc>
              <a:spcBef>
                <a:spcPts val="0"/>
              </a:spcBef>
              <a:spcAft>
                <a:spcPts val="0"/>
              </a:spcAft>
              <a:buSzPts val="1100"/>
              <a:buNone/>
            </a:pPr>
            <a:r>
              <a:rPr lang="de">
                <a:solidFill>
                  <a:schemeClr val="dk1"/>
                </a:solidFill>
              </a:rPr>
              <a:t>And finally, we'll finish our paper, which explains everything about our project. We'll do one last check before our final submission date to make sure we didn't miss anything.</a:t>
            </a:r>
            <a:endParaRPr>
              <a:solidFill>
                <a:schemeClr val="dk1"/>
              </a:solidFill>
            </a:endParaRPr>
          </a:p>
          <a:p>
            <a:pPr marL="0" lvl="0" indent="0" algn="l" rtl="0">
              <a:lnSpc>
                <a:spcPct val="115000"/>
              </a:lnSpc>
              <a:spcBef>
                <a:spcPts val="0"/>
              </a:spcBef>
              <a:spcAft>
                <a:spcPts val="0"/>
              </a:spcAft>
              <a:buSzPts val="1100"/>
              <a:buNone/>
            </a:pPr>
            <a:r>
              <a:rPr lang="de">
                <a:solidFill>
                  <a:schemeClr val="dk1"/>
                </a:solidFill>
              </a:rPr>
              <a:t>Thank YOU!</a:t>
            </a:r>
            <a:endParaRPr>
              <a:solidFill>
                <a:schemeClr val="dk1"/>
              </a:solidFill>
            </a:endParaRPr>
          </a:p>
        </p:txBody>
      </p:sp>
      <p:sp>
        <p:nvSpPr>
          <p:cNvPr id="332" name="Google Shape;332;g2b82f4df188_3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628650" y="4767263"/>
            <a:ext cx="640994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623887" y="4754023"/>
            <a:ext cx="663312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628650" y="4767263"/>
            <a:ext cx="640994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9" name="Google Shape;139;p27"/>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0" name="Google Shape;140;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1" name="Google Shape;141;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27"/>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5" name="Google Shape;145;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6" name="Google Shape;146;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28"/>
          <p:cNvSpPr txBox="1">
            <a:spLocks noGrp="1"/>
          </p:cNvSpPr>
          <p:nvPr>
            <p:ph type="ftr" idx="11"/>
          </p:nvPr>
        </p:nvSpPr>
        <p:spPr>
          <a:xfrm>
            <a:off x="623887" y="4754023"/>
            <a:ext cx="6633124"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28"/>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F1782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2" name="Google Shape;152;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3" name="Google Shape;153;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29"/>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8" name="Google Shape;158;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9" name="Google Shape;159;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0" name="Google Shape;160;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1" name="Google Shape;161;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2" name="Google Shape;162;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3" name="Google Shape;163;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4" name="Google Shape;164;p30"/>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9" name="Google Shape;169;p31"/>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170"/>
        <p:cNvGrpSpPr/>
        <p:nvPr/>
      </p:nvGrpSpPr>
      <p:grpSpPr>
        <a:xfrm>
          <a:off x="0" y="0"/>
          <a:ext cx="0" cy="0"/>
          <a:chOff x="0" y="0"/>
          <a:chExt cx="0" cy="0"/>
        </a:xfrm>
      </p:grpSpPr>
      <p:sp>
        <p:nvSpPr>
          <p:cNvPr id="171" name="Google Shape;17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2" name="Google Shape;17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32"/>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6" name="Google Shape;176;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77" name="Google Shape;177;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8" name="Google Shape;178;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9" name="Google Shape;179;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0" name="Google Shape;180;p33"/>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3" name="Google Shape;183;p34"/>
          <p:cNvSpPr>
            <a:spLocks noGrp="1"/>
          </p:cNvSpPr>
          <p:nvPr>
            <p:ph type="pic" idx="2"/>
          </p:nvPr>
        </p:nvSpPr>
        <p:spPr>
          <a:xfrm>
            <a:off x="3887391" y="740569"/>
            <a:ext cx="4629150" cy="3655219"/>
          </a:xfrm>
          <a:prstGeom prst="rect">
            <a:avLst/>
          </a:prstGeom>
          <a:noFill/>
          <a:ln>
            <a:noFill/>
          </a:ln>
        </p:spPr>
      </p:sp>
      <p:sp>
        <p:nvSpPr>
          <p:cNvPr id="184" name="Google Shape;184;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5" name="Google Shape;185;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6" name="Google Shape;186;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7" name="Google Shape;187;p34"/>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0" name="Google Shape;19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2" name="Google Shape;192;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3" name="Google Shape;193;p35"/>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6" name="Google Shape;196;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8" name="Google Shape;198;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9" name="Google Shape;199;p36"/>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958584"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ctrTitle"/>
          </p:nvPr>
        </p:nvSpPr>
        <p:spPr>
          <a:xfrm>
            <a:off x="573786" y="1676400"/>
            <a:ext cx="7642200" cy="17907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de" sz="4500" b="1">
                <a:latin typeface="Arial"/>
                <a:ea typeface="Arial"/>
                <a:cs typeface="Arial"/>
                <a:sym typeface="Arial"/>
              </a:rPr>
              <a:t>An </a:t>
            </a:r>
            <a:r>
              <a:rPr lang="de" b="1">
                <a:latin typeface="Arial"/>
                <a:ea typeface="Arial"/>
                <a:cs typeface="Arial"/>
                <a:sym typeface="Arial"/>
              </a:rPr>
              <a:t>A</a:t>
            </a:r>
            <a:r>
              <a:rPr lang="de" sz="4500" b="1">
                <a:latin typeface="Arial"/>
                <a:ea typeface="Arial"/>
                <a:cs typeface="Arial"/>
                <a:sym typeface="Arial"/>
              </a:rPr>
              <a:t>pplication of Large Language Models and Generative Agents to </a:t>
            </a:r>
            <a:r>
              <a:rPr lang="de" b="1">
                <a:latin typeface="Arial"/>
                <a:ea typeface="Arial"/>
                <a:cs typeface="Arial"/>
                <a:sym typeface="Arial"/>
              </a:rPr>
              <a:t>C</a:t>
            </a:r>
            <a:r>
              <a:rPr lang="de" sz="4500" b="1">
                <a:latin typeface="Arial"/>
                <a:ea typeface="Arial"/>
                <a:cs typeface="Arial"/>
                <a:sym typeface="Arial"/>
              </a:rPr>
              <a:t>ompare </a:t>
            </a:r>
            <a:r>
              <a:rPr lang="de" b="1">
                <a:latin typeface="Arial"/>
                <a:ea typeface="Arial"/>
                <a:cs typeface="Arial"/>
                <a:sym typeface="Arial"/>
              </a:rPr>
              <a:t>Q</a:t>
            </a:r>
            <a:r>
              <a:rPr lang="de" sz="4500" b="1">
                <a:latin typeface="Arial"/>
                <a:ea typeface="Arial"/>
                <a:cs typeface="Arial"/>
                <a:sym typeface="Arial"/>
              </a:rPr>
              <a:t>uality and </a:t>
            </a:r>
            <a:r>
              <a:rPr lang="de" b="1">
                <a:latin typeface="Arial"/>
                <a:ea typeface="Arial"/>
                <a:cs typeface="Arial"/>
                <a:sym typeface="Arial"/>
              </a:rPr>
              <a:t>Q</a:t>
            </a:r>
            <a:r>
              <a:rPr lang="de" sz="4500" b="1">
                <a:latin typeface="Arial"/>
                <a:ea typeface="Arial"/>
                <a:cs typeface="Arial"/>
                <a:sym typeface="Arial"/>
              </a:rPr>
              <a:t>uantity </a:t>
            </a:r>
            <a:r>
              <a:rPr lang="de" b="1">
                <a:latin typeface="Arial"/>
                <a:ea typeface="Arial"/>
                <a:cs typeface="Arial"/>
                <a:sym typeface="Arial"/>
              </a:rPr>
              <a:t>L</a:t>
            </a:r>
            <a:r>
              <a:rPr lang="de" sz="4500" b="1">
                <a:latin typeface="Arial"/>
                <a:ea typeface="Arial"/>
                <a:cs typeface="Arial"/>
                <a:sym typeface="Arial"/>
              </a:rPr>
              <a:t>earning </a:t>
            </a:r>
            <a:r>
              <a:rPr lang="de" b="1">
                <a:latin typeface="Arial"/>
                <a:ea typeface="Arial"/>
                <a:cs typeface="Arial"/>
                <a:sym typeface="Arial"/>
              </a:rPr>
              <a:t>P</a:t>
            </a:r>
            <a:r>
              <a:rPr lang="de" sz="4500" b="1">
                <a:latin typeface="Arial"/>
                <a:ea typeface="Arial"/>
                <a:cs typeface="Arial"/>
                <a:sym typeface="Arial"/>
              </a:rPr>
              <a:t>rocesses and </a:t>
            </a:r>
            <a:r>
              <a:rPr lang="de" b="1">
                <a:latin typeface="Arial"/>
                <a:ea typeface="Arial"/>
                <a:cs typeface="Arial"/>
                <a:sym typeface="Arial"/>
              </a:rPr>
              <a:t>P</a:t>
            </a:r>
            <a:r>
              <a:rPr lang="de" sz="4500" b="1">
                <a:latin typeface="Arial"/>
                <a:ea typeface="Arial"/>
                <a:cs typeface="Arial"/>
                <a:sym typeface="Arial"/>
              </a:rPr>
              <a:t>erformance</a:t>
            </a:r>
            <a:endParaRPr b="1">
              <a:latin typeface="Arial"/>
              <a:ea typeface="Arial"/>
              <a:cs typeface="Arial"/>
              <a:sym typeface="Arial"/>
            </a:endParaRPr>
          </a:p>
        </p:txBody>
      </p:sp>
      <p:sp>
        <p:nvSpPr>
          <p:cNvPr id="205" name="Google Shape;205;p37"/>
          <p:cNvSpPr txBox="1">
            <a:spLocks noGrp="1"/>
          </p:cNvSpPr>
          <p:nvPr>
            <p:ph type="subTitle" idx="1"/>
          </p:nvPr>
        </p:nvSpPr>
        <p:spPr>
          <a:xfrm>
            <a:off x="1389325" y="3901625"/>
            <a:ext cx="5853000" cy="1241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400"/>
              <a:buNone/>
            </a:pPr>
            <a:r>
              <a:rPr lang="de" sz="1400">
                <a:latin typeface="Arial"/>
                <a:ea typeface="Arial"/>
                <a:cs typeface="Arial"/>
                <a:sym typeface="Arial"/>
              </a:rPr>
              <a:t>Workshop 3 presentation for the p</a:t>
            </a:r>
            <a:r>
              <a:rPr lang="de" sz="1400" i="0">
                <a:latin typeface="Arial"/>
                <a:ea typeface="Arial"/>
                <a:cs typeface="Arial"/>
                <a:sym typeface="Arial"/>
              </a:rPr>
              <a:t>roject Advanced Web Technologies on the topic of Large Language Models for Education: Generative Agents</a:t>
            </a:r>
            <a:endParaRPr/>
          </a:p>
          <a:p>
            <a:pPr marL="0" lvl="0" indent="0" algn="ctr" rtl="0">
              <a:lnSpc>
                <a:spcPct val="90000"/>
              </a:lnSpc>
              <a:spcBef>
                <a:spcPts val="800"/>
              </a:spcBef>
              <a:spcAft>
                <a:spcPts val="0"/>
              </a:spcAft>
              <a:buClr>
                <a:schemeClr val="dk1"/>
              </a:buClr>
              <a:buSzPts val="1400"/>
              <a:buNone/>
            </a:pPr>
            <a:endParaRPr sz="1400" b="1" i="0">
              <a:solidFill>
                <a:srgbClr val="1D2125"/>
              </a:solidFill>
              <a:latin typeface="Arial"/>
              <a:ea typeface="Arial"/>
              <a:cs typeface="Arial"/>
              <a:sym typeface="Arial"/>
            </a:endParaRPr>
          </a:p>
          <a:p>
            <a:pPr marL="0" lvl="0" indent="0" algn="ctr" rtl="0">
              <a:lnSpc>
                <a:spcPct val="90000"/>
              </a:lnSpc>
              <a:spcBef>
                <a:spcPts val="800"/>
              </a:spcBef>
              <a:spcAft>
                <a:spcPts val="0"/>
              </a:spcAft>
              <a:buClr>
                <a:schemeClr val="dk1"/>
              </a:buClr>
              <a:buSzPts val="1800"/>
              <a:buNone/>
            </a:pPr>
            <a:r>
              <a:rPr lang="de"/>
              <a:t> </a:t>
            </a:r>
            <a:endParaRPr/>
          </a:p>
        </p:txBody>
      </p:sp>
      <p:cxnSp>
        <p:nvCxnSpPr>
          <p:cNvPr id="206" name="Google Shape;206;p37"/>
          <p:cNvCxnSpPr/>
          <p:nvPr/>
        </p:nvCxnSpPr>
        <p:spPr>
          <a:xfrm>
            <a:off x="573786" y="3670838"/>
            <a:ext cx="7996500" cy="0"/>
          </a:xfrm>
          <a:prstGeom prst="straightConnector1">
            <a:avLst/>
          </a:prstGeom>
          <a:noFill/>
          <a:ln w="76200" cap="flat" cmpd="sng">
            <a:solidFill>
              <a:srgbClr val="F17829"/>
            </a:solidFill>
            <a:prstDash val="solid"/>
            <a:miter lim="800000"/>
            <a:headEnd type="none" w="sm" len="sm"/>
            <a:tailEnd type="none" w="sm" len="sm"/>
          </a:ln>
        </p:spPr>
      </p:cxnSp>
      <p:sp>
        <p:nvSpPr>
          <p:cNvPr id="207" name="Google Shape;207;p37"/>
          <p:cNvSpPr txBox="1"/>
          <p:nvPr/>
        </p:nvSpPr>
        <p:spPr>
          <a:xfrm>
            <a:off x="138792" y="4767263"/>
            <a:ext cx="68862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de" sz="900" b="1" i="0" u="none" strike="noStrike" cap="none">
                <a:solidFill>
                  <a:srgbClr val="F17829"/>
                </a:solidFill>
                <a:latin typeface="Arial"/>
                <a:ea typeface="Arial"/>
                <a:cs typeface="Arial"/>
                <a:sym typeface="Arial"/>
              </a:rPr>
              <a:t>Mohammad Ferdous Safi | Jasmin Hübler | Siar-Remzi Akbayin</a:t>
            </a:r>
            <a:endParaRPr sz="900" b="1" i="0" u="none" strike="noStrike" cap="none">
              <a:solidFill>
                <a:srgbClr val="F1782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cxnSp>
        <p:nvCxnSpPr>
          <p:cNvPr id="212" name="Google Shape;212;p38"/>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sp>
        <p:nvSpPr>
          <p:cNvPr id="213" name="Google Shape;213;p3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sz="3300" b="1">
                <a:solidFill>
                  <a:srgbClr val="F17829"/>
                </a:solidFill>
                <a:latin typeface="Arial"/>
                <a:ea typeface="Arial"/>
                <a:cs typeface="Arial"/>
                <a:sym typeface="Arial"/>
              </a:rPr>
              <a:t>AGENDA</a:t>
            </a:r>
            <a:endParaRPr sz="1100" b="1">
              <a:solidFill>
                <a:srgbClr val="F17829"/>
              </a:solidFill>
              <a:latin typeface="Arial"/>
              <a:ea typeface="Arial"/>
              <a:cs typeface="Arial"/>
              <a:sym typeface="Arial"/>
            </a:endParaRPr>
          </a:p>
        </p:txBody>
      </p:sp>
      <p:sp>
        <p:nvSpPr>
          <p:cNvPr id="214" name="Google Shape;214;p38"/>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de"/>
              <a:t>2</a:t>
            </a:fld>
            <a:endParaRPr/>
          </a:p>
        </p:txBody>
      </p:sp>
      <p:grpSp>
        <p:nvGrpSpPr>
          <p:cNvPr id="215" name="Google Shape;215;p38"/>
          <p:cNvGrpSpPr/>
          <p:nvPr/>
        </p:nvGrpSpPr>
        <p:grpSpPr>
          <a:xfrm>
            <a:off x="61722" y="1503339"/>
            <a:ext cx="6280804" cy="3315375"/>
            <a:chOff x="0" y="0"/>
            <a:chExt cx="7352850" cy="4420500"/>
          </a:xfrm>
        </p:grpSpPr>
        <p:cxnSp>
          <p:nvCxnSpPr>
            <p:cNvPr id="216" name="Google Shape;216;p38"/>
            <p:cNvCxnSpPr/>
            <p:nvPr/>
          </p:nvCxnSpPr>
          <p:spPr>
            <a:xfrm>
              <a:off x="0" y="0"/>
              <a:ext cx="7352700" cy="0"/>
            </a:xfrm>
            <a:prstGeom prst="straightConnector1">
              <a:avLst/>
            </a:prstGeom>
            <a:solidFill>
              <a:schemeClr val="lt1"/>
            </a:solidFill>
            <a:ln w="12700" cap="flat" cmpd="sng">
              <a:solidFill>
                <a:srgbClr val="D66E29"/>
              </a:solidFill>
              <a:prstDash val="solid"/>
              <a:miter lim="800000"/>
              <a:headEnd type="none" w="sm" len="sm"/>
              <a:tailEnd type="none" w="sm" len="sm"/>
            </a:ln>
          </p:spPr>
        </p:cxnSp>
        <p:sp>
          <p:nvSpPr>
            <p:cNvPr id="217" name="Google Shape;217;p38"/>
            <p:cNvSpPr/>
            <p:nvPr/>
          </p:nvSpPr>
          <p:spPr>
            <a:xfrm>
              <a:off x="0" y="0"/>
              <a:ext cx="1470600" cy="44205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8"/>
            <p:cNvSpPr txBox="1"/>
            <p:nvPr/>
          </p:nvSpPr>
          <p:spPr>
            <a:xfrm>
              <a:off x="0" y="0"/>
              <a:ext cx="1470600" cy="44205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de" sz="2100" b="0" i="0" u="none" strike="noStrike" cap="none">
                  <a:solidFill>
                    <a:schemeClr val="dk1"/>
                  </a:solidFill>
                  <a:latin typeface="Calibri"/>
                  <a:ea typeface="Calibri"/>
                  <a:cs typeface="Calibri"/>
                  <a:sym typeface="Calibri"/>
                </a:rPr>
                <a:t>AGENDA</a:t>
              </a:r>
              <a:endParaRPr sz="1100" b="0" i="0" u="none" strike="noStrike" cap="none">
                <a:solidFill>
                  <a:srgbClr val="000000"/>
                </a:solidFill>
                <a:latin typeface="Arial"/>
                <a:ea typeface="Arial"/>
                <a:cs typeface="Arial"/>
                <a:sym typeface="Arial"/>
              </a:endParaRPr>
            </a:p>
          </p:txBody>
        </p:sp>
        <p:sp>
          <p:nvSpPr>
            <p:cNvPr id="219" name="Google Shape;219;p38"/>
            <p:cNvSpPr/>
            <p:nvPr/>
          </p:nvSpPr>
          <p:spPr>
            <a:xfrm>
              <a:off x="1580850" y="34805"/>
              <a:ext cx="5772000" cy="696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8"/>
            <p:cNvSpPr txBox="1"/>
            <p:nvPr/>
          </p:nvSpPr>
          <p:spPr>
            <a:xfrm>
              <a:off x="1580850" y="34805"/>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Recap: Problem statement &amp; Use Case</a:t>
              </a:r>
              <a:endParaRPr sz="2100" b="0" i="0" u="none" strike="noStrike" cap="none">
                <a:solidFill>
                  <a:schemeClr val="dk1"/>
                </a:solidFill>
                <a:latin typeface="Calibri"/>
                <a:ea typeface="Calibri"/>
                <a:cs typeface="Calibri"/>
                <a:sym typeface="Calibri"/>
              </a:endParaRPr>
            </a:p>
          </p:txBody>
        </p:sp>
        <p:cxnSp>
          <p:nvCxnSpPr>
            <p:cNvPr id="221" name="Google Shape;221;p38"/>
            <p:cNvCxnSpPr/>
            <p:nvPr/>
          </p:nvCxnSpPr>
          <p:spPr>
            <a:xfrm>
              <a:off x="1470558" y="730905"/>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22" name="Google Shape;222;p38"/>
            <p:cNvSpPr/>
            <p:nvPr/>
          </p:nvSpPr>
          <p:spPr>
            <a:xfrm>
              <a:off x="1580850" y="765710"/>
              <a:ext cx="5772000" cy="696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8"/>
            <p:cNvSpPr txBox="1"/>
            <p:nvPr/>
          </p:nvSpPr>
          <p:spPr>
            <a:xfrm>
              <a:off x="1580850" y="765710"/>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Implementation Details</a:t>
              </a:r>
              <a:endParaRPr sz="2100" b="0" i="0" u="none" strike="noStrike" cap="none">
                <a:solidFill>
                  <a:schemeClr val="dk1"/>
                </a:solidFill>
                <a:latin typeface="Arial"/>
                <a:ea typeface="Arial"/>
                <a:cs typeface="Arial"/>
                <a:sym typeface="Arial"/>
              </a:endParaRPr>
            </a:p>
          </p:txBody>
        </p:sp>
        <p:cxnSp>
          <p:nvCxnSpPr>
            <p:cNvPr id="224" name="Google Shape;224;p38"/>
            <p:cNvCxnSpPr/>
            <p:nvPr/>
          </p:nvCxnSpPr>
          <p:spPr>
            <a:xfrm>
              <a:off x="1470558" y="1461810"/>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25" name="Google Shape;225;p38"/>
            <p:cNvSpPr/>
            <p:nvPr/>
          </p:nvSpPr>
          <p:spPr>
            <a:xfrm>
              <a:off x="1580850" y="1496615"/>
              <a:ext cx="5772000" cy="696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8"/>
            <p:cNvSpPr txBox="1"/>
            <p:nvPr/>
          </p:nvSpPr>
          <p:spPr>
            <a:xfrm>
              <a:off x="1580850" y="1496615"/>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Results &amp; Evaluation</a:t>
              </a:r>
              <a:endParaRPr sz="1400" b="0" i="0" u="none" strike="noStrike" cap="none">
                <a:solidFill>
                  <a:srgbClr val="000000"/>
                </a:solidFill>
                <a:latin typeface="Arial"/>
                <a:ea typeface="Arial"/>
                <a:cs typeface="Arial"/>
                <a:sym typeface="Arial"/>
              </a:endParaRPr>
            </a:p>
          </p:txBody>
        </p:sp>
        <p:cxnSp>
          <p:nvCxnSpPr>
            <p:cNvPr id="227" name="Google Shape;227;p38"/>
            <p:cNvCxnSpPr/>
            <p:nvPr/>
          </p:nvCxnSpPr>
          <p:spPr>
            <a:xfrm>
              <a:off x="1470558" y="2192715"/>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28" name="Google Shape;228;p38"/>
            <p:cNvSpPr/>
            <p:nvPr/>
          </p:nvSpPr>
          <p:spPr>
            <a:xfrm>
              <a:off x="1580850" y="2227520"/>
              <a:ext cx="5772000" cy="696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8"/>
            <p:cNvSpPr txBox="1"/>
            <p:nvPr/>
          </p:nvSpPr>
          <p:spPr>
            <a:xfrm>
              <a:off x="1580850" y="2227520"/>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endParaRPr sz="1100" b="0" i="0" u="none" strike="noStrike" cap="none">
                <a:solidFill>
                  <a:srgbClr val="000000"/>
                </a:solidFill>
                <a:latin typeface="Arial"/>
                <a:ea typeface="Arial"/>
                <a:cs typeface="Arial"/>
                <a:sym typeface="Arial"/>
              </a:endParaRPr>
            </a:p>
          </p:txBody>
        </p:sp>
        <p:cxnSp>
          <p:nvCxnSpPr>
            <p:cNvPr id="230" name="Google Shape;230;p38"/>
            <p:cNvCxnSpPr/>
            <p:nvPr/>
          </p:nvCxnSpPr>
          <p:spPr>
            <a:xfrm>
              <a:off x="1470558" y="2923620"/>
              <a:ext cx="58821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31" name="Google Shape;231;p38"/>
            <p:cNvSpPr/>
            <p:nvPr/>
          </p:nvSpPr>
          <p:spPr>
            <a:xfrm>
              <a:off x="1580850" y="2958425"/>
              <a:ext cx="5772000" cy="696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8"/>
            <p:cNvSpPr txBox="1"/>
            <p:nvPr/>
          </p:nvSpPr>
          <p:spPr>
            <a:xfrm>
              <a:off x="1470367" y="2219796"/>
              <a:ext cx="5772000" cy="696000"/>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Arial"/>
                <a:buNone/>
              </a:pPr>
              <a:r>
                <a:rPr lang="de" sz="2100" b="0" i="0" u="none" strike="noStrike" cap="none">
                  <a:solidFill>
                    <a:schemeClr val="dk1"/>
                  </a:solidFill>
                  <a:latin typeface="Arial"/>
                  <a:ea typeface="Arial"/>
                  <a:cs typeface="Arial"/>
                  <a:sym typeface="Arial"/>
                </a:rPr>
                <a:t> </a:t>
              </a:r>
              <a:r>
                <a:rPr lang="de" sz="2100">
                  <a:solidFill>
                    <a:schemeClr val="dk1"/>
                  </a:solidFill>
                </a:rPr>
                <a:t>Roadmap &amp; final steps</a:t>
              </a:r>
              <a:endParaRPr/>
            </a:p>
            <a:p>
              <a:pPr marL="0" marR="0" lvl="0"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p:txBody>
        </p:sp>
      </p:grpSp>
      <p:sp>
        <p:nvSpPr>
          <p:cNvPr id="233" name="Google Shape;233;p38"/>
          <p:cNvSpPr/>
          <p:nvPr/>
        </p:nvSpPr>
        <p:spPr>
          <a:xfrm>
            <a:off x="61722" y="1338308"/>
            <a:ext cx="1043400" cy="486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4" name="Google Shape;234;p38"/>
          <p:cNvSpPr/>
          <p:nvPr/>
        </p:nvSpPr>
        <p:spPr>
          <a:xfrm>
            <a:off x="1008125" y="1388750"/>
            <a:ext cx="5431500" cy="185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RECAP: PROBLEM STATEMENT</a:t>
            </a:r>
            <a:endParaRPr/>
          </a:p>
        </p:txBody>
      </p:sp>
      <p:sp>
        <p:nvSpPr>
          <p:cNvPr id="240" name="Google Shape;240;p39"/>
          <p:cNvSpPr txBox="1">
            <a:spLocks noGrp="1"/>
          </p:cNvSpPr>
          <p:nvPr>
            <p:ph type="body" idx="1"/>
          </p:nvPr>
        </p:nvSpPr>
        <p:spPr>
          <a:xfrm>
            <a:off x="2842900" y="1503025"/>
            <a:ext cx="8693400" cy="7869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0"/>
              </a:spcBef>
              <a:spcAft>
                <a:spcPts val="0"/>
              </a:spcAft>
              <a:buSzPts val="1400"/>
              <a:buNone/>
            </a:pPr>
            <a:r>
              <a:rPr lang="de" sz="2000" b="1">
                <a:latin typeface="Arial"/>
                <a:ea typeface="Arial"/>
                <a:cs typeface="Arial"/>
                <a:sym typeface="Arial"/>
              </a:rPr>
              <a:t>Quality or Quantity?</a:t>
            </a:r>
            <a:endParaRPr sz="1300" b="1">
              <a:latin typeface="Arial"/>
              <a:ea typeface="Arial"/>
              <a:cs typeface="Arial"/>
              <a:sym typeface="Arial"/>
            </a:endParaRPr>
          </a:p>
        </p:txBody>
      </p:sp>
      <p:sp>
        <p:nvSpPr>
          <p:cNvPr id="241" name="Google Shape;241;p39"/>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de" b="1">
                <a:solidFill>
                  <a:srgbClr val="F17829"/>
                </a:solidFill>
                <a:latin typeface="Arial"/>
                <a:ea typeface="Arial"/>
                <a:cs typeface="Arial"/>
                <a:sym typeface="Arial"/>
              </a:rPr>
              <a:t>3</a:t>
            </a:fld>
            <a:endParaRPr b="1">
              <a:solidFill>
                <a:srgbClr val="F17829"/>
              </a:solidFill>
              <a:latin typeface="Arial"/>
              <a:ea typeface="Arial"/>
              <a:cs typeface="Arial"/>
              <a:sym typeface="Arial"/>
            </a:endParaRPr>
          </a:p>
        </p:txBody>
      </p:sp>
      <p:sp>
        <p:nvSpPr>
          <p:cNvPr id="242" name="Google Shape;242;p39"/>
          <p:cNvSpPr txBox="1"/>
          <p:nvPr/>
        </p:nvSpPr>
        <p:spPr>
          <a:xfrm>
            <a:off x="138799" y="4767275"/>
            <a:ext cx="8455131"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sz="900" b="1" i="0" u="none" strike="noStrike" cap="none">
                <a:solidFill>
                  <a:srgbClr val="F17829"/>
                </a:solidFill>
                <a:latin typeface="Arial"/>
                <a:ea typeface="Arial"/>
                <a:cs typeface="Arial"/>
                <a:sym typeface="Arial"/>
              </a:rPr>
              <a:t>PROBLEM STATEMENT &amp; USE CASE </a:t>
            </a:r>
            <a:r>
              <a:rPr lang="de" sz="900" b="0" i="0" u="none" strike="noStrike" cap="none">
                <a:solidFill>
                  <a:srgbClr val="888888"/>
                </a:solidFill>
                <a:latin typeface="Arial"/>
                <a:ea typeface="Arial"/>
                <a:cs typeface="Arial"/>
                <a:sym typeface="Arial"/>
              </a:rPr>
              <a:t>&gt; IMPLEMENTATION DETAILS &gt; RESULTS &amp; EVALUATION &gt; ROADMAP &amp; FINAL STEPS</a:t>
            </a:r>
            <a:endParaRPr sz="900" b="0" i="0" u="none" strike="noStrike" cap="none">
              <a:solidFill>
                <a:srgbClr val="888888"/>
              </a:solidFill>
              <a:latin typeface="Arial"/>
              <a:ea typeface="Arial"/>
              <a:cs typeface="Arial"/>
              <a:sym typeface="Arial"/>
            </a:endParaRPr>
          </a:p>
        </p:txBody>
      </p:sp>
      <p:cxnSp>
        <p:nvCxnSpPr>
          <p:cNvPr id="243" name="Google Shape;243;p39"/>
          <p:cNvCxnSpPr/>
          <p:nvPr/>
        </p:nvCxnSpPr>
        <p:spPr>
          <a:xfrm>
            <a:off x="61722" y="1268016"/>
            <a:ext cx="5514600" cy="0"/>
          </a:xfrm>
          <a:prstGeom prst="straightConnector1">
            <a:avLst/>
          </a:prstGeom>
          <a:noFill/>
          <a:ln w="9525" cap="flat" cmpd="sng">
            <a:solidFill>
              <a:schemeClr val="accent2"/>
            </a:solidFill>
            <a:prstDash val="solid"/>
            <a:miter lim="800000"/>
            <a:headEnd type="none" w="sm" len="sm"/>
            <a:tailEnd type="none" w="sm" len="sm"/>
          </a:ln>
        </p:spPr>
      </p:cxnSp>
      <p:cxnSp>
        <p:nvCxnSpPr>
          <p:cNvPr id="244" name="Google Shape;244;p39"/>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pic>
        <p:nvPicPr>
          <p:cNvPr id="245" name="Google Shape;245;p39"/>
          <p:cNvPicPr preferRelativeResize="0"/>
          <p:nvPr/>
        </p:nvPicPr>
        <p:blipFill rotWithShape="1">
          <a:blip r:embed="rId3">
            <a:alphaModFix/>
          </a:blip>
          <a:srcRect/>
          <a:stretch/>
        </p:blipFill>
        <p:spPr>
          <a:xfrm>
            <a:off x="2127250" y="1845102"/>
            <a:ext cx="3845550" cy="281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RECAP: USE CASE</a:t>
            </a:r>
            <a:endParaRPr/>
          </a:p>
        </p:txBody>
      </p:sp>
      <p:sp>
        <p:nvSpPr>
          <p:cNvPr id="252" name="Google Shape;252;p40"/>
          <p:cNvSpPr txBox="1">
            <a:spLocks noGrp="1"/>
          </p:cNvSpPr>
          <p:nvPr>
            <p:ph type="ftr" idx="11"/>
          </p:nvPr>
        </p:nvSpPr>
        <p:spPr>
          <a:xfrm>
            <a:off x="138800" y="4767275"/>
            <a:ext cx="7868923"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sz="900" b="1" i="0" u="none" strike="noStrike" cap="none">
                <a:solidFill>
                  <a:srgbClr val="F17829"/>
                </a:solidFill>
                <a:latin typeface="Arial"/>
                <a:ea typeface="Arial"/>
                <a:cs typeface="Arial"/>
                <a:sym typeface="Arial"/>
              </a:rPr>
              <a:t>PROBLEM STATEMENT &amp; USE CASE </a:t>
            </a:r>
            <a:r>
              <a:rPr lang="de" sz="900" b="0" i="0" u="none" strike="noStrike" cap="none">
                <a:solidFill>
                  <a:srgbClr val="888888"/>
                </a:solidFill>
                <a:latin typeface="Arial"/>
                <a:ea typeface="Arial"/>
                <a:cs typeface="Arial"/>
                <a:sym typeface="Arial"/>
              </a:rPr>
              <a:t>&gt; IMPLEMENTATION DETAILS &gt; RESULTS &amp; EVALUATION &gt; DEMO &gt; ROADMAP &amp; FINAL STEPS</a:t>
            </a:r>
            <a:endParaRPr/>
          </a:p>
        </p:txBody>
      </p:sp>
      <p:sp>
        <p:nvSpPr>
          <p:cNvPr id="253" name="Google Shape;253;p40"/>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de" sz="1100"/>
              <a:t>4</a:t>
            </a:fld>
            <a:endParaRPr sz="1100"/>
          </a:p>
        </p:txBody>
      </p:sp>
      <p:cxnSp>
        <p:nvCxnSpPr>
          <p:cNvPr id="254" name="Google Shape;254;p40"/>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255" name="Google Shape;255;p40"/>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grpSp>
        <p:nvGrpSpPr>
          <p:cNvPr id="256" name="Google Shape;256;p40"/>
          <p:cNvGrpSpPr/>
          <p:nvPr/>
        </p:nvGrpSpPr>
        <p:grpSpPr>
          <a:xfrm>
            <a:off x="286565" y="1831043"/>
            <a:ext cx="1143775" cy="751716"/>
            <a:chOff x="5912869" y="3341112"/>
            <a:chExt cx="1525034" cy="1002288"/>
          </a:xfrm>
        </p:grpSpPr>
        <p:grpSp>
          <p:nvGrpSpPr>
            <p:cNvPr id="257" name="Google Shape;257;p40"/>
            <p:cNvGrpSpPr/>
            <p:nvPr/>
          </p:nvGrpSpPr>
          <p:grpSpPr>
            <a:xfrm>
              <a:off x="6096000" y="3429000"/>
              <a:ext cx="1341903" cy="914400"/>
              <a:chOff x="6181956" y="3619953"/>
              <a:chExt cx="1341903" cy="914400"/>
            </a:xfrm>
          </p:grpSpPr>
          <p:pic>
            <p:nvPicPr>
              <p:cNvPr id="258" name="Google Shape;258;p40" descr="Benutzer mit einfarbiger Füllung"/>
              <p:cNvPicPr preferRelativeResize="0"/>
              <p:nvPr/>
            </p:nvPicPr>
            <p:blipFill rotWithShape="1">
              <a:blip r:embed="rId3">
                <a:alphaModFix/>
              </a:blip>
              <a:srcRect/>
              <a:stretch/>
            </p:blipFill>
            <p:spPr>
              <a:xfrm>
                <a:off x="6181956" y="3619953"/>
                <a:ext cx="914400" cy="914400"/>
              </a:xfrm>
              <a:prstGeom prst="rect">
                <a:avLst/>
              </a:prstGeom>
              <a:noFill/>
              <a:ln>
                <a:noFill/>
              </a:ln>
            </p:spPr>
          </p:pic>
          <p:pic>
            <p:nvPicPr>
              <p:cNvPr id="259" name="Google Shape;259;p40" descr="Benutzer mit einfarbiger Füllung"/>
              <p:cNvPicPr preferRelativeResize="0"/>
              <p:nvPr/>
            </p:nvPicPr>
            <p:blipFill rotWithShape="1">
              <a:blip r:embed="rId3">
                <a:alphaModFix/>
              </a:blip>
              <a:srcRect/>
              <a:stretch/>
            </p:blipFill>
            <p:spPr>
              <a:xfrm>
                <a:off x="6609322" y="3619953"/>
                <a:ext cx="914400" cy="914400"/>
              </a:xfrm>
              <a:prstGeom prst="rect">
                <a:avLst/>
              </a:prstGeom>
              <a:noFill/>
              <a:ln>
                <a:noFill/>
              </a:ln>
            </p:spPr>
          </p:pic>
          <p:sp>
            <p:nvSpPr>
              <p:cNvPr id="260" name="Google Shape;260;p40"/>
              <p:cNvSpPr txBox="1"/>
              <p:nvPr/>
            </p:nvSpPr>
            <p:spPr>
              <a:xfrm>
                <a:off x="6314259" y="4070192"/>
                <a:ext cx="12096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1" i="0" u="none" strike="noStrike" cap="none">
                    <a:solidFill>
                      <a:srgbClr val="F17829"/>
                    </a:solidFill>
                    <a:latin typeface="Arial"/>
                    <a:ea typeface="Arial"/>
                    <a:cs typeface="Arial"/>
                    <a:sym typeface="Arial"/>
                  </a:rPr>
                  <a:t>Quantity</a:t>
                </a:r>
                <a:endParaRPr sz="1400" b="1" i="0" u="none" strike="noStrike" cap="none">
                  <a:solidFill>
                    <a:srgbClr val="F17829"/>
                  </a:solidFill>
                  <a:latin typeface="Arial"/>
                  <a:ea typeface="Arial"/>
                  <a:cs typeface="Arial"/>
                  <a:sym typeface="Arial"/>
                </a:endParaRPr>
              </a:p>
            </p:txBody>
          </p:sp>
        </p:grpSp>
        <p:grpSp>
          <p:nvGrpSpPr>
            <p:cNvPr id="261" name="Google Shape;261;p40"/>
            <p:cNvGrpSpPr/>
            <p:nvPr/>
          </p:nvGrpSpPr>
          <p:grpSpPr>
            <a:xfrm>
              <a:off x="5912869" y="3341112"/>
              <a:ext cx="439307" cy="439200"/>
              <a:chOff x="2168725" y="4054228"/>
              <a:chExt cx="439307" cy="439200"/>
            </a:xfrm>
          </p:grpSpPr>
          <p:sp>
            <p:nvSpPr>
              <p:cNvPr id="262" name="Google Shape;262;p40"/>
              <p:cNvSpPr/>
              <p:nvPr/>
            </p:nvSpPr>
            <p:spPr>
              <a:xfrm>
                <a:off x="2168725" y="4054228"/>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3" name="Google Shape;263;p40"/>
              <p:cNvSpPr txBox="1"/>
              <p:nvPr/>
            </p:nvSpPr>
            <p:spPr>
              <a:xfrm>
                <a:off x="2212690" y="4089162"/>
                <a:ext cx="3513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1" i="0" u="none" strike="noStrike" cap="none">
                    <a:solidFill>
                      <a:schemeClr val="dk1"/>
                    </a:solidFill>
                    <a:latin typeface="Arial"/>
                    <a:ea typeface="Arial"/>
                    <a:cs typeface="Arial"/>
                    <a:sym typeface="Arial"/>
                  </a:rPr>
                  <a:t>A</a:t>
                </a:r>
                <a:endParaRPr sz="1100" b="0" i="0" u="none" strike="noStrike" cap="none">
                  <a:solidFill>
                    <a:srgbClr val="000000"/>
                  </a:solidFill>
                  <a:latin typeface="Arial"/>
                  <a:ea typeface="Arial"/>
                  <a:cs typeface="Arial"/>
                  <a:sym typeface="Arial"/>
                </a:endParaRPr>
              </a:p>
            </p:txBody>
          </p:sp>
        </p:grpSp>
      </p:grpSp>
      <p:grpSp>
        <p:nvGrpSpPr>
          <p:cNvPr id="264" name="Google Shape;264;p40"/>
          <p:cNvGrpSpPr/>
          <p:nvPr/>
        </p:nvGrpSpPr>
        <p:grpSpPr>
          <a:xfrm>
            <a:off x="268085" y="3289380"/>
            <a:ext cx="1162150" cy="754770"/>
            <a:chOff x="5888233" y="3433151"/>
            <a:chExt cx="1549533" cy="1006360"/>
          </a:xfrm>
        </p:grpSpPr>
        <p:grpSp>
          <p:nvGrpSpPr>
            <p:cNvPr id="265" name="Google Shape;265;p40"/>
            <p:cNvGrpSpPr/>
            <p:nvPr/>
          </p:nvGrpSpPr>
          <p:grpSpPr>
            <a:xfrm>
              <a:off x="6096000" y="3525111"/>
              <a:ext cx="1341766" cy="914400"/>
              <a:chOff x="3311147" y="3544094"/>
              <a:chExt cx="1341766" cy="914400"/>
            </a:xfrm>
          </p:grpSpPr>
          <p:pic>
            <p:nvPicPr>
              <p:cNvPr id="266" name="Google Shape;266;p40" descr="Benutzer mit einfarbiger Füllung"/>
              <p:cNvPicPr preferRelativeResize="0"/>
              <p:nvPr/>
            </p:nvPicPr>
            <p:blipFill rotWithShape="1">
              <a:blip r:embed="rId3">
                <a:alphaModFix/>
              </a:blip>
              <a:srcRect/>
              <a:stretch/>
            </p:blipFill>
            <p:spPr>
              <a:xfrm>
                <a:off x="3311147" y="3544094"/>
                <a:ext cx="914400" cy="914400"/>
              </a:xfrm>
              <a:prstGeom prst="rect">
                <a:avLst/>
              </a:prstGeom>
              <a:noFill/>
              <a:ln>
                <a:noFill/>
              </a:ln>
            </p:spPr>
          </p:pic>
          <p:pic>
            <p:nvPicPr>
              <p:cNvPr id="267" name="Google Shape;267;p40" descr="Benutzer mit einfarbiger Füllung"/>
              <p:cNvPicPr preferRelativeResize="0"/>
              <p:nvPr/>
            </p:nvPicPr>
            <p:blipFill rotWithShape="1">
              <a:blip r:embed="rId3">
                <a:alphaModFix/>
              </a:blip>
              <a:srcRect/>
              <a:stretch/>
            </p:blipFill>
            <p:spPr>
              <a:xfrm>
                <a:off x="3738513" y="3544094"/>
                <a:ext cx="914400" cy="914400"/>
              </a:xfrm>
              <a:prstGeom prst="rect">
                <a:avLst/>
              </a:prstGeom>
              <a:noFill/>
              <a:ln>
                <a:noFill/>
              </a:ln>
            </p:spPr>
          </p:pic>
          <p:sp>
            <p:nvSpPr>
              <p:cNvPr id="268" name="Google Shape;268;p40"/>
              <p:cNvSpPr txBox="1"/>
              <p:nvPr/>
            </p:nvSpPr>
            <p:spPr>
              <a:xfrm>
                <a:off x="3504650" y="4001310"/>
                <a:ext cx="11079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1" i="0" u="none" strike="noStrike" cap="none">
                    <a:solidFill>
                      <a:srgbClr val="F17829"/>
                    </a:solidFill>
                    <a:latin typeface="Arial"/>
                    <a:ea typeface="Arial"/>
                    <a:cs typeface="Arial"/>
                    <a:sym typeface="Arial"/>
                  </a:rPr>
                  <a:t>Quality</a:t>
                </a:r>
                <a:endParaRPr sz="1100" b="0" i="0" u="none" strike="noStrike" cap="none">
                  <a:solidFill>
                    <a:srgbClr val="000000"/>
                  </a:solidFill>
                  <a:latin typeface="Arial"/>
                  <a:ea typeface="Arial"/>
                  <a:cs typeface="Arial"/>
                  <a:sym typeface="Arial"/>
                </a:endParaRPr>
              </a:p>
            </p:txBody>
          </p:sp>
        </p:grpSp>
        <p:grpSp>
          <p:nvGrpSpPr>
            <p:cNvPr id="269" name="Google Shape;269;p40"/>
            <p:cNvGrpSpPr/>
            <p:nvPr/>
          </p:nvGrpSpPr>
          <p:grpSpPr>
            <a:xfrm>
              <a:off x="5888233" y="3433151"/>
              <a:ext cx="439307" cy="439200"/>
              <a:chOff x="4860625" y="4207390"/>
              <a:chExt cx="439307" cy="439200"/>
            </a:xfrm>
          </p:grpSpPr>
          <p:sp>
            <p:nvSpPr>
              <p:cNvPr id="270" name="Google Shape;270;p40"/>
              <p:cNvSpPr/>
              <p:nvPr/>
            </p:nvSpPr>
            <p:spPr>
              <a:xfrm>
                <a:off x="4860625" y="4207390"/>
                <a:ext cx="439307" cy="4392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71" name="Google Shape;271;p40"/>
              <p:cNvSpPr txBox="1"/>
              <p:nvPr/>
            </p:nvSpPr>
            <p:spPr>
              <a:xfrm>
                <a:off x="4904589" y="4242324"/>
                <a:ext cx="3513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1" i="0" u="none" strike="noStrike" cap="none">
                    <a:solidFill>
                      <a:schemeClr val="dk1"/>
                    </a:solidFill>
                    <a:latin typeface="Arial"/>
                    <a:ea typeface="Arial"/>
                    <a:cs typeface="Arial"/>
                    <a:sym typeface="Arial"/>
                  </a:rPr>
                  <a:t>B</a:t>
                </a:r>
                <a:endParaRPr sz="1100" b="0" i="0" u="none" strike="noStrike" cap="none">
                  <a:solidFill>
                    <a:srgbClr val="000000"/>
                  </a:solidFill>
                  <a:latin typeface="Arial"/>
                  <a:ea typeface="Arial"/>
                  <a:cs typeface="Arial"/>
                  <a:sym typeface="Arial"/>
                </a:endParaRPr>
              </a:p>
            </p:txBody>
          </p:sp>
        </p:grpSp>
      </p:grpSp>
      <p:pic>
        <p:nvPicPr>
          <p:cNvPr id="272" name="Google Shape;272;p40" descr="Klemmbrett gemischt mit einfarbiger Füllung"/>
          <p:cNvPicPr preferRelativeResize="0"/>
          <p:nvPr/>
        </p:nvPicPr>
        <p:blipFill rotWithShape="1">
          <a:blip r:embed="rId4">
            <a:alphaModFix/>
          </a:blip>
          <a:srcRect/>
          <a:stretch/>
        </p:blipFill>
        <p:spPr>
          <a:xfrm>
            <a:off x="5671961" y="2587565"/>
            <a:ext cx="685800" cy="685800"/>
          </a:xfrm>
          <a:prstGeom prst="rect">
            <a:avLst/>
          </a:prstGeom>
          <a:noFill/>
          <a:ln>
            <a:noFill/>
          </a:ln>
        </p:spPr>
      </p:pic>
      <p:sp>
        <p:nvSpPr>
          <p:cNvPr id="273" name="Google Shape;273;p40"/>
          <p:cNvSpPr txBox="1"/>
          <p:nvPr/>
        </p:nvSpPr>
        <p:spPr>
          <a:xfrm>
            <a:off x="5719618" y="3225621"/>
            <a:ext cx="6858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rgbClr val="000000"/>
                </a:solidFill>
                <a:latin typeface="Arial"/>
                <a:ea typeface="Arial"/>
                <a:cs typeface="Arial"/>
                <a:sym typeface="Arial"/>
              </a:rPr>
              <a:t>Exam</a:t>
            </a:r>
            <a:endParaRPr sz="1400" b="0" i="0" u="none" strike="noStrike" cap="none">
              <a:solidFill>
                <a:schemeClr val="dk1"/>
              </a:solidFill>
              <a:latin typeface="Calibri"/>
              <a:ea typeface="Calibri"/>
              <a:cs typeface="Calibri"/>
              <a:sym typeface="Calibri"/>
            </a:endParaRPr>
          </a:p>
        </p:txBody>
      </p:sp>
      <p:cxnSp>
        <p:nvCxnSpPr>
          <p:cNvPr id="274" name="Google Shape;274;p40"/>
          <p:cNvCxnSpPr>
            <a:stCxn id="260" idx="3"/>
          </p:cNvCxnSpPr>
          <p:nvPr/>
        </p:nvCxnSpPr>
        <p:spPr>
          <a:xfrm>
            <a:off x="1430340" y="2376950"/>
            <a:ext cx="2667300" cy="316500"/>
          </a:xfrm>
          <a:prstGeom prst="straightConnector1">
            <a:avLst/>
          </a:prstGeom>
          <a:noFill/>
          <a:ln w="38100" cap="flat" cmpd="sng">
            <a:solidFill>
              <a:srgbClr val="F17829"/>
            </a:solidFill>
            <a:prstDash val="solid"/>
            <a:miter lim="800000"/>
            <a:headEnd type="none" w="sm" len="sm"/>
            <a:tailEnd type="triangle" w="med" len="med"/>
          </a:ln>
        </p:spPr>
      </p:cxnSp>
      <p:cxnSp>
        <p:nvCxnSpPr>
          <p:cNvPr id="275" name="Google Shape;275;p40"/>
          <p:cNvCxnSpPr>
            <a:stCxn id="268" idx="3"/>
          </p:cNvCxnSpPr>
          <p:nvPr/>
        </p:nvCxnSpPr>
        <p:spPr>
          <a:xfrm rot="10800000" flipH="1">
            <a:off x="1399963" y="3392975"/>
            <a:ext cx="2693700" cy="450600"/>
          </a:xfrm>
          <a:prstGeom prst="straightConnector1">
            <a:avLst/>
          </a:prstGeom>
          <a:noFill/>
          <a:ln w="38100" cap="flat" cmpd="sng">
            <a:solidFill>
              <a:srgbClr val="F17829"/>
            </a:solidFill>
            <a:prstDash val="solid"/>
            <a:miter lim="800000"/>
            <a:headEnd type="none" w="sm" len="sm"/>
            <a:tailEnd type="triangle" w="med" len="med"/>
          </a:ln>
        </p:spPr>
      </p:cxnSp>
      <p:cxnSp>
        <p:nvCxnSpPr>
          <p:cNvPr id="276" name="Google Shape;276;p40"/>
          <p:cNvCxnSpPr/>
          <p:nvPr/>
        </p:nvCxnSpPr>
        <p:spPr>
          <a:xfrm>
            <a:off x="6407188" y="3028131"/>
            <a:ext cx="1215600" cy="0"/>
          </a:xfrm>
          <a:prstGeom prst="straightConnector1">
            <a:avLst/>
          </a:prstGeom>
          <a:noFill/>
          <a:ln w="38100" cap="flat" cmpd="sng">
            <a:solidFill>
              <a:srgbClr val="F17829"/>
            </a:solidFill>
            <a:prstDash val="solid"/>
            <a:miter lim="800000"/>
            <a:headEnd type="none" w="sm" len="sm"/>
            <a:tailEnd type="triangle" w="med" len="med"/>
          </a:ln>
        </p:spPr>
      </p:cxnSp>
      <p:sp>
        <p:nvSpPr>
          <p:cNvPr id="277" name="Google Shape;277;p40"/>
          <p:cNvSpPr txBox="1"/>
          <p:nvPr/>
        </p:nvSpPr>
        <p:spPr>
          <a:xfrm rot="450699">
            <a:off x="1488326" y="2291778"/>
            <a:ext cx="2696440" cy="2847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chemeClr val="dk1"/>
                </a:solidFill>
                <a:latin typeface="Arial"/>
                <a:ea typeface="Arial"/>
                <a:cs typeface="Arial"/>
                <a:sym typeface="Arial"/>
              </a:rPr>
              <a:t>Quantitative learning process</a:t>
            </a:r>
            <a:endParaRPr sz="1100" b="0" i="0" u="none" strike="noStrike" cap="none">
              <a:solidFill>
                <a:srgbClr val="000000"/>
              </a:solidFill>
              <a:latin typeface="Arial"/>
              <a:ea typeface="Arial"/>
              <a:cs typeface="Arial"/>
              <a:sym typeface="Arial"/>
            </a:endParaRPr>
          </a:p>
        </p:txBody>
      </p:sp>
      <p:sp>
        <p:nvSpPr>
          <p:cNvPr id="278" name="Google Shape;278;p40"/>
          <p:cNvSpPr txBox="1"/>
          <p:nvPr/>
        </p:nvSpPr>
        <p:spPr>
          <a:xfrm rot="-607280">
            <a:off x="1483190" y="3591509"/>
            <a:ext cx="2538505" cy="28464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chemeClr val="dk1"/>
                </a:solidFill>
                <a:latin typeface="Arial"/>
                <a:ea typeface="Arial"/>
                <a:cs typeface="Arial"/>
                <a:sym typeface="Arial"/>
              </a:rPr>
              <a:t>Qualitative learning process</a:t>
            </a:r>
            <a:endParaRPr sz="1100" b="0" i="0" u="none" strike="noStrike" cap="none">
              <a:solidFill>
                <a:srgbClr val="000000"/>
              </a:solidFill>
              <a:latin typeface="Arial"/>
              <a:ea typeface="Arial"/>
              <a:cs typeface="Arial"/>
              <a:sym typeface="Arial"/>
            </a:endParaRPr>
          </a:p>
        </p:txBody>
      </p:sp>
      <p:sp>
        <p:nvSpPr>
          <p:cNvPr id="279" name="Google Shape;279;p40"/>
          <p:cNvSpPr txBox="1"/>
          <p:nvPr/>
        </p:nvSpPr>
        <p:spPr>
          <a:xfrm>
            <a:off x="7622766" y="2889638"/>
            <a:ext cx="22506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chemeClr val="dk1"/>
                </a:solidFill>
                <a:latin typeface="Arial"/>
                <a:ea typeface="Arial"/>
                <a:cs typeface="Arial"/>
                <a:sym typeface="Arial"/>
              </a:rPr>
              <a:t>Evaluation</a:t>
            </a:r>
            <a:endParaRPr sz="1400" b="0" i="0" u="none" strike="noStrike" cap="none">
              <a:solidFill>
                <a:schemeClr val="dk1"/>
              </a:solidFill>
              <a:latin typeface="Arial"/>
              <a:ea typeface="Arial"/>
              <a:cs typeface="Arial"/>
              <a:sym typeface="Arial"/>
            </a:endParaRPr>
          </a:p>
        </p:txBody>
      </p:sp>
      <p:pic>
        <p:nvPicPr>
          <p:cNvPr id="280" name="Google Shape;280;p40" descr="Benutzer mit einfarbiger Füllung"/>
          <p:cNvPicPr preferRelativeResize="0"/>
          <p:nvPr/>
        </p:nvPicPr>
        <p:blipFill rotWithShape="1">
          <a:blip r:embed="rId3">
            <a:alphaModFix/>
          </a:blip>
          <a:srcRect/>
          <a:stretch/>
        </p:blipFill>
        <p:spPr>
          <a:xfrm>
            <a:off x="4104075" y="2203838"/>
            <a:ext cx="685800" cy="685800"/>
          </a:xfrm>
          <a:prstGeom prst="rect">
            <a:avLst/>
          </a:prstGeom>
          <a:noFill/>
          <a:ln>
            <a:noFill/>
          </a:ln>
        </p:spPr>
      </p:pic>
      <p:sp>
        <p:nvSpPr>
          <p:cNvPr id="281" name="Google Shape;281;p40"/>
          <p:cNvSpPr txBox="1"/>
          <p:nvPr/>
        </p:nvSpPr>
        <p:spPr>
          <a:xfrm>
            <a:off x="4289720" y="2519263"/>
            <a:ext cx="314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de" sz="1400" b="1" i="0" u="none" strike="noStrike" cap="none">
                <a:solidFill>
                  <a:srgbClr val="ED7D31"/>
                </a:solidFill>
                <a:latin typeface="Arial"/>
                <a:ea typeface="Arial"/>
                <a:cs typeface="Arial"/>
                <a:sym typeface="Arial"/>
              </a:rPr>
              <a:t>A</a:t>
            </a:r>
            <a:endParaRPr/>
          </a:p>
        </p:txBody>
      </p:sp>
      <p:pic>
        <p:nvPicPr>
          <p:cNvPr id="282" name="Google Shape;282;p40" descr="Benutzer mit einfarbiger Füllung"/>
          <p:cNvPicPr preferRelativeResize="0"/>
          <p:nvPr/>
        </p:nvPicPr>
        <p:blipFill rotWithShape="1">
          <a:blip r:embed="rId3">
            <a:alphaModFix/>
          </a:blip>
          <a:srcRect/>
          <a:stretch/>
        </p:blipFill>
        <p:spPr>
          <a:xfrm>
            <a:off x="4116635" y="3015451"/>
            <a:ext cx="685800" cy="685800"/>
          </a:xfrm>
          <a:prstGeom prst="rect">
            <a:avLst/>
          </a:prstGeom>
          <a:noFill/>
          <a:ln>
            <a:noFill/>
          </a:ln>
        </p:spPr>
      </p:pic>
      <p:sp>
        <p:nvSpPr>
          <p:cNvPr id="283" name="Google Shape;283;p40"/>
          <p:cNvSpPr txBox="1"/>
          <p:nvPr/>
        </p:nvSpPr>
        <p:spPr>
          <a:xfrm>
            <a:off x="4302280" y="3330875"/>
            <a:ext cx="314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de" sz="1400" b="1" i="0" u="none" strike="noStrike" cap="none">
                <a:solidFill>
                  <a:srgbClr val="ED7D31"/>
                </a:solidFill>
                <a:latin typeface="Arial"/>
                <a:ea typeface="Arial"/>
                <a:cs typeface="Arial"/>
                <a:sym typeface="Arial"/>
              </a:rPr>
              <a:t>B</a:t>
            </a:r>
            <a:endParaRPr/>
          </a:p>
        </p:txBody>
      </p:sp>
      <p:cxnSp>
        <p:nvCxnSpPr>
          <p:cNvPr id="284" name="Google Shape;284;p40"/>
          <p:cNvCxnSpPr/>
          <p:nvPr/>
        </p:nvCxnSpPr>
        <p:spPr>
          <a:xfrm rot="10800000" flipH="1">
            <a:off x="4756186" y="3248407"/>
            <a:ext cx="963300" cy="190800"/>
          </a:xfrm>
          <a:prstGeom prst="straightConnector1">
            <a:avLst/>
          </a:prstGeom>
          <a:noFill/>
          <a:ln w="38100" cap="flat" cmpd="sng">
            <a:solidFill>
              <a:srgbClr val="F17829"/>
            </a:solidFill>
            <a:prstDash val="solid"/>
            <a:miter lim="800000"/>
            <a:headEnd type="none" w="sm" len="sm"/>
            <a:tailEnd type="triangle" w="med" len="med"/>
          </a:ln>
        </p:spPr>
      </p:cxnSp>
      <p:cxnSp>
        <p:nvCxnSpPr>
          <p:cNvPr id="285" name="Google Shape;285;p40"/>
          <p:cNvCxnSpPr/>
          <p:nvPr/>
        </p:nvCxnSpPr>
        <p:spPr>
          <a:xfrm>
            <a:off x="4762688" y="2693526"/>
            <a:ext cx="950400" cy="142200"/>
          </a:xfrm>
          <a:prstGeom prst="straightConnector1">
            <a:avLst/>
          </a:prstGeom>
          <a:noFill/>
          <a:ln w="38100" cap="flat" cmpd="sng">
            <a:solidFill>
              <a:srgbClr val="F17829"/>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400"/>
              <a:buNone/>
            </a:pPr>
            <a:r>
              <a:rPr lang="de" b="1">
                <a:solidFill>
                  <a:srgbClr val="F17829"/>
                </a:solidFill>
                <a:latin typeface="Arial"/>
                <a:ea typeface="Arial"/>
                <a:cs typeface="Arial"/>
                <a:sym typeface="Arial"/>
              </a:rPr>
              <a:t>INITIAL IDEA</a:t>
            </a:r>
            <a:endParaRPr b="1">
              <a:solidFill>
                <a:srgbClr val="F17829"/>
              </a:solidFill>
              <a:latin typeface="Arial"/>
              <a:ea typeface="Arial"/>
              <a:cs typeface="Arial"/>
              <a:sym typeface="Arial"/>
            </a:endParaRPr>
          </a:p>
        </p:txBody>
      </p:sp>
      <p:sp>
        <p:nvSpPr>
          <p:cNvPr id="291" name="Google Shape;291;p41"/>
          <p:cNvSpPr txBox="1">
            <a:spLocks noGrp="1"/>
          </p:cNvSpPr>
          <p:nvPr>
            <p:ph type="ftr" idx="11"/>
          </p:nvPr>
        </p:nvSpPr>
        <p:spPr>
          <a:xfrm>
            <a:off x="138800" y="4767275"/>
            <a:ext cx="7868923"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a:t>PROBLEM STATEMENT &amp; USE CASE </a:t>
            </a:r>
            <a:r>
              <a:rPr lang="de" sz="900" b="0" i="0" u="none" strike="noStrike" cap="none">
                <a:solidFill>
                  <a:srgbClr val="888888"/>
                </a:solidFill>
                <a:latin typeface="Arial"/>
                <a:ea typeface="Arial"/>
                <a:cs typeface="Arial"/>
                <a:sym typeface="Arial"/>
              </a:rPr>
              <a:t>&gt; </a:t>
            </a:r>
            <a:r>
              <a:rPr lang="de" b="1">
                <a:solidFill>
                  <a:srgbClr val="F17829"/>
                </a:solidFill>
              </a:rPr>
              <a:t>IMPLEMENTATION DETAILS </a:t>
            </a:r>
            <a:r>
              <a:rPr lang="de" sz="900" b="0" i="0" u="none" strike="noStrike" cap="none">
                <a:solidFill>
                  <a:srgbClr val="888888"/>
                </a:solidFill>
                <a:latin typeface="Arial"/>
                <a:ea typeface="Arial"/>
                <a:cs typeface="Arial"/>
                <a:sym typeface="Arial"/>
              </a:rPr>
              <a:t>&gt; RESULTS &amp; EVALUATION &gt; ROADMAP &amp; FINAL STEPS</a:t>
            </a:r>
            <a:endParaRPr/>
          </a:p>
        </p:txBody>
      </p:sp>
      <p:pic>
        <p:nvPicPr>
          <p:cNvPr id="292" name="Google Shape;292;p41"/>
          <p:cNvPicPr preferRelativeResize="0"/>
          <p:nvPr/>
        </p:nvPicPr>
        <p:blipFill rotWithShape="1">
          <a:blip r:embed="rId3">
            <a:alphaModFix/>
          </a:blip>
          <a:srcRect/>
          <a:stretch/>
        </p:blipFill>
        <p:spPr>
          <a:xfrm>
            <a:off x="221180" y="1268015"/>
            <a:ext cx="8294170" cy="30403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de" b="1">
                <a:solidFill>
                  <a:srgbClr val="F17829"/>
                </a:solidFill>
                <a:latin typeface="Arial"/>
                <a:ea typeface="Arial"/>
                <a:cs typeface="Arial"/>
                <a:sym typeface="Arial"/>
              </a:rPr>
              <a:t>IMPLEMENTATION DETAILS</a:t>
            </a:r>
            <a:endParaRPr/>
          </a:p>
        </p:txBody>
      </p:sp>
      <p:sp>
        <p:nvSpPr>
          <p:cNvPr id="298" name="Google Shape;298;p42"/>
          <p:cNvSpPr txBox="1">
            <a:spLocks noGrp="1"/>
          </p:cNvSpPr>
          <p:nvPr>
            <p:ph type="ftr" idx="11"/>
          </p:nvPr>
        </p:nvSpPr>
        <p:spPr>
          <a:xfrm>
            <a:off x="138800" y="4767275"/>
            <a:ext cx="78690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a:t>PROBLEM STATEMENT &amp; USE CASE </a:t>
            </a:r>
            <a:r>
              <a:rPr lang="de" sz="900" b="0" i="0" u="none" strike="noStrike" cap="none">
                <a:solidFill>
                  <a:srgbClr val="888888"/>
                </a:solidFill>
                <a:latin typeface="Arial"/>
                <a:ea typeface="Arial"/>
                <a:cs typeface="Arial"/>
                <a:sym typeface="Arial"/>
              </a:rPr>
              <a:t>&gt; </a:t>
            </a:r>
            <a:r>
              <a:rPr lang="de" b="1">
                <a:solidFill>
                  <a:srgbClr val="F17829"/>
                </a:solidFill>
              </a:rPr>
              <a:t>IMPLEMENTATION DETAILS </a:t>
            </a:r>
            <a:r>
              <a:rPr lang="de" sz="900" b="0" i="0" u="none" strike="noStrike" cap="none">
                <a:solidFill>
                  <a:srgbClr val="888888"/>
                </a:solidFill>
                <a:latin typeface="Arial"/>
                <a:ea typeface="Arial"/>
                <a:cs typeface="Arial"/>
                <a:sym typeface="Arial"/>
              </a:rPr>
              <a:t>&gt; RESULTS &amp; EVALUATION &gt; ROADMAP &amp; FINAL STEPS</a:t>
            </a:r>
            <a:endParaRPr/>
          </a:p>
        </p:txBody>
      </p:sp>
      <p:pic>
        <p:nvPicPr>
          <p:cNvPr id="299" name="Google Shape;299;p42"/>
          <p:cNvPicPr preferRelativeResize="0"/>
          <p:nvPr/>
        </p:nvPicPr>
        <p:blipFill>
          <a:blip r:embed="rId3">
            <a:alphaModFix/>
          </a:blip>
          <a:stretch>
            <a:fillRect/>
          </a:stretch>
        </p:blipFill>
        <p:spPr>
          <a:xfrm>
            <a:off x="750050" y="1073200"/>
            <a:ext cx="6373624" cy="354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628650" y="-164949"/>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de" b="1" dirty="0">
                <a:solidFill>
                  <a:srgbClr val="F17829"/>
                </a:solidFill>
                <a:latin typeface="Arial"/>
                <a:ea typeface="Arial"/>
                <a:cs typeface="Arial"/>
                <a:sym typeface="Arial"/>
              </a:rPr>
              <a:t>DEMO</a:t>
            </a:r>
            <a:endParaRPr dirty="0"/>
          </a:p>
        </p:txBody>
      </p:sp>
      <p:sp>
        <p:nvSpPr>
          <p:cNvPr id="305" name="Google Shape;305;p43"/>
          <p:cNvSpPr txBox="1">
            <a:spLocks noGrp="1"/>
          </p:cNvSpPr>
          <p:nvPr>
            <p:ph type="ftr" idx="11"/>
          </p:nvPr>
        </p:nvSpPr>
        <p:spPr>
          <a:xfrm>
            <a:off x="138800" y="4767275"/>
            <a:ext cx="7868923"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a:t>PROBLEM STATEMENT &amp; USE CASE &gt; IMPLEMENTATION </a:t>
            </a:r>
            <a:r>
              <a:rPr lang="de" sz="900" b="0" i="0" u="none" strike="noStrike" cap="none">
                <a:solidFill>
                  <a:srgbClr val="888888"/>
                </a:solidFill>
                <a:latin typeface="Arial"/>
                <a:ea typeface="Arial"/>
                <a:cs typeface="Arial"/>
                <a:sym typeface="Arial"/>
              </a:rPr>
              <a:t>DETAILS &gt; </a:t>
            </a:r>
            <a:r>
              <a:rPr lang="de" b="1">
                <a:solidFill>
                  <a:srgbClr val="F17829"/>
                </a:solidFill>
              </a:rPr>
              <a:t>RESULTS &amp; EVALUATION </a:t>
            </a:r>
            <a:r>
              <a:rPr lang="de" sz="900" b="0" i="0" u="none" strike="noStrike" cap="none">
                <a:solidFill>
                  <a:srgbClr val="888888"/>
                </a:solidFill>
                <a:latin typeface="Arial"/>
                <a:ea typeface="Arial"/>
                <a:cs typeface="Arial"/>
                <a:sym typeface="Arial"/>
              </a:rPr>
              <a:t>&gt; ROADMAP &amp; FINAL STEPS</a:t>
            </a:r>
            <a:endParaRPr/>
          </a:p>
        </p:txBody>
      </p:sp>
      <p:pic>
        <p:nvPicPr>
          <p:cNvPr id="2" name="2024-02-12 08-34-18">
            <a:hlinkClick r:id="" action="ppaction://media"/>
            <a:extLst>
              <a:ext uri="{FF2B5EF4-FFF2-40B4-BE49-F238E27FC236}">
                <a16:creationId xmlns:a16="http://schemas.microsoft.com/office/drawing/2014/main" id="{65ACE401-A8AC-3FF2-2E9A-531625F51F61}"/>
              </a:ext>
            </a:extLst>
          </p:cNvPr>
          <p:cNvPicPr>
            <a:picLocks noChangeAspect="1"/>
          </p:cNvPicPr>
          <p:nvPr/>
        </p:nvPicPr>
        <p:blipFill>
          <a:blip r:embed="rId3"/>
          <a:stretch>
            <a:fillRect/>
          </a:stretch>
        </p:blipFill>
        <p:spPr>
          <a:xfrm>
            <a:off x="269953" y="646819"/>
            <a:ext cx="7325256" cy="41204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ROADMAP</a:t>
            </a:r>
            <a:endParaRPr/>
          </a:p>
        </p:txBody>
      </p:sp>
      <p:sp>
        <p:nvSpPr>
          <p:cNvPr id="311" name="Google Shape;311;p44"/>
          <p:cNvSpPr txBox="1">
            <a:spLocks noGrp="1"/>
          </p:cNvSpPr>
          <p:nvPr>
            <p:ph type="sldNum" idx="12"/>
          </p:nvPr>
        </p:nvSpPr>
        <p:spPr>
          <a:xfrm>
            <a:off x="7038594" y="4767263"/>
            <a:ext cx="2057400"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r>
              <a:rPr lang="de" sz="900" b="1" i="0" u="none" strike="noStrike" cap="none">
                <a:solidFill>
                  <a:srgbClr val="F17829"/>
                </a:solidFill>
                <a:latin typeface="Arial"/>
                <a:ea typeface="Arial"/>
                <a:cs typeface="Arial"/>
                <a:sym typeface="Arial"/>
              </a:rPr>
              <a:t>8</a:t>
            </a:r>
            <a:endParaRPr sz="900" b="1" i="0" u="none" strike="noStrike" cap="none">
              <a:solidFill>
                <a:srgbClr val="F17829"/>
              </a:solidFill>
              <a:latin typeface="Arial"/>
              <a:ea typeface="Arial"/>
              <a:cs typeface="Arial"/>
              <a:sym typeface="Arial"/>
            </a:endParaRPr>
          </a:p>
        </p:txBody>
      </p:sp>
      <p:sp>
        <p:nvSpPr>
          <p:cNvPr id="312" name="Google Shape;312;p44"/>
          <p:cNvSpPr txBox="1"/>
          <p:nvPr/>
        </p:nvSpPr>
        <p:spPr>
          <a:xfrm>
            <a:off x="138801" y="4767275"/>
            <a:ext cx="77094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sz="900" b="0" i="0" u="none" strike="noStrike" cap="none">
                <a:solidFill>
                  <a:srgbClr val="888888"/>
                </a:solidFill>
                <a:latin typeface="Arial"/>
                <a:ea typeface="Arial"/>
                <a:cs typeface="Arial"/>
                <a:sym typeface="Arial"/>
              </a:rPr>
              <a:t>PROBLEM STATEMENT &amp; USE CASE &gt; IMPLEMENTATION DETAILS &gt; RESULTS &amp; EVALUATION &gt; </a:t>
            </a:r>
            <a:r>
              <a:rPr lang="de" sz="900" b="1" i="0" u="none" strike="noStrike" cap="none">
                <a:solidFill>
                  <a:srgbClr val="F17829"/>
                </a:solidFill>
                <a:latin typeface="Arial"/>
                <a:ea typeface="Arial"/>
                <a:cs typeface="Arial"/>
                <a:sym typeface="Arial"/>
              </a:rPr>
              <a:t>ROADMAP &amp; FINAL STEPS</a:t>
            </a:r>
            <a:endParaRPr/>
          </a:p>
        </p:txBody>
      </p:sp>
      <p:cxnSp>
        <p:nvCxnSpPr>
          <p:cNvPr id="313" name="Google Shape;313;p44"/>
          <p:cNvCxnSpPr/>
          <p:nvPr/>
        </p:nvCxnSpPr>
        <p:spPr>
          <a:xfrm>
            <a:off x="61722" y="1268016"/>
            <a:ext cx="5514594" cy="0"/>
          </a:xfrm>
          <a:prstGeom prst="straightConnector1">
            <a:avLst/>
          </a:prstGeom>
          <a:noFill/>
          <a:ln w="9525" cap="flat" cmpd="sng">
            <a:solidFill>
              <a:schemeClr val="accent2"/>
            </a:solidFill>
            <a:prstDash val="solid"/>
            <a:miter lim="800000"/>
            <a:headEnd type="none" w="sm" len="sm"/>
            <a:tailEnd type="none" w="sm" len="sm"/>
          </a:ln>
        </p:spPr>
      </p:cxnSp>
      <p:cxnSp>
        <p:nvCxnSpPr>
          <p:cNvPr id="314" name="Google Shape;314;p44"/>
          <p:cNvCxnSpPr/>
          <p:nvPr/>
        </p:nvCxnSpPr>
        <p:spPr>
          <a:xfrm>
            <a:off x="61722" y="1268016"/>
            <a:ext cx="8167878" cy="0"/>
          </a:xfrm>
          <a:prstGeom prst="straightConnector1">
            <a:avLst/>
          </a:prstGeom>
          <a:noFill/>
          <a:ln w="9525" cap="flat" cmpd="sng">
            <a:solidFill>
              <a:schemeClr val="accent2"/>
            </a:solidFill>
            <a:prstDash val="solid"/>
            <a:miter lim="800000"/>
            <a:headEnd type="none" w="sm" len="sm"/>
            <a:tailEnd type="none" w="sm" len="sm"/>
          </a:ln>
        </p:spPr>
      </p:cxnSp>
      <p:cxnSp>
        <p:nvCxnSpPr>
          <p:cNvPr id="315" name="Google Shape;315;p44"/>
          <p:cNvCxnSpPr/>
          <p:nvPr/>
        </p:nvCxnSpPr>
        <p:spPr>
          <a:xfrm>
            <a:off x="382926" y="2922431"/>
            <a:ext cx="8507700" cy="4500"/>
          </a:xfrm>
          <a:prstGeom prst="straightConnector1">
            <a:avLst/>
          </a:prstGeom>
          <a:noFill/>
          <a:ln w="76200" cap="flat" cmpd="sng">
            <a:solidFill>
              <a:srgbClr val="F17829"/>
            </a:solidFill>
            <a:prstDash val="solid"/>
            <a:miter lim="800000"/>
            <a:headEnd type="none" w="sm" len="sm"/>
            <a:tailEnd type="triangle" w="med" len="med"/>
          </a:ln>
        </p:spPr>
      </p:cxnSp>
      <p:pic>
        <p:nvPicPr>
          <p:cNvPr id="316" name="Google Shape;316;p44" descr="Markierung mit einfarbiger Füllung"/>
          <p:cNvPicPr preferRelativeResize="0"/>
          <p:nvPr/>
        </p:nvPicPr>
        <p:blipFill rotWithShape="1">
          <a:blip r:embed="rId3">
            <a:alphaModFix/>
          </a:blip>
          <a:srcRect/>
          <a:stretch/>
        </p:blipFill>
        <p:spPr>
          <a:xfrm>
            <a:off x="952115" y="2271960"/>
            <a:ext cx="685800" cy="685800"/>
          </a:xfrm>
          <a:prstGeom prst="rect">
            <a:avLst/>
          </a:prstGeom>
          <a:noFill/>
          <a:ln>
            <a:noFill/>
          </a:ln>
        </p:spPr>
      </p:pic>
      <p:pic>
        <p:nvPicPr>
          <p:cNvPr id="317" name="Google Shape;317;p44" descr="Kennzeichen mit einfarbiger Füllung"/>
          <p:cNvPicPr preferRelativeResize="0"/>
          <p:nvPr/>
        </p:nvPicPr>
        <p:blipFill rotWithShape="1">
          <a:blip r:embed="rId4">
            <a:alphaModFix/>
          </a:blip>
          <a:srcRect t="1790" b="-1788"/>
          <a:stretch/>
        </p:blipFill>
        <p:spPr>
          <a:xfrm>
            <a:off x="8107164" y="2241124"/>
            <a:ext cx="685800" cy="685800"/>
          </a:xfrm>
          <a:prstGeom prst="rect">
            <a:avLst/>
          </a:prstGeom>
          <a:noFill/>
          <a:ln>
            <a:noFill/>
          </a:ln>
        </p:spPr>
      </p:pic>
      <p:pic>
        <p:nvPicPr>
          <p:cNvPr id="318" name="Google Shape;318;p44" descr="Markierung mit einfarbiger Füllung"/>
          <p:cNvPicPr preferRelativeResize="0"/>
          <p:nvPr/>
        </p:nvPicPr>
        <p:blipFill rotWithShape="1">
          <a:blip r:embed="rId3">
            <a:alphaModFix/>
          </a:blip>
          <a:srcRect/>
          <a:stretch/>
        </p:blipFill>
        <p:spPr>
          <a:xfrm>
            <a:off x="3604316" y="2264262"/>
            <a:ext cx="685800" cy="685800"/>
          </a:xfrm>
          <a:prstGeom prst="rect">
            <a:avLst/>
          </a:prstGeom>
          <a:noFill/>
          <a:ln>
            <a:noFill/>
          </a:ln>
        </p:spPr>
      </p:pic>
      <p:sp>
        <p:nvSpPr>
          <p:cNvPr id="319" name="Google Shape;319;p44"/>
          <p:cNvSpPr txBox="1"/>
          <p:nvPr/>
        </p:nvSpPr>
        <p:spPr>
          <a:xfrm>
            <a:off x="859225" y="2988588"/>
            <a:ext cx="1045200" cy="438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Workshop 1: 16.11.23</a:t>
            </a:r>
            <a:endParaRPr sz="1200" b="0" i="0" u="none" strike="noStrike" cap="none">
              <a:solidFill>
                <a:srgbClr val="000000"/>
              </a:solidFill>
              <a:latin typeface="Arial"/>
              <a:ea typeface="Arial"/>
              <a:cs typeface="Arial"/>
              <a:sym typeface="Arial"/>
            </a:endParaRPr>
          </a:p>
        </p:txBody>
      </p:sp>
      <p:sp>
        <p:nvSpPr>
          <p:cNvPr id="320" name="Google Shape;320;p44"/>
          <p:cNvSpPr txBox="1"/>
          <p:nvPr/>
        </p:nvSpPr>
        <p:spPr>
          <a:xfrm>
            <a:off x="3231398" y="2988600"/>
            <a:ext cx="1346400" cy="438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Workshop 2: 21.12.2023</a:t>
            </a:r>
            <a:endParaRPr sz="1200" b="0" i="0" u="none" strike="noStrike" cap="none">
              <a:solidFill>
                <a:srgbClr val="000000"/>
              </a:solidFill>
              <a:latin typeface="Arial"/>
              <a:ea typeface="Arial"/>
              <a:cs typeface="Arial"/>
              <a:sym typeface="Arial"/>
            </a:endParaRPr>
          </a:p>
        </p:txBody>
      </p:sp>
      <p:sp>
        <p:nvSpPr>
          <p:cNvPr id="321" name="Google Shape;321;p44"/>
          <p:cNvSpPr txBox="1"/>
          <p:nvPr/>
        </p:nvSpPr>
        <p:spPr>
          <a:xfrm>
            <a:off x="5838973" y="2995000"/>
            <a:ext cx="1133700" cy="438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Workshop 3: 15.02.2024</a:t>
            </a:r>
            <a:endParaRPr sz="1200" b="0" i="0" u="none" strike="noStrike" cap="none">
              <a:solidFill>
                <a:srgbClr val="000000"/>
              </a:solidFill>
              <a:latin typeface="Arial"/>
              <a:ea typeface="Arial"/>
              <a:cs typeface="Arial"/>
              <a:sym typeface="Arial"/>
            </a:endParaRPr>
          </a:p>
        </p:txBody>
      </p:sp>
      <p:sp>
        <p:nvSpPr>
          <p:cNvPr id="322" name="Google Shape;322;p44"/>
          <p:cNvSpPr txBox="1"/>
          <p:nvPr/>
        </p:nvSpPr>
        <p:spPr>
          <a:xfrm>
            <a:off x="7776875" y="1789625"/>
            <a:ext cx="1346400" cy="451500"/>
          </a:xfrm>
          <a:prstGeom prst="rect">
            <a:avLst/>
          </a:prstGeom>
          <a:noFill/>
          <a:ln>
            <a:noFill/>
          </a:ln>
        </p:spPr>
        <p:txBody>
          <a:bodyPr spcFirstLastPara="1" wrap="square" lIns="68575" tIns="34275" rIns="68575" bIns="34275" anchor="t" anchorCtr="0">
            <a:spAutoFit/>
          </a:bodyPr>
          <a:lstStyle/>
          <a:p>
            <a:pPr marL="0" marR="0" lvl="0" indent="0" algn="ctr" rtl="0">
              <a:lnSpc>
                <a:spcPct val="107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Final Submission: 29.02.2024</a:t>
            </a:r>
            <a:endParaRPr sz="1100" b="0" i="0" u="none" strike="noStrike" cap="none">
              <a:solidFill>
                <a:srgbClr val="000000"/>
              </a:solidFill>
              <a:latin typeface="Arial"/>
              <a:ea typeface="Arial"/>
              <a:cs typeface="Arial"/>
              <a:sym typeface="Arial"/>
            </a:endParaRPr>
          </a:p>
        </p:txBody>
      </p:sp>
      <p:pic>
        <p:nvPicPr>
          <p:cNvPr id="323" name="Google Shape;323;p44" descr="Markierung mit einfarbiger Füllung"/>
          <p:cNvPicPr preferRelativeResize="0"/>
          <p:nvPr/>
        </p:nvPicPr>
        <p:blipFill rotWithShape="1">
          <a:blip r:embed="rId3">
            <a:alphaModFix/>
          </a:blip>
          <a:srcRect/>
          <a:stretch/>
        </p:blipFill>
        <p:spPr>
          <a:xfrm rot="10800000">
            <a:off x="4843795" y="2905589"/>
            <a:ext cx="685800" cy="685800"/>
          </a:xfrm>
          <a:prstGeom prst="rect">
            <a:avLst/>
          </a:prstGeom>
          <a:noFill/>
          <a:ln>
            <a:noFill/>
          </a:ln>
        </p:spPr>
      </p:pic>
      <p:sp>
        <p:nvSpPr>
          <p:cNvPr id="324" name="Google Shape;324;p44"/>
          <p:cNvSpPr txBox="1"/>
          <p:nvPr/>
        </p:nvSpPr>
        <p:spPr>
          <a:xfrm>
            <a:off x="4416155" y="2417650"/>
            <a:ext cx="1574962" cy="438551"/>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Minimum viable product &amp; start paper</a:t>
            </a:r>
            <a:endParaRPr sz="1200" b="0" i="0" u="none" strike="noStrike" cap="none">
              <a:solidFill>
                <a:srgbClr val="000000"/>
              </a:solidFill>
              <a:latin typeface="Arial"/>
              <a:ea typeface="Arial"/>
              <a:cs typeface="Arial"/>
              <a:sym typeface="Arial"/>
            </a:endParaRPr>
          </a:p>
        </p:txBody>
      </p:sp>
      <p:pic>
        <p:nvPicPr>
          <p:cNvPr id="325" name="Google Shape;325;p44" descr="Markierung mit einfarbiger Füllung"/>
          <p:cNvPicPr preferRelativeResize="0"/>
          <p:nvPr/>
        </p:nvPicPr>
        <p:blipFill rotWithShape="1">
          <a:blip r:embed="rId3">
            <a:alphaModFix/>
          </a:blip>
          <a:srcRect/>
          <a:stretch/>
        </p:blipFill>
        <p:spPr>
          <a:xfrm rot="10800000">
            <a:off x="2234714" y="2905589"/>
            <a:ext cx="685800" cy="685800"/>
          </a:xfrm>
          <a:prstGeom prst="rect">
            <a:avLst/>
          </a:prstGeom>
          <a:noFill/>
          <a:ln>
            <a:noFill/>
          </a:ln>
        </p:spPr>
      </p:pic>
      <p:sp>
        <p:nvSpPr>
          <p:cNvPr id="326" name="Google Shape;326;p44"/>
          <p:cNvSpPr txBox="1"/>
          <p:nvPr/>
        </p:nvSpPr>
        <p:spPr>
          <a:xfrm>
            <a:off x="1637915" y="2422150"/>
            <a:ext cx="1851106" cy="438551"/>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Research, skill acquisition &amp; start coding</a:t>
            </a:r>
            <a:endParaRPr sz="1200" b="0" i="0" u="none" strike="noStrike" cap="none">
              <a:solidFill>
                <a:srgbClr val="000000"/>
              </a:solidFill>
              <a:latin typeface="Arial"/>
              <a:ea typeface="Arial"/>
              <a:cs typeface="Arial"/>
              <a:sym typeface="Arial"/>
            </a:endParaRPr>
          </a:p>
        </p:txBody>
      </p:sp>
      <p:pic>
        <p:nvPicPr>
          <p:cNvPr id="327" name="Google Shape;327;p44" descr="Markierung mit einfarbiger Füllung"/>
          <p:cNvPicPr preferRelativeResize="0"/>
          <p:nvPr/>
        </p:nvPicPr>
        <p:blipFill rotWithShape="1">
          <a:blip r:embed="rId3">
            <a:alphaModFix/>
          </a:blip>
          <a:srcRect/>
          <a:stretch/>
        </p:blipFill>
        <p:spPr>
          <a:xfrm>
            <a:off x="6016493" y="2168539"/>
            <a:ext cx="685800" cy="685800"/>
          </a:xfrm>
          <a:prstGeom prst="rect">
            <a:avLst/>
          </a:prstGeom>
          <a:noFill/>
          <a:ln>
            <a:noFill/>
          </a:ln>
        </p:spPr>
      </p:pic>
      <p:sp>
        <p:nvSpPr>
          <p:cNvPr id="328" name="Google Shape;328;p44"/>
          <p:cNvSpPr txBox="1"/>
          <p:nvPr/>
        </p:nvSpPr>
        <p:spPr>
          <a:xfrm>
            <a:off x="6727650" y="2428500"/>
            <a:ext cx="1379513" cy="438551"/>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de" sz="1200" b="0" i="0" u="none" strike="noStrike" cap="none">
                <a:solidFill>
                  <a:srgbClr val="000000"/>
                </a:solidFill>
                <a:latin typeface="Arial"/>
                <a:ea typeface="Arial"/>
                <a:cs typeface="Arial"/>
                <a:sym typeface="Arial"/>
              </a:rPr>
              <a:t>Working prototype &amp; finished paper</a:t>
            </a:r>
            <a:endParaRPr sz="1200" b="0" i="0" u="none" strike="noStrike" cap="none">
              <a:solidFill>
                <a:srgbClr val="000000"/>
              </a:solidFill>
              <a:latin typeface="Arial"/>
              <a:ea typeface="Arial"/>
              <a:cs typeface="Arial"/>
              <a:sym typeface="Arial"/>
            </a:endParaRPr>
          </a:p>
        </p:txBody>
      </p:sp>
      <p:pic>
        <p:nvPicPr>
          <p:cNvPr id="329" name="Google Shape;329;p44" descr="Markierung mit einfarbiger Füllung"/>
          <p:cNvPicPr preferRelativeResize="0"/>
          <p:nvPr/>
        </p:nvPicPr>
        <p:blipFill rotWithShape="1">
          <a:blip r:embed="rId5">
            <a:alphaModFix/>
          </a:blip>
          <a:srcRect/>
          <a:stretch/>
        </p:blipFill>
        <p:spPr>
          <a:xfrm rot="10800000">
            <a:off x="7121790" y="2982291"/>
            <a:ext cx="726400" cy="7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17829"/>
              </a:buClr>
              <a:buSzPts val="3300"/>
              <a:buFont typeface="Arial"/>
              <a:buNone/>
            </a:pPr>
            <a:r>
              <a:rPr lang="de" b="1">
                <a:solidFill>
                  <a:srgbClr val="F17829"/>
                </a:solidFill>
                <a:latin typeface="Arial"/>
                <a:ea typeface="Arial"/>
                <a:cs typeface="Arial"/>
                <a:sym typeface="Arial"/>
              </a:rPr>
              <a:t>ROADMAP - FINAL STEPS</a:t>
            </a:r>
            <a:endParaRPr/>
          </a:p>
        </p:txBody>
      </p:sp>
      <p:sp>
        <p:nvSpPr>
          <p:cNvPr id="335" name="Google Shape;335;p45"/>
          <p:cNvSpPr txBox="1">
            <a:spLocks noGrp="1"/>
          </p:cNvSpPr>
          <p:nvPr>
            <p:ph type="sldNum" idx="12"/>
          </p:nvPr>
        </p:nvSpPr>
        <p:spPr>
          <a:xfrm>
            <a:off x="7038594"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r>
              <a:rPr lang="de" sz="900" b="1" i="0" u="none" strike="noStrike" cap="none">
                <a:solidFill>
                  <a:srgbClr val="F17829"/>
                </a:solidFill>
                <a:latin typeface="Arial"/>
                <a:ea typeface="Arial"/>
                <a:cs typeface="Arial"/>
                <a:sym typeface="Arial"/>
              </a:rPr>
              <a:t>9</a:t>
            </a:r>
            <a:endParaRPr sz="900" b="1" i="0" u="none" strike="noStrike" cap="none">
              <a:solidFill>
                <a:srgbClr val="F17829"/>
              </a:solidFill>
              <a:latin typeface="Arial"/>
              <a:ea typeface="Arial"/>
              <a:cs typeface="Arial"/>
              <a:sym typeface="Arial"/>
            </a:endParaRPr>
          </a:p>
        </p:txBody>
      </p:sp>
      <p:sp>
        <p:nvSpPr>
          <p:cNvPr id="336" name="Google Shape;336;p45"/>
          <p:cNvSpPr txBox="1"/>
          <p:nvPr/>
        </p:nvSpPr>
        <p:spPr>
          <a:xfrm>
            <a:off x="138801" y="4767275"/>
            <a:ext cx="74433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de" sz="900" b="0" i="0" u="none" strike="noStrike" cap="none">
                <a:solidFill>
                  <a:srgbClr val="888888"/>
                </a:solidFill>
                <a:latin typeface="Arial"/>
                <a:ea typeface="Arial"/>
                <a:cs typeface="Arial"/>
                <a:sym typeface="Arial"/>
              </a:rPr>
              <a:t>PROBLEM STATEMENT &amp; USE CASE &gt; IMPLEMENTATION DETAILS &gt; RESULTS &amp; EVALUATION &gt; </a:t>
            </a:r>
            <a:r>
              <a:rPr lang="de" sz="900" b="1" i="0" u="none" strike="noStrike" cap="none">
                <a:solidFill>
                  <a:srgbClr val="F17829"/>
                </a:solidFill>
                <a:latin typeface="Arial"/>
                <a:ea typeface="Arial"/>
                <a:cs typeface="Arial"/>
                <a:sym typeface="Arial"/>
              </a:rPr>
              <a:t>ROADMAP &amp; FINAL STEPS</a:t>
            </a:r>
            <a:endParaRPr/>
          </a:p>
        </p:txBody>
      </p:sp>
      <p:cxnSp>
        <p:nvCxnSpPr>
          <p:cNvPr id="337" name="Google Shape;337;p45"/>
          <p:cNvCxnSpPr/>
          <p:nvPr/>
        </p:nvCxnSpPr>
        <p:spPr>
          <a:xfrm>
            <a:off x="61722" y="1268016"/>
            <a:ext cx="8167800" cy="0"/>
          </a:xfrm>
          <a:prstGeom prst="straightConnector1">
            <a:avLst/>
          </a:prstGeom>
          <a:noFill/>
          <a:ln w="9525" cap="flat" cmpd="sng">
            <a:solidFill>
              <a:schemeClr val="accent2"/>
            </a:solidFill>
            <a:prstDash val="solid"/>
            <a:miter lim="800000"/>
            <a:headEnd type="none" w="sm" len="sm"/>
            <a:tailEnd type="none" w="sm" len="sm"/>
          </a:ln>
        </p:spPr>
      </p:cxnSp>
      <p:pic>
        <p:nvPicPr>
          <p:cNvPr id="338" name="Google Shape;338;p45" descr="Stern für Bewertung mit einfarbiger Füllung"/>
          <p:cNvPicPr preferRelativeResize="0"/>
          <p:nvPr/>
        </p:nvPicPr>
        <p:blipFill rotWithShape="1">
          <a:blip r:embed="rId3">
            <a:alphaModFix/>
          </a:blip>
          <a:srcRect/>
          <a:stretch/>
        </p:blipFill>
        <p:spPr>
          <a:xfrm>
            <a:off x="4577263" y="1726211"/>
            <a:ext cx="685800" cy="685800"/>
          </a:xfrm>
          <a:prstGeom prst="rect">
            <a:avLst/>
          </a:prstGeom>
          <a:noFill/>
          <a:ln>
            <a:noFill/>
          </a:ln>
        </p:spPr>
      </p:pic>
      <p:pic>
        <p:nvPicPr>
          <p:cNvPr id="339" name="Google Shape;339;p45" descr="Stift mit einfarbiger Füllung"/>
          <p:cNvPicPr preferRelativeResize="0"/>
          <p:nvPr/>
        </p:nvPicPr>
        <p:blipFill rotWithShape="1">
          <a:blip r:embed="rId4">
            <a:alphaModFix/>
          </a:blip>
          <a:srcRect/>
          <a:stretch/>
        </p:blipFill>
        <p:spPr>
          <a:xfrm>
            <a:off x="1686589" y="3224112"/>
            <a:ext cx="685800" cy="685800"/>
          </a:xfrm>
          <a:prstGeom prst="rect">
            <a:avLst/>
          </a:prstGeom>
          <a:noFill/>
          <a:ln>
            <a:noFill/>
          </a:ln>
        </p:spPr>
      </p:pic>
      <p:pic>
        <p:nvPicPr>
          <p:cNvPr id="340" name="Google Shape;340;p45" descr="Dokument mit einfarbiger Füllung"/>
          <p:cNvPicPr preferRelativeResize="0"/>
          <p:nvPr/>
        </p:nvPicPr>
        <p:blipFill rotWithShape="1">
          <a:blip r:embed="rId5">
            <a:alphaModFix/>
          </a:blip>
          <a:srcRect/>
          <a:stretch/>
        </p:blipFill>
        <p:spPr>
          <a:xfrm>
            <a:off x="2371319" y="3232388"/>
            <a:ext cx="685799" cy="685799"/>
          </a:xfrm>
          <a:prstGeom prst="rect">
            <a:avLst/>
          </a:prstGeom>
          <a:noFill/>
          <a:ln>
            <a:noFill/>
          </a:ln>
        </p:spPr>
      </p:pic>
      <p:pic>
        <p:nvPicPr>
          <p:cNvPr id="341" name="Google Shape;341;p45" descr="Zahnräder mit einfarbiger Füllung"/>
          <p:cNvPicPr preferRelativeResize="0"/>
          <p:nvPr/>
        </p:nvPicPr>
        <p:blipFill rotWithShape="1">
          <a:blip r:embed="rId6">
            <a:alphaModFix/>
          </a:blip>
          <a:srcRect/>
          <a:stretch/>
        </p:blipFill>
        <p:spPr>
          <a:xfrm>
            <a:off x="1000796" y="1752339"/>
            <a:ext cx="685800" cy="685800"/>
          </a:xfrm>
          <a:prstGeom prst="rect">
            <a:avLst/>
          </a:prstGeom>
          <a:noFill/>
          <a:ln>
            <a:noFill/>
          </a:ln>
        </p:spPr>
      </p:pic>
      <p:pic>
        <p:nvPicPr>
          <p:cNvPr id="342" name="Google Shape;342;p45" descr="Benutzer mit einfarbiger Füllung"/>
          <p:cNvPicPr preferRelativeResize="0"/>
          <p:nvPr/>
        </p:nvPicPr>
        <p:blipFill rotWithShape="1">
          <a:blip r:embed="rId7">
            <a:alphaModFix/>
          </a:blip>
          <a:srcRect/>
          <a:stretch/>
        </p:blipFill>
        <p:spPr>
          <a:xfrm>
            <a:off x="1477356" y="1676640"/>
            <a:ext cx="685800" cy="685800"/>
          </a:xfrm>
          <a:prstGeom prst="rect">
            <a:avLst/>
          </a:prstGeom>
          <a:noFill/>
          <a:ln>
            <a:noFill/>
          </a:ln>
        </p:spPr>
      </p:pic>
      <p:pic>
        <p:nvPicPr>
          <p:cNvPr id="343" name="Google Shape;343;p45" descr="Klemmbrett gemischt mit einfarbiger Füllung"/>
          <p:cNvPicPr preferRelativeResize="0"/>
          <p:nvPr/>
        </p:nvPicPr>
        <p:blipFill rotWithShape="1">
          <a:blip r:embed="rId8">
            <a:alphaModFix/>
          </a:blip>
          <a:srcRect/>
          <a:stretch/>
        </p:blipFill>
        <p:spPr>
          <a:xfrm>
            <a:off x="3934416" y="1728208"/>
            <a:ext cx="685800" cy="685800"/>
          </a:xfrm>
          <a:prstGeom prst="rect">
            <a:avLst/>
          </a:prstGeom>
          <a:noFill/>
          <a:ln>
            <a:noFill/>
          </a:ln>
        </p:spPr>
      </p:pic>
      <p:sp>
        <p:nvSpPr>
          <p:cNvPr id="344" name="Google Shape;344;p45"/>
          <p:cNvSpPr txBox="1"/>
          <p:nvPr/>
        </p:nvSpPr>
        <p:spPr>
          <a:xfrm>
            <a:off x="262030" y="2416377"/>
            <a:ext cx="2680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rgbClr val="000000"/>
                </a:solidFill>
                <a:latin typeface="Arial"/>
                <a:ea typeface="Arial"/>
                <a:cs typeface="Arial"/>
                <a:sym typeface="Arial"/>
              </a:rPr>
              <a:t>Implementation of quality group</a:t>
            </a:r>
            <a:endParaRPr sz="1400" b="0" i="0" u="none" strike="noStrike" cap="none">
              <a:solidFill>
                <a:srgbClr val="000000"/>
              </a:solidFill>
              <a:latin typeface="Arial"/>
              <a:ea typeface="Arial"/>
              <a:cs typeface="Arial"/>
              <a:sym typeface="Arial"/>
            </a:endParaRPr>
          </a:p>
        </p:txBody>
      </p:sp>
      <p:sp>
        <p:nvSpPr>
          <p:cNvPr id="345" name="Google Shape;345;p45"/>
          <p:cNvSpPr txBox="1"/>
          <p:nvPr/>
        </p:nvSpPr>
        <p:spPr>
          <a:xfrm>
            <a:off x="1822841" y="3918187"/>
            <a:ext cx="1168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rgbClr val="000000"/>
                </a:solidFill>
                <a:latin typeface="Arial"/>
                <a:ea typeface="Arial"/>
                <a:cs typeface="Arial"/>
                <a:sym typeface="Arial"/>
              </a:rPr>
              <a:t>Finish paper</a:t>
            </a:r>
            <a:endParaRPr sz="1400" b="0" i="0" u="none" strike="noStrike" cap="none">
              <a:solidFill>
                <a:srgbClr val="000000"/>
              </a:solidFill>
              <a:latin typeface="Arial"/>
              <a:ea typeface="Arial"/>
              <a:cs typeface="Arial"/>
              <a:sym typeface="Arial"/>
            </a:endParaRPr>
          </a:p>
        </p:txBody>
      </p:sp>
      <p:sp>
        <p:nvSpPr>
          <p:cNvPr id="346" name="Google Shape;346;p45"/>
          <p:cNvSpPr txBox="1"/>
          <p:nvPr/>
        </p:nvSpPr>
        <p:spPr>
          <a:xfrm>
            <a:off x="3285737" y="2472165"/>
            <a:ext cx="274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rgbClr val="000000"/>
                </a:solidFill>
                <a:latin typeface="Arial"/>
                <a:ea typeface="Arial"/>
                <a:cs typeface="Arial"/>
                <a:sym typeface="Arial"/>
              </a:rPr>
              <a:t>Implementing evaluation service</a:t>
            </a:r>
            <a:endParaRPr sz="1400" b="0" i="0" u="none" strike="noStrike" cap="none">
              <a:solidFill>
                <a:srgbClr val="000000"/>
              </a:solidFill>
              <a:latin typeface="Arial"/>
              <a:ea typeface="Arial"/>
              <a:cs typeface="Arial"/>
              <a:sym typeface="Arial"/>
            </a:endParaRPr>
          </a:p>
        </p:txBody>
      </p:sp>
      <p:sp>
        <p:nvSpPr>
          <p:cNvPr id="347" name="Google Shape;347;p45"/>
          <p:cNvSpPr txBox="1"/>
          <p:nvPr/>
        </p:nvSpPr>
        <p:spPr>
          <a:xfrm>
            <a:off x="5012588" y="3922331"/>
            <a:ext cx="1090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de" sz="1400" b="0" i="0" u="none" strike="noStrike" cap="none">
                <a:solidFill>
                  <a:srgbClr val="000000"/>
                </a:solidFill>
                <a:latin typeface="Arial"/>
                <a:ea typeface="Arial"/>
                <a:cs typeface="Arial"/>
                <a:sym typeface="Arial"/>
              </a:rPr>
              <a:t>Final check</a:t>
            </a:r>
            <a:endParaRPr/>
          </a:p>
        </p:txBody>
      </p:sp>
      <p:pic>
        <p:nvPicPr>
          <p:cNvPr id="348" name="Google Shape;348;p45" descr="Klemmbrett abgehakt mit einfarbiger Füllung"/>
          <p:cNvPicPr preferRelativeResize="0"/>
          <p:nvPr/>
        </p:nvPicPr>
        <p:blipFill rotWithShape="1">
          <a:blip r:embed="rId9">
            <a:alphaModFix/>
          </a:blip>
          <a:srcRect/>
          <a:stretch/>
        </p:blipFill>
        <p:spPr>
          <a:xfrm>
            <a:off x="4948536" y="3221711"/>
            <a:ext cx="685799" cy="685799"/>
          </a:xfrm>
          <a:prstGeom prst="rect">
            <a:avLst/>
          </a:prstGeom>
          <a:noFill/>
          <a:ln>
            <a:noFill/>
          </a:ln>
        </p:spPr>
      </p:pic>
      <p:pic>
        <p:nvPicPr>
          <p:cNvPr id="349" name="Google Shape;349;p45" descr="Marke Häkchen mit einfarbiger Füllung"/>
          <p:cNvPicPr preferRelativeResize="0"/>
          <p:nvPr/>
        </p:nvPicPr>
        <p:blipFill rotWithShape="1">
          <a:blip r:embed="rId10">
            <a:alphaModFix/>
          </a:blip>
          <a:srcRect/>
          <a:stretch/>
        </p:blipFill>
        <p:spPr>
          <a:xfrm>
            <a:off x="5518113" y="3238113"/>
            <a:ext cx="685800" cy="685800"/>
          </a:xfrm>
          <a:prstGeom prst="rect">
            <a:avLst/>
          </a:prstGeom>
          <a:noFill/>
          <a:ln>
            <a:noFill/>
          </a:ln>
        </p:spPr>
      </p:pic>
      <p:pic>
        <p:nvPicPr>
          <p:cNvPr id="350" name="Google Shape;350;p45"/>
          <p:cNvPicPr preferRelativeResize="0"/>
          <p:nvPr/>
        </p:nvPicPr>
        <p:blipFill>
          <a:blip r:embed="rId11">
            <a:alphaModFix/>
          </a:blip>
          <a:stretch>
            <a:fillRect/>
          </a:stretch>
        </p:blipFill>
        <p:spPr>
          <a:xfrm>
            <a:off x="7054162" y="1691375"/>
            <a:ext cx="841750" cy="889575"/>
          </a:xfrm>
          <a:prstGeom prst="rect">
            <a:avLst/>
          </a:prstGeom>
          <a:noFill/>
          <a:ln>
            <a:noFill/>
          </a:ln>
        </p:spPr>
      </p:pic>
      <p:sp>
        <p:nvSpPr>
          <p:cNvPr id="351" name="Google Shape;351;p45"/>
          <p:cNvSpPr txBox="1"/>
          <p:nvPr/>
        </p:nvSpPr>
        <p:spPr>
          <a:xfrm>
            <a:off x="6258450" y="2375975"/>
            <a:ext cx="2410500" cy="5232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de">
                <a:solidFill>
                  <a:schemeClr val="dk1"/>
                </a:solidFill>
              </a:rPr>
              <a:t>Developing a ChatBot GUI</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Bildschirmpräsentation (16:9)</PresentationFormat>
  <Paragraphs>64</Paragraphs>
  <Slides>9</Slides>
  <Notes>9</Notes>
  <HiddenSlides>0</HiddenSlides>
  <MMClips>0</MMClips>
  <ScaleCrop>false</ScaleCrop>
  <HeadingPairs>
    <vt:vector size="6" baseType="variant">
      <vt:variant>
        <vt:lpstr>Verwendete Schriftarten</vt:lpstr>
      </vt:variant>
      <vt:variant>
        <vt:i4>2</vt:i4>
      </vt:variant>
      <vt:variant>
        <vt:lpstr>Design</vt:lpstr>
      </vt:variant>
      <vt:variant>
        <vt:i4>3</vt:i4>
      </vt:variant>
      <vt:variant>
        <vt:lpstr>Folientitel</vt:lpstr>
      </vt:variant>
      <vt:variant>
        <vt:i4>9</vt:i4>
      </vt:variant>
    </vt:vector>
  </HeadingPairs>
  <TitlesOfParts>
    <vt:vector size="14" baseType="lpstr">
      <vt:lpstr>Arial</vt:lpstr>
      <vt:lpstr>Calibri</vt:lpstr>
      <vt:lpstr>Simple Light</vt:lpstr>
      <vt:lpstr>Office</vt:lpstr>
      <vt:lpstr>1_Office</vt:lpstr>
      <vt:lpstr>An Application of Large Language Models and Generative Agents to Compare Quality and Quantity Learning Processes and Performance</vt:lpstr>
      <vt:lpstr>AGENDA</vt:lpstr>
      <vt:lpstr>RECAP: PROBLEM STATEMENT</vt:lpstr>
      <vt:lpstr>RECAP: USE CASE</vt:lpstr>
      <vt:lpstr>INITIAL IDEA</vt:lpstr>
      <vt:lpstr>IMPLEMENTATION DETAILS</vt:lpstr>
      <vt:lpstr>DEMO</vt:lpstr>
      <vt:lpstr>ROADMAP</vt:lpstr>
      <vt:lpstr>ROADMAP - FINAL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Application of Large Language Models and Generative Agents to Compare Quality and Quantity Learning Processes and Performance</dc:title>
  <cp:lastModifiedBy>TU-Pseudonym 7002767985050284</cp:lastModifiedBy>
  <cp:revision>1</cp:revision>
  <dcterms:modified xsi:type="dcterms:W3CDTF">2024-02-12T08:03:40Z</dcterms:modified>
</cp:coreProperties>
</file>