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261800" y="3268080"/>
            <a:ext cx="9417960" cy="1371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61800" y="3268080"/>
            <a:ext cx="9417960" cy="1371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Click to edit Master title style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9CEA092-2E9A-450B-AAA0-2ED98AA91097}" type="datetime">
              <a:rPr b="0" lang="en-GB" sz="1050" spc="-1" strike="noStrike">
                <a:solidFill>
                  <a:srgbClr val="808080"/>
                </a:solidFill>
                <a:latin typeface="Century Schoolbook"/>
              </a:rPr>
              <a:t>04/02/20</a:t>
            </a:fld>
            <a:endParaRPr b="0" lang="en-GB" sz="105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</p:spPr>
        <p:txBody>
          <a:bodyPr lIns="45720" rIns="45720" anchor="ctr">
            <a:noAutofit/>
          </a:bodyPr>
          <a:p>
            <a:pPr algn="ctr">
              <a:lnSpc>
                <a:spcPct val="100000"/>
              </a:lnSpc>
            </a:pPr>
            <a:fld id="{ECC6023A-3482-4D7F-99BD-CDD6044AECE4}" type="slidenum">
              <a:rPr b="0" lang="en-GB" sz="3600" spc="-1" strike="noStrike">
                <a:solidFill>
                  <a:srgbClr val="a6a6a6"/>
                </a:solidFill>
                <a:latin typeface="Century Schoolbook"/>
              </a:rPr>
              <a:t>&lt;number&gt;</a:t>
            </a:fld>
            <a:endParaRPr b="0" lang="en-GB" sz="3600" spc="-1" strike="noStrike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ffffff"/>
                </a:solidFill>
                <a:latin typeface="Century Schoolbook"/>
              </a:rPr>
              <a:t>Click to edit the outline text format</a:t>
            </a:r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Click to edit Master text styles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Second level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Third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3" marL="100584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Fourth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4" marL="128016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Fifth level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E7DB988-66D8-4710-BCFE-163D5F0B19B7}" type="datetime">
              <a:rPr b="0" lang="en-GB" sz="1050" spc="-1" strike="noStrike">
                <a:solidFill>
                  <a:srgbClr val="d9d9db"/>
                </a:solidFill>
                <a:latin typeface="Century Schoolbook"/>
              </a:rPr>
              <a:t>04/02/20</a:t>
            </a:fld>
            <a:endParaRPr b="0" lang="en-GB" sz="105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</p:spPr>
        <p:txBody>
          <a:bodyPr lIns="45720" rIns="45720" anchor="ctr">
            <a:noAutofit/>
          </a:bodyPr>
          <a:p>
            <a:pPr algn="ctr">
              <a:lnSpc>
                <a:spcPct val="100000"/>
              </a:lnSpc>
            </a:pPr>
            <a:fld id="{AD6F5FA3-2DC2-4D4A-846D-D3AD600A8000}" type="slidenum">
              <a:rPr b="0" lang="en-GB" sz="3600" spc="-1" strike="noStrike">
                <a:solidFill>
                  <a:srgbClr val="8e8e94"/>
                </a:solidFill>
                <a:latin typeface="Century Schoolbook"/>
              </a:rPr>
              <a:t>&lt;number&gt;</a:t>
            </a:fld>
            <a:endParaRPr b="0" lang="en-GB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iki.dbpedia.org/" TargetMode="Externa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961920" y="758880"/>
            <a:ext cx="6270840" cy="4041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Creating a Chatbot for Wikipedia Articles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961920" y="4800600"/>
            <a:ext cx="6274440" cy="1411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n-GB" sz="2200" spc="9" strike="noStrike">
                <a:solidFill>
                  <a:srgbClr val="bfbfbf"/>
                </a:solidFill>
                <a:latin typeface="Century Schoolbook"/>
              </a:rPr>
              <a:t>Final Year Project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n-GB" sz="2200" spc="9" strike="noStrike">
                <a:solidFill>
                  <a:srgbClr val="bfbfbf"/>
                </a:solidFill>
                <a:latin typeface="Century Schoolbook"/>
              </a:rPr>
              <a:t>Alex Turner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87" name="Picture 4" descr=""/>
          <p:cNvPicPr/>
          <p:nvPr/>
        </p:nvPicPr>
        <p:blipFill>
          <a:blip r:embed="rId1"/>
          <a:stretch/>
        </p:blipFill>
        <p:spPr>
          <a:xfrm>
            <a:off x="6823080" y="1418400"/>
            <a:ext cx="4406760" cy="402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The Project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Developing a conversational chatbot for a user to ask questions about Wikipedia articles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E.g.: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The chatbot will answer factoid questions based on data drawn from Wikipedia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The chatbot will using machine learning to self-improve based on user’s feedback.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If the user gets a response that was not what they expect, they can indicate this and the chatbot can adjust the probability of that response accordingly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617200" y="2838960"/>
            <a:ext cx="55868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Q: “Where was Alan Turing born?”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entury Schoolbook"/>
              </a:rPr>
              <a:t>A: “Alan Turing was born in Maida Vale, London”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261800" y="365760"/>
            <a:ext cx="9692280" cy="1018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3600" spc="-52" strike="noStrike">
                <a:solidFill>
                  <a:srgbClr val="000000"/>
                </a:solidFill>
                <a:latin typeface="Century Schoolbook"/>
              </a:rPr>
              <a:t>Aims and Objectives</a:t>
            </a:r>
            <a:endParaRPr b="0" lang="en-US" sz="3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261800" y="1384200"/>
            <a:ext cx="8595000" cy="5107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Aim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Develop a chatbot which answers factoid questions based on Wikipedia articles as its dataset, and adapt automatically to user feedback for incorrect responses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Objectives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Investigate conversational chatbots and their use cases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Compare machine learning techniques for training chatbots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Implement a chat bot which answers user questions about Wikipedia articles and adapts to user feedback automatically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Evaluate implementation by testing with a user base and analysing effectiveness of the chatbot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Recommend future improvements and generalise the chatbot to be able to learn from any dataset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Data and Processing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Data will be drawn from DBpedia (</a:t>
            </a:r>
            <a:r>
              <a:rPr b="0" lang="en-US" sz="1800" spc="9" strike="noStrike" u="sng">
                <a:solidFill>
                  <a:srgbClr val="67aabf"/>
                </a:solidFill>
                <a:uFillTx/>
                <a:latin typeface="Century Schoolbook"/>
                <a:hlinkClick r:id="rId1"/>
              </a:rPr>
              <a:t>https://wiki.dbpedia.org/</a:t>
            </a: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)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DBpedia is an open dataset which structures Wikipedia data into meaningful ontologies so that the data is easier to process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From the DBpedia ‘Alan Turing’ record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This makes it easy to find the correct data for the user’s query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The dataset is large, consisting of 4.58 million things, including 1,445,000 persons and 735,000 places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Querying the database can be done via a SPARQL query endpoint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95" name="Picture 5" descr=""/>
          <p:cNvPicPr/>
          <p:nvPr/>
        </p:nvPicPr>
        <p:blipFill>
          <a:blip r:embed="rId2"/>
          <a:srcRect l="47839" t="57969" r="42235" b="38782"/>
          <a:stretch/>
        </p:blipFill>
        <p:spPr>
          <a:xfrm>
            <a:off x="2334600" y="3521160"/>
            <a:ext cx="4862520" cy="58752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6" name="Picture 2" descr=""/>
          <p:cNvPicPr/>
          <p:nvPr/>
        </p:nvPicPr>
        <p:blipFill>
          <a:blip r:embed="rId3"/>
          <a:stretch/>
        </p:blipFill>
        <p:spPr>
          <a:xfrm>
            <a:off x="7738200" y="231840"/>
            <a:ext cx="2583360" cy="159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Design</a:t>
            </a: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	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98" name="Picture 4" descr=""/>
          <p:cNvPicPr/>
          <p:nvPr/>
        </p:nvPicPr>
        <p:blipFill>
          <a:blip r:embed="rId1"/>
          <a:stretch/>
        </p:blipFill>
        <p:spPr>
          <a:xfrm>
            <a:off x="266400" y="1691280"/>
            <a:ext cx="10519200" cy="375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Demo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Demo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261800" y="640080"/>
            <a:ext cx="4954680" cy="1606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Research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261800" y="2559960"/>
            <a:ext cx="4954680" cy="3724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4000"/>
          </a:bodyPr>
          <a:p>
            <a:pPr marL="182880" indent="-182520">
              <a:lnSpc>
                <a:spcPct val="150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Current Solutions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DBPedia Chatbot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Not properly implemented – only answers a couple of sample questions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marL="54864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b="0" lang="en-US" sz="14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Google Assistant / Google Search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Very effective but very broad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73152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262626"/>
                </a:solidFill>
                <a:latin typeface="Century Schoolbook"/>
              </a:rPr>
              <a:t>Closed source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endParaRPr b="0" lang="en-US" sz="14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52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1800" spc="9" strike="noStrike">
                <a:solidFill>
                  <a:srgbClr val="000000"/>
                </a:solidFill>
                <a:latin typeface="Century Schoolbook"/>
              </a:rPr>
              <a:t>Implementation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Java with AIML - Artificial Intelligence Modelling Language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5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262626"/>
                </a:solidFill>
                <a:latin typeface="Century Schoolbook"/>
              </a:rPr>
              <a:t>Scalable, many effective libraries for chatbots e.g. Program AB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</p:txBody>
      </p:sp>
      <p:pic>
        <p:nvPicPr>
          <p:cNvPr id="103" name="Picture 4" descr=""/>
          <p:cNvPicPr/>
          <p:nvPr/>
        </p:nvPicPr>
        <p:blipFill>
          <a:blip r:embed="rId1"/>
          <a:stretch/>
        </p:blipFill>
        <p:spPr>
          <a:xfrm>
            <a:off x="6928560" y="3799440"/>
            <a:ext cx="2759760" cy="3058200"/>
          </a:xfrm>
          <a:prstGeom prst="rect">
            <a:avLst/>
          </a:prstGeom>
          <a:ln>
            <a:noFill/>
          </a:ln>
        </p:spPr>
      </p:pic>
      <p:pic>
        <p:nvPicPr>
          <p:cNvPr id="104" name="Picture 3" descr=""/>
          <p:cNvPicPr/>
          <p:nvPr/>
        </p:nvPicPr>
        <p:blipFill>
          <a:blip r:embed="rId2"/>
          <a:stretch/>
        </p:blipFill>
        <p:spPr>
          <a:xfrm>
            <a:off x="6216840" y="640080"/>
            <a:ext cx="4358520" cy="302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261800" y="365760"/>
            <a:ext cx="9692280" cy="705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000000"/>
                </a:solidFill>
                <a:latin typeface="Century Schoolbook"/>
              </a:rPr>
              <a:t>Project Plan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>
            <a:off x="1590840" y="1071360"/>
            <a:ext cx="7936920" cy="5524200"/>
          </a:xfrm>
          <a:prstGeom prst="rect">
            <a:avLst/>
          </a:prstGeom>
          <a:ln>
            <a:noFill/>
          </a:ln>
        </p:spPr>
      </p:pic>
      <p:pic>
        <p:nvPicPr>
          <p:cNvPr id="107" name="Picture 5" descr=""/>
          <p:cNvPicPr/>
          <p:nvPr/>
        </p:nvPicPr>
        <p:blipFill>
          <a:blip r:embed="rId2"/>
          <a:stretch/>
        </p:blipFill>
        <p:spPr>
          <a:xfrm>
            <a:off x="1276200" y="987120"/>
            <a:ext cx="8251920" cy="587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289840" y="758880"/>
            <a:ext cx="5389920" cy="4041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7200" spc="-52" strike="noStrike">
                <a:solidFill>
                  <a:srgbClr val="ffffff"/>
                </a:solidFill>
                <a:latin typeface="Century Schoolbook"/>
              </a:rPr>
              <a:t>Any Questions?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pic>
        <p:nvPicPr>
          <p:cNvPr id="109" name="Graphic 8" descr=""/>
          <p:cNvPicPr/>
          <p:nvPr/>
        </p:nvPicPr>
        <p:blipFill>
          <a:blip r:embed="rId1"/>
          <a:stretch/>
        </p:blipFill>
        <p:spPr>
          <a:xfrm>
            <a:off x="916920" y="1565280"/>
            <a:ext cx="3718080" cy="371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Application>LibreOffice/6.2.8.2$Linux_X86_64 LibreOffice_project/20$Build-2</Application>
  <Words>339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2019-11-13T12:30:27Z</dcterms:created>
  <dc:creator>Turner, Alex W (UG - Computer Science)</dc:creator>
  <dc:description/>
  <dc:language>en-GB</dc:language>
  <cp:lastModifiedBy>Turner, Alex W (UG - Computer Science)</cp:lastModifiedBy>
  <dcterms:modified xsi:type="dcterms:W3CDTF">2019-12-01T17:40:50Z</dcterms:modified>
  <cp:revision>13</cp:revision>
  <dc:subject/>
  <dc:title>Creating a Chatbot for Wikipedia Articles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