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58" r:id="rId3"/>
    <p:sldId id="275" r:id="rId4"/>
    <p:sldId id="297" r:id="rId5"/>
    <p:sldId id="298" r:id="rId6"/>
    <p:sldId id="299" r:id="rId7"/>
    <p:sldId id="289" r:id="rId8"/>
    <p:sldId id="306" r:id="rId9"/>
    <p:sldId id="307" r:id="rId10"/>
    <p:sldId id="301" r:id="rId11"/>
    <p:sldId id="302" r:id="rId12"/>
    <p:sldId id="303" r:id="rId13"/>
    <p:sldId id="304" r:id="rId14"/>
    <p:sldId id="305" r:id="rId15"/>
  </p:sldIdLst>
  <p:sldSz cx="13004800" cy="9753600"/>
  <p:notesSz cx="6888163" cy="100203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3" d="100"/>
          <a:sy n="63" d="100"/>
        </p:scale>
        <p:origin x="1699" y="62"/>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3809DE62-F656-40BC-B4D7-4EC92F52201B}" type="datetimeFigureOut">
              <a:rPr lang="en-US" smtClean="0"/>
              <a:t>4/22/2023</a:t>
            </a:fld>
            <a:endParaRPr lang="en-US"/>
          </a:p>
        </p:txBody>
      </p:sp>
      <p:sp>
        <p:nvSpPr>
          <p:cNvPr id="4" name="Footer Placeholder 3"/>
          <p:cNvSpPr>
            <a:spLocks noGrp="1"/>
          </p:cNvSpPr>
          <p:nvPr>
            <p:ph type="ftr" sz="quarter" idx="2"/>
          </p:nvPr>
        </p:nvSpPr>
        <p:spPr>
          <a:xfrm>
            <a:off x="0" y="9517063"/>
            <a:ext cx="2984500"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1440" tIns="45720" rIns="91440" bIns="45720" rtlCol="0" anchor="b"/>
          <a:lstStyle>
            <a:lvl1pPr algn="r">
              <a:defRPr sz="1200"/>
            </a:lvl1pPr>
          </a:lstStyle>
          <a:p>
            <a:fld id="{D0098150-1A81-4A19-9481-FCACDCA66E0D}" type="slidenum">
              <a:rPr lang="en-US" smtClean="0"/>
              <a:t>‹#›</a:t>
            </a:fld>
            <a:endParaRPr lang="en-US"/>
          </a:p>
        </p:txBody>
      </p:sp>
    </p:spTree>
    <p:extLst>
      <p:ext uri="{BB962C8B-B14F-4D97-AF65-F5344CB8AC3E}">
        <p14:creationId xmlns:p14="http://schemas.microsoft.com/office/powerpoint/2010/main" val="2725491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939800" y="750888"/>
            <a:ext cx="5008563" cy="3757612"/>
          </a:xfrm>
          <a:prstGeom prst="rect">
            <a:avLst/>
          </a:prstGeom>
        </p:spPr>
        <p:txBody>
          <a:bodyPr lIns="96616" tIns="48308" rIns="96616" bIns="48308"/>
          <a:lstStyle/>
          <a:p>
            <a:endParaRPr/>
          </a:p>
        </p:txBody>
      </p:sp>
      <p:sp>
        <p:nvSpPr>
          <p:cNvPr id="150" name="Shape 150"/>
          <p:cNvSpPr>
            <a:spLocks noGrp="1"/>
          </p:cNvSpPr>
          <p:nvPr>
            <p:ph type="body" sz="quarter" idx="1"/>
          </p:nvPr>
        </p:nvSpPr>
        <p:spPr>
          <a:xfrm>
            <a:off x="918422" y="4759643"/>
            <a:ext cx="5051320" cy="4509135"/>
          </a:xfrm>
          <a:prstGeom prst="rect">
            <a:avLst/>
          </a:prstGeom>
        </p:spPr>
        <p:txBody>
          <a:bodyPr lIns="96616" tIns="48308" rIns="96616" bIns="48308"/>
          <a:lstStyle/>
          <a:p>
            <a:endParaRPr/>
          </a:p>
        </p:txBody>
      </p:sp>
    </p:spTree>
    <p:extLst>
      <p:ext uri="{BB962C8B-B14F-4D97-AF65-F5344CB8AC3E}">
        <p14:creationId xmlns:p14="http://schemas.microsoft.com/office/powerpoint/2010/main" val="288356810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pic>
        <p:nvPicPr>
          <p:cNvPr id="12" name="Powerpoint Background.png" descr="Powerpoint Background.png"/>
          <p:cNvPicPr>
            <a:picLocks noChangeAspect="1"/>
          </p:cNvPicPr>
          <p:nvPr/>
        </p:nvPicPr>
        <p:blipFill>
          <a:blip r:embed="rId2"/>
          <a:stretch>
            <a:fillRect/>
          </a:stretch>
        </p:blipFill>
        <p:spPr>
          <a:xfrm>
            <a:off x="-4217441" y="-29278"/>
            <a:ext cx="17443831" cy="9812156"/>
          </a:xfrm>
          <a:prstGeom prst="rect">
            <a:avLst/>
          </a:prstGeom>
          <a:ln w="12700">
            <a:miter lim="400000"/>
          </a:ln>
        </p:spPr>
      </p:pic>
      <p:sp>
        <p:nvSpPr>
          <p:cNvPr id="13" name="Author and Date"/>
          <p:cNvSpPr txBox="1">
            <a:spLocks noGrp="1"/>
          </p:cNvSpPr>
          <p:nvPr>
            <p:ph type="body" sz="quarter" idx="21" hasCustomPrompt="1"/>
          </p:nvPr>
        </p:nvSpPr>
        <p:spPr>
          <a:xfrm>
            <a:off x="697871" y="7907147"/>
            <a:ext cx="11607802" cy="461060"/>
          </a:xfrm>
          <a:prstGeom prst="rect">
            <a:avLst/>
          </a:prstGeom>
        </p:spPr>
        <p:txBody>
          <a:bodyPr anchor="b"/>
          <a:lstStyle>
            <a:lvl1pPr marL="0" indent="0" defTabSz="563541">
              <a:lnSpc>
                <a:spcPct val="100000"/>
              </a:lnSpc>
              <a:spcBef>
                <a:spcPts val="0"/>
              </a:spcBef>
              <a:buSzTx/>
              <a:buNone/>
              <a:defRPr sz="2304" b="1"/>
            </a:lvl1pPr>
          </a:lstStyle>
          <a:p>
            <a:r>
              <a:t>Author and Date</a:t>
            </a:r>
          </a:p>
        </p:txBody>
      </p:sp>
      <p:sp>
        <p:nvSpPr>
          <p:cNvPr id="14" name="Presentation Title"/>
          <p:cNvSpPr txBox="1">
            <a:spLocks noGrp="1"/>
          </p:cNvSpPr>
          <p:nvPr>
            <p:ph type="title" hasCustomPrompt="1"/>
          </p:nvPr>
        </p:nvSpPr>
        <p:spPr>
          <a:xfrm>
            <a:off x="697871" y="1103859"/>
            <a:ext cx="11609058" cy="3302001"/>
          </a:xfrm>
          <a:prstGeom prst="rect">
            <a:avLst/>
          </a:prstGeom>
        </p:spPr>
        <p:txBody>
          <a:bodyPr anchor="b"/>
          <a:lstStyle>
            <a:lvl1pPr>
              <a:defRPr sz="8200" spc="-164"/>
            </a:lvl1pPr>
          </a:lstStyle>
          <a:p>
            <a:r>
              <a:t>Presentation Title</a:t>
            </a:r>
          </a:p>
        </p:txBody>
      </p:sp>
      <p:sp>
        <p:nvSpPr>
          <p:cNvPr id="15" name="Body Level One…"/>
          <p:cNvSpPr txBox="1">
            <a:spLocks noGrp="1"/>
          </p:cNvSpPr>
          <p:nvPr>
            <p:ph type="body" sz="quarter" idx="1" hasCustomPrompt="1"/>
          </p:nvPr>
        </p:nvSpPr>
        <p:spPr>
          <a:xfrm>
            <a:off x="697871" y="4355059"/>
            <a:ext cx="11607801" cy="1456399"/>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16" name="Slide Number"/>
          <p:cNvSpPr txBox="1">
            <a:spLocks noGrp="1"/>
          </p:cNvSpPr>
          <p:nvPr>
            <p:ph type="sldNum" sz="quarter" idx="2"/>
          </p:nvPr>
        </p:nvSpPr>
        <p:spPr>
          <a:xfrm>
            <a:off x="6353454" y="9220199"/>
            <a:ext cx="297892" cy="28747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9" name="Body Level One…"/>
          <p:cNvSpPr txBox="1">
            <a:spLocks noGrp="1"/>
          </p:cNvSpPr>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7" name="Fact information"/>
          <p:cNvSpPr txBox="1">
            <a:spLocks noGrp="1"/>
          </p:cNvSpPr>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sz="3800" b="1"/>
            </a:lvl1pPr>
          </a:lstStyle>
          <a:p>
            <a:r>
              <a:t>Fact information</a:t>
            </a:r>
          </a:p>
        </p:txBody>
      </p:sp>
      <p:sp>
        <p:nvSpPr>
          <p:cNvPr id="108" name="Body Level One…"/>
          <p:cNvSpPr txBox="1">
            <a:spLocks noGrp="1"/>
          </p:cNvSpPr>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sz="17600" b="1" spc="-176"/>
            </a:lvl1pPr>
            <a:lvl2pPr marL="0" indent="457200" algn="ctr">
              <a:lnSpc>
                <a:spcPct val="80000"/>
              </a:lnSpc>
              <a:spcBef>
                <a:spcPts val="0"/>
              </a:spcBef>
              <a:buSzTx/>
              <a:buNone/>
              <a:defRPr sz="17600" b="1" spc="-176"/>
            </a:lvl2pPr>
            <a:lvl3pPr marL="0" indent="914400" algn="ctr">
              <a:lnSpc>
                <a:spcPct val="80000"/>
              </a:lnSpc>
              <a:spcBef>
                <a:spcPts val="0"/>
              </a:spcBef>
              <a:buSzTx/>
              <a:buNone/>
              <a:defRPr sz="17600" b="1" spc="-176"/>
            </a:lvl3pPr>
            <a:lvl4pPr marL="0" indent="1371600" algn="ctr">
              <a:lnSpc>
                <a:spcPct val="80000"/>
              </a:lnSpc>
              <a:spcBef>
                <a:spcPts val="0"/>
              </a:spcBef>
              <a:buSzTx/>
              <a:buNone/>
              <a:defRPr sz="17600" b="1" spc="-176"/>
            </a:lvl4pPr>
            <a:lvl5pPr marL="0" indent="1828800" algn="ctr">
              <a:lnSpc>
                <a:spcPct val="80000"/>
              </a:lnSpc>
              <a:spcBef>
                <a:spcPts val="0"/>
              </a:spcBef>
              <a:buSzTx/>
              <a:buNone/>
              <a:defRPr sz="17600" b="1" spc="-176"/>
            </a:lvl5pPr>
          </a:lstStyle>
          <a:p>
            <a:r>
              <a:t>100%</a:t>
            </a:r>
          </a:p>
          <a:p>
            <a:pPr lvl="1"/>
            <a:endParaRPr/>
          </a:p>
          <a:p>
            <a:pPr lvl="2"/>
            <a:endParaRPr/>
          </a:p>
          <a:p>
            <a:pPr lvl="3"/>
            <a:endParaRPr/>
          </a:p>
          <a:p>
            <a:pPr lvl="4"/>
            <a:endParaRP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6" name="Body Level One…"/>
          <p:cNvSpPr txBox="1">
            <a:spLocks noGrp="1"/>
          </p:cNvSpPr>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z="6000" spc="-119">
                <a:latin typeface="Helvetica Neue Medium"/>
                <a:ea typeface="Helvetica Neue Medium"/>
                <a:cs typeface="Helvetica Neue Medium"/>
                <a:sym typeface="Helvetica Neue Medium"/>
              </a:defRPr>
            </a:lvl1pPr>
            <a:lvl2pPr marL="457200" indent="114300">
              <a:spcBef>
                <a:spcPts val="0"/>
              </a:spcBef>
              <a:buSzTx/>
              <a:buNone/>
              <a:defRPr sz="6000" spc="-119">
                <a:latin typeface="Helvetica Neue Medium"/>
                <a:ea typeface="Helvetica Neue Medium"/>
                <a:cs typeface="Helvetica Neue Medium"/>
                <a:sym typeface="Helvetica Neue Medium"/>
              </a:defRPr>
            </a:lvl2pPr>
            <a:lvl3pPr marL="457200" indent="571500">
              <a:spcBef>
                <a:spcPts val="0"/>
              </a:spcBef>
              <a:buSzTx/>
              <a:buNone/>
              <a:defRPr sz="6000" spc="-119">
                <a:latin typeface="Helvetica Neue Medium"/>
                <a:ea typeface="Helvetica Neue Medium"/>
                <a:cs typeface="Helvetica Neue Medium"/>
                <a:sym typeface="Helvetica Neue Medium"/>
              </a:defRPr>
            </a:lvl3pPr>
            <a:lvl4pPr marL="457200" indent="1028700">
              <a:spcBef>
                <a:spcPts val="0"/>
              </a:spcBef>
              <a:buSzTx/>
              <a:buNone/>
              <a:defRPr sz="6000" spc="-119">
                <a:latin typeface="Helvetica Neue Medium"/>
                <a:ea typeface="Helvetica Neue Medium"/>
                <a:cs typeface="Helvetica Neue Medium"/>
                <a:sym typeface="Helvetica Neue Medium"/>
              </a:defRPr>
            </a:lvl4pPr>
            <a:lvl5pPr marL="457200" indent="14859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Attribution"/>
          <p:cNvSpPr txBox="1">
            <a:spLocks noGrp="1"/>
          </p:cNvSpPr>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sz="2304" b="1"/>
            </a:lvl1pPr>
          </a:lstStyle>
          <a:p>
            <a:r>
              <a:t>Attribution</a:t>
            </a: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5" name="Image"/>
          <p:cNvSpPr>
            <a:spLocks noGrp="1"/>
          </p:cNvSpPr>
          <p:nvPr>
            <p:ph type="pic" idx="21"/>
          </p:nvPr>
        </p:nvSpPr>
        <p:spPr>
          <a:xfrm>
            <a:off x="-2082800" y="687558"/>
            <a:ext cx="11165190" cy="8373892"/>
          </a:xfrm>
          <a:prstGeom prst="rect">
            <a:avLst/>
          </a:prstGeom>
        </p:spPr>
        <p:txBody>
          <a:bodyPr lIns="91439" tIns="45719" rIns="91439" bIns="45719">
            <a:noAutofit/>
          </a:bodyPr>
          <a:lstStyle/>
          <a:p>
            <a:endParaRPr/>
          </a:p>
        </p:txBody>
      </p:sp>
      <p:sp>
        <p:nvSpPr>
          <p:cNvPr id="126" name="Image"/>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27" name="Image"/>
          <p:cNvSpPr>
            <a:spLocks noGrp="1"/>
          </p:cNvSpPr>
          <p:nvPr>
            <p:ph type="pic" idx="23"/>
          </p:nvPr>
        </p:nvSpPr>
        <p:spPr>
          <a:xfrm>
            <a:off x="4984750" y="2749550"/>
            <a:ext cx="7937500" cy="9238276"/>
          </a:xfrm>
          <a:prstGeom prst="rect">
            <a:avLst/>
          </a:prstGeom>
        </p:spPr>
        <p:txBody>
          <a:bodyPr lIns="91439" tIns="45719" rIns="91439" bIns="45719">
            <a:noAutofit/>
          </a:bodyPr>
          <a:lstStyle/>
          <a:p>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886640052_3195x2556.jpeg"/>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36" name="Slide Number"/>
          <p:cNvSpPr txBox="1">
            <a:spLocks noGrp="1"/>
          </p:cNvSpPr>
          <p:nvPr>
            <p:ph type="sldNum" sz="quarter" idx="2"/>
          </p:nvPr>
        </p:nvSpPr>
        <p:spPr>
          <a:xfrm>
            <a:off x="6353454" y="9220199"/>
            <a:ext cx="297892" cy="287479"/>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3"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4" name="Body Level One…"/>
          <p:cNvSpPr txBox="1">
            <a:spLocks noGrp="1"/>
          </p:cNvSpPr>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5" name="Author and Date"/>
          <p:cNvSpPr txBox="1">
            <a:spLocks noGrp="1"/>
          </p:cNvSpPr>
          <p:nvPr>
            <p:ph type="body" sz="quarter" idx="21"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sz="2304" b="1"/>
            </a:lvl1pPr>
          </a:lstStyle>
          <a:p>
            <a:r>
              <a:t>Author and Date</a:t>
            </a:r>
          </a:p>
        </p:txBody>
      </p:sp>
      <p:sp>
        <p:nvSpPr>
          <p:cNvPr id="26" name="Slide Number"/>
          <p:cNvSpPr txBox="1">
            <a:spLocks noGrp="1"/>
          </p:cNvSpPr>
          <p:nvPr>
            <p:ph type="sldNum" sz="quarter" idx="2"/>
          </p:nvPr>
        </p:nvSpPr>
        <p:spPr>
          <a:xfrm>
            <a:off x="6349999" y="9220199"/>
            <a:ext cx="297893" cy="28747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910457886_1434x1669.jpeg"/>
          <p:cNvSpPr>
            <a:spLocks noGrp="1"/>
          </p:cNvSpPr>
          <p:nvPr>
            <p:ph type="pic" sz="half" idx="21"/>
          </p:nvPr>
        </p:nvSpPr>
        <p:spPr>
          <a:xfrm>
            <a:off x="5059800" y="1290053"/>
            <a:ext cx="6162488" cy="717238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703857" y="4777282"/>
            <a:ext cx="5105401" cy="4044566"/>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5" name="Slide Title"/>
          <p:cNvSpPr txBox="1">
            <a:spLocks noGrp="1"/>
          </p:cNvSpPr>
          <p:nvPr>
            <p:ph type="title" hasCustomPrompt="1"/>
          </p:nvPr>
        </p:nvSpPr>
        <p:spPr>
          <a:xfrm>
            <a:off x="703857" y="466016"/>
            <a:ext cx="5105401" cy="4387467"/>
          </a:xfrm>
          <a:prstGeom prst="rect">
            <a:avLst/>
          </a:prstGeom>
        </p:spPr>
        <p:txBody>
          <a:bodyPr anchor="b"/>
          <a:lstStyle/>
          <a:p>
            <a:r>
              <a:t>Slide Title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45" name="Slide Title"/>
          <p:cNvSpPr txBox="1">
            <a:spLocks noGrp="1"/>
          </p:cNvSpPr>
          <p:nvPr>
            <p:ph type="title" hasCustomPrompt="1"/>
          </p:nvPr>
        </p:nvSpPr>
        <p:spPr>
          <a:prstGeom prst="rect">
            <a:avLst/>
          </a:prstGeom>
        </p:spPr>
        <p:txBody>
          <a:bodyPr/>
          <a:lstStyle/>
          <a:p>
            <a:r>
              <a:t>Slide Title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660384004_1290x1720.jpeg"/>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2"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3" name="Slide Subtitle"/>
          <p:cNvSpPr txBox="1">
            <a:spLocks noGrp="1"/>
          </p:cNvSpPr>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64" name="Body Level One…"/>
          <p:cNvSpPr txBox="1">
            <a:spLocks noGrp="1"/>
          </p:cNvSpPr>
          <p:nvPr>
            <p:ph type="body" sz="half" idx="1" hasCustomPrompt="1"/>
          </p:nvPr>
        </p:nvSpPr>
        <p:spPr>
          <a:xfrm>
            <a:off x="698500" y="3480196"/>
            <a:ext cx="5105400" cy="5593161"/>
          </a:xfrm>
          <a:prstGeom prst="rect">
            <a:avLst/>
          </a:prstGeom>
        </p:spPr>
        <p:txBody>
          <a:bodyPr/>
          <a:lstStyle/>
          <a:p>
            <a:r>
              <a:t>Slide bullet text</a:t>
            </a:r>
          </a:p>
          <a:p>
            <a:pPr lvl="1"/>
            <a:endParaRPr/>
          </a:p>
          <a:p>
            <a:pPr lvl="2"/>
            <a:endParaRPr/>
          </a:p>
          <a:p>
            <a:pPr lvl="3"/>
            <a:endParaRPr/>
          </a:p>
          <a:p>
            <a:pPr lvl="4"/>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2"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0" name="Slide Title"/>
          <p:cNvSpPr txBox="1">
            <a:spLocks noGrp="1"/>
          </p:cNvSpPr>
          <p:nvPr>
            <p:ph type="title" hasCustomPrompt="1"/>
          </p:nvPr>
        </p:nvSpPr>
        <p:spPr>
          <a:prstGeom prst="rect">
            <a:avLst/>
          </a:prstGeom>
        </p:spPr>
        <p:txBody>
          <a:bodyPr/>
          <a:lstStyle/>
          <a:p>
            <a:r>
              <a:t>Slide Title</a:t>
            </a:r>
          </a:p>
        </p:txBody>
      </p:sp>
      <p:sp>
        <p:nvSpPr>
          <p:cNvPr id="81"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9"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sz="3800" b="1"/>
            </a:lvl1pPr>
          </a:lstStyle>
          <a:p>
            <a:r>
              <a:t>Agenda Subtitle</a:t>
            </a:r>
          </a:p>
        </p:txBody>
      </p:sp>
      <p:sp>
        <p:nvSpPr>
          <p:cNvPr id="91" name="Body Level One…"/>
          <p:cNvSpPr txBox="1">
            <a:spLocks noGrp="1"/>
          </p:cNvSpPr>
          <p:nvPr>
            <p:ph type="body" idx="1" hasCustomPrompt="1"/>
          </p:nvPr>
        </p:nvSpPr>
        <p:spPr>
          <a:prstGeom prst="rect">
            <a:avLst/>
          </a:prstGeom>
        </p:spPr>
        <p:txBody>
          <a:bodyPr/>
          <a:lstStyle>
            <a:lvl1pPr marL="0" indent="0">
              <a:spcBef>
                <a:spcPts val="1300"/>
              </a:spcBef>
              <a:buSzTx/>
              <a:buNone/>
              <a:defRPr sz="3800" spc="-38"/>
            </a:lvl1pPr>
            <a:lvl2pPr marL="0" indent="457200">
              <a:spcBef>
                <a:spcPts val="1300"/>
              </a:spcBef>
              <a:buSzTx/>
              <a:buNone/>
              <a:defRPr sz="3800" spc="-38"/>
            </a:lvl2pPr>
            <a:lvl3pPr marL="0" indent="914400">
              <a:spcBef>
                <a:spcPts val="1300"/>
              </a:spcBef>
              <a:buSzTx/>
              <a:buNone/>
              <a:defRPr sz="3800" spc="-38"/>
            </a:lvl3pPr>
            <a:lvl4pPr marL="0" indent="1371600">
              <a:spcBef>
                <a:spcPts val="1300"/>
              </a:spcBef>
              <a:buSzTx/>
              <a:buNone/>
              <a:defRPr sz="3800" spc="-38"/>
            </a:lvl4pPr>
            <a:lvl5pPr marL="0" indent="1828800">
              <a:spcBef>
                <a:spcPts val="1300"/>
              </a:spcBef>
              <a:buSzTx/>
              <a:buNone/>
              <a:defRPr sz="3800" spc="-38"/>
            </a:lvl5pPr>
          </a:lstStyle>
          <a:p>
            <a:r>
              <a:t>Agenda Topics</a:t>
            </a:r>
          </a:p>
          <a:p>
            <a:pPr lvl="1"/>
            <a:endParaRPr/>
          </a:p>
          <a:p>
            <a:pPr lvl="2"/>
            <a:endParaRPr/>
          </a:p>
          <a:p>
            <a:pPr lvl="3"/>
            <a:endParaRPr/>
          </a:p>
          <a:p>
            <a:pPr lvl="4"/>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owerpoint Background.png" descr="Powerpoint Background.png"/>
          <p:cNvPicPr>
            <a:picLocks noChangeAspect="1"/>
          </p:cNvPicPr>
          <p:nvPr/>
        </p:nvPicPr>
        <p:blipFill>
          <a:blip r:embed="rId17"/>
          <a:stretch>
            <a:fillRect/>
          </a:stretch>
        </p:blipFill>
        <p:spPr>
          <a:xfrm>
            <a:off x="-4217441" y="-29278"/>
            <a:ext cx="17443831" cy="9812156"/>
          </a:xfrm>
          <a:prstGeom prst="rect">
            <a:avLst/>
          </a:prstGeom>
          <a:ln w="12700">
            <a:miter lim="400000"/>
          </a:ln>
        </p:spPr>
      </p:pic>
      <p:sp>
        <p:nvSpPr>
          <p:cNvPr id="3" name="Body Level One…"/>
          <p:cNvSpPr txBox="1">
            <a:spLocks noGrp="1"/>
          </p:cNvSpPr>
          <p:nvPr>
            <p:ph type="body" idx="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Title"/>
          <p:cNvSpPr txBox="1">
            <a:spLocks noGrp="1"/>
          </p:cNvSpPr>
          <p:nvPr>
            <p:ph type="title"/>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5" name="Slide Number"/>
          <p:cNvSpPr txBox="1">
            <a:spLocks noGrp="1"/>
          </p:cNvSpPr>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0264C9CC-E38A-467A-8F1C-459375F5EDFF}"/>
              </a:ext>
            </a:extLst>
          </p:cNvPr>
          <p:cNvSpPr>
            <a:spLocks noGrp="1"/>
          </p:cNvSpPr>
          <p:nvPr>
            <p:ph type="title"/>
          </p:nvPr>
        </p:nvSpPr>
        <p:spPr>
          <a:xfrm>
            <a:off x="1452880" y="1515068"/>
            <a:ext cx="10099040" cy="2121320"/>
          </a:xfrm>
        </p:spPr>
        <p:txBody>
          <a:bodyPr>
            <a:noAutofit/>
          </a:bodyPr>
          <a:lstStyle/>
          <a:p>
            <a:pPr algn="ctr"/>
            <a:r>
              <a:rPr lang="en-US" sz="4400" dirty="0">
                <a:solidFill>
                  <a:schemeClr val="bg2">
                    <a:lumMod val="10000"/>
                  </a:schemeClr>
                </a:solidFill>
              </a:rPr>
              <a:t>Alumni Tracker with Job Matching using AI Integration</a:t>
            </a:r>
            <a:endParaRPr lang="ru-RU" sz="4400" dirty="0">
              <a:solidFill>
                <a:schemeClr val="bg2">
                  <a:lumMod val="10000"/>
                </a:schemeClr>
              </a:solidFill>
            </a:endParaRPr>
          </a:p>
        </p:txBody>
      </p:sp>
      <p:sp>
        <p:nvSpPr>
          <p:cNvPr id="8" name="Subtitle 2"/>
          <p:cNvSpPr txBox="1">
            <a:spLocks/>
          </p:cNvSpPr>
          <p:nvPr/>
        </p:nvSpPr>
        <p:spPr>
          <a:xfrm>
            <a:off x="1452880" y="5866151"/>
            <a:ext cx="5921792" cy="186807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3600" b="1" dirty="0">
                <a:solidFill>
                  <a:schemeClr val="bg2">
                    <a:lumMod val="10000"/>
                  </a:schemeClr>
                </a:solidFill>
                <a:latin typeface="Arial" panose="020B0604020202020204" pitchFamily="34" charset="0"/>
                <a:cs typeface="Arial" panose="020B0604020202020204" pitchFamily="34" charset="0"/>
              </a:rPr>
              <a:t>Eduard </a:t>
            </a:r>
            <a:r>
              <a:rPr lang="en-US" sz="3600" b="1" dirty="0" err="1">
                <a:solidFill>
                  <a:schemeClr val="bg2">
                    <a:lumMod val="10000"/>
                  </a:schemeClr>
                </a:solidFill>
                <a:latin typeface="Arial" panose="020B0604020202020204" pitchFamily="34" charset="0"/>
                <a:cs typeface="Arial" panose="020B0604020202020204" pitchFamily="34" charset="0"/>
              </a:rPr>
              <a:t>Rino</a:t>
            </a:r>
            <a:r>
              <a:rPr lang="en-US" sz="3600" b="1" dirty="0">
                <a:solidFill>
                  <a:schemeClr val="bg2">
                    <a:lumMod val="10000"/>
                  </a:schemeClr>
                </a:solidFill>
                <a:latin typeface="Arial" panose="020B0604020202020204" pitchFamily="34" charset="0"/>
                <a:cs typeface="Arial" panose="020B0604020202020204" pitchFamily="34" charset="0"/>
              </a:rPr>
              <a:t> Q. Carton </a:t>
            </a:r>
          </a:p>
          <a:p>
            <a:pPr marL="0" indent="0">
              <a:lnSpc>
                <a:spcPct val="100000"/>
              </a:lnSpc>
              <a:spcBef>
                <a:spcPts val="0"/>
              </a:spcBef>
              <a:buNone/>
            </a:pPr>
            <a:r>
              <a:rPr lang="en-US" sz="3200" b="1" dirty="0" smtClean="0">
                <a:solidFill>
                  <a:schemeClr val="bg2">
                    <a:lumMod val="10000"/>
                  </a:schemeClr>
                </a:solidFill>
                <a:latin typeface="Arial" panose="020B0604020202020204" pitchFamily="34" charset="0"/>
                <a:cs typeface="Arial" panose="020B0604020202020204" pitchFamily="34" charset="0"/>
              </a:rPr>
              <a:t>Bacolod Four Leaf Clover</a:t>
            </a:r>
            <a:endParaRPr lang="en-US" sz="3200" b="1" dirty="0">
              <a:solidFill>
                <a:schemeClr val="bg2">
                  <a:lumMod val="10000"/>
                </a:schemeClr>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
          </p:nvPr>
        </p:nvSpPr>
        <p:spPr>
          <a:xfrm>
            <a:off x="1097281" y="333747"/>
            <a:ext cx="11028812" cy="1817757"/>
          </a:xfrm>
        </p:spPr>
        <p:txBody>
          <a:bodyPr>
            <a:normAutofit/>
          </a:bodyPr>
          <a:lstStyle/>
          <a:p>
            <a:pPr algn="just"/>
            <a:r>
              <a:rPr lang="en-US" sz="4800" dirty="0" smtClean="0">
                <a:solidFill>
                  <a:schemeClr val="tx2">
                    <a:lumMod val="50000"/>
                  </a:schemeClr>
                </a:solidFill>
              </a:rPr>
              <a:t>Context Flow Diagram</a:t>
            </a:r>
            <a:endParaRPr lang="en-US" sz="4800" dirty="0">
              <a:solidFill>
                <a:schemeClr val="tx2">
                  <a:lumMod val="50000"/>
                </a:schemeClr>
              </a:solidFill>
            </a:endParaRPr>
          </a:p>
        </p:txBody>
      </p:sp>
      <p:sp>
        <p:nvSpPr>
          <p:cNvPr id="2" name="TextBox 1"/>
          <p:cNvSpPr txBox="1"/>
          <p:nvPr/>
        </p:nvSpPr>
        <p:spPr>
          <a:xfrm>
            <a:off x="1097281" y="6938316"/>
            <a:ext cx="7168896"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sz="2000" dirty="0" smtClean="0">
                <a:solidFill>
                  <a:srgbClr val="000000"/>
                </a:solidFill>
                <a:latin typeface="Courier New" panose="02070309020205020404" pitchFamily="49" charset="0"/>
                <a:cs typeface="Courier New" panose="02070309020205020404" pitchFamily="49" charset="0"/>
              </a:rPr>
              <a:t>Figure </a:t>
            </a:r>
            <a:r>
              <a:rPr lang="en-US" sz="2000" dirty="0">
                <a:solidFill>
                  <a:srgbClr val="000000"/>
                </a:solidFill>
                <a:latin typeface="Courier New" panose="02070309020205020404" pitchFamily="49" charset="0"/>
                <a:cs typeface="Courier New" panose="02070309020205020404" pitchFamily="49" charset="0"/>
              </a:rPr>
              <a:t>shows how the researcher maps out on how the entire features and components of the system will work together according to its purpose.</a:t>
            </a:r>
          </a:p>
          <a:p>
            <a:pPr marL="0" marR="0" indent="0" algn="just" defTabSz="173393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Helvetica Neue"/>
            </a:endParaRPr>
          </a:p>
        </p:txBody>
      </p:sp>
      <p:pic>
        <p:nvPicPr>
          <p:cNvPr id="6" name="Picture 5"/>
          <p:cNvPicPr/>
          <p:nvPr/>
        </p:nvPicPr>
        <p:blipFill>
          <a:blip r:embed="rId2"/>
          <a:stretch>
            <a:fillRect/>
          </a:stretch>
        </p:blipFill>
        <p:spPr>
          <a:xfrm>
            <a:off x="1097281" y="1441767"/>
            <a:ext cx="8189595" cy="5178489"/>
          </a:xfrm>
          <a:prstGeom prst="rect">
            <a:avLst/>
          </a:prstGeom>
        </p:spPr>
      </p:pic>
    </p:spTree>
    <p:extLst>
      <p:ext uri="{BB962C8B-B14F-4D97-AF65-F5344CB8AC3E}">
        <p14:creationId xmlns:p14="http://schemas.microsoft.com/office/powerpoint/2010/main" val="231432178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
          </p:nvPr>
        </p:nvSpPr>
        <p:spPr>
          <a:xfrm>
            <a:off x="1097281" y="333747"/>
            <a:ext cx="11028812" cy="1817757"/>
          </a:xfrm>
        </p:spPr>
        <p:txBody>
          <a:bodyPr>
            <a:normAutofit/>
          </a:bodyPr>
          <a:lstStyle/>
          <a:p>
            <a:pPr algn="just"/>
            <a:r>
              <a:rPr lang="en-US" sz="4800" dirty="0" smtClean="0">
                <a:solidFill>
                  <a:schemeClr val="tx2">
                    <a:lumMod val="50000"/>
                  </a:schemeClr>
                </a:solidFill>
              </a:rPr>
              <a:t>Data Flow Diagram</a:t>
            </a:r>
            <a:endParaRPr lang="en-US" sz="4800" dirty="0">
              <a:solidFill>
                <a:schemeClr val="tx2">
                  <a:lumMod val="50000"/>
                </a:schemeClr>
              </a:solidFill>
            </a:endParaRPr>
          </a:p>
        </p:txBody>
      </p:sp>
      <p:sp>
        <p:nvSpPr>
          <p:cNvPr id="2" name="TextBox 1"/>
          <p:cNvSpPr txBox="1"/>
          <p:nvPr/>
        </p:nvSpPr>
        <p:spPr>
          <a:xfrm>
            <a:off x="8029580" y="2181600"/>
            <a:ext cx="4852417" cy="41036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sz="2000" dirty="0" smtClean="0">
                <a:solidFill>
                  <a:srgbClr val="000000"/>
                </a:solidFill>
                <a:latin typeface="Courier New" panose="02070309020205020404" pitchFamily="49" charset="0"/>
                <a:cs typeface="Courier New" panose="02070309020205020404" pitchFamily="49" charset="0"/>
              </a:rPr>
              <a:t>The figure illustrates </a:t>
            </a:r>
            <a:r>
              <a:rPr lang="en-US" sz="2000" dirty="0">
                <a:solidFill>
                  <a:srgbClr val="000000"/>
                </a:solidFill>
                <a:latin typeface="Courier New" panose="02070309020205020404" pitchFamily="49" charset="0"/>
                <a:cs typeface="Courier New" panose="02070309020205020404" pitchFamily="49" charset="0"/>
              </a:rPr>
              <a:t>how information is processed within the system, including where it comes from, how it is transformed, and where it is stored. The purpose of the Data Flow Diagram is to depict the system's scope and boundaries, and it can be used as a tool for communication between the systems analyst and stakeholders involved in the system's redesign</a:t>
            </a:r>
            <a:r>
              <a:rPr lang="en-US" sz="2000" dirty="0" smtClean="0">
                <a:solidFill>
                  <a:srgbClr val="000000"/>
                </a:solidFill>
                <a:latin typeface="Courier New" panose="02070309020205020404" pitchFamily="49" charset="0"/>
                <a:cs typeface="Courier New" panose="02070309020205020404" pitchFamily="49" charset="0"/>
              </a:rPr>
              <a:t>.</a:t>
            </a:r>
            <a:endParaRPr lang="en-US" sz="2000" dirty="0">
              <a:solidFill>
                <a:srgbClr val="000000"/>
              </a:solidFill>
              <a:latin typeface="Courier New" panose="02070309020205020404" pitchFamily="49" charset="0"/>
              <a:cs typeface="Courier New" panose="02070309020205020404" pitchFamily="49"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80176" y="2151504"/>
            <a:ext cx="6812975" cy="6638928"/>
          </a:xfrm>
          <a:prstGeom prst="rect">
            <a:avLst/>
          </a:prstGeom>
          <a:noFill/>
          <a:ln>
            <a:noFill/>
          </a:ln>
        </p:spPr>
      </p:pic>
    </p:spTree>
    <p:extLst>
      <p:ext uri="{BB962C8B-B14F-4D97-AF65-F5344CB8AC3E}">
        <p14:creationId xmlns:p14="http://schemas.microsoft.com/office/powerpoint/2010/main" val="250205851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
          </p:nvPr>
        </p:nvSpPr>
        <p:spPr>
          <a:xfrm>
            <a:off x="1097281" y="333747"/>
            <a:ext cx="11028812" cy="1817757"/>
          </a:xfrm>
        </p:spPr>
        <p:txBody>
          <a:bodyPr>
            <a:normAutofit/>
          </a:bodyPr>
          <a:lstStyle/>
          <a:p>
            <a:pPr algn="just"/>
            <a:r>
              <a:rPr lang="en-US" sz="4800" dirty="0" smtClean="0">
                <a:solidFill>
                  <a:schemeClr val="tx2">
                    <a:lumMod val="50000"/>
                  </a:schemeClr>
                </a:solidFill>
              </a:rPr>
              <a:t>Entity Relationship Diagram</a:t>
            </a:r>
            <a:endParaRPr lang="en-US" sz="4800" dirty="0">
              <a:solidFill>
                <a:schemeClr val="tx2">
                  <a:lumMod val="50000"/>
                </a:schemeClr>
              </a:solidFil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1791462"/>
            <a:ext cx="8753855" cy="5987034"/>
          </a:xfrm>
          <a:prstGeom prst="rect">
            <a:avLst/>
          </a:prstGeom>
          <a:noFill/>
          <a:ln>
            <a:noFill/>
          </a:ln>
        </p:spPr>
      </p:pic>
    </p:spTree>
    <p:extLst>
      <p:ext uri="{BB962C8B-B14F-4D97-AF65-F5344CB8AC3E}">
        <p14:creationId xmlns:p14="http://schemas.microsoft.com/office/powerpoint/2010/main" val="155952067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
          </p:nvPr>
        </p:nvSpPr>
        <p:spPr>
          <a:xfrm>
            <a:off x="1097281" y="333747"/>
            <a:ext cx="11028812" cy="1817757"/>
          </a:xfrm>
        </p:spPr>
        <p:txBody>
          <a:bodyPr>
            <a:normAutofit/>
          </a:bodyPr>
          <a:lstStyle/>
          <a:p>
            <a:pPr algn="just"/>
            <a:r>
              <a:rPr lang="en-US" sz="4800" dirty="0" smtClean="0">
                <a:solidFill>
                  <a:schemeClr val="tx2">
                    <a:lumMod val="50000"/>
                  </a:schemeClr>
                </a:solidFill>
              </a:rPr>
              <a:t>Application Architecture</a:t>
            </a:r>
            <a:endParaRPr lang="en-US" sz="4800" dirty="0">
              <a:solidFill>
                <a:schemeClr val="tx2">
                  <a:lumMod val="50000"/>
                </a:schemeClr>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97281" y="1559115"/>
            <a:ext cx="9936479" cy="4914837"/>
          </a:xfrm>
          <a:prstGeom prst="rect">
            <a:avLst/>
          </a:prstGeom>
          <a:noFill/>
          <a:ln>
            <a:noFill/>
          </a:ln>
        </p:spPr>
      </p:pic>
    </p:spTree>
    <p:extLst>
      <p:ext uri="{BB962C8B-B14F-4D97-AF65-F5344CB8AC3E}">
        <p14:creationId xmlns:p14="http://schemas.microsoft.com/office/powerpoint/2010/main" val="1774843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
          </p:nvPr>
        </p:nvSpPr>
        <p:spPr>
          <a:xfrm>
            <a:off x="1097281" y="333747"/>
            <a:ext cx="11028812" cy="1817757"/>
          </a:xfrm>
        </p:spPr>
        <p:txBody>
          <a:bodyPr>
            <a:normAutofit/>
          </a:bodyPr>
          <a:lstStyle/>
          <a:p>
            <a:pPr algn="just"/>
            <a:r>
              <a:rPr lang="en-US" sz="4800" dirty="0" smtClean="0">
                <a:solidFill>
                  <a:schemeClr val="tx2">
                    <a:lumMod val="50000"/>
                  </a:schemeClr>
                </a:solidFill>
              </a:rPr>
              <a:t>Use-Case Diagram</a:t>
            </a:r>
            <a:endParaRPr lang="en-US" sz="4800" dirty="0">
              <a:solidFill>
                <a:schemeClr val="tx2">
                  <a:lumMod val="50000"/>
                </a:schemeClr>
              </a:solidFill>
            </a:endParaRPr>
          </a:p>
        </p:txBody>
      </p:sp>
      <p:pic>
        <p:nvPicPr>
          <p:cNvPr id="6" name="Picture 5"/>
          <p:cNvPicPr/>
          <p:nvPr/>
        </p:nvPicPr>
        <p:blipFill>
          <a:blip r:embed="rId2"/>
          <a:stretch>
            <a:fillRect/>
          </a:stretch>
        </p:blipFill>
        <p:spPr>
          <a:xfrm>
            <a:off x="1097281" y="1864232"/>
            <a:ext cx="5827775" cy="6340983"/>
          </a:xfrm>
          <a:prstGeom prst="rect">
            <a:avLst/>
          </a:prstGeom>
        </p:spPr>
      </p:pic>
    </p:spTree>
    <p:extLst>
      <p:ext uri="{BB962C8B-B14F-4D97-AF65-F5344CB8AC3E}">
        <p14:creationId xmlns:p14="http://schemas.microsoft.com/office/powerpoint/2010/main" val="94571124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a:xfrm>
            <a:off x="548639" y="329095"/>
            <a:ext cx="11453301" cy="1517993"/>
          </a:xfrm>
        </p:spPr>
        <p:txBody>
          <a:bodyPr>
            <a:normAutofit/>
          </a:bodyPr>
          <a:lstStyle/>
          <a:p>
            <a:r>
              <a:rPr lang="en-US" sz="4800" dirty="0"/>
              <a:t>General Objectives</a:t>
            </a:r>
          </a:p>
        </p:txBody>
      </p:sp>
      <p:sp>
        <p:nvSpPr>
          <p:cNvPr id="4" name="Title 1">
            <a:extLst>
              <a:ext uri="{FF2B5EF4-FFF2-40B4-BE49-F238E27FC236}">
                <a16:creationId xmlns:a16="http://schemas.microsoft.com/office/drawing/2014/main" xmlns="" id="{A26F0290-D9F2-E47C-81A7-F3EFFD608E54}"/>
              </a:ext>
            </a:extLst>
          </p:cNvPr>
          <p:cNvSpPr>
            <a:spLocks noGrp="1"/>
          </p:cNvSpPr>
          <p:nvPr>
            <p:ph type="title"/>
          </p:nvPr>
        </p:nvSpPr>
        <p:spPr>
          <a:xfrm>
            <a:off x="548638" y="3422975"/>
            <a:ext cx="10636559" cy="1928514"/>
          </a:xfrm>
        </p:spPr>
        <p:txBody>
          <a:bodyPr>
            <a:normAutofit/>
          </a:bodyPr>
          <a:lstStyle/>
          <a:p>
            <a:pPr algn="just">
              <a:spcAft>
                <a:spcPts val="800"/>
              </a:spcAft>
            </a:pPr>
            <a:r>
              <a:rPr lang="en-US" sz="4400" b="0" dirty="0">
                <a:latin typeface="Courier New" panose="02070309020205020404" pitchFamily="49" charset="0"/>
                <a:cs typeface="Courier New" panose="02070309020205020404" pitchFamily="49" charset="0"/>
              </a:rPr>
              <a:t>This study aims to develop an </a:t>
            </a:r>
            <a:r>
              <a:rPr lang="en-US" sz="4400" i="1" dirty="0">
                <a:latin typeface="Courier New" panose="02070309020205020404" pitchFamily="49" charset="0"/>
                <a:cs typeface="Courier New" panose="02070309020205020404" pitchFamily="49" charset="0"/>
              </a:rPr>
              <a:t>Alumni Tracker with Job Matching using AI Integration</a:t>
            </a:r>
            <a:r>
              <a:rPr lang="en-US" sz="4400" b="0" dirty="0">
                <a:latin typeface="Courier New" panose="02070309020205020404" pitchFamily="49" charset="0"/>
                <a:cs typeface="Courier New" panose="02070309020205020404" pitchFamily="49" charset="0"/>
              </a:rPr>
              <a:t>.</a:t>
            </a:r>
            <a:endParaRPr lang="en-PH" sz="4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86905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a:xfrm>
            <a:off x="1097281" y="333747"/>
            <a:ext cx="11028812" cy="1817757"/>
          </a:xfrm>
        </p:spPr>
        <p:txBody>
          <a:bodyPr>
            <a:normAutofit/>
          </a:bodyPr>
          <a:lstStyle/>
          <a:p>
            <a:pPr algn="just"/>
            <a:r>
              <a:rPr lang="en-US" sz="4800" dirty="0">
                <a:solidFill>
                  <a:schemeClr val="tx2">
                    <a:lumMod val="50000"/>
                  </a:schemeClr>
                </a:solidFill>
              </a:rPr>
              <a:t>Specific Objectives</a:t>
            </a:r>
          </a:p>
          <a:p>
            <a:pPr algn="just"/>
            <a:endParaRPr lang="en-US" sz="5400" dirty="0">
              <a:solidFill>
                <a:schemeClr val="tx2">
                  <a:lumMod val="50000"/>
                </a:schemeClr>
              </a:solidFill>
            </a:endParaRPr>
          </a:p>
        </p:txBody>
      </p:sp>
      <p:sp>
        <p:nvSpPr>
          <p:cNvPr id="6" name="Title 1">
            <a:extLst>
              <a:ext uri="{FF2B5EF4-FFF2-40B4-BE49-F238E27FC236}">
                <a16:creationId xmlns:a16="http://schemas.microsoft.com/office/drawing/2014/main" xmlns="" id="{28295CF5-1EB0-C49E-6BD1-724FE89BBFF9}"/>
              </a:ext>
            </a:extLst>
          </p:cNvPr>
          <p:cNvSpPr>
            <a:spLocks noGrp="1"/>
          </p:cNvSpPr>
          <p:nvPr>
            <p:ph type="title"/>
          </p:nvPr>
        </p:nvSpPr>
        <p:spPr>
          <a:xfrm>
            <a:off x="1097281" y="1603949"/>
            <a:ext cx="11629368" cy="5101650"/>
          </a:xfrm>
        </p:spPr>
        <p:txBody>
          <a:bodyPr>
            <a:normAutofit/>
          </a:bodyPr>
          <a:lstStyle/>
          <a:p>
            <a:pPr>
              <a:spcAft>
                <a:spcPts val="800"/>
              </a:spcAft>
            </a:pPr>
            <a:r>
              <a:rPr lang="en-US" sz="4400" i="1" dirty="0">
                <a:latin typeface="Courier New" panose="02070309020205020404" pitchFamily="49" charset="0"/>
                <a:cs typeface="Courier New" panose="02070309020205020404" pitchFamily="49" charset="0"/>
              </a:rPr>
              <a:t>1. Design a system that will manage the following data of NONESCOST Alumni:</a:t>
            </a:r>
            <a:r>
              <a:rPr lang="en-US" sz="4400" b="0" dirty="0">
                <a:latin typeface="Courier New" panose="02070309020205020404" pitchFamily="49" charset="0"/>
                <a:cs typeface="Courier New" panose="02070309020205020404" pitchFamily="49" charset="0"/>
              </a:rPr>
              <a:t/>
            </a:r>
            <a:br>
              <a:rPr lang="en-US" sz="4400" b="0" dirty="0">
                <a:latin typeface="Courier New" panose="02070309020205020404" pitchFamily="49" charset="0"/>
                <a:cs typeface="Courier New" panose="02070309020205020404" pitchFamily="49" charset="0"/>
              </a:rPr>
            </a:br>
            <a:r>
              <a:rPr lang="en-US" sz="4400" b="0" dirty="0">
                <a:latin typeface="Courier New" panose="02070309020205020404" pitchFamily="49" charset="0"/>
                <a:cs typeface="Courier New" panose="02070309020205020404" pitchFamily="49" charset="0"/>
              </a:rPr>
              <a:t/>
            </a:r>
            <a:br>
              <a:rPr lang="en-US" sz="4400" b="0" dirty="0">
                <a:latin typeface="Courier New" panose="02070309020205020404" pitchFamily="49" charset="0"/>
                <a:cs typeface="Courier New" panose="02070309020205020404" pitchFamily="49" charset="0"/>
              </a:rPr>
            </a:br>
            <a:r>
              <a:rPr lang="en-US" sz="4400" b="0" dirty="0">
                <a:latin typeface="Courier New" panose="02070309020205020404" pitchFamily="49" charset="0"/>
                <a:cs typeface="Courier New" panose="02070309020205020404" pitchFamily="49" charset="0"/>
              </a:rPr>
              <a:t>	a. Education</a:t>
            </a:r>
            <a:br>
              <a:rPr lang="en-US" sz="4400" b="0" dirty="0">
                <a:latin typeface="Courier New" panose="02070309020205020404" pitchFamily="49" charset="0"/>
                <a:cs typeface="Courier New" panose="02070309020205020404" pitchFamily="49" charset="0"/>
              </a:rPr>
            </a:br>
            <a:r>
              <a:rPr lang="en-US" sz="4400" b="0" dirty="0">
                <a:latin typeface="Courier New" panose="02070309020205020404" pitchFamily="49" charset="0"/>
                <a:cs typeface="Courier New" panose="02070309020205020404" pitchFamily="49" charset="0"/>
              </a:rPr>
              <a:t>	b. Work Experience</a:t>
            </a:r>
            <a:br>
              <a:rPr lang="en-US" sz="4400" b="0" dirty="0">
                <a:latin typeface="Courier New" panose="02070309020205020404" pitchFamily="49" charset="0"/>
                <a:cs typeface="Courier New" panose="02070309020205020404" pitchFamily="49" charset="0"/>
              </a:rPr>
            </a:br>
            <a:r>
              <a:rPr lang="en-US" sz="4400" b="0" dirty="0">
                <a:latin typeface="Courier New" panose="02070309020205020404" pitchFamily="49" charset="0"/>
                <a:cs typeface="Courier New" panose="02070309020205020404" pitchFamily="49" charset="0"/>
              </a:rPr>
              <a:t>	c. Skills</a:t>
            </a:r>
            <a:br>
              <a:rPr lang="en-US" sz="4400" b="0" dirty="0">
                <a:latin typeface="Courier New" panose="02070309020205020404" pitchFamily="49" charset="0"/>
                <a:cs typeface="Courier New" panose="02070309020205020404" pitchFamily="49" charset="0"/>
              </a:rPr>
            </a:br>
            <a:r>
              <a:rPr lang="en-US" sz="4400" b="0" dirty="0">
                <a:latin typeface="Courier New" panose="02070309020205020404" pitchFamily="49" charset="0"/>
                <a:cs typeface="Courier New" panose="02070309020205020404" pitchFamily="49" charset="0"/>
              </a:rPr>
              <a:t>	d. Job Preferences</a:t>
            </a:r>
            <a:endParaRPr lang="en-PH" sz="4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555795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a:xfrm>
            <a:off x="1097281" y="333747"/>
            <a:ext cx="11028812" cy="1817757"/>
          </a:xfrm>
        </p:spPr>
        <p:txBody>
          <a:bodyPr>
            <a:normAutofit/>
          </a:bodyPr>
          <a:lstStyle/>
          <a:p>
            <a:pPr algn="just"/>
            <a:r>
              <a:rPr lang="en-US" sz="4800" dirty="0">
                <a:solidFill>
                  <a:schemeClr val="tx2">
                    <a:lumMod val="50000"/>
                  </a:schemeClr>
                </a:solidFill>
              </a:rPr>
              <a:t>Specific Objectives</a:t>
            </a:r>
          </a:p>
          <a:p>
            <a:pPr algn="just"/>
            <a:endParaRPr lang="en-US" sz="5400" dirty="0">
              <a:solidFill>
                <a:schemeClr val="tx2">
                  <a:lumMod val="50000"/>
                </a:schemeClr>
              </a:solidFill>
            </a:endParaRPr>
          </a:p>
        </p:txBody>
      </p:sp>
      <p:sp>
        <p:nvSpPr>
          <p:cNvPr id="2" name="TextBox 1">
            <a:extLst>
              <a:ext uri="{FF2B5EF4-FFF2-40B4-BE49-F238E27FC236}">
                <a16:creationId xmlns:a16="http://schemas.microsoft.com/office/drawing/2014/main" xmlns="" id="{19A90E89-DFBE-2761-4554-93FE678F73D9}"/>
              </a:ext>
            </a:extLst>
          </p:cNvPr>
          <p:cNvSpPr txBox="1"/>
          <p:nvPr/>
        </p:nvSpPr>
        <p:spPr>
          <a:xfrm>
            <a:off x="1097280" y="2012799"/>
            <a:ext cx="11419507" cy="5519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5" indent="0" algn="just"/>
            <a:r>
              <a:rPr lang="en-US" sz="3200" b="1" i="1" dirty="0">
                <a:solidFill>
                  <a:srgbClr val="000000"/>
                </a:solidFill>
                <a:latin typeface="Courier New" panose="02070309020205020404" pitchFamily="49" charset="0"/>
                <a:cs typeface="Courier New" panose="02070309020205020404" pitchFamily="49" charset="0"/>
              </a:rPr>
              <a:t>2. Design a system that will integrate Artificial Intelligence in the following aspects:</a:t>
            </a:r>
          </a:p>
          <a:p>
            <a:pPr lvl="5" indent="0" algn="l"/>
            <a:r>
              <a:rPr lang="en-US" sz="3200" b="0" dirty="0">
                <a:solidFill>
                  <a:srgbClr val="000000"/>
                </a:solidFill>
                <a:latin typeface="Courier New" panose="02070309020205020404" pitchFamily="49" charset="0"/>
                <a:cs typeface="Courier New" panose="02070309020205020404" pitchFamily="49" charset="0"/>
              </a:rPr>
              <a:t/>
            </a:r>
            <a:br>
              <a:rPr lang="en-US" sz="3200" b="0" dirty="0">
                <a:solidFill>
                  <a:srgbClr val="000000"/>
                </a:solidFill>
                <a:latin typeface="Courier New" panose="02070309020205020404" pitchFamily="49" charset="0"/>
                <a:cs typeface="Courier New" panose="02070309020205020404" pitchFamily="49" charset="0"/>
              </a:rPr>
            </a:br>
            <a:r>
              <a:rPr lang="en-US" sz="3200" b="0" dirty="0">
                <a:solidFill>
                  <a:srgbClr val="000000"/>
                </a:solidFill>
                <a:latin typeface="Courier New" panose="02070309020205020404" pitchFamily="49" charset="0"/>
                <a:cs typeface="Courier New" panose="02070309020205020404" pitchFamily="49" charset="0"/>
              </a:rPr>
              <a:t>a. </a:t>
            </a:r>
            <a:r>
              <a:rPr lang="en-US" sz="3200" b="1" i="1" dirty="0">
                <a:solidFill>
                  <a:srgbClr val="000000"/>
                </a:solidFill>
                <a:latin typeface="Courier New" panose="02070309020205020404" pitchFamily="49" charset="0"/>
                <a:cs typeface="Courier New" panose="02070309020205020404" pitchFamily="49" charset="0"/>
              </a:rPr>
              <a:t>Job Matching algorithm </a:t>
            </a:r>
            <a:r>
              <a:rPr lang="en-US" sz="3200" b="0" dirty="0">
                <a:solidFill>
                  <a:srgbClr val="000000"/>
                </a:solidFill>
                <a:latin typeface="Courier New" panose="02070309020205020404" pitchFamily="49" charset="0"/>
                <a:cs typeface="Courier New" panose="02070309020205020404" pitchFamily="49" charset="0"/>
              </a:rPr>
              <a:t>that can analyze data and provide  </a:t>
            </a:r>
            <a:r>
              <a:rPr lang="en-US" sz="3200" dirty="0">
                <a:solidFill>
                  <a:srgbClr val="000000"/>
                </a:solidFill>
                <a:latin typeface="Courier New" panose="02070309020205020404" pitchFamily="49" charset="0"/>
                <a:cs typeface="Courier New" panose="02070309020205020404" pitchFamily="49" charset="0"/>
              </a:rPr>
              <a:t>personalized</a:t>
            </a:r>
            <a:r>
              <a:rPr lang="en-US" sz="3200" b="0" dirty="0">
                <a:solidFill>
                  <a:srgbClr val="000000"/>
                </a:solidFill>
                <a:latin typeface="Courier New" panose="02070309020205020404" pitchFamily="49" charset="0"/>
                <a:cs typeface="Courier New" panose="02070309020205020404" pitchFamily="49" charset="0"/>
              </a:rPr>
              <a:t> job recommendations.</a:t>
            </a:r>
            <a:br>
              <a:rPr lang="en-US" sz="3200" b="0" dirty="0">
                <a:solidFill>
                  <a:srgbClr val="000000"/>
                </a:solidFill>
                <a:latin typeface="Courier New" panose="02070309020205020404" pitchFamily="49" charset="0"/>
                <a:cs typeface="Courier New" panose="02070309020205020404" pitchFamily="49" charset="0"/>
              </a:rPr>
            </a:br>
            <a:r>
              <a:rPr lang="en-US" sz="3200" b="0" dirty="0">
                <a:solidFill>
                  <a:srgbClr val="000000"/>
                </a:solidFill>
                <a:latin typeface="Courier New" panose="02070309020205020404" pitchFamily="49" charset="0"/>
                <a:cs typeface="Courier New" panose="02070309020205020404" pitchFamily="49" charset="0"/>
              </a:rPr>
              <a:t>b. </a:t>
            </a:r>
            <a:r>
              <a:rPr lang="en-US" sz="3200" b="1" i="1" dirty="0">
                <a:solidFill>
                  <a:srgbClr val="000000"/>
                </a:solidFill>
                <a:latin typeface="Courier New" panose="02070309020205020404" pitchFamily="49" charset="0"/>
                <a:cs typeface="Courier New" panose="02070309020205020404" pitchFamily="49" charset="0"/>
              </a:rPr>
              <a:t>Natural Language Processing (NLP)</a:t>
            </a:r>
            <a:r>
              <a:rPr lang="en-US" sz="3200" b="0" dirty="0">
                <a:solidFill>
                  <a:srgbClr val="000000"/>
                </a:solidFill>
                <a:latin typeface="Courier New" panose="02070309020205020404" pitchFamily="49" charset="0"/>
                <a:cs typeface="Courier New" panose="02070309020205020404" pitchFamily="49" charset="0"/>
              </a:rPr>
              <a:t> algorithm to analyze text 	and provide suggestions for improving grammar, punctuation, style, tone and clarity</a:t>
            </a:r>
            <a:endParaRPr kumimoji="0" lang="en-PH" sz="3200" b="0" i="0" u="none" strike="noStrike" cap="none" spc="0" normalizeH="0" baseline="0" dirty="0">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275714522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a:xfrm>
            <a:off x="1097281" y="333747"/>
            <a:ext cx="11028812" cy="1817757"/>
          </a:xfrm>
        </p:spPr>
        <p:txBody>
          <a:bodyPr>
            <a:normAutofit/>
          </a:bodyPr>
          <a:lstStyle/>
          <a:p>
            <a:pPr algn="just"/>
            <a:r>
              <a:rPr lang="en-US" sz="4800" dirty="0">
                <a:solidFill>
                  <a:schemeClr val="tx2">
                    <a:lumMod val="50000"/>
                  </a:schemeClr>
                </a:solidFill>
              </a:rPr>
              <a:t>Specific Objectives</a:t>
            </a:r>
          </a:p>
          <a:p>
            <a:pPr algn="just"/>
            <a:endParaRPr lang="en-US" sz="5400" dirty="0">
              <a:solidFill>
                <a:schemeClr val="tx2">
                  <a:lumMod val="50000"/>
                </a:schemeClr>
              </a:solidFill>
            </a:endParaRPr>
          </a:p>
        </p:txBody>
      </p:sp>
      <p:sp>
        <p:nvSpPr>
          <p:cNvPr id="2" name="TextBox 1">
            <a:extLst>
              <a:ext uri="{FF2B5EF4-FFF2-40B4-BE49-F238E27FC236}">
                <a16:creationId xmlns:a16="http://schemas.microsoft.com/office/drawing/2014/main" xmlns="" id="{19A90E89-DFBE-2761-4554-93FE678F73D9}"/>
              </a:ext>
            </a:extLst>
          </p:cNvPr>
          <p:cNvSpPr txBox="1"/>
          <p:nvPr/>
        </p:nvSpPr>
        <p:spPr>
          <a:xfrm>
            <a:off x="1097281" y="2117070"/>
            <a:ext cx="10145343" cy="5519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5" indent="0" algn="just"/>
            <a:r>
              <a:rPr lang="en-US" sz="3200" b="1" i="1" dirty="0">
                <a:solidFill>
                  <a:srgbClr val="000000"/>
                </a:solidFill>
                <a:latin typeface="Courier New" panose="02070309020205020404" pitchFamily="49" charset="0"/>
                <a:cs typeface="Courier New" panose="02070309020205020404" pitchFamily="49" charset="0"/>
              </a:rPr>
              <a:t>3. Generate the following reports:</a:t>
            </a:r>
            <a:r>
              <a:rPr lang="en-US" sz="3200" b="0" dirty="0">
                <a:solidFill>
                  <a:srgbClr val="000000"/>
                </a:solidFill>
                <a:latin typeface="Courier New" panose="02070309020205020404" pitchFamily="49" charset="0"/>
                <a:cs typeface="Courier New" panose="02070309020205020404" pitchFamily="49" charset="0"/>
              </a:rPr>
              <a:t/>
            </a:r>
            <a:br>
              <a:rPr lang="en-US" sz="3200" b="0" dirty="0">
                <a:solidFill>
                  <a:srgbClr val="000000"/>
                </a:solidFill>
                <a:latin typeface="Courier New" panose="02070309020205020404" pitchFamily="49" charset="0"/>
                <a:cs typeface="Courier New" panose="02070309020205020404" pitchFamily="49" charset="0"/>
              </a:rPr>
            </a:br>
            <a:r>
              <a:rPr lang="en-US" sz="3200" b="0" dirty="0">
                <a:solidFill>
                  <a:srgbClr val="000000"/>
                </a:solidFill>
                <a:latin typeface="Courier New" panose="02070309020205020404" pitchFamily="49" charset="0"/>
                <a:cs typeface="Courier New" panose="02070309020205020404" pitchFamily="49" charset="0"/>
              </a:rPr>
              <a:t>a. </a:t>
            </a:r>
            <a:r>
              <a:rPr lang="en-US" sz="3200" i="1" dirty="0">
                <a:solidFill>
                  <a:srgbClr val="000000"/>
                </a:solidFill>
                <a:latin typeface="Courier New" panose="02070309020205020404" pitchFamily="49" charset="0"/>
                <a:cs typeface="Courier New" panose="02070309020205020404" pitchFamily="49" charset="0"/>
              </a:rPr>
              <a:t>Alumni Report</a:t>
            </a:r>
          </a:p>
          <a:p>
            <a:pPr lvl="5" indent="0" algn="l"/>
            <a:r>
              <a:rPr kumimoji="0" lang="en-US" sz="3200" i="1"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Helvetica Neue"/>
              </a:rPr>
              <a:t>b. Employer </a:t>
            </a:r>
            <a:r>
              <a:rPr kumimoji="0" lang="en-US" sz="3200" i="1"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Helvetica Neue"/>
              </a:rPr>
              <a:t>Report</a:t>
            </a:r>
          </a:p>
          <a:p>
            <a:pPr lvl="5" indent="0" algn="l"/>
            <a:r>
              <a:rPr lang="en-US" sz="3200" i="1" dirty="0" smtClean="0">
                <a:solidFill>
                  <a:srgbClr val="000000"/>
                </a:solidFill>
                <a:latin typeface="Courier New" panose="02070309020205020404" pitchFamily="49" charset="0"/>
                <a:cs typeface="Courier New" panose="02070309020205020404" pitchFamily="49" charset="0"/>
              </a:rPr>
              <a:t>c. Employment Rate Report</a:t>
            </a:r>
            <a:endParaRPr lang="en-PH" sz="3200" dirty="0">
              <a:solidFill>
                <a:srgbClr val="000000"/>
              </a:solidFill>
              <a:latin typeface="Courier New" panose="02070309020205020404" pitchFamily="49" charset="0"/>
              <a:cs typeface="Courier New" panose="02070309020205020404" pitchFamily="49" charset="0"/>
            </a:endParaRPr>
          </a:p>
          <a:p>
            <a:pPr lvl="5" indent="0" algn="l"/>
            <a:r>
              <a:rPr lang="en-PH" sz="3200" i="1" dirty="0">
                <a:solidFill>
                  <a:srgbClr val="000000"/>
                </a:solidFill>
                <a:latin typeface="Courier New" panose="02070309020205020404" pitchFamily="49" charset="0"/>
                <a:cs typeface="Courier New" panose="02070309020205020404" pitchFamily="49" charset="0"/>
              </a:rPr>
              <a:t>d</a:t>
            </a:r>
            <a:r>
              <a:rPr kumimoji="0" lang="en-PH" sz="3200" i="1"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Helvetica Neue"/>
              </a:rPr>
              <a:t>. </a:t>
            </a:r>
            <a:r>
              <a:rPr kumimoji="0" lang="en-PH" sz="3200" i="1"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Helvetica Neue"/>
              </a:rPr>
              <a:t>Job Posting Report</a:t>
            </a:r>
          </a:p>
          <a:p>
            <a:pPr lvl="5" indent="0" algn="l"/>
            <a:endParaRPr kumimoji="0" lang="en-PH" sz="3200" i="1"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Helvetica Neue"/>
            </a:endParaRPr>
          </a:p>
          <a:p>
            <a:pPr lvl="5" indent="0" algn="l"/>
            <a:r>
              <a:rPr lang="en-US" sz="3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4. Determine the quality of the developed system based on </a:t>
            </a:r>
            <a:r>
              <a:rPr lang="en-US" sz="32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ISO/IEC 25010:2011</a:t>
            </a:r>
            <a:r>
              <a:rPr lang="en-US" sz="3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Systems and Software Quality Requirements and Evaluation (</a:t>
            </a:r>
            <a:r>
              <a:rPr lang="en-US" sz="32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SQuaRE</a:t>
            </a:r>
            <a:r>
              <a:rPr lang="en-US" sz="32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Quality Model</a:t>
            </a:r>
            <a:endParaRPr lang="en-PH"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5" indent="0" algn="l"/>
            <a:endParaRPr kumimoji="0" lang="en-US" sz="3200" i="1"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Helvetica Neue"/>
            </a:endParaRPr>
          </a:p>
        </p:txBody>
      </p:sp>
    </p:spTree>
    <p:extLst>
      <p:ext uri="{BB962C8B-B14F-4D97-AF65-F5344CB8AC3E}">
        <p14:creationId xmlns:p14="http://schemas.microsoft.com/office/powerpoint/2010/main" val="336855853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
          </p:nvPr>
        </p:nvSpPr>
        <p:spPr>
          <a:xfrm>
            <a:off x="1097281" y="333747"/>
            <a:ext cx="11028812" cy="1817757"/>
          </a:xfrm>
        </p:spPr>
        <p:txBody>
          <a:bodyPr>
            <a:normAutofit/>
          </a:bodyPr>
          <a:lstStyle/>
          <a:p>
            <a:pPr algn="just"/>
            <a:r>
              <a:rPr lang="en-US" sz="4800" dirty="0" smtClean="0">
                <a:solidFill>
                  <a:schemeClr val="tx2">
                    <a:lumMod val="50000"/>
                  </a:schemeClr>
                </a:solidFill>
              </a:rPr>
              <a:t>Results</a:t>
            </a:r>
            <a:endParaRPr lang="en-US" sz="4800" dirty="0">
              <a:solidFill>
                <a:schemeClr val="tx2">
                  <a:lumMod val="50000"/>
                </a:schemeClr>
              </a:solidFill>
            </a:endParaRPr>
          </a:p>
          <a:p>
            <a:pPr algn="just"/>
            <a:endParaRPr lang="en-US" sz="5400" dirty="0">
              <a:solidFill>
                <a:schemeClr val="tx2">
                  <a:lumMod val="50000"/>
                </a:schemeClr>
              </a:solidFill>
            </a:endParaRPr>
          </a:p>
        </p:txBody>
      </p:sp>
      <p:pic>
        <p:nvPicPr>
          <p:cNvPr id="7" name="Picture 6"/>
          <p:cNvPicPr>
            <a:picLocks noChangeAspect="1"/>
          </p:cNvPicPr>
          <p:nvPr/>
        </p:nvPicPr>
        <p:blipFill>
          <a:blip r:embed="rId2"/>
          <a:stretch>
            <a:fillRect/>
          </a:stretch>
        </p:blipFill>
        <p:spPr>
          <a:xfrm>
            <a:off x="1097281" y="1242625"/>
            <a:ext cx="6629400" cy="6829425"/>
          </a:xfrm>
          <a:prstGeom prst="rect">
            <a:avLst/>
          </a:prstGeom>
        </p:spPr>
      </p:pic>
      <p:sp>
        <p:nvSpPr>
          <p:cNvPr id="8" name="TextBox 7"/>
          <p:cNvSpPr txBox="1"/>
          <p:nvPr/>
        </p:nvSpPr>
        <p:spPr>
          <a:xfrm>
            <a:off x="8022336" y="2940631"/>
            <a:ext cx="4103757"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PH" sz="2000" dirty="0" smtClean="0">
                <a:solidFill>
                  <a:srgbClr val="000000"/>
                </a:solidFill>
                <a:latin typeface="Courier New" panose="02070309020205020404" pitchFamily="49" charset="0"/>
                <a:cs typeface="Courier New" panose="02070309020205020404" pitchFamily="49" charset="0"/>
              </a:rPr>
              <a:t>Table shows </a:t>
            </a:r>
            <a:r>
              <a:rPr lang="en-PH" sz="2000" dirty="0">
                <a:solidFill>
                  <a:srgbClr val="000000"/>
                </a:solidFill>
                <a:latin typeface="Courier New" panose="02070309020205020404" pitchFamily="49" charset="0"/>
                <a:cs typeface="Courier New" panose="02070309020205020404" pitchFamily="49" charset="0"/>
              </a:rPr>
              <a:t>the result of the IT Experts' feedback in determining the quality of the NONESCOST Alumni Tracker with Job Matching using AI Integration based on the characteristics set in the ISO 25010 Software Quality </a:t>
            </a:r>
            <a:r>
              <a:rPr lang="en-PH" sz="2000" dirty="0" smtClean="0">
                <a:solidFill>
                  <a:srgbClr val="000000"/>
                </a:solidFill>
                <a:latin typeface="Courier New" panose="02070309020205020404" pitchFamily="49" charset="0"/>
                <a:cs typeface="Courier New" panose="02070309020205020404" pitchFamily="49" charset="0"/>
              </a:rPr>
              <a:t>Model.</a:t>
            </a:r>
            <a:endParaRPr kumimoji="0" lang="en-US" sz="1600" b="0"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Helvetica Neue"/>
            </a:endParaRPr>
          </a:p>
        </p:txBody>
      </p:sp>
    </p:spTree>
    <p:extLst>
      <p:ext uri="{BB962C8B-B14F-4D97-AF65-F5344CB8AC3E}">
        <p14:creationId xmlns:p14="http://schemas.microsoft.com/office/powerpoint/2010/main" val="306018486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a:xfrm>
            <a:off x="2743200" y="3931919"/>
            <a:ext cx="4791456" cy="1627633"/>
          </a:xfrm>
        </p:spPr>
        <p:txBody>
          <a:bodyPr>
            <a:normAutofit/>
          </a:bodyPr>
          <a:lstStyle/>
          <a:p>
            <a:r>
              <a:rPr lang="en-US" sz="9600" dirty="0">
                <a:latin typeface="Brush Script MT" pitchFamily="66" charset="0"/>
              </a:rPr>
              <a:t>Thank you.</a:t>
            </a:r>
          </a:p>
        </p:txBody>
      </p:sp>
    </p:spTree>
    <p:extLst>
      <p:ext uri="{BB962C8B-B14F-4D97-AF65-F5344CB8AC3E}">
        <p14:creationId xmlns:p14="http://schemas.microsoft.com/office/powerpoint/2010/main" val="60907940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
          </p:nvPr>
        </p:nvSpPr>
        <p:spPr>
          <a:xfrm>
            <a:off x="1097281" y="333747"/>
            <a:ext cx="11028812" cy="1817757"/>
          </a:xfrm>
        </p:spPr>
        <p:txBody>
          <a:bodyPr>
            <a:normAutofit/>
          </a:bodyPr>
          <a:lstStyle/>
          <a:p>
            <a:pPr algn="just"/>
            <a:r>
              <a:rPr lang="en-US" sz="4800" dirty="0" smtClean="0">
                <a:solidFill>
                  <a:schemeClr val="tx2">
                    <a:lumMod val="50000"/>
                  </a:schemeClr>
                </a:solidFill>
              </a:rPr>
              <a:t>Conceptual Framework</a:t>
            </a:r>
            <a:endParaRPr lang="en-US" sz="4800" dirty="0">
              <a:solidFill>
                <a:schemeClr val="tx2">
                  <a:lumMod val="50000"/>
                </a:schemeClr>
              </a:solidFill>
            </a:endParaRPr>
          </a:p>
          <a:p>
            <a:pPr algn="just"/>
            <a:endParaRPr lang="en-US" sz="5400" dirty="0">
              <a:solidFill>
                <a:schemeClr val="tx2">
                  <a:lumMod val="50000"/>
                </a:schemeClr>
              </a:solidFill>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97281" y="2151504"/>
            <a:ext cx="8388095" cy="4776089"/>
          </a:xfrm>
          <a:prstGeom prst="rect">
            <a:avLst/>
          </a:prstGeom>
          <a:noFill/>
          <a:ln>
            <a:noFill/>
          </a:ln>
        </p:spPr>
      </p:pic>
    </p:spTree>
    <p:extLst>
      <p:ext uri="{BB962C8B-B14F-4D97-AF65-F5344CB8AC3E}">
        <p14:creationId xmlns:p14="http://schemas.microsoft.com/office/powerpoint/2010/main" val="215252013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
          </p:nvPr>
        </p:nvSpPr>
        <p:spPr>
          <a:xfrm>
            <a:off x="1097281" y="333747"/>
            <a:ext cx="11028812" cy="1817757"/>
          </a:xfrm>
        </p:spPr>
        <p:txBody>
          <a:bodyPr>
            <a:normAutofit/>
          </a:bodyPr>
          <a:lstStyle/>
          <a:p>
            <a:pPr algn="just"/>
            <a:r>
              <a:rPr lang="en-US" sz="4800" dirty="0" smtClean="0">
                <a:solidFill>
                  <a:schemeClr val="tx2">
                    <a:lumMod val="50000"/>
                  </a:schemeClr>
                </a:solidFill>
              </a:rPr>
              <a:t>Methodology</a:t>
            </a:r>
            <a:endParaRPr lang="en-US" sz="4800" dirty="0">
              <a:solidFill>
                <a:schemeClr val="tx2">
                  <a:lumMod val="50000"/>
                </a:schemeClr>
              </a:solidFill>
            </a:endParaRPr>
          </a:p>
        </p:txBody>
      </p:sp>
      <p:pic>
        <p:nvPicPr>
          <p:cNvPr id="4" name="Picture 3" descr="Have you tried agile software development? It is quick and flexible ..."/>
          <p:cNvPicPr/>
          <p:nvPr/>
        </p:nvPicPr>
        <p:blipFill>
          <a:blip r:embed="rId2">
            <a:extLst>
              <a:ext uri="{28A0092B-C50C-407E-A947-70E740481C1C}">
                <a14:useLocalDpi xmlns:a14="http://schemas.microsoft.com/office/drawing/2010/main" val="0"/>
              </a:ext>
            </a:extLst>
          </a:blip>
          <a:srcRect/>
          <a:stretch>
            <a:fillRect/>
          </a:stretch>
        </p:blipFill>
        <p:spPr bwMode="auto">
          <a:xfrm>
            <a:off x="2514981" y="1676082"/>
            <a:ext cx="5731510" cy="2865755"/>
          </a:xfrm>
          <a:prstGeom prst="rect">
            <a:avLst/>
          </a:prstGeom>
          <a:noFill/>
          <a:ln>
            <a:noFill/>
          </a:ln>
        </p:spPr>
      </p:pic>
      <p:sp>
        <p:nvSpPr>
          <p:cNvPr id="2" name="TextBox 1"/>
          <p:cNvSpPr txBox="1"/>
          <p:nvPr/>
        </p:nvSpPr>
        <p:spPr>
          <a:xfrm>
            <a:off x="1792224" y="4967769"/>
            <a:ext cx="7168896" cy="3734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sz="2000" dirty="0">
                <a:solidFill>
                  <a:srgbClr val="000000"/>
                </a:solidFill>
                <a:latin typeface="Courier New" panose="02070309020205020404" pitchFamily="49" charset="0"/>
                <a:cs typeface="Courier New" panose="02070309020205020404" pitchFamily="49" charset="0"/>
              </a:rPr>
              <a:t>The </a:t>
            </a:r>
            <a:r>
              <a:rPr lang="en-US" sz="2000" b="1" dirty="0">
                <a:solidFill>
                  <a:srgbClr val="000000"/>
                </a:solidFill>
                <a:latin typeface="Courier New" panose="02070309020205020404" pitchFamily="49" charset="0"/>
                <a:cs typeface="Courier New" panose="02070309020205020404" pitchFamily="49" charset="0"/>
              </a:rPr>
              <a:t>Agile</a:t>
            </a:r>
            <a:r>
              <a:rPr lang="en-US" sz="2000" dirty="0">
                <a:solidFill>
                  <a:srgbClr val="000000"/>
                </a:solidFill>
                <a:latin typeface="Courier New" panose="02070309020205020404" pitchFamily="49" charset="0"/>
                <a:cs typeface="Courier New" panose="02070309020205020404" pitchFamily="49" charset="0"/>
              </a:rPr>
              <a:t> methodology is a software development approach that emphasizes collaboration, flexibility, and continuous improvement. It focuses on delivering value to end-users through rapid iteration and incremental development. The Agile methodology is based on the Agile Manifesto, a set of values and principles for software development that prioritize individuals and interactions, working software, customer collaboration, and responding to change.</a:t>
            </a:r>
          </a:p>
          <a:p>
            <a:pPr marL="0" marR="0" indent="0" algn="ctr" defTabSz="173393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106886731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2031</TotalTime>
  <Words>294</Words>
  <Application>Microsoft Office PowerPoint</Application>
  <PresentationFormat>Custom</PresentationFormat>
  <Paragraphs>30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Brush Script MT</vt:lpstr>
      <vt:lpstr>Calibri</vt:lpstr>
      <vt:lpstr>Courier New</vt:lpstr>
      <vt:lpstr>Helvetica Neue</vt:lpstr>
      <vt:lpstr>Helvetica Neue Medium</vt:lpstr>
      <vt:lpstr>Times New Roman</vt:lpstr>
      <vt:lpstr>21_BasicWhite</vt:lpstr>
      <vt:lpstr>Alumni Tracker with Job Matching using AI Integration</vt:lpstr>
      <vt:lpstr>This study aims to develop an Alumni Tracker with Job Matching using AI Integration.</vt:lpstr>
      <vt:lpstr>1. Design a system that will manage the following data of NONESCOST Alumni:   a. Education  b. Work Experience  c. Skills  d. Job Preferences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dc:creator>
  <cp:lastModifiedBy>Dell</cp:lastModifiedBy>
  <cp:revision>61</cp:revision>
  <dcterms:modified xsi:type="dcterms:W3CDTF">2023-04-22T05:06:59Z</dcterms:modified>
</cp:coreProperties>
</file>