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Lst>
  <p:sldSz cy="5143500" cx="9144000"/>
  <p:notesSz cx="6858000" cy="9144000"/>
  <p:embeddedFontLst>
    <p:embeddedFont>
      <p:font typeface="IBM Plex Sans"/>
      <p:regular r:id="rId44"/>
      <p:bold r:id="rId45"/>
      <p:italic r:id="rId46"/>
      <p:boldItalic r:id="rId47"/>
    </p:embeddedFont>
    <p:embeddedFont>
      <p:font typeface="Raleway"/>
      <p:regular r:id="rId48"/>
      <p:bold r:id="rId49"/>
      <p:italic r:id="rId50"/>
      <p:boldItalic r:id="rId51"/>
    </p:embeddedFont>
    <p:embeddedFont>
      <p:font typeface="IBM Plex Sans Medium"/>
      <p:regular r:id="rId52"/>
      <p:bold r:id="rId53"/>
      <p:italic r:id="rId54"/>
      <p:boldItalic r:id="rId55"/>
    </p:embeddedFont>
    <p:embeddedFont>
      <p:font typeface="IBM Plex Sans SemiBold"/>
      <p:regular r:id="rId56"/>
      <p:bold r:id="rId57"/>
      <p:italic r:id="rId58"/>
      <p:boldItalic r:id="rId5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D87D6EF-87C0-43C7-B1CA-791EB046A921}">
  <a:tblStyle styleId="{8D87D6EF-87C0-43C7-B1CA-791EB046A921}"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font" Target="fonts/IBMPlexSans-regular.fntdata"/><Relationship Id="rId43" Type="http://schemas.openxmlformats.org/officeDocument/2006/relationships/slide" Target="slides/slide37.xml"/><Relationship Id="rId46" Type="http://schemas.openxmlformats.org/officeDocument/2006/relationships/font" Target="fonts/IBMPlexSans-italic.fntdata"/><Relationship Id="rId45" Type="http://schemas.openxmlformats.org/officeDocument/2006/relationships/font" Target="fonts/IBMPlexSans-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font" Target="fonts/Raleway-regular.fntdata"/><Relationship Id="rId47" Type="http://schemas.openxmlformats.org/officeDocument/2006/relationships/font" Target="fonts/IBMPlexSans-boldItalic.fntdata"/><Relationship Id="rId49" Type="http://schemas.openxmlformats.org/officeDocument/2006/relationships/font" Target="fonts/Raleway-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Raleway-boldItalic.fntdata"/><Relationship Id="rId50" Type="http://schemas.openxmlformats.org/officeDocument/2006/relationships/font" Target="fonts/Raleway-italic.fntdata"/><Relationship Id="rId53" Type="http://schemas.openxmlformats.org/officeDocument/2006/relationships/font" Target="fonts/IBMPlexSansMedium-bold.fntdata"/><Relationship Id="rId52" Type="http://schemas.openxmlformats.org/officeDocument/2006/relationships/font" Target="fonts/IBMPlexSansMedium-regular.fntdata"/><Relationship Id="rId11" Type="http://schemas.openxmlformats.org/officeDocument/2006/relationships/slide" Target="slides/slide5.xml"/><Relationship Id="rId55" Type="http://schemas.openxmlformats.org/officeDocument/2006/relationships/font" Target="fonts/IBMPlexSansMedium-boldItalic.fntdata"/><Relationship Id="rId10" Type="http://schemas.openxmlformats.org/officeDocument/2006/relationships/slide" Target="slides/slide4.xml"/><Relationship Id="rId54" Type="http://schemas.openxmlformats.org/officeDocument/2006/relationships/font" Target="fonts/IBMPlexSansMedium-italic.fntdata"/><Relationship Id="rId13" Type="http://schemas.openxmlformats.org/officeDocument/2006/relationships/slide" Target="slides/slide7.xml"/><Relationship Id="rId57" Type="http://schemas.openxmlformats.org/officeDocument/2006/relationships/font" Target="fonts/IBMPlexSansSemiBold-bold.fntdata"/><Relationship Id="rId12" Type="http://schemas.openxmlformats.org/officeDocument/2006/relationships/slide" Target="slides/slide6.xml"/><Relationship Id="rId56" Type="http://schemas.openxmlformats.org/officeDocument/2006/relationships/font" Target="fonts/IBMPlexSansSemiBold-regular.fntdata"/><Relationship Id="rId15" Type="http://schemas.openxmlformats.org/officeDocument/2006/relationships/slide" Target="slides/slide9.xml"/><Relationship Id="rId59" Type="http://schemas.openxmlformats.org/officeDocument/2006/relationships/font" Target="fonts/IBMPlexSansSemiBold-boldItalic.fntdata"/><Relationship Id="rId14" Type="http://schemas.openxmlformats.org/officeDocument/2006/relationships/slide" Target="slides/slide8.xml"/><Relationship Id="rId58" Type="http://schemas.openxmlformats.org/officeDocument/2006/relationships/font" Target="fonts/IBMPlexSansSemiBold-italic.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34f97bdb9b4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34f97bdb9b4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34f97bdb9b4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34f97bdb9b4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34e8ddae31e_0_7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34e8ddae31e_0_7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3528c3fb54e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3528c3fb54e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3528c3fb54e_1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3528c3fb54e_1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34e8ddae31e_0_7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34e8ddae31e_0_7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34e8ddae31e_0_7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34e8ddae31e_0_7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35696281c90_1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35696281c90_1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34e8ddae31e_0_7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34e8ddae31e_0_7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3528c3fb54e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3528c3fb54e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34e8ddae31e_0_7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34e8ddae31e_0_7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3528c3fb54e_1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3528c3fb54e_1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3528c3fb54e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3528c3fb54e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34e8ddae31e_0_7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34e8ddae31e_0_7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34e8ddae31e_0_7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34e8ddae31e_0_7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3528c3fb54e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3528c3fb54e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34e8ddae31e_0_7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34e8ddae31e_0_7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3528c3fb54e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3528c3fb54e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3528c3fb54e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3528c3fb54e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3528c3fb54e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3528c3fb54e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35696281c90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35696281c90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3528c3fb54e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3528c3fb54e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34e8ddae31e_0_8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34e8ddae31e_0_8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34e8ddae31e_0_8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34e8ddae31e_0_8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34e8ddae31e_0_8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34e8ddae31e_0_8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34e8ddae31e_0_8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34e8ddae31e_0_8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34e8ddae31e_0_8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34e8ddae31e_0_8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34e8ddae31e_0_8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34e8ddae31e_0_8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34e8ddae31e_0_8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34e8ddae31e_0_8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34e8ddae31e_0_8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34e8ddae31e_0_8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34e8ddae31e_0_7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34e8ddae31e_0_7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3528c3fb54e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3528c3fb54e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3528c3fb54e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3528c3fb54e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3528c3fb54e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3528c3fb54e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34e8ddae31e_0_8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34e8ddae31e_0_8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34e8ddae31e_0_7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34e8ddae31e_0_7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2"/>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IBM Plex Sans"/>
              <a:buNone/>
              <a:defRPr b="1" sz="2800">
                <a:solidFill>
                  <a:schemeClr val="dk1"/>
                </a:solidFill>
                <a:latin typeface="IBM Plex Sans"/>
                <a:ea typeface="IBM Plex Sans"/>
                <a:cs typeface="IBM Plex Sans"/>
                <a:sym typeface="IBM Plex Sans"/>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IBM Plex Sans SemiBold"/>
              <a:buChar char="●"/>
              <a:defRPr sz="1800">
                <a:solidFill>
                  <a:schemeClr val="dk2"/>
                </a:solidFill>
                <a:latin typeface="IBM Plex Sans SemiBold"/>
                <a:ea typeface="IBM Plex Sans SemiBold"/>
                <a:cs typeface="IBM Plex Sans SemiBold"/>
                <a:sym typeface="IBM Plex Sans SemiBold"/>
              </a:defRPr>
            </a:lvl1pPr>
            <a:lvl2pPr indent="-317500" lvl="1" marL="914400">
              <a:lnSpc>
                <a:spcPct val="115000"/>
              </a:lnSpc>
              <a:spcBef>
                <a:spcPts val="0"/>
              </a:spcBef>
              <a:spcAft>
                <a:spcPts val="0"/>
              </a:spcAft>
              <a:buClr>
                <a:schemeClr val="dk2"/>
              </a:buClr>
              <a:buSzPts val="1400"/>
              <a:buFont typeface="IBM Plex Sans Medium"/>
              <a:buChar char="○"/>
              <a:defRPr>
                <a:solidFill>
                  <a:schemeClr val="dk2"/>
                </a:solidFill>
                <a:latin typeface="IBM Plex Sans Medium"/>
                <a:ea typeface="IBM Plex Sans Medium"/>
                <a:cs typeface="IBM Plex Sans Medium"/>
                <a:sym typeface="IBM Plex Sans Medium"/>
              </a:defRPr>
            </a:lvl2pPr>
            <a:lvl3pPr indent="-317500" lvl="2" marL="1371600">
              <a:lnSpc>
                <a:spcPct val="115000"/>
              </a:lnSpc>
              <a:spcBef>
                <a:spcPts val="0"/>
              </a:spcBef>
              <a:spcAft>
                <a:spcPts val="0"/>
              </a:spcAft>
              <a:buClr>
                <a:schemeClr val="dk2"/>
              </a:buClr>
              <a:buSzPts val="1400"/>
              <a:buFont typeface="IBM Plex Sans"/>
              <a:buChar char="■"/>
              <a:defRPr>
                <a:solidFill>
                  <a:schemeClr val="dk2"/>
                </a:solidFill>
                <a:latin typeface="IBM Plex Sans"/>
                <a:ea typeface="IBM Plex Sans"/>
                <a:cs typeface="IBM Plex Sans"/>
                <a:sym typeface="IBM Plex Sans"/>
              </a:defRPr>
            </a:lvl3pPr>
            <a:lvl4pPr indent="-317500" lvl="3" marL="1828800">
              <a:lnSpc>
                <a:spcPct val="115000"/>
              </a:lnSpc>
              <a:spcBef>
                <a:spcPts val="0"/>
              </a:spcBef>
              <a:spcAft>
                <a:spcPts val="0"/>
              </a:spcAft>
              <a:buClr>
                <a:schemeClr val="dk2"/>
              </a:buClr>
              <a:buSzPts val="1400"/>
              <a:buFont typeface="IBM Plex Sans"/>
              <a:buChar char="●"/>
              <a:defRPr>
                <a:solidFill>
                  <a:schemeClr val="dk2"/>
                </a:solidFill>
                <a:latin typeface="IBM Plex Sans"/>
                <a:ea typeface="IBM Plex Sans"/>
                <a:cs typeface="IBM Plex Sans"/>
                <a:sym typeface="IBM Plex Sans"/>
              </a:defRPr>
            </a:lvl4pPr>
            <a:lvl5pPr indent="-317500" lvl="4" marL="2286000">
              <a:lnSpc>
                <a:spcPct val="115000"/>
              </a:lnSpc>
              <a:spcBef>
                <a:spcPts val="0"/>
              </a:spcBef>
              <a:spcAft>
                <a:spcPts val="0"/>
              </a:spcAft>
              <a:buClr>
                <a:schemeClr val="dk2"/>
              </a:buClr>
              <a:buSzPts val="1400"/>
              <a:buFont typeface="IBM Plex Sans"/>
              <a:buChar char="○"/>
              <a:defRPr>
                <a:solidFill>
                  <a:schemeClr val="dk2"/>
                </a:solidFill>
                <a:latin typeface="IBM Plex Sans"/>
                <a:ea typeface="IBM Plex Sans"/>
                <a:cs typeface="IBM Plex Sans"/>
                <a:sym typeface="IBM Plex Sans"/>
              </a:defRPr>
            </a:lvl5pPr>
            <a:lvl6pPr indent="-317500" lvl="5" marL="2743200">
              <a:lnSpc>
                <a:spcPct val="115000"/>
              </a:lnSpc>
              <a:spcBef>
                <a:spcPts val="0"/>
              </a:spcBef>
              <a:spcAft>
                <a:spcPts val="0"/>
              </a:spcAft>
              <a:buClr>
                <a:schemeClr val="dk2"/>
              </a:buClr>
              <a:buSzPts val="1400"/>
              <a:buFont typeface="IBM Plex Sans"/>
              <a:buChar char="■"/>
              <a:defRPr>
                <a:solidFill>
                  <a:schemeClr val="dk2"/>
                </a:solidFill>
                <a:latin typeface="IBM Plex Sans"/>
                <a:ea typeface="IBM Plex Sans"/>
                <a:cs typeface="IBM Plex Sans"/>
                <a:sym typeface="IBM Plex Sans"/>
              </a:defRPr>
            </a:lvl6pPr>
            <a:lvl7pPr indent="-317500" lvl="6" marL="3200400">
              <a:lnSpc>
                <a:spcPct val="115000"/>
              </a:lnSpc>
              <a:spcBef>
                <a:spcPts val="0"/>
              </a:spcBef>
              <a:spcAft>
                <a:spcPts val="0"/>
              </a:spcAft>
              <a:buClr>
                <a:schemeClr val="dk2"/>
              </a:buClr>
              <a:buSzPts val="1400"/>
              <a:buFont typeface="IBM Plex Sans"/>
              <a:buChar char="●"/>
              <a:defRPr>
                <a:solidFill>
                  <a:schemeClr val="dk2"/>
                </a:solidFill>
                <a:latin typeface="IBM Plex Sans"/>
                <a:ea typeface="IBM Plex Sans"/>
                <a:cs typeface="IBM Plex Sans"/>
                <a:sym typeface="IBM Plex Sans"/>
              </a:defRPr>
            </a:lvl7pPr>
            <a:lvl8pPr indent="-317500" lvl="7" marL="3657600">
              <a:lnSpc>
                <a:spcPct val="115000"/>
              </a:lnSpc>
              <a:spcBef>
                <a:spcPts val="0"/>
              </a:spcBef>
              <a:spcAft>
                <a:spcPts val="0"/>
              </a:spcAft>
              <a:buClr>
                <a:schemeClr val="dk2"/>
              </a:buClr>
              <a:buSzPts val="1400"/>
              <a:buFont typeface="IBM Plex Sans"/>
              <a:buChar char="○"/>
              <a:defRPr>
                <a:solidFill>
                  <a:schemeClr val="dk2"/>
                </a:solidFill>
                <a:latin typeface="IBM Plex Sans"/>
                <a:ea typeface="IBM Plex Sans"/>
                <a:cs typeface="IBM Plex Sans"/>
                <a:sym typeface="IBM Plex Sans"/>
              </a:defRPr>
            </a:lvl8pPr>
            <a:lvl9pPr indent="-317500" lvl="8" marL="4114800">
              <a:lnSpc>
                <a:spcPct val="115000"/>
              </a:lnSpc>
              <a:spcBef>
                <a:spcPts val="0"/>
              </a:spcBef>
              <a:spcAft>
                <a:spcPts val="0"/>
              </a:spcAft>
              <a:buClr>
                <a:schemeClr val="dk2"/>
              </a:buClr>
              <a:buSzPts val="1400"/>
              <a:buFont typeface="IBM Plex Sans"/>
              <a:buChar char="■"/>
              <a:defRPr>
                <a:solidFill>
                  <a:schemeClr val="dk2"/>
                </a:solidFill>
                <a:latin typeface="IBM Plex Sans"/>
                <a:ea typeface="IBM Plex Sans"/>
                <a:cs typeface="IBM Plex Sans"/>
                <a:sym typeface="IBM Plex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s://arxiv.org/abs/2304.09102" TargetMode="External"/><Relationship Id="rId4" Type="http://schemas.openxmlformats.org/officeDocument/2006/relationships/hyperlink" Target="https://arxiv.org/abs/2304.09102" TargetMode="External"/><Relationship Id="rId5" Type="http://schemas.openxmlformats.org/officeDocument/2006/relationships/image" Target="../media/image7.png"/><Relationship Id="rId6"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hyperlink" Target="https://arxiv.org/abs/2409.12183"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hyperlink" Target="https://arxiv.org/abs/2205.11916" TargetMode="External"/><Relationship Id="rId4" Type="http://schemas.openxmlformats.org/officeDocument/2006/relationships/image" Target="../media/image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9.png"/><Relationship Id="rId4" Type="http://schemas.openxmlformats.org/officeDocument/2006/relationships/image" Target="../media/image4.png"/><Relationship Id="rId5" Type="http://schemas.openxmlformats.org/officeDocument/2006/relationships/hyperlink" Target="https://arxiv.org/abs/2504.09858"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 Id="rId3" Type="http://schemas.openxmlformats.org/officeDocument/2006/relationships/image" Target="../media/image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arxiv.org/abs/2504.09858"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Math Word Problem Solver</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fontScale="70000"/>
          </a:bodyPr>
          <a:lstStyle/>
          <a:p>
            <a:pPr indent="0" lvl="0" marL="0" rtl="0" algn="ctr">
              <a:spcBef>
                <a:spcPts val="0"/>
              </a:spcBef>
              <a:spcAft>
                <a:spcPts val="0"/>
              </a:spcAft>
              <a:buNone/>
            </a:pPr>
            <a:r>
              <a:rPr lang="en"/>
              <a:t>Andrew Wu, Akshat Iyer, Sebastian Perez, Eugene Kim, and Will Noonan</a:t>
            </a:r>
            <a:endParaRPr sz="1000">
              <a:solidFill>
                <a:schemeClr val="lt1"/>
              </a:solidFill>
              <a:latin typeface="Raleway"/>
              <a:ea typeface="Raleway"/>
              <a:cs typeface="Raleway"/>
              <a:sym typeface="Raleway"/>
            </a:endParaRPr>
          </a:p>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Unsloth: Training Process and Implementation</a:t>
            </a:r>
            <a:endParaRPr/>
          </a:p>
        </p:txBody>
      </p:sp>
      <p:sp>
        <p:nvSpPr>
          <p:cNvPr id="115" name="Google Shape;115;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Experimentation without using formulas</a:t>
            </a:r>
            <a:endParaRPr/>
          </a:p>
          <a:p>
            <a:pPr indent="-317500" lvl="1" marL="914400" rtl="0" algn="l">
              <a:spcBef>
                <a:spcPts val="0"/>
              </a:spcBef>
              <a:spcAft>
                <a:spcPts val="0"/>
              </a:spcAft>
              <a:buSzPts val="1400"/>
              <a:buChar char="○"/>
            </a:pPr>
            <a:r>
              <a:rPr lang="en"/>
              <a:t>Testing Unsloth’s ability to perform mathematical operations</a:t>
            </a:r>
            <a:endParaRPr/>
          </a:p>
          <a:p>
            <a:pPr indent="-342900" lvl="0" marL="457200" rtl="0" algn="l">
              <a:spcBef>
                <a:spcPts val="0"/>
              </a:spcBef>
              <a:spcAft>
                <a:spcPts val="0"/>
              </a:spcAft>
              <a:buSzPts val="1800"/>
              <a:buChar char="●"/>
            </a:pPr>
            <a:r>
              <a:rPr lang="en"/>
              <a:t>Custom prompt format:</a:t>
            </a:r>
            <a:endParaRPr/>
          </a:p>
          <a:p>
            <a:pPr indent="-317500" lvl="1" marL="914400" rtl="0" algn="l">
              <a:spcBef>
                <a:spcPts val="0"/>
              </a:spcBef>
              <a:spcAft>
                <a:spcPts val="0"/>
              </a:spcAft>
              <a:buSzPts val="1400"/>
              <a:buChar char="○"/>
            </a:pPr>
            <a:r>
              <a:rPr lang="en"/>
              <a:t>math_prompt = """### Question:</a:t>
            </a:r>
            <a:br>
              <a:rPr lang="en"/>
            </a:br>
            <a:r>
              <a:rPr lang="en"/>
              <a:t>{}</a:t>
            </a:r>
            <a:br>
              <a:rPr lang="en"/>
            </a:br>
            <a:r>
              <a:rPr lang="en"/>
              <a:t>### Choices:</a:t>
            </a:r>
            <a:br>
              <a:rPr lang="en"/>
            </a:br>
            <a:r>
              <a:rPr lang="en"/>
              <a:t>{}</a:t>
            </a:r>
            <a:br>
              <a:rPr lang="en"/>
            </a:br>
            <a:r>
              <a:rPr lang="en"/>
              <a:t>### Answer:</a:t>
            </a:r>
            <a:br>
              <a:rPr lang="en"/>
            </a:br>
            <a:r>
              <a:rPr lang="en"/>
              <a:t>{}"""</a:t>
            </a:r>
            <a:endParaRPr/>
          </a:p>
          <a:p>
            <a:pPr indent="-342900" lvl="0" marL="457200" rtl="0" algn="l">
              <a:spcBef>
                <a:spcPts val="0"/>
              </a:spcBef>
              <a:spcAft>
                <a:spcPts val="0"/>
              </a:spcAft>
              <a:buSzPts val="1800"/>
              <a:buChar char="●"/>
            </a:pPr>
            <a:r>
              <a:rPr lang="en"/>
              <a:t>Reward computed by evaluating answers generated (1 if correct, 0 if not)</a:t>
            </a:r>
            <a:endParaRPr/>
          </a:p>
          <a:p>
            <a:pPr indent="-342900" lvl="0" marL="457200" rtl="0" algn="l">
              <a:spcBef>
                <a:spcPts val="0"/>
              </a:spcBef>
              <a:spcAft>
                <a:spcPts val="0"/>
              </a:spcAft>
              <a:buSzPts val="1800"/>
              <a:buChar char="●"/>
            </a:pPr>
            <a:r>
              <a:rPr lang="en"/>
              <a:t>3 epochs, logging every 10 steps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3"/>
          <p:cNvSpPr txBox="1"/>
          <p:nvPr>
            <p:ph idx="1" type="body"/>
          </p:nvPr>
        </p:nvSpPr>
        <p:spPr>
          <a:xfrm>
            <a:off x="311700" y="1152475"/>
            <a:ext cx="8520600" cy="37881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SzPts val="1800"/>
              <a:buChar char="●"/>
            </a:pPr>
            <a:r>
              <a:rPr lang="en"/>
              <a:t>Model frequently restated the prompt without providing an answer</a:t>
            </a:r>
            <a:endParaRPr/>
          </a:p>
          <a:p>
            <a:pPr indent="-317500" lvl="1" marL="914400" rtl="0" algn="l">
              <a:lnSpc>
                <a:spcPct val="150000"/>
              </a:lnSpc>
              <a:spcBef>
                <a:spcPts val="0"/>
              </a:spcBef>
              <a:spcAft>
                <a:spcPts val="0"/>
              </a:spcAft>
              <a:buSzPts val="1400"/>
              <a:buChar char="○"/>
            </a:pPr>
            <a:r>
              <a:rPr lang="en"/>
              <a:t>Sometimes provided an answer but most of the time the answer was just wrong</a:t>
            </a:r>
            <a:endParaRPr/>
          </a:p>
          <a:p>
            <a:pPr indent="-342900" lvl="0" marL="457200" rtl="0" algn="l">
              <a:lnSpc>
                <a:spcPct val="150000"/>
              </a:lnSpc>
              <a:spcBef>
                <a:spcPts val="0"/>
              </a:spcBef>
              <a:spcAft>
                <a:spcPts val="0"/>
              </a:spcAft>
              <a:buSzPts val="1800"/>
              <a:buChar char="●"/>
            </a:pPr>
            <a:r>
              <a:rPr lang="en"/>
              <a:t>High average loss (&gt;1.0 across 3k steps), indicating optimization difficulty</a:t>
            </a:r>
            <a:endParaRPr/>
          </a:p>
          <a:p>
            <a:pPr indent="-342900" lvl="0" marL="457200" rtl="0" algn="l">
              <a:lnSpc>
                <a:spcPct val="150000"/>
              </a:lnSpc>
              <a:spcBef>
                <a:spcPts val="0"/>
              </a:spcBef>
              <a:spcAft>
                <a:spcPts val="0"/>
              </a:spcAft>
              <a:buSzPts val="1800"/>
              <a:buChar char="●"/>
            </a:pPr>
            <a:r>
              <a:rPr lang="en"/>
              <a:t>Change in approach → Predict </a:t>
            </a:r>
            <a:r>
              <a:rPr lang="en" strike="sngStrike"/>
              <a:t>Answer</a:t>
            </a:r>
            <a:r>
              <a:rPr lang="en"/>
              <a:t> </a:t>
            </a:r>
            <a:r>
              <a:rPr i="1" lang="en"/>
              <a:t>Formula</a:t>
            </a:r>
            <a:endParaRPr i="1"/>
          </a:p>
        </p:txBody>
      </p:sp>
      <p:sp>
        <p:nvSpPr>
          <p:cNvPr id="121" name="Google Shape;121;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Unsloth: Preliminary Results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Setup: SymPy Overview</a:t>
            </a:r>
            <a:endParaRPr/>
          </a:p>
        </p:txBody>
      </p:sp>
      <p:sp>
        <p:nvSpPr>
          <p:cNvPr id="127" name="Google Shape;127;p24"/>
          <p:cNvSpPr txBox="1"/>
          <p:nvPr>
            <p:ph idx="1" type="body"/>
          </p:nvPr>
        </p:nvSpPr>
        <p:spPr>
          <a:xfrm>
            <a:off x="311700" y="1017725"/>
            <a:ext cx="39261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Python Library for symbolic math solving</a:t>
            </a:r>
            <a:endParaRPr/>
          </a:p>
          <a:p>
            <a:pPr indent="-342900" lvl="0" marL="457200" rtl="0" algn="l">
              <a:spcBef>
                <a:spcPts val="0"/>
              </a:spcBef>
              <a:spcAft>
                <a:spcPts val="0"/>
              </a:spcAft>
              <a:buSzPts val="1800"/>
              <a:buFont typeface="IBM Plex Sans Medium"/>
              <a:buChar char="●"/>
            </a:pPr>
            <a:r>
              <a:rPr lang="en"/>
              <a:t>Step 1: </a:t>
            </a:r>
            <a:r>
              <a:rPr lang="en"/>
              <a:t>Simplification using Regex</a:t>
            </a:r>
            <a:endParaRPr>
              <a:latin typeface="IBM Plex Sans Medium"/>
              <a:ea typeface="IBM Plex Sans Medium"/>
              <a:cs typeface="IBM Plex Sans Medium"/>
              <a:sym typeface="IBM Plex Sans Medium"/>
            </a:endParaRPr>
          </a:p>
          <a:p>
            <a:pPr indent="-304800" lvl="1" marL="914400" rtl="0" algn="l">
              <a:spcBef>
                <a:spcPts val="0"/>
              </a:spcBef>
              <a:spcAft>
                <a:spcPts val="0"/>
              </a:spcAft>
              <a:buSzPts val="1200"/>
              <a:buFont typeface="IBM Plex Sans Medium"/>
              <a:buChar char="○"/>
            </a:pPr>
            <a:r>
              <a:rPr lang="en" sz="1200"/>
              <a:t>Inputs: functional (annotated) formula</a:t>
            </a:r>
            <a:endParaRPr sz="1200"/>
          </a:p>
          <a:p>
            <a:pPr indent="-304800" lvl="1" marL="914400" rtl="0" algn="l">
              <a:spcBef>
                <a:spcPts val="0"/>
              </a:spcBef>
              <a:spcAft>
                <a:spcPts val="0"/>
              </a:spcAft>
              <a:buSzPts val="1200"/>
              <a:buChar char="○"/>
            </a:pPr>
            <a:r>
              <a:rPr lang="en" sz="1200"/>
              <a:t>Outputs: symbolic representation of formula</a:t>
            </a:r>
            <a:endParaRPr sz="1200"/>
          </a:p>
          <a:p>
            <a:pPr indent="-342900" lvl="0" marL="457200" rtl="0" algn="l">
              <a:spcBef>
                <a:spcPts val="0"/>
              </a:spcBef>
              <a:spcAft>
                <a:spcPts val="0"/>
              </a:spcAft>
              <a:buSzPts val="1800"/>
              <a:buChar char="●"/>
            </a:pPr>
            <a:r>
              <a:rPr lang="en"/>
              <a:t>Step 2: Solving</a:t>
            </a:r>
            <a:endParaRPr/>
          </a:p>
          <a:p>
            <a:pPr indent="-304800" lvl="1" marL="914400" rtl="0" algn="l">
              <a:spcBef>
                <a:spcPts val="0"/>
              </a:spcBef>
              <a:spcAft>
                <a:spcPts val="0"/>
              </a:spcAft>
              <a:buSzPts val="1200"/>
              <a:buChar char="○"/>
            </a:pPr>
            <a:r>
              <a:rPr lang="en" sz="1200"/>
              <a:t>Inputs: symbolic representation</a:t>
            </a:r>
            <a:endParaRPr sz="1200"/>
          </a:p>
          <a:p>
            <a:pPr indent="-304800" lvl="1" marL="914400" rtl="0" algn="l">
              <a:spcBef>
                <a:spcPts val="0"/>
              </a:spcBef>
              <a:spcAft>
                <a:spcPts val="0"/>
              </a:spcAft>
              <a:buSzPts val="1200"/>
              <a:buChar char="○"/>
            </a:pPr>
            <a:r>
              <a:rPr lang="en" sz="1200"/>
              <a:t>Outputs: answer to the formula</a:t>
            </a:r>
            <a:endParaRPr sz="1200"/>
          </a:p>
        </p:txBody>
      </p:sp>
      <p:sp>
        <p:nvSpPr>
          <p:cNvPr id="128" name="Google Shape;128;p24"/>
          <p:cNvSpPr/>
          <p:nvPr/>
        </p:nvSpPr>
        <p:spPr>
          <a:xfrm>
            <a:off x="4304925" y="1017756"/>
            <a:ext cx="4572000" cy="2758805"/>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BM Plex Sans SemiBold"/>
              <a:ea typeface="IBM Plex Sans SemiBold"/>
              <a:cs typeface="IBM Plex Sans SemiBold"/>
              <a:sym typeface="IBM Plex Sans SemiBold"/>
            </a:endParaRPr>
          </a:p>
        </p:txBody>
      </p:sp>
      <p:sp>
        <p:nvSpPr>
          <p:cNvPr id="129" name="Google Shape;129;p24"/>
          <p:cNvSpPr txBox="1"/>
          <p:nvPr/>
        </p:nvSpPr>
        <p:spPr>
          <a:xfrm>
            <a:off x="4191075" y="1335156"/>
            <a:ext cx="4799700" cy="212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chemeClr val="dk2"/>
                </a:solidFill>
                <a:latin typeface="IBM Plex Sans"/>
                <a:ea typeface="IBM Plex Sans"/>
                <a:cs typeface="IBM Plex Sans"/>
                <a:sym typeface="IBM Plex Sans"/>
              </a:rPr>
              <a:t>Original:</a:t>
            </a:r>
            <a:r>
              <a:rPr lang="en">
                <a:solidFill>
                  <a:schemeClr val="dk2"/>
                </a:solidFill>
                <a:latin typeface="IBM Plex Sans"/>
                <a:ea typeface="IBM Plex Sans"/>
                <a:cs typeface="IBM Plex Sans"/>
                <a:sym typeface="IBM Plex Sans"/>
              </a:rPr>
              <a:t> </a:t>
            </a:r>
            <a:r>
              <a:rPr lang="en">
                <a:solidFill>
                  <a:schemeClr val="dk2"/>
                </a:solidFill>
                <a:latin typeface="IBM Plex Sans"/>
                <a:ea typeface="IBM Plex Sans"/>
                <a:cs typeface="IBM Plex Sans"/>
                <a:sym typeface="IBM Plex Sans"/>
              </a:rPr>
              <a:t>multiply( multiply( divide( 360 , 6 ) , 4 ) , 100 )</a:t>
            </a:r>
            <a:endParaRPr>
              <a:solidFill>
                <a:schemeClr val="dk2"/>
              </a:solidFill>
              <a:latin typeface="IBM Plex Sans"/>
              <a:ea typeface="IBM Plex Sans"/>
              <a:cs typeface="IBM Plex Sans"/>
              <a:sym typeface="IBM Plex Sans"/>
            </a:endParaRPr>
          </a:p>
          <a:p>
            <a:pPr indent="0" lvl="0" marL="0" rtl="0" algn="ctr">
              <a:spcBef>
                <a:spcPts val="0"/>
              </a:spcBef>
              <a:spcAft>
                <a:spcPts val="0"/>
              </a:spcAft>
              <a:buNone/>
            </a:pPr>
            <a:r>
              <a:t/>
            </a:r>
            <a:endParaRPr>
              <a:solidFill>
                <a:schemeClr val="dk2"/>
              </a:solidFill>
              <a:latin typeface="IBM Plex Sans"/>
              <a:ea typeface="IBM Plex Sans"/>
              <a:cs typeface="IBM Plex Sans"/>
              <a:sym typeface="IBM Plex Sans"/>
            </a:endParaRPr>
          </a:p>
          <a:p>
            <a:pPr indent="0" lvl="0" marL="0" rtl="0" algn="ctr">
              <a:spcBef>
                <a:spcPts val="0"/>
              </a:spcBef>
              <a:spcAft>
                <a:spcPts val="0"/>
              </a:spcAft>
              <a:buNone/>
            </a:pPr>
            <a:r>
              <a:t/>
            </a:r>
            <a:endParaRPr>
              <a:solidFill>
                <a:schemeClr val="dk2"/>
              </a:solidFill>
              <a:latin typeface="IBM Plex Sans"/>
              <a:ea typeface="IBM Plex Sans"/>
              <a:cs typeface="IBM Plex Sans"/>
              <a:sym typeface="IBM Plex Sans"/>
            </a:endParaRPr>
          </a:p>
          <a:p>
            <a:pPr indent="0" lvl="0" marL="0" rtl="0" algn="ctr">
              <a:spcBef>
                <a:spcPts val="0"/>
              </a:spcBef>
              <a:spcAft>
                <a:spcPts val="0"/>
              </a:spcAft>
              <a:buNone/>
            </a:pPr>
            <a:r>
              <a:t/>
            </a:r>
            <a:endParaRPr>
              <a:solidFill>
                <a:schemeClr val="dk2"/>
              </a:solidFill>
              <a:latin typeface="IBM Plex Sans"/>
              <a:ea typeface="IBM Plex Sans"/>
              <a:cs typeface="IBM Plex Sans"/>
              <a:sym typeface="IBM Plex Sans"/>
            </a:endParaRPr>
          </a:p>
          <a:p>
            <a:pPr indent="0" lvl="0" marL="0" rtl="0" algn="ctr">
              <a:spcBef>
                <a:spcPts val="0"/>
              </a:spcBef>
              <a:spcAft>
                <a:spcPts val="0"/>
              </a:spcAft>
              <a:buNone/>
            </a:pPr>
            <a:r>
              <a:rPr b="1" lang="en">
                <a:solidFill>
                  <a:schemeClr val="dk2"/>
                </a:solidFill>
                <a:latin typeface="IBM Plex Sans"/>
                <a:ea typeface="IBM Plex Sans"/>
                <a:cs typeface="IBM Plex Sans"/>
                <a:sym typeface="IBM Plex Sans"/>
              </a:rPr>
              <a:t>Simplified:</a:t>
            </a:r>
            <a:r>
              <a:rPr lang="en">
                <a:solidFill>
                  <a:schemeClr val="dk2"/>
                </a:solidFill>
                <a:latin typeface="IBM Plex Sans"/>
                <a:ea typeface="IBM Plex Sans"/>
                <a:cs typeface="IBM Plex Sans"/>
                <a:sym typeface="IBM Plex Sans"/>
              </a:rPr>
              <a:t> (((360 / 6) * 4 ) * 100)</a:t>
            </a:r>
            <a:endParaRPr>
              <a:solidFill>
                <a:schemeClr val="dk2"/>
              </a:solidFill>
              <a:latin typeface="IBM Plex Sans"/>
              <a:ea typeface="IBM Plex Sans"/>
              <a:cs typeface="IBM Plex Sans"/>
              <a:sym typeface="IBM Plex Sans"/>
            </a:endParaRPr>
          </a:p>
          <a:p>
            <a:pPr indent="0" lvl="0" marL="0" rtl="0" algn="ctr">
              <a:spcBef>
                <a:spcPts val="0"/>
              </a:spcBef>
              <a:spcAft>
                <a:spcPts val="0"/>
              </a:spcAft>
              <a:buNone/>
            </a:pPr>
            <a:r>
              <a:t/>
            </a:r>
            <a:endParaRPr>
              <a:solidFill>
                <a:schemeClr val="dk2"/>
              </a:solidFill>
              <a:latin typeface="IBM Plex Sans"/>
              <a:ea typeface="IBM Plex Sans"/>
              <a:cs typeface="IBM Plex Sans"/>
              <a:sym typeface="IBM Plex Sans"/>
            </a:endParaRPr>
          </a:p>
          <a:p>
            <a:pPr indent="0" lvl="0" marL="0" rtl="0" algn="ctr">
              <a:spcBef>
                <a:spcPts val="0"/>
              </a:spcBef>
              <a:spcAft>
                <a:spcPts val="0"/>
              </a:spcAft>
              <a:buNone/>
            </a:pPr>
            <a:r>
              <a:t/>
            </a:r>
            <a:endParaRPr>
              <a:solidFill>
                <a:schemeClr val="dk2"/>
              </a:solidFill>
              <a:latin typeface="IBM Plex Sans"/>
              <a:ea typeface="IBM Plex Sans"/>
              <a:cs typeface="IBM Plex Sans"/>
              <a:sym typeface="IBM Plex Sans"/>
            </a:endParaRPr>
          </a:p>
          <a:p>
            <a:pPr indent="0" lvl="0" marL="0" rtl="0" algn="ctr">
              <a:spcBef>
                <a:spcPts val="0"/>
              </a:spcBef>
              <a:spcAft>
                <a:spcPts val="0"/>
              </a:spcAft>
              <a:buNone/>
            </a:pPr>
            <a:r>
              <a:t/>
            </a:r>
            <a:endParaRPr>
              <a:solidFill>
                <a:schemeClr val="dk2"/>
              </a:solidFill>
              <a:latin typeface="IBM Plex Sans"/>
              <a:ea typeface="IBM Plex Sans"/>
              <a:cs typeface="IBM Plex Sans"/>
              <a:sym typeface="IBM Plex Sans"/>
            </a:endParaRPr>
          </a:p>
          <a:p>
            <a:pPr indent="0" lvl="0" marL="0" rtl="0" algn="ctr">
              <a:spcBef>
                <a:spcPts val="0"/>
              </a:spcBef>
              <a:spcAft>
                <a:spcPts val="0"/>
              </a:spcAft>
              <a:buNone/>
            </a:pPr>
            <a:r>
              <a:rPr b="1" lang="en">
                <a:solidFill>
                  <a:schemeClr val="dk2"/>
                </a:solidFill>
                <a:latin typeface="IBM Plex Sans"/>
                <a:ea typeface="IBM Plex Sans"/>
                <a:cs typeface="IBM Plex Sans"/>
                <a:sym typeface="IBM Plex Sans"/>
              </a:rPr>
              <a:t>Answer: </a:t>
            </a:r>
            <a:r>
              <a:rPr lang="en">
                <a:solidFill>
                  <a:schemeClr val="dk2"/>
                </a:solidFill>
                <a:latin typeface="IBM Plex Sans"/>
                <a:ea typeface="IBM Plex Sans"/>
                <a:cs typeface="IBM Plex Sans"/>
                <a:sym typeface="IBM Plex Sans"/>
              </a:rPr>
              <a:t>24000</a:t>
            </a:r>
            <a:endParaRPr b="1">
              <a:solidFill>
                <a:schemeClr val="dk2"/>
              </a:solidFill>
              <a:latin typeface="IBM Plex Sans"/>
              <a:ea typeface="IBM Plex Sans"/>
              <a:cs typeface="IBM Plex Sans"/>
              <a:sym typeface="IBM Plex Sans"/>
            </a:endParaRPr>
          </a:p>
        </p:txBody>
      </p:sp>
      <p:sp>
        <p:nvSpPr>
          <p:cNvPr id="130" name="Google Shape;130;p24"/>
          <p:cNvSpPr/>
          <p:nvPr/>
        </p:nvSpPr>
        <p:spPr>
          <a:xfrm>
            <a:off x="6133850" y="1728010"/>
            <a:ext cx="243600" cy="481200"/>
          </a:xfrm>
          <a:prstGeom prst="downArrow">
            <a:avLst>
              <a:gd fmla="val 50000" name="adj1"/>
              <a:gd fmla="val 50000" name="adj2"/>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666666"/>
              </a:solidFill>
              <a:highlight>
                <a:srgbClr val="FFF2CC"/>
              </a:highlight>
              <a:latin typeface="IBM Plex Sans SemiBold"/>
              <a:ea typeface="IBM Plex Sans SemiBold"/>
              <a:cs typeface="IBM Plex Sans SemiBold"/>
              <a:sym typeface="IBM Plex Sans SemiBold"/>
            </a:endParaRPr>
          </a:p>
        </p:txBody>
      </p:sp>
      <p:sp>
        <p:nvSpPr>
          <p:cNvPr id="131" name="Google Shape;131;p24"/>
          <p:cNvSpPr/>
          <p:nvPr/>
        </p:nvSpPr>
        <p:spPr>
          <a:xfrm>
            <a:off x="6133850" y="2560574"/>
            <a:ext cx="243600" cy="481200"/>
          </a:xfrm>
          <a:prstGeom prst="downArrow">
            <a:avLst>
              <a:gd fmla="val 50000" name="adj1"/>
              <a:gd fmla="val 50000" name="adj2"/>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666666"/>
              </a:solidFill>
              <a:highlight>
                <a:srgbClr val="FFF2CC"/>
              </a:highlight>
              <a:latin typeface="IBM Plex Sans SemiBold"/>
              <a:ea typeface="IBM Plex Sans SemiBold"/>
              <a:cs typeface="IBM Plex Sans SemiBold"/>
              <a:sym typeface="IBM Plex Sans SemiBold"/>
            </a:endParaRPr>
          </a:p>
        </p:txBody>
      </p:sp>
      <p:sp>
        <p:nvSpPr>
          <p:cNvPr id="132" name="Google Shape;132;p24"/>
          <p:cNvSpPr txBox="1"/>
          <p:nvPr/>
        </p:nvSpPr>
        <p:spPr>
          <a:xfrm>
            <a:off x="6472625" y="1728010"/>
            <a:ext cx="923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IBM Plex Sans"/>
                <a:ea typeface="IBM Plex Sans"/>
                <a:cs typeface="IBM Plex Sans"/>
                <a:sym typeface="IBM Plex Sans"/>
              </a:rPr>
              <a:t>Regex</a:t>
            </a:r>
            <a:endParaRPr b="1">
              <a:solidFill>
                <a:schemeClr val="dk2"/>
              </a:solidFill>
              <a:latin typeface="IBM Plex Sans"/>
              <a:ea typeface="IBM Plex Sans"/>
              <a:cs typeface="IBM Plex Sans"/>
              <a:sym typeface="IBM Plex Sans"/>
            </a:endParaRPr>
          </a:p>
        </p:txBody>
      </p:sp>
      <p:sp>
        <p:nvSpPr>
          <p:cNvPr id="133" name="Google Shape;133;p24"/>
          <p:cNvSpPr txBox="1"/>
          <p:nvPr/>
        </p:nvSpPr>
        <p:spPr>
          <a:xfrm>
            <a:off x="6472625" y="2560574"/>
            <a:ext cx="923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IBM Plex Sans"/>
                <a:ea typeface="IBM Plex Sans"/>
                <a:cs typeface="IBM Plex Sans"/>
                <a:sym typeface="IBM Plex Sans"/>
              </a:rPr>
              <a:t>SymPy</a:t>
            </a:r>
            <a:endParaRPr b="1">
              <a:solidFill>
                <a:schemeClr val="dk2"/>
              </a:solidFill>
              <a:latin typeface="IBM Plex Sans"/>
              <a:ea typeface="IBM Plex Sans"/>
              <a:cs typeface="IBM Plex Sans"/>
              <a:sym typeface="IBM Plex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SzPts val="1800"/>
              <a:buChar char="●"/>
            </a:pPr>
            <a:r>
              <a:rPr lang="en"/>
              <a:t>“What is the answer” → “What is this question </a:t>
            </a:r>
            <a:r>
              <a:rPr i="1" lang="en"/>
              <a:t>really</a:t>
            </a:r>
            <a:r>
              <a:rPr lang="en"/>
              <a:t> asking”</a:t>
            </a:r>
            <a:endParaRPr/>
          </a:p>
          <a:p>
            <a:pPr indent="-342900" lvl="0" marL="457200" rtl="0" algn="l">
              <a:lnSpc>
                <a:spcPct val="150000"/>
              </a:lnSpc>
              <a:spcBef>
                <a:spcPts val="0"/>
              </a:spcBef>
              <a:spcAft>
                <a:spcPts val="0"/>
              </a:spcAft>
              <a:buSzPts val="1800"/>
              <a:buChar char="●"/>
            </a:pPr>
            <a:r>
              <a:rPr lang="en"/>
              <a:t>SymPy ‘conceptually’ changed this from a reasoning problem to a semantic parsing problem</a:t>
            </a:r>
            <a:endParaRPr/>
          </a:p>
          <a:p>
            <a:pPr indent="-317500" lvl="1" marL="914400" rtl="0" algn="l">
              <a:lnSpc>
                <a:spcPct val="150000"/>
              </a:lnSpc>
              <a:spcBef>
                <a:spcPts val="0"/>
              </a:spcBef>
              <a:spcAft>
                <a:spcPts val="0"/>
              </a:spcAft>
              <a:buSzPts val="1400"/>
              <a:buChar char="○"/>
            </a:pPr>
            <a:r>
              <a:rPr lang="en"/>
              <a:t>We didn’t know this at the time, but the properties of these problems are very different</a:t>
            </a:r>
            <a:endParaRPr/>
          </a:p>
        </p:txBody>
      </p:sp>
      <p:sp>
        <p:nvSpPr>
          <p:cNvPr id="139" name="Google Shape;139;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Literature: Change in Scope</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SzPts val="1800"/>
              <a:buChar char="●"/>
            </a:pPr>
            <a:r>
              <a:rPr lang="en"/>
              <a:t>20% better with symbolic solver approach in </a:t>
            </a:r>
            <a:r>
              <a:rPr lang="en" u="sng">
                <a:solidFill>
                  <a:schemeClr val="hlink"/>
                </a:solidFill>
                <a:hlinkClick r:id="rId3"/>
              </a:rPr>
              <a:t>He-Yueya et al. 2023</a:t>
            </a:r>
            <a:endParaRPr/>
          </a:p>
          <a:p>
            <a:pPr indent="-342900" lvl="0" marL="457200" rtl="0" algn="l">
              <a:lnSpc>
                <a:spcPct val="150000"/>
              </a:lnSpc>
              <a:spcBef>
                <a:spcPts val="0"/>
              </a:spcBef>
              <a:spcAft>
                <a:spcPts val="0"/>
              </a:spcAft>
              <a:buSzPts val="1800"/>
              <a:buChar char="●"/>
            </a:pPr>
            <a:r>
              <a:rPr lang="en" u="sng">
                <a:solidFill>
                  <a:schemeClr val="hlink"/>
                </a:solidFill>
                <a:hlinkClick r:id="rId4"/>
              </a:rPr>
              <a:t>Sprague et al. 2024</a:t>
            </a:r>
            <a:r>
              <a:rPr lang="en"/>
              <a:t>:</a:t>
            </a:r>
            <a:endParaRPr/>
          </a:p>
        </p:txBody>
      </p:sp>
      <p:sp>
        <p:nvSpPr>
          <p:cNvPr id="145" name="Google Shape;145;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Literature: Symbolic Solvers</a:t>
            </a:r>
            <a:endParaRPr/>
          </a:p>
        </p:txBody>
      </p:sp>
      <p:grpSp>
        <p:nvGrpSpPr>
          <p:cNvPr id="146" name="Google Shape;146;p26"/>
          <p:cNvGrpSpPr/>
          <p:nvPr/>
        </p:nvGrpSpPr>
        <p:grpSpPr>
          <a:xfrm>
            <a:off x="925227" y="2100660"/>
            <a:ext cx="7293557" cy="2601708"/>
            <a:chOff x="1759575" y="2526558"/>
            <a:chExt cx="5725376" cy="2042317"/>
          </a:xfrm>
        </p:grpSpPr>
        <p:pic>
          <p:nvPicPr>
            <p:cNvPr id="147" name="Google Shape;147;p26" title="Screenshot 2025-04-24 at 12.12.23 AM.png"/>
            <p:cNvPicPr preferRelativeResize="0"/>
            <p:nvPr/>
          </p:nvPicPr>
          <p:blipFill rotWithShape="1">
            <a:blip r:embed="rId5">
              <a:alphaModFix/>
            </a:blip>
            <a:srcRect b="0" l="1710" r="0" t="1835"/>
            <a:stretch/>
          </p:blipFill>
          <p:spPr>
            <a:xfrm>
              <a:off x="1759575" y="2711450"/>
              <a:ext cx="5725375" cy="1857425"/>
            </a:xfrm>
            <a:prstGeom prst="rect">
              <a:avLst/>
            </a:prstGeom>
            <a:noFill/>
            <a:ln>
              <a:noFill/>
            </a:ln>
          </p:spPr>
        </p:pic>
        <p:pic>
          <p:nvPicPr>
            <p:cNvPr id="148" name="Google Shape;148;p26" title="Screenshot 2025-04-24 at 12.12.42 AM.png"/>
            <p:cNvPicPr preferRelativeResize="0"/>
            <p:nvPr/>
          </p:nvPicPr>
          <p:blipFill rotWithShape="1">
            <a:blip r:embed="rId6">
              <a:alphaModFix/>
            </a:blip>
            <a:srcRect b="10668" l="2281" r="5356" t="33034"/>
            <a:stretch/>
          </p:blipFill>
          <p:spPr>
            <a:xfrm>
              <a:off x="1759575" y="2526558"/>
              <a:ext cx="5725376" cy="172192"/>
            </a:xfrm>
            <a:prstGeom prst="rect">
              <a:avLst/>
            </a:prstGeom>
            <a:noFill/>
            <a:ln>
              <a:noFill/>
            </a:ln>
          </p:spPr>
        </p:pic>
      </p:gr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Unsloth: Training Process and Implementation</a:t>
            </a:r>
            <a:endParaRPr/>
          </a:p>
        </p:txBody>
      </p:sp>
      <p:sp>
        <p:nvSpPr>
          <p:cNvPr id="154" name="Google Shape;154;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Data Loading: </a:t>
            </a:r>
            <a:r>
              <a:rPr lang="en"/>
              <a:t>SAT-style math problems from CSV</a:t>
            </a:r>
            <a:endParaRPr/>
          </a:p>
          <a:p>
            <a:pPr indent="-342900" lvl="0" marL="457200" rtl="0" algn="l">
              <a:spcBef>
                <a:spcPts val="0"/>
              </a:spcBef>
              <a:spcAft>
                <a:spcPts val="0"/>
              </a:spcAft>
              <a:buSzPts val="1800"/>
              <a:buChar char="●"/>
            </a:pPr>
            <a:r>
              <a:rPr lang="en"/>
              <a:t>Custom prompt format:</a:t>
            </a:r>
            <a:endParaRPr/>
          </a:p>
          <a:p>
            <a:pPr indent="-317500" lvl="1" marL="914400" rtl="0" algn="l">
              <a:spcBef>
                <a:spcPts val="0"/>
              </a:spcBef>
              <a:spcAft>
                <a:spcPts val="0"/>
              </a:spcAft>
              <a:buSzPts val="1400"/>
              <a:buChar char="○"/>
            </a:pPr>
            <a:r>
              <a:rPr lang="en"/>
              <a:t>### Math Word Problem: </a:t>
            </a:r>
            <a:br>
              <a:rPr lang="en"/>
            </a:br>
            <a:r>
              <a:rPr lang="en"/>
              <a:t>{}</a:t>
            </a:r>
            <a:br>
              <a:rPr lang="en"/>
            </a:br>
            <a:r>
              <a:rPr lang="en"/>
              <a:t>### Extract the formula used to solve it:</a:t>
            </a:r>
            <a:br>
              <a:rPr lang="en"/>
            </a:br>
            <a:r>
              <a:rPr lang="en"/>
              <a:t>{}</a:t>
            </a:r>
            <a:endParaRPr/>
          </a:p>
          <a:p>
            <a:pPr indent="-342900" lvl="0" marL="457200" rtl="0" algn="l">
              <a:spcBef>
                <a:spcPts val="0"/>
              </a:spcBef>
              <a:spcAft>
                <a:spcPts val="0"/>
              </a:spcAft>
              <a:buSzPts val="1800"/>
              <a:buChar char="●"/>
            </a:pPr>
            <a:r>
              <a:rPr lang="en"/>
              <a:t>Tokenized up to 2048 tokens with truncation</a:t>
            </a:r>
            <a:endParaRPr/>
          </a:p>
          <a:p>
            <a:pPr indent="-317500" lvl="1" marL="914400" rtl="0" algn="l">
              <a:spcBef>
                <a:spcPts val="0"/>
              </a:spcBef>
              <a:spcAft>
                <a:spcPts val="0"/>
              </a:spcAft>
              <a:buSzPts val="1400"/>
              <a:buChar char="○"/>
            </a:pPr>
            <a:r>
              <a:rPr lang="en"/>
              <a:t>Training takes too long with more than 2048 tokens</a:t>
            </a:r>
            <a:endParaRPr/>
          </a:p>
          <a:p>
            <a:pPr indent="-317500" lvl="1" marL="914400" rtl="0" algn="l">
              <a:spcBef>
                <a:spcPts val="0"/>
              </a:spcBef>
              <a:spcAft>
                <a:spcPts val="0"/>
              </a:spcAft>
              <a:buSzPts val="1400"/>
              <a:buChar char="○"/>
            </a:pPr>
            <a:r>
              <a:rPr lang="en"/>
              <a:t>Most of our data does not exceed this number of tokens</a:t>
            </a:r>
            <a:endParaRPr/>
          </a:p>
          <a:p>
            <a:pPr indent="-342900" lvl="0" marL="457200" rtl="0" algn="l">
              <a:spcBef>
                <a:spcPts val="0"/>
              </a:spcBef>
              <a:spcAft>
                <a:spcPts val="0"/>
              </a:spcAft>
              <a:buSzPts val="1800"/>
              <a:buChar char="●"/>
            </a:pPr>
            <a:r>
              <a:rPr lang="en"/>
              <a:t>3 epochs, logging every 10 steps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Unsloth: Results</a:t>
            </a:r>
            <a:endParaRPr/>
          </a:p>
        </p:txBody>
      </p:sp>
      <p:sp>
        <p:nvSpPr>
          <p:cNvPr id="160" name="Google Shape;160;p28"/>
          <p:cNvSpPr txBox="1"/>
          <p:nvPr>
            <p:ph idx="1" type="body"/>
          </p:nvPr>
        </p:nvSpPr>
        <p:spPr>
          <a:xfrm>
            <a:off x="311700" y="1152475"/>
            <a:ext cx="4587600" cy="3837900"/>
          </a:xfrm>
          <a:prstGeom prst="rect">
            <a:avLst/>
          </a:prstGeom>
        </p:spPr>
        <p:txBody>
          <a:bodyPr anchorCtr="0" anchor="t" bIns="91425" lIns="91425" spcFirstLastPara="1" rIns="91425" wrap="square" tIns="91425">
            <a:normAutofit/>
          </a:bodyPr>
          <a:lstStyle/>
          <a:p>
            <a:pPr indent="-336550" lvl="0" marL="457200" rtl="0" algn="l">
              <a:lnSpc>
                <a:spcPct val="140000"/>
              </a:lnSpc>
              <a:spcBef>
                <a:spcPts val="0"/>
              </a:spcBef>
              <a:spcAft>
                <a:spcPts val="0"/>
              </a:spcAft>
              <a:buSzPts val="1700"/>
              <a:buChar char="●"/>
            </a:pPr>
            <a:r>
              <a:rPr lang="en" sz="1700"/>
              <a:t>Reasonable success on single-step problems</a:t>
            </a:r>
            <a:endParaRPr sz="1700"/>
          </a:p>
          <a:p>
            <a:pPr indent="-336550" lvl="0" marL="457200" rtl="0" algn="l">
              <a:lnSpc>
                <a:spcPct val="140000"/>
              </a:lnSpc>
              <a:spcBef>
                <a:spcPts val="0"/>
              </a:spcBef>
              <a:spcAft>
                <a:spcPts val="0"/>
              </a:spcAft>
              <a:buSzPts val="1700"/>
              <a:buChar char="●"/>
            </a:pPr>
            <a:r>
              <a:rPr lang="en" sz="1700"/>
              <a:t>Model frequently hallucinated or repeated formula elements</a:t>
            </a:r>
            <a:endParaRPr sz="1700"/>
          </a:p>
          <a:p>
            <a:pPr indent="-317500" lvl="1" marL="914400" rtl="0" algn="l">
              <a:lnSpc>
                <a:spcPct val="140000"/>
              </a:lnSpc>
              <a:spcBef>
                <a:spcPts val="0"/>
              </a:spcBef>
              <a:spcAft>
                <a:spcPts val="0"/>
              </a:spcAft>
              <a:buSzPts val="1400"/>
              <a:buChar char="○"/>
            </a:pPr>
            <a:r>
              <a:rPr lang="en"/>
              <a:t>divide(36, add(multiply(multiply… </a:t>
            </a:r>
            <a:endParaRPr/>
          </a:p>
          <a:p>
            <a:pPr indent="-342900" lvl="0" marL="457200" rtl="0" algn="l">
              <a:lnSpc>
                <a:spcPct val="140000"/>
              </a:lnSpc>
              <a:spcBef>
                <a:spcPts val="0"/>
              </a:spcBef>
              <a:spcAft>
                <a:spcPts val="0"/>
              </a:spcAft>
              <a:buSzPts val="1800"/>
              <a:buChar char="●"/>
            </a:pPr>
            <a:r>
              <a:rPr lang="en"/>
              <a:t>Metrics:</a:t>
            </a:r>
            <a:endParaRPr/>
          </a:p>
          <a:p>
            <a:pPr indent="-317500" lvl="1" marL="914400" rtl="0" algn="l">
              <a:lnSpc>
                <a:spcPct val="140000"/>
              </a:lnSpc>
              <a:spcBef>
                <a:spcPts val="0"/>
              </a:spcBef>
              <a:spcAft>
                <a:spcPts val="0"/>
              </a:spcAft>
              <a:buSzPts val="1400"/>
              <a:buChar char="○"/>
            </a:pPr>
            <a:r>
              <a:rPr lang="en"/>
              <a:t>High average loss (~1.0 across 10k steps)</a:t>
            </a:r>
            <a:endParaRPr/>
          </a:p>
          <a:p>
            <a:pPr indent="-317500" lvl="2" marL="1371600" rtl="0" algn="l">
              <a:lnSpc>
                <a:spcPct val="140000"/>
              </a:lnSpc>
              <a:spcBef>
                <a:spcPts val="0"/>
              </a:spcBef>
              <a:spcAft>
                <a:spcPts val="0"/>
              </a:spcAft>
              <a:buSzPts val="1400"/>
              <a:buChar char="■"/>
            </a:pPr>
            <a:r>
              <a:rPr lang="en"/>
              <a:t>Indicates optimization difficulty</a:t>
            </a:r>
            <a:endParaRPr/>
          </a:p>
          <a:p>
            <a:pPr indent="-317500" lvl="1" marL="914400" rtl="0" algn="l">
              <a:lnSpc>
                <a:spcPct val="140000"/>
              </a:lnSpc>
              <a:spcBef>
                <a:spcPts val="0"/>
              </a:spcBef>
              <a:spcAft>
                <a:spcPts val="0"/>
              </a:spcAft>
              <a:buSzPts val="1400"/>
              <a:buChar char="○"/>
            </a:pPr>
            <a:r>
              <a:rPr lang="en"/>
              <a:t>Levenshtein score of ~0.5</a:t>
            </a:r>
            <a:endParaRPr/>
          </a:p>
          <a:p>
            <a:pPr indent="-317500" lvl="1" marL="914400" rtl="0" algn="l">
              <a:lnSpc>
                <a:spcPct val="140000"/>
              </a:lnSpc>
              <a:spcBef>
                <a:spcPts val="0"/>
              </a:spcBef>
              <a:spcAft>
                <a:spcPts val="0"/>
              </a:spcAft>
              <a:buSzPts val="1400"/>
              <a:buChar char="○"/>
            </a:pPr>
            <a:r>
              <a:rPr lang="en"/>
              <a:t>49</a:t>
            </a:r>
            <a:r>
              <a:rPr lang="en"/>
              <a:t>% accuracy on test set</a:t>
            </a:r>
            <a:endParaRPr/>
          </a:p>
        </p:txBody>
      </p:sp>
      <p:pic>
        <p:nvPicPr>
          <p:cNvPr id="161" name="Google Shape;161;p28" title="Chart"/>
          <p:cNvPicPr preferRelativeResize="0"/>
          <p:nvPr/>
        </p:nvPicPr>
        <p:blipFill>
          <a:blip r:embed="rId3">
            <a:alphaModFix/>
          </a:blip>
          <a:stretch>
            <a:fillRect/>
          </a:stretch>
        </p:blipFill>
        <p:spPr>
          <a:xfrm>
            <a:off x="4803550" y="1152475"/>
            <a:ext cx="4028751" cy="249109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9"/>
          <p:cNvSpPr txBox="1"/>
          <p:nvPr>
            <p:ph idx="1" type="body"/>
          </p:nvPr>
        </p:nvSpPr>
        <p:spPr>
          <a:xfrm>
            <a:off x="311700" y="1632775"/>
            <a:ext cx="3999900" cy="26685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a:t>Quick to prototype</a:t>
            </a:r>
            <a:endParaRPr/>
          </a:p>
          <a:p>
            <a:pPr indent="-304800" lvl="1" marL="914400" rtl="0" algn="l">
              <a:spcBef>
                <a:spcPts val="0"/>
              </a:spcBef>
              <a:spcAft>
                <a:spcPts val="0"/>
              </a:spcAft>
              <a:buSzPts val="1200"/>
              <a:buChar char="○"/>
            </a:pPr>
            <a:r>
              <a:rPr lang="en"/>
              <a:t>Many different models to try</a:t>
            </a:r>
            <a:endParaRPr/>
          </a:p>
          <a:p>
            <a:pPr indent="-304800" lvl="1" marL="914400" rtl="0" algn="l">
              <a:spcBef>
                <a:spcPts val="0"/>
              </a:spcBef>
              <a:spcAft>
                <a:spcPts val="0"/>
              </a:spcAft>
              <a:buSzPts val="1200"/>
              <a:buChar char="○"/>
            </a:pPr>
            <a:r>
              <a:rPr lang="en"/>
              <a:t>Baselines provided by the Unsloth Team</a:t>
            </a:r>
            <a:endParaRPr/>
          </a:p>
        </p:txBody>
      </p:sp>
      <p:sp>
        <p:nvSpPr>
          <p:cNvPr id="167" name="Google Shape;167;p29"/>
          <p:cNvSpPr txBox="1"/>
          <p:nvPr>
            <p:ph idx="2" type="body"/>
          </p:nvPr>
        </p:nvSpPr>
        <p:spPr>
          <a:xfrm>
            <a:off x="4832400" y="1632775"/>
            <a:ext cx="3999900" cy="2955900"/>
          </a:xfrm>
          <a:prstGeom prst="rect">
            <a:avLst/>
          </a:prstGeom>
        </p:spPr>
        <p:txBody>
          <a:bodyPr anchorCtr="0" anchor="t" bIns="91425" lIns="91425" spcFirstLastPara="1" rIns="91425" wrap="square" tIns="91425">
            <a:normAutofit lnSpcReduction="20000"/>
          </a:bodyPr>
          <a:lstStyle/>
          <a:p>
            <a:pPr indent="-317500" lvl="0" marL="457200" rtl="0" algn="l">
              <a:spcBef>
                <a:spcPts val="0"/>
              </a:spcBef>
              <a:spcAft>
                <a:spcPts val="0"/>
              </a:spcAft>
              <a:buSzPts val="1400"/>
              <a:buChar char="●"/>
            </a:pPr>
            <a:r>
              <a:rPr lang="en"/>
              <a:t>Even the smallest models are huge - with limited data it is fairly difficult to not underfit or overfit.</a:t>
            </a:r>
            <a:endParaRPr/>
          </a:p>
          <a:p>
            <a:pPr indent="-304800" lvl="1" marL="914400" rtl="0" algn="l">
              <a:spcBef>
                <a:spcPts val="0"/>
              </a:spcBef>
              <a:spcAft>
                <a:spcPts val="0"/>
              </a:spcAft>
              <a:buSzPts val="1200"/>
              <a:buChar char="○"/>
            </a:pPr>
            <a:r>
              <a:rPr lang="en"/>
              <a:t>Repetition/hallucination (most likely underfitting)</a:t>
            </a:r>
            <a:endParaRPr/>
          </a:p>
          <a:p>
            <a:pPr indent="-304800" lvl="1" marL="914400" rtl="0" algn="l">
              <a:spcBef>
                <a:spcPts val="0"/>
              </a:spcBef>
              <a:spcAft>
                <a:spcPts val="0"/>
              </a:spcAft>
              <a:buSzPts val="1200"/>
              <a:buChar char="○"/>
            </a:pPr>
            <a:r>
              <a:rPr lang="en"/>
              <a:t>Inability to reliably generalize across problem types</a:t>
            </a:r>
            <a:endParaRPr/>
          </a:p>
          <a:p>
            <a:pPr indent="-317500" lvl="0" marL="457200" rtl="0" algn="l">
              <a:spcBef>
                <a:spcPts val="0"/>
              </a:spcBef>
              <a:spcAft>
                <a:spcPts val="0"/>
              </a:spcAft>
              <a:buSzPts val="1400"/>
              <a:buChar char="●"/>
            </a:pPr>
            <a:r>
              <a:rPr lang="en"/>
              <a:t>Very long training time, heavily resource intensive</a:t>
            </a:r>
            <a:endParaRPr/>
          </a:p>
          <a:p>
            <a:pPr indent="-304800" lvl="1" marL="914400" rtl="0" algn="l">
              <a:spcBef>
                <a:spcPts val="0"/>
              </a:spcBef>
              <a:spcAft>
                <a:spcPts val="0"/>
              </a:spcAft>
              <a:buSzPts val="1200"/>
              <a:buChar char="○"/>
            </a:pPr>
            <a:r>
              <a:rPr lang="en"/>
              <a:t>Multiple hours to see anything at all (roughly 1 step/s, 10k+ steps usually needed)</a:t>
            </a:r>
            <a:endParaRPr/>
          </a:p>
          <a:p>
            <a:pPr indent="-317500" lvl="0" marL="457200" rtl="0" algn="l">
              <a:spcBef>
                <a:spcPts val="0"/>
              </a:spcBef>
              <a:spcAft>
                <a:spcPts val="0"/>
              </a:spcAft>
              <a:buSzPts val="1400"/>
              <a:buChar char="●"/>
            </a:pPr>
            <a:r>
              <a:rPr lang="en"/>
              <a:t>These challenges motivated further experimentation with other models</a:t>
            </a:r>
            <a:endParaRPr/>
          </a:p>
        </p:txBody>
      </p:sp>
      <p:sp>
        <p:nvSpPr>
          <p:cNvPr id="168" name="Google Shape;168;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Unsloth: Reflection</a:t>
            </a:r>
            <a:endParaRPr/>
          </a:p>
        </p:txBody>
      </p:sp>
      <p:sp>
        <p:nvSpPr>
          <p:cNvPr id="169" name="Google Shape;169;p29"/>
          <p:cNvSpPr/>
          <p:nvPr/>
        </p:nvSpPr>
        <p:spPr>
          <a:xfrm>
            <a:off x="311700" y="1152475"/>
            <a:ext cx="3999900" cy="4803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lt2"/>
                </a:solidFill>
                <a:latin typeface="IBM Plex Sans SemiBold"/>
                <a:ea typeface="IBM Plex Sans SemiBold"/>
                <a:cs typeface="IBM Plex Sans SemiBold"/>
                <a:sym typeface="IBM Plex Sans SemiBold"/>
              </a:rPr>
              <a:t>Strengths</a:t>
            </a:r>
            <a:endParaRPr sz="1800">
              <a:solidFill>
                <a:schemeClr val="lt2"/>
              </a:solidFill>
              <a:latin typeface="IBM Plex Sans SemiBold"/>
              <a:ea typeface="IBM Plex Sans SemiBold"/>
              <a:cs typeface="IBM Plex Sans SemiBold"/>
              <a:sym typeface="IBM Plex Sans SemiBold"/>
            </a:endParaRPr>
          </a:p>
        </p:txBody>
      </p:sp>
      <p:sp>
        <p:nvSpPr>
          <p:cNvPr id="170" name="Google Shape;170;p29"/>
          <p:cNvSpPr/>
          <p:nvPr/>
        </p:nvSpPr>
        <p:spPr>
          <a:xfrm>
            <a:off x="4832400" y="1152475"/>
            <a:ext cx="3999900" cy="4803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lt2"/>
                </a:solidFill>
                <a:latin typeface="IBM Plex Sans SemiBold"/>
                <a:ea typeface="IBM Plex Sans SemiBold"/>
                <a:cs typeface="IBM Plex Sans SemiBold"/>
                <a:sym typeface="IBM Plex Sans SemiBold"/>
              </a:rPr>
              <a:t>Limitations</a:t>
            </a:r>
            <a:endParaRPr sz="1800">
              <a:solidFill>
                <a:schemeClr val="lt2"/>
              </a:solidFill>
              <a:latin typeface="IBM Plex Sans SemiBold"/>
              <a:ea typeface="IBM Plex Sans SemiBold"/>
              <a:cs typeface="IBM Plex Sans SemiBold"/>
              <a:sym typeface="IBM Plex Sans SemiBo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Transformer: Overview and Motivations for Switching</a:t>
            </a:r>
            <a:endParaRPr/>
          </a:p>
        </p:txBody>
      </p:sp>
      <p:sp>
        <p:nvSpPr>
          <p:cNvPr id="176" name="Google Shape;176;p30"/>
          <p:cNvSpPr txBox="1"/>
          <p:nvPr>
            <p:ph idx="1" type="body"/>
          </p:nvPr>
        </p:nvSpPr>
        <p:spPr>
          <a:xfrm>
            <a:off x="311700" y="1152475"/>
            <a:ext cx="8311500" cy="34164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SzPts val="1800"/>
              <a:buChar char="●"/>
            </a:pPr>
            <a:r>
              <a:rPr lang="en"/>
              <a:t>Strong benchmarks in NLP and text-to-text tasks</a:t>
            </a:r>
            <a:endParaRPr/>
          </a:p>
          <a:p>
            <a:pPr indent="-317500" lvl="1" marL="914400" rtl="0" algn="l">
              <a:lnSpc>
                <a:spcPct val="150000"/>
              </a:lnSpc>
              <a:spcBef>
                <a:spcPts val="0"/>
              </a:spcBef>
              <a:spcAft>
                <a:spcPts val="0"/>
              </a:spcAft>
              <a:buSzPts val="1400"/>
              <a:buChar char="○"/>
            </a:pPr>
            <a:r>
              <a:rPr lang="en"/>
              <a:t>Significantly outperform non-transformer NLP </a:t>
            </a:r>
            <a:r>
              <a:rPr lang="en"/>
              <a:t>models</a:t>
            </a:r>
            <a:r>
              <a:rPr lang="en"/>
              <a:t> like LSTM or RNN</a:t>
            </a:r>
            <a:endParaRPr/>
          </a:p>
          <a:p>
            <a:pPr indent="-317500" lvl="1" marL="914400" rtl="0" algn="l">
              <a:lnSpc>
                <a:spcPct val="150000"/>
              </a:lnSpc>
              <a:spcBef>
                <a:spcPts val="0"/>
              </a:spcBef>
              <a:spcAft>
                <a:spcPts val="0"/>
              </a:spcAft>
              <a:buSzPts val="1400"/>
              <a:buChar char="○"/>
            </a:pPr>
            <a:r>
              <a:rPr lang="en"/>
              <a:t>More lightweight when compared to Llama 3, with better efficiency on shorter tasks</a:t>
            </a:r>
            <a:endParaRPr/>
          </a:p>
          <a:p>
            <a:pPr indent="-317500" lvl="2" marL="1371600" rtl="0" algn="l">
              <a:lnSpc>
                <a:spcPct val="150000"/>
              </a:lnSpc>
              <a:spcBef>
                <a:spcPts val="0"/>
              </a:spcBef>
              <a:spcAft>
                <a:spcPts val="0"/>
              </a:spcAft>
              <a:buSzPts val="1400"/>
              <a:buChar char="■"/>
            </a:pPr>
            <a:r>
              <a:rPr lang="en"/>
              <a:t>Transformers scale computations with the square of sequence length, but our data is fairly short and light</a:t>
            </a:r>
            <a:endParaRPr/>
          </a:p>
          <a:p>
            <a:pPr indent="-317500" lvl="2" marL="1371600" rtl="0" algn="l">
              <a:lnSpc>
                <a:spcPct val="150000"/>
              </a:lnSpc>
              <a:spcBef>
                <a:spcPts val="0"/>
              </a:spcBef>
              <a:spcAft>
                <a:spcPts val="0"/>
              </a:spcAft>
              <a:buSzPts val="1400"/>
              <a:buChar char="■"/>
            </a:pPr>
            <a:r>
              <a:rPr lang="en"/>
              <a:t>Trains to convergence much faster, at least for our task</a:t>
            </a:r>
            <a:endParaRPr/>
          </a:p>
          <a:p>
            <a:pPr indent="-342900" lvl="0" marL="457200" rtl="0" algn="l">
              <a:lnSpc>
                <a:spcPct val="150000"/>
              </a:lnSpc>
              <a:spcBef>
                <a:spcPts val="0"/>
              </a:spcBef>
              <a:spcAft>
                <a:spcPts val="0"/>
              </a:spcAft>
              <a:buSzPts val="1800"/>
              <a:buChar char="●"/>
            </a:pPr>
            <a:r>
              <a:rPr lang="en"/>
              <a:t>Better integration with downstream symbolic tools like SymPy</a:t>
            </a:r>
            <a:endParaRPr/>
          </a:p>
          <a:p>
            <a:pPr indent="-317500" lvl="1" marL="914400" rtl="0" algn="l">
              <a:lnSpc>
                <a:spcPct val="150000"/>
              </a:lnSpc>
              <a:spcBef>
                <a:spcPts val="0"/>
              </a:spcBef>
              <a:spcAft>
                <a:spcPts val="0"/>
              </a:spcAft>
              <a:buSzPts val="1400"/>
              <a:buChar char="○"/>
            </a:pPr>
            <a:r>
              <a:rPr lang="en"/>
              <a:t>More optimized to specific NLP tasks, whereas Llama is more broad and conversational</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Literature: To CoT or not to CoT” (</a:t>
            </a:r>
            <a:r>
              <a:rPr lang="en" u="sng">
                <a:solidFill>
                  <a:schemeClr val="hlink"/>
                </a:solidFill>
                <a:hlinkClick r:id="rId3"/>
              </a:rPr>
              <a:t>Sprague et al. 2024</a:t>
            </a:r>
            <a:r>
              <a:rPr lang="en"/>
              <a:t>)</a:t>
            </a:r>
            <a:endParaRPr/>
          </a:p>
        </p:txBody>
      </p:sp>
      <p:sp>
        <p:nvSpPr>
          <p:cNvPr id="182" name="Google Shape;182;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SzPts val="1800"/>
              <a:buChar char="●"/>
            </a:pPr>
            <a:r>
              <a:rPr lang="en"/>
              <a:t>Math problems have two steps</a:t>
            </a:r>
            <a:endParaRPr/>
          </a:p>
          <a:p>
            <a:pPr indent="-317500" lvl="1" marL="914400" rtl="0" algn="l">
              <a:lnSpc>
                <a:spcPct val="150000"/>
              </a:lnSpc>
              <a:spcBef>
                <a:spcPts val="0"/>
              </a:spcBef>
              <a:spcAft>
                <a:spcPts val="0"/>
              </a:spcAft>
              <a:buSzPts val="1400"/>
              <a:buChar char="○"/>
            </a:pPr>
            <a:r>
              <a:rPr lang="en"/>
              <a:t>1 - Planning: parsing a problem into equations</a:t>
            </a:r>
            <a:endParaRPr/>
          </a:p>
          <a:p>
            <a:pPr indent="-317500" lvl="1" marL="914400" rtl="0" algn="l">
              <a:lnSpc>
                <a:spcPct val="150000"/>
              </a:lnSpc>
              <a:spcBef>
                <a:spcPts val="0"/>
              </a:spcBef>
              <a:spcAft>
                <a:spcPts val="0"/>
              </a:spcAft>
              <a:buSzPts val="1400"/>
              <a:buChar char="○"/>
            </a:pPr>
            <a:r>
              <a:rPr lang="en"/>
              <a:t>2 - Execution: intermediate outputs build to a solution</a:t>
            </a:r>
            <a:endParaRPr/>
          </a:p>
          <a:p>
            <a:pPr indent="-342900" lvl="0" marL="457200" rtl="0" algn="l">
              <a:lnSpc>
                <a:spcPct val="150000"/>
              </a:lnSpc>
              <a:spcBef>
                <a:spcPts val="0"/>
              </a:spcBef>
              <a:spcAft>
                <a:spcPts val="0"/>
              </a:spcAft>
              <a:buSzPts val="1800"/>
              <a:buChar char="●"/>
            </a:pPr>
            <a:r>
              <a:rPr lang="en"/>
              <a:t>“Finding 2: CoT primarily helps with the execution steps that performs computation and symbolic manipulation, but falls short of what LLMs with tool augmentation can do.”</a:t>
            </a:r>
            <a:endParaRPr/>
          </a:p>
          <a:p>
            <a:pPr indent="-317500" lvl="1" marL="914400" rtl="0" algn="l">
              <a:lnSpc>
                <a:spcPct val="150000"/>
              </a:lnSpc>
              <a:spcBef>
                <a:spcPts val="0"/>
              </a:spcBef>
              <a:spcAft>
                <a:spcPts val="0"/>
              </a:spcAft>
              <a:buSzPts val="1400"/>
              <a:buChar char="○"/>
            </a:pPr>
            <a:r>
              <a:rPr lang="en"/>
              <a:t>Why move away from CoT?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Setup: Problem Definition</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goal is to optimize Natural Language Processing models to perform well on standardized test practice (SAT, ACT, etc.)</a:t>
            </a:r>
            <a:endParaRPr/>
          </a:p>
          <a:p>
            <a:pPr indent="-317500" lvl="1" marL="914400" rtl="0" algn="l">
              <a:spcBef>
                <a:spcPts val="0"/>
              </a:spcBef>
              <a:spcAft>
                <a:spcPts val="0"/>
              </a:spcAft>
              <a:buSzPts val="1400"/>
              <a:buChar char="○"/>
            </a:pPr>
            <a:r>
              <a:rPr lang="en"/>
              <a:t>Model to get answer first</a:t>
            </a:r>
            <a:endParaRPr/>
          </a:p>
          <a:p>
            <a:pPr indent="-317500" lvl="1" marL="914400" rtl="0" algn="l">
              <a:spcBef>
                <a:spcPts val="0"/>
              </a:spcBef>
              <a:spcAft>
                <a:spcPts val="0"/>
              </a:spcAft>
              <a:buSzPts val="1400"/>
              <a:buChar char="○"/>
            </a:pPr>
            <a:r>
              <a:rPr lang="en"/>
              <a:t>Expand to reasoning later</a:t>
            </a:r>
            <a:endParaRPr/>
          </a:p>
          <a:p>
            <a:pPr indent="-342900" lvl="0" marL="457200" rtl="0" algn="l">
              <a:spcBef>
                <a:spcPts val="0"/>
              </a:spcBef>
              <a:spcAft>
                <a:spcPts val="0"/>
              </a:spcAft>
              <a:buSzPts val="1800"/>
              <a:buChar char="●"/>
            </a:pPr>
            <a:r>
              <a:rPr lang="en"/>
              <a:t>Many students struggle with standardized test preparation. We seek to build a first step towards a reasoning model that can help</a:t>
            </a:r>
            <a:endParaRPr/>
          </a:p>
          <a:p>
            <a:pPr indent="-317500" lvl="1" marL="914400" rtl="0" algn="l">
              <a:spcBef>
                <a:spcPts val="0"/>
              </a:spcBef>
              <a:spcAft>
                <a:spcPts val="0"/>
              </a:spcAft>
              <a:buSzPts val="1400"/>
              <a:buChar char="○"/>
            </a:pPr>
            <a:r>
              <a:rPr lang="en"/>
              <a:t>Focused on outputting the correct answer</a:t>
            </a:r>
            <a:endParaRPr/>
          </a:p>
          <a:p>
            <a:pPr indent="-342900" lvl="0" marL="457200" rtl="0" algn="l">
              <a:spcBef>
                <a:spcPts val="0"/>
              </a:spcBef>
              <a:spcAft>
                <a:spcPts val="0"/>
              </a:spcAft>
              <a:buSzPts val="1800"/>
              <a:buChar char="●"/>
            </a:pPr>
            <a:r>
              <a:rPr lang="en"/>
              <a:t>Success measured by scoring on question banks</a:t>
            </a:r>
            <a:endParaRPr/>
          </a:p>
          <a:p>
            <a:pPr indent="-317500" lvl="1" marL="914400" rtl="0" algn="l">
              <a:spcBef>
                <a:spcPts val="0"/>
              </a:spcBef>
              <a:spcAft>
                <a:spcPts val="0"/>
              </a:spcAft>
              <a:buSzPts val="1400"/>
              <a:buChar char="○"/>
            </a:pPr>
            <a:r>
              <a:rPr lang="en"/>
              <a:t>Normalized Levenshtein Distance</a:t>
            </a:r>
            <a:endParaRPr/>
          </a:p>
          <a:p>
            <a:pPr indent="-317500" lvl="1" marL="914400" rtl="0" algn="l">
              <a:spcBef>
                <a:spcPts val="0"/>
              </a:spcBef>
              <a:spcAft>
                <a:spcPts val="0"/>
              </a:spcAft>
              <a:buSzPts val="1400"/>
              <a:buChar char="○"/>
            </a:pPr>
            <a:r>
              <a:rPr lang="en"/>
              <a:t>Raw Accuracy</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Literature: Model Size</a:t>
            </a:r>
            <a:endParaRPr/>
          </a:p>
        </p:txBody>
      </p:sp>
      <p:sp>
        <p:nvSpPr>
          <p:cNvPr id="188" name="Google Shape;188;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SzPts val="1800"/>
              <a:buChar char="●"/>
            </a:pPr>
            <a:r>
              <a:rPr lang="en"/>
              <a:t>CoT accuracy increases in larger models (</a:t>
            </a:r>
            <a:r>
              <a:rPr lang="en" u="sng">
                <a:solidFill>
                  <a:schemeClr val="hlink"/>
                </a:solidFill>
                <a:hlinkClick r:id="rId3"/>
              </a:rPr>
              <a:t>Kojima and Gu, 2022</a:t>
            </a:r>
            <a:r>
              <a:rPr lang="en"/>
              <a:t>)</a:t>
            </a:r>
            <a:endParaRPr/>
          </a:p>
          <a:p>
            <a:pPr indent="-342900" lvl="0" marL="457200" rtl="0" algn="l">
              <a:lnSpc>
                <a:spcPct val="150000"/>
              </a:lnSpc>
              <a:spcBef>
                <a:spcPts val="0"/>
              </a:spcBef>
              <a:spcAft>
                <a:spcPts val="0"/>
              </a:spcAft>
              <a:buSzPts val="1800"/>
              <a:buChar char="●"/>
            </a:pPr>
            <a:r>
              <a:rPr lang="en"/>
              <a:t>Previous Model: Llama3 ~8B</a:t>
            </a:r>
            <a:endParaRPr/>
          </a:p>
        </p:txBody>
      </p:sp>
      <p:pic>
        <p:nvPicPr>
          <p:cNvPr id="189" name="Google Shape;189;p32"/>
          <p:cNvPicPr preferRelativeResize="0"/>
          <p:nvPr/>
        </p:nvPicPr>
        <p:blipFill rotWithShape="1">
          <a:blip r:embed="rId4">
            <a:alphaModFix/>
          </a:blip>
          <a:srcRect b="0" l="0" r="1254" t="0"/>
          <a:stretch/>
        </p:blipFill>
        <p:spPr>
          <a:xfrm>
            <a:off x="1175362" y="1984025"/>
            <a:ext cx="6793277" cy="25848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Literature: CoT/Not, Token Limits, Problem Difficulty</a:t>
            </a:r>
            <a:endParaRPr/>
          </a:p>
        </p:txBody>
      </p:sp>
      <p:grpSp>
        <p:nvGrpSpPr>
          <p:cNvPr id="195" name="Google Shape;195;p33"/>
          <p:cNvGrpSpPr/>
          <p:nvPr/>
        </p:nvGrpSpPr>
        <p:grpSpPr>
          <a:xfrm>
            <a:off x="1166900" y="1152600"/>
            <a:ext cx="6810200" cy="3416400"/>
            <a:chOff x="2022100" y="1152600"/>
            <a:chExt cx="6810200" cy="3416400"/>
          </a:xfrm>
        </p:grpSpPr>
        <p:sp>
          <p:nvSpPr>
            <p:cNvPr id="196" name="Google Shape;196;p33"/>
            <p:cNvSpPr/>
            <p:nvPr/>
          </p:nvSpPr>
          <p:spPr>
            <a:xfrm>
              <a:off x="2855700" y="1152600"/>
              <a:ext cx="5976600" cy="3072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BM Plex Sans SemiBold"/>
                <a:ea typeface="IBM Plex Sans SemiBold"/>
                <a:cs typeface="IBM Plex Sans SemiBold"/>
                <a:sym typeface="IBM Plex Sans SemiBold"/>
              </a:endParaRPr>
            </a:p>
          </p:txBody>
        </p:sp>
        <p:sp>
          <p:nvSpPr>
            <p:cNvPr id="197" name="Google Shape;197;p33"/>
            <p:cNvSpPr/>
            <p:nvPr/>
          </p:nvSpPr>
          <p:spPr>
            <a:xfrm>
              <a:off x="6921500" y="1152600"/>
              <a:ext cx="1568100" cy="3072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u="sng">
                  <a:solidFill>
                    <a:srgbClr val="FF0000"/>
                  </a:solidFill>
                  <a:latin typeface="IBM Plex Sans SemiBold"/>
                  <a:ea typeface="IBM Plex Sans SemiBold"/>
                  <a:cs typeface="IBM Plex Sans SemiBold"/>
                  <a:sym typeface="IBM Plex Sans SemiBold"/>
                </a:rPr>
                <a:t>Hardest</a:t>
              </a:r>
              <a:endParaRPr sz="1200" u="sng">
                <a:solidFill>
                  <a:srgbClr val="FF0000"/>
                </a:solidFill>
                <a:latin typeface="IBM Plex Sans SemiBold"/>
                <a:ea typeface="IBM Plex Sans SemiBold"/>
                <a:cs typeface="IBM Plex Sans SemiBold"/>
                <a:sym typeface="IBM Plex Sans SemiBold"/>
              </a:endParaRPr>
            </a:p>
          </p:txBody>
        </p:sp>
        <p:sp>
          <p:nvSpPr>
            <p:cNvPr id="198" name="Google Shape;198;p33"/>
            <p:cNvSpPr/>
            <p:nvPr/>
          </p:nvSpPr>
          <p:spPr>
            <a:xfrm>
              <a:off x="5124950" y="1152600"/>
              <a:ext cx="1568100" cy="3072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u="sng">
                  <a:solidFill>
                    <a:srgbClr val="FF9900"/>
                  </a:solidFill>
                  <a:latin typeface="IBM Plex Sans SemiBold"/>
                  <a:ea typeface="IBM Plex Sans SemiBold"/>
                  <a:cs typeface="IBM Plex Sans SemiBold"/>
                  <a:sym typeface="IBM Plex Sans SemiBold"/>
                </a:rPr>
                <a:t>Harder</a:t>
              </a:r>
              <a:endParaRPr sz="1200" u="sng">
                <a:solidFill>
                  <a:srgbClr val="FF9900"/>
                </a:solidFill>
                <a:latin typeface="IBM Plex Sans SemiBold"/>
                <a:ea typeface="IBM Plex Sans SemiBold"/>
                <a:cs typeface="IBM Plex Sans SemiBold"/>
                <a:sym typeface="IBM Plex Sans SemiBold"/>
              </a:endParaRPr>
            </a:p>
          </p:txBody>
        </p:sp>
        <p:sp>
          <p:nvSpPr>
            <p:cNvPr id="199" name="Google Shape;199;p33"/>
            <p:cNvSpPr/>
            <p:nvPr/>
          </p:nvSpPr>
          <p:spPr>
            <a:xfrm>
              <a:off x="3328400" y="1152600"/>
              <a:ext cx="1568100" cy="3072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u="sng">
                  <a:solidFill>
                    <a:srgbClr val="6AA84F"/>
                  </a:solidFill>
                  <a:latin typeface="IBM Plex Sans SemiBold"/>
                  <a:ea typeface="IBM Plex Sans SemiBold"/>
                  <a:cs typeface="IBM Plex Sans SemiBold"/>
                  <a:sym typeface="IBM Plex Sans SemiBold"/>
                </a:rPr>
                <a:t>Easier</a:t>
              </a:r>
              <a:endParaRPr sz="1200" u="sng">
                <a:solidFill>
                  <a:srgbClr val="6AA84F"/>
                </a:solidFill>
                <a:latin typeface="IBM Plex Sans SemiBold"/>
                <a:ea typeface="IBM Plex Sans SemiBold"/>
                <a:cs typeface="IBM Plex Sans SemiBold"/>
                <a:sym typeface="IBM Plex Sans SemiBold"/>
              </a:endParaRPr>
            </a:p>
          </p:txBody>
        </p:sp>
        <p:grpSp>
          <p:nvGrpSpPr>
            <p:cNvPr id="200" name="Google Shape;200;p33"/>
            <p:cNvGrpSpPr/>
            <p:nvPr/>
          </p:nvGrpSpPr>
          <p:grpSpPr>
            <a:xfrm>
              <a:off x="2022100" y="1152600"/>
              <a:ext cx="6810149" cy="3416400"/>
              <a:chOff x="2022100" y="1152600"/>
              <a:chExt cx="6810149" cy="3416400"/>
            </a:xfrm>
          </p:grpSpPr>
          <p:sp>
            <p:nvSpPr>
              <p:cNvPr id="201" name="Google Shape;201;p33"/>
              <p:cNvSpPr/>
              <p:nvPr/>
            </p:nvSpPr>
            <p:spPr>
              <a:xfrm>
                <a:off x="2022100" y="1152600"/>
                <a:ext cx="1645800" cy="34164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BM Plex Sans SemiBold"/>
                  <a:ea typeface="IBM Plex Sans SemiBold"/>
                  <a:cs typeface="IBM Plex Sans SemiBold"/>
                  <a:sym typeface="IBM Plex Sans SemiBold"/>
                </a:endParaRPr>
              </a:p>
            </p:txBody>
          </p:sp>
          <p:grpSp>
            <p:nvGrpSpPr>
              <p:cNvPr id="202" name="Google Shape;202;p33"/>
              <p:cNvGrpSpPr/>
              <p:nvPr/>
            </p:nvGrpSpPr>
            <p:grpSpPr>
              <a:xfrm>
                <a:off x="2855706" y="1459793"/>
                <a:ext cx="5976543" cy="3109187"/>
                <a:chOff x="2540150" y="1176400"/>
                <a:chExt cx="4416926" cy="2297825"/>
              </a:xfrm>
            </p:grpSpPr>
            <p:pic>
              <p:nvPicPr>
                <p:cNvPr id="203" name="Google Shape;203;p33"/>
                <p:cNvPicPr preferRelativeResize="0"/>
                <p:nvPr/>
              </p:nvPicPr>
              <p:blipFill rotWithShape="1">
                <a:blip r:embed="rId3">
                  <a:alphaModFix/>
                </a:blip>
                <a:srcRect b="0" l="26832" r="49911" t="2695"/>
                <a:stretch/>
              </p:blipFill>
              <p:spPr>
                <a:xfrm>
                  <a:off x="2744975" y="1176400"/>
                  <a:ext cx="1337924" cy="2297825"/>
                </a:xfrm>
                <a:prstGeom prst="rect">
                  <a:avLst/>
                </a:prstGeom>
                <a:noFill/>
                <a:ln>
                  <a:noFill/>
                </a:ln>
              </p:spPr>
            </p:pic>
            <p:pic>
              <p:nvPicPr>
                <p:cNvPr id="204" name="Google Shape;204;p33"/>
                <p:cNvPicPr preferRelativeResize="0"/>
                <p:nvPr/>
              </p:nvPicPr>
              <p:blipFill rotWithShape="1">
                <a:blip r:embed="rId3">
                  <a:alphaModFix/>
                </a:blip>
                <a:srcRect b="0" l="73297" r="0" t="2695"/>
                <a:stretch/>
              </p:blipFill>
              <p:spPr>
                <a:xfrm>
                  <a:off x="5420825" y="1176400"/>
                  <a:ext cx="1536251" cy="2297825"/>
                </a:xfrm>
                <a:prstGeom prst="rect">
                  <a:avLst/>
                </a:prstGeom>
                <a:noFill/>
                <a:ln>
                  <a:noFill/>
                </a:ln>
              </p:spPr>
            </p:pic>
            <p:pic>
              <p:nvPicPr>
                <p:cNvPr id="205" name="Google Shape;205;p33"/>
                <p:cNvPicPr preferRelativeResize="0"/>
                <p:nvPr/>
              </p:nvPicPr>
              <p:blipFill rotWithShape="1">
                <a:blip r:embed="rId3">
                  <a:alphaModFix/>
                </a:blip>
                <a:srcRect b="0" l="0" r="96439" t="2695"/>
                <a:stretch/>
              </p:blipFill>
              <p:spPr>
                <a:xfrm>
                  <a:off x="2540150" y="1176400"/>
                  <a:ext cx="204823" cy="2297825"/>
                </a:xfrm>
                <a:prstGeom prst="rect">
                  <a:avLst/>
                </a:prstGeom>
                <a:noFill/>
                <a:ln>
                  <a:noFill/>
                </a:ln>
              </p:spPr>
            </p:pic>
            <p:pic>
              <p:nvPicPr>
                <p:cNvPr id="206" name="Google Shape;206;p33"/>
                <p:cNvPicPr preferRelativeResize="0"/>
                <p:nvPr/>
              </p:nvPicPr>
              <p:blipFill rotWithShape="1">
                <a:blip r:embed="rId3">
                  <a:alphaModFix/>
                </a:blip>
                <a:srcRect b="0" l="3576" r="73167" t="2695"/>
                <a:stretch/>
              </p:blipFill>
              <p:spPr>
                <a:xfrm>
                  <a:off x="4082900" y="1176400"/>
                  <a:ext cx="1337924" cy="2297825"/>
                </a:xfrm>
                <a:prstGeom prst="rect">
                  <a:avLst/>
                </a:prstGeom>
                <a:noFill/>
                <a:ln>
                  <a:noFill/>
                </a:ln>
              </p:spPr>
            </p:pic>
          </p:grpSp>
          <p:sp>
            <p:nvSpPr>
              <p:cNvPr id="207" name="Google Shape;207;p33"/>
              <p:cNvSpPr/>
              <p:nvPr/>
            </p:nvSpPr>
            <p:spPr>
              <a:xfrm>
                <a:off x="2129750" y="1870750"/>
                <a:ext cx="813600" cy="660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IBM Plex Sans SemiBold"/>
                    <a:ea typeface="IBM Plex Sans SemiBold"/>
                    <a:cs typeface="IBM Plex Sans SemiBold"/>
                    <a:sym typeface="IBM Plex Sans SemiBold"/>
                  </a:rPr>
                  <a:t>Fewer Tokens</a:t>
                </a:r>
                <a:endParaRPr>
                  <a:latin typeface="IBM Plex Sans SemiBold"/>
                  <a:ea typeface="IBM Plex Sans SemiBold"/>
                  <a:cs typeface="IBM Plex Sans SemiBold"/>
                  <a:sym typeface="IBM Plex Sans SemiBold"/>
                </a:endParaRPr>
              </a:p>
            </p:txBody>
          </p:sp>
          <p:sp>
            <p:nvSpPr>
              <p:cNvPr id="208" name="Google Shape;208;p33"/>
              <p:cNvSpPr/>
              <p:nvPr/>
            </p:nvSpPr>
            <p:spPr>
              <a:xfrm>
                <a:off x="2129750" y="3384675"/>
                <a:ext cx="813600" cy="660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IBM Plex Sans SemiBold"/>
                    <a:ea typeface="IBM Plex Sans SemiBold"/>
                    <a:cs typeface="IBM Plex Sans SemiBold"/>
                    <a:sym typeface="IBM Plex Sans SemiBold"/>
                  </a:rPr>
                  <a:t>More</a:t>
                </a:r>
                <a:endParaRPr>
                  <a:latin typeface="IBM Plex Sans SemiBold"/>
                  <a:ea typeface="IBM Plex Sans SemiBold"/>
                  <a:cs typeface="IBM Plex Sans SemiBold"/>
                  <a:sym typeface="IBM Plex Sans SemiBold"/>
                </a:endParaRPr>
              </a:p>
              <a:p>
                <a:pPr indent="0" lvl="0" marL="0" rtl="0" algn="ctr">
                  <a:spcBef>
                    <a:spcPts val="0"/>
                  </a:spcBef>
                  <a:spcAft>
                    <a:spcPts val="0"/>
                  </a:spcAft>
                  <a:buNone/>
                </a:pPr>
                <a:r>
                  <a:rPr lang="en">
                    <a:latin typeface="IBM Plex Sans SemiBold"/>
                    <a:ea typeface="IBM Plex Sans SemiBold"/>
                    <a:cs typeface="IBM Plex Sans SemiBold"/>
                    <a:sym typeface="IBM Plex Sans SemiBold"/>
                  </a:rPr>
                  <a:t>Tokens</a:t>
                </a:r>
                <a:endParaRPr>
                  <a:latin typeface="IBM Plex Sans SemiBold"/>
                  <a:ea typeface="IBM Plex Sans SemiBold"/>
                  <a:cs typeface="IBM Plex Sans SemiBold"/>
                  <a:sym typeface="IBM Plex Sans SemiBold"/>
                </a:endParaRPr>
              </a:p>
            </p:txBody>
          </p:sp>
          <p:sp>
            <p:nvSpPr>
              <p:cNvPr id="209" name="Google Shape;209;p33"/>
              <p:cNvSpPr/>
              <p:nvPr/>
            </p:nvSpPr>
            <p:spPr>
              <a:xfrm>
                <a:off x="2371250" y="2476500"/>
                <a:ext cx="330600" cy="1013400"/>
              </a:xfrm>
              <a:prstGeom prst="downArrow">
                <a:avLst>
                  <a:gd fmla="val 26603" name="adj1"/>
                  <a:gd fmla="val 50000" name="adj2"/>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BM Plex Sans SemiBold"/>
                  <a:ea typeface="IBM Plex Sans SemiBold"/>
                  <a:cs typeface="IBM Plex Sans SemiBold"/>
                  <a:sym typeface="IBM Plex Sans SemiBold"/>
                </a:endParaRPr>
              </a:p>
            </p:txBody>
          </p:sp>
        </p:grpSp>
      </p:grpSp>
      <p:pic>
        <p:nvPicPr>
          <p:cNvPr id="210" name="Google Shape;210;p33"/>
          <p:cNvPicPr preferRelativeResize="0"/>
          <p:nvPr/>
        </p:nvPicPr>
        <p:blipFill rotWithShape="1">
          <a:blip r:embed="rId4">
            <a:alphaModFix/>
          </a:blip>
          <a:srcRect b="9135" l="5886" r="48193" t="30923"/>
          <a:stretch/>
        </p:blipFill>
        <p:spPr>
          <a:xfrm>
            <a:off x="1220350" y="1386775"/>
            <a:ext cx="974300" cy="161675"/>
          </a:xfrm>
          <a:prstGeom prst="rect">
            <a:avLst/>
          </a:prstGeom>
          <a:noFill/>
          <a:ln>
            <a:noFill/>
          </a:ln>
        </p:spPr>
      </p:pic>
      <p:pic>
        <p:nvPicPr>
          <p:cNvPr id="211" name="Google Shape;211;p33"/>
          <p:cNvPicPr preferRelativeResize="0"/>
          <p:nvPr/>
        </p:nvPicPr>
        <p:blipFill rotWithShape="1">
          <a:blip r:embed="rId4">
            <a:alphaModFix/>
          </a:blip>
          <a:srcRect b="9135" l="49762" r="678" t="30923"/>
          <a:stretch/>
        </p:blipFill>
        <p:spPr>
          <a:xfrm>
            <a:off x="1220350" y="1225100"/>
            <a:ext cx="1051450" cy="161675"/>
          </a:xfrm>
          <a:prstGeom prst="rect">
            <a:avLst/>
          </a:prstGeom>
          <a:noFill/>
          <a:ln>
            <a:noFill/>
          </a:ln>
        </p:spPr>
      </p:pic>
      <p:sp>
        <p:nvSpPr>
          <p:cNvPr id="212" name="Google Shape;212;p33"/>
          <p:cNvSpPr/>
          <p:nvPr/>
        </p:nvSpPr>
        <p:spPr>
          <a:xfrm>
            <a:off x="1242875" y="1225100"/>
            <a:ext cx="951900" cy="323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BM Plex Sans SemiBold"/>
              <a:ea typeface="IBM Plex Sans SemiBold"/>
              <a:cs typeface="IBM Plex Sans SemiBold"/>
              <a:sym typeface="IBM Plex Sans SemiBold"/>
            </a:endParaRPr>
          </a:p>
        </p:txBody>
      </p:sp>
      <p:sp>
        <p:nvSpPr>
          <p:cNvPr id="213" name="Google Shape;213;p33"/>
          <p:cNvSpPr txBox="1"/>
          <p:nvPr/>
        </p:nvSpPr>
        <p:spPr>
          <a:xfrm>
            <a:off x="1166900" y="4569000"/>
            <a:ext cx="3966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2"/>
                </a:solidFill>
                <a:latin typeface="IBM Plex Sans SemiBold"/>
                <a:ea typeface="IBM Plex Sans SemiBold"/>
                <a:cs typeface="IBM Plex Sans SemiBold"/>
                <a:sym typeface="IBM Plex Sans SemiBold"/>
              </a:rPr>
              <a:t>Ma et al. 2025 (</a:t>
            </a:r>
            <a:r>
              <a:rPr lang="en" sz="1000" u="sng">
                <a:solidFill>
                  <a:schemeClr val="hlink"/>
                </a:solidFill>
                <a:latin typeface="IBM Plex Sans SemiBold"/>
                <a:ea typeface="IBM Plex Sans SemiBold"/>
                <a:cs typeface="IBM Plex Sans SemiBold"/>
                <a:sym typeface="IBM Plex Sans SemiBold"/>
                <a:hlinkClick r:id="rId5"/>
              </a:rPr>
              <a:t>preprint</a:t>
            </a:r>
            <a:r>
              <a:rPr lang="en" sz="1000">
                <a:solidFill>
                  <a:schemeClr val="dk2"/>
                </a:solidFill>
                <a:latin typeface="IBM Plex Sans SemiBold"/>
                <a:ea typeface="IBM Plex Sans SemiBold"/>
                <a:cs typeface="IBM Plex Sans SemiBold"/>
                <a:sym typeface="IBM Plex Sans SemiBold"/>
              </a:rPr>
              <a:t>)</a:t>
            </a:r>
            <a:endParaRPr sz="1000">
              <a:solidFill>
                <a:schemeClr val="dk2"/>
              </a:solidFill>
              <a:latin typeface="IBM Plex Sans SemiBold"/>
              <a:ea typeface="IBM Plex Sans SemiBold"/>
              <a:cs typeface="IBM Plex Sans SemiBold"/>
              <a:sym typeface="IBM Plex Sans SemiBo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Transformer: T5 Architecture</a:t>
            </a:r>
            <a:endParaRPr/>
          </a:p>
        </p:txBody>
      </p:sp>
      <p:sp>
        <p:nvSpPr>
          <p:cNvPr id="219" name="Google Shape;219;p34"/>
          <p:cNvSpPr txBox="1"/>
          <p:nvPr>
            <p:ph idx="1" type="body"/>
          </p:nvPr>
        </p:nvSpPr>
        <p:spPr>
          <a:xfrm>
            <a:off x="311700" y="1152475"/>
            <a:ext cx="8520600" cy="4221900"/>
          </a:xfrm>
          <a:prstGeom prst="rect">
            <a:avLst/>
          </a:prstGeom>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
              <a:t>Reframes all NLP tasks as ‘text-to-text’</a:t>
            </a:r>
            <a:endParaRPr/>
          </a:p>
          <a:p>
            <a:pPr indent="-317500" lvl="1" marL="914400" rtl="0" algn="l">
              <a:lnSpc>
                <a:spcPct val="115000"/>
              </a:lnSpc>
              <a:spcBef>
                <a:spcPts val="0"/>
              </a:spcBef>
              <a:spcAft>
                <a:spcPts val="0"/>
              </a:spcAft>
              <a:buSzPts val="1400"/>
              <a:buChar char="○"/>
            </a:pPr>
            <a:r>
              <a:rPr lang="en"/>
              <a:t>Classification: output one token</a:t>
            </a:r>
            <a:endParaRPr/>
          </a:p>
          <a:p>
            <a:pPr indent="-317500" lvl="1" marL="914400" rtl="0" algn="l">
              <a:lnSpc>
                <a:spcPct val="115000"/>
              </a:lnSpc>
              <a:spcBef>
                <a:spcPts val="0"/>
              </a:spcBef>
              <a:spcAft>
                <a:spcPts val="0"/>
              </a:spcAft>
              <a:buSzPts val="1400"/>
              <a:buChar char="○"/>
            </a:pPr>
            <a:r>
              <a:rPr lang="en"/>
              <a:t>Generation: output multiple</a:t>
            </a:r>
            <a:endParaRPr/>
          </a:p>
          <a:p>
            <a:pPr indent="-342900" lvl="0" marL="457200" rtl="0" algn="l">
              <a:lnSpc>
                <a:spcPct val="115000"/>
              </a:lnSpc>
              <a:spcBef>
                <a:spcPts val="0"/>
              </a:spcBef>
              <a:spcAft>
                <a:spcPts val="0"/>
              </a:spcAft>
              <a:buSzPts val="1800"/>
              <a:buChar char="●"/>
            </a:pPr>
            <a:r>
              <a:rPr lang="en"/>
              <a:t>Pre-trained on the Common Crawl Dataset</a:t>
            </a:r>
            <a:endParaRPr/>
          </a:p>
          <a:p>
            <a:pPr indent="-317500" lvl="1" marL="914400" rtl="0" algn="l">
              <a:lnSpc>
                <a:spcPct val="115000"/>
              </a:lnSpc>
              <a:spcBef>
                <a:spcPts val="0"/>
              </a:spcBef>
              <a:spcAft>
                <a:spcPts val="0"/>
              </a:spcAft>
              <a:buSzPts val="1400"/>
              <a:buChar char="○"/>
            </a:pPr>
            <a:r>
              <a:rPr lang="en"/>
              <a:t>Web-scraped data</a:t>
            </a:r>
            <a:endParaRPr/>
          </a:p>
          <a:p>
            <a:pPr indent="-342900" lvl="0" marL="457200" rtl="0" algn="l">
              <a:lnSpc>
                <a:spcPct val="115000"/>
              </a:lnSpc>
              <a:spcBef>
                <a:spcPts val="0"/>
              </a:spcBef>
              <a:spcAft>
                <a:spcPts val="0"/>
              </a:spcAft>
              <a:buSzPts val="1800"/>
              <a:buChar char="●"/>
            </a:pPr>
            <a:r>
              <a:rPr lang="en"/>
              <a:t>Cross-Entropy Loss: </a:t>
            </a:r>
            <a:r>
              <a:rPr lang="en">
                <a:latin typeface="IBM Plex Sans"/>
                <a:ea typeface="IBM Plex Sans"/>
                <a:cs typeface="IBM Plex Sans"/>
                <a:sym typeface="IBM Plex Sans"/>
              </a:rPr>
              <a:t>CE Loss = -∑y</a:t>
            </a:r>
            <a:r>
              <a:rPr baseline="-25000" lang="en">
                <a:latin typeface="IBM Plex Sans"/>
                <a:ea typeface="IBM Plex Sans"/>
                <a:cs typeface="IBM Plex Sans"/>
                <a:sym typeface="IBM Plex Sans"/>
              </a:rPr>
              <a:t>i</a:t>
            </a:r>
            <a:r>
              <a:rPr lang="en">
                <a:latin typeface="IBM Plex Sans"/>
                <a:ea typeface="IBM Plex Sans"/>
                <a:cs typeface="IBM Plex Sans"/>
                <a:sym typeface="IBM Plex Sans"/>
              </a:rPr>
              <a:t>​log​(p</a:t>
            </a:r>
            <a:r>
              <a:rPr baseline="-25000" lang="en">
                <a:latin typeface="IBM Plex Sans"/>
                <a:ea typeface="IBM Plex Sans"/>
                <a:cs typeface="IBM Plex Sans"/>
                <a:sym typeface="IBM Plex Sans"/>
              </a:rPr>
              <a:t>i</a:t>
            </a:r>
            <a:r>
              <a:rPr lang="en">
                <a:latin typeface="IBM Plex Sans"/>
                <a:ea typeface="IBM Plex Sans"/>
                <a:cs typeface="IBM Plex Sans"/>
                <a:sym typeface="IBM Plex Sans"/>
              </a:rPr>
              <a:t>​)</a:t>
            </a:r>
            <a:endParaRPr/>
          </a:p>
          <a:p>
            <a:pPr indent="-342900" lvl="0" marL="457200" rtl="0" algn="l">
              <a:lnSpc>
                <a:spcPct val="115000"/>
              </a:lnSpc>
              <a:spcBef>
                <a:spcPts val="0"/>
              </a:spcBef>
              <a:spcAft>
                <a:spcPts val="0"/>
              </a:spcAft>
              <a:buSzPts val="1800"/>
              <a:buChar char="●"/>
            </a:pPr>
            <a:r>
              <a:rPr lang="en"/>
              <a:t>Autoregressive</a:t>
            </a:r>
            <a:endParaRPr/>
          </a:p>
          <a:p>
            <a:pPr indent="-317500" lvl="1" marL="914400" rtl="0" algn="l">
              <a:lnSpc>
                <a:spcPct val="115000"/>
              </a:lnSpc>
              <a:spcBef>
                <a:spcPts val="0"/>
              </a:spcBef>
              <a:spcAft>
                <a:spcPts val="0"/>
              </a:spcAft>
              <a:buSzPts val="1400"/>
              <a:buChar char="○"/>
            </a:pPr>
            <a:r>
              <a:rPr lang="en"/>
              <a:t>Predicts the next word (token) given the previous context</a:t>
            </a:r>
            <a:endParaRPr/>
          </a:p>
          <a:p>
            <a:pPr indent="-342900" lvl="0" marL="457200" rtl="0" algn="l">
              <a:lnSpc>
                <a:spcPct val="115000"/>
              </a:lnSpc>
              <a:spcBef>
                <a:spcPts val="0"/>
              </a:spcBef>
              <a:spcAft>
                <a:spcPts val="0"/>
              </a:spcAft>
              <a:buSzPts val="1800"/>
              <a:buChar char="●"/>
            </a:pPr>
            <a:r>
              <a:rPr lang="en"/>
              <a:t>FLAN-T5-Base</a:t>
            </a:r>
            <a:endParaRPr/>
          </a:p>
          <a:p>
            <a:pPr indent="-317500" lvl="1" marL="914400" rtl="0" algn="l">
              <a:lnSpc>
                <a:spcPct val="115000"/>
              </a:lnSpc>
              <a:spcBef>
                <a:spcPts val="0"/>
              </a:spcBef>
              <a:spcAft>
                <a:spcPts val="0"/>
              </a:spcAft>
              <a:buSzPts val="1400"/>
              <a:buChar char="○"/>
            </a:pPr>
            <a:r>
              <a:rPr lang="en"/>
              <a:t>Evolution of T5, tuned to understand the reasoning behind topics better</a:t>
            </a:r>
            <a:endParaRPr/>
          </a:p>
          <a:p>
            <a:pPr indent="-317500" lvl="1" marL="914400" rtl="0" algn="l">
              <a:lnSpc>
                <a:spcPct val="115000"/>
              </a:lnSpc>
              <a:spcBef>
                <a:spcPts val="0"/>
              </a:spcBef>
              <a:spcAft>
                <a:spcPts val="0"/>
              </a:spcAft>
              <a:buSzPts val="1400"/>
              <a:buChar char="○"/>
            </a:pPr>
            <a:r>
              <a:rPr lang="en"/>
              <a:t>Our choice for this model due to this extra layer of pre-training</a:t>
            </a:r>
            <a:endParaRPr/>
          </a:p>
          <a:p>
            <a:pPr indent="-317500" lvl="1" marL="914400" rtl="0" algn="l">
              <a:lnSpc>
                <a:spcPct val="115000"/>
              </a:lnSpc>
              <a:spcBef>
                <a:spcPts val="0"/>
              </a:spcBef>
              <a:spcAft>
                <a:spcPts val="0"/>
              </a:spcAft>
              <a:buSzPts val="1400"/>
              <a:buChar char="○"/>
            </a:pPr>
            <a:r>
              <a:rPr lang="en"/>
              <a:t>250M parameters (compare to Llama 3’s 8B)</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Transformer: Proof of Concept Outline</a:t>
            </a:r>
            <a:endParaRPr/>
          </a:p>
        </p:txBody>
      </p:sp>
      <p:sp>
        <p:nvSpPr>
          <p:cNvPr id="225" name="Google Shape;225;p35"/>
          <p:cNvSpPr txBox="1"/>
          <p:nvPr>
            <p:ph idx="1" type="body"/>
          </p:nvPr>
        </p:nvSpPr>
        <p:spPr>
          <a:xfrm>
            <a:off x="28635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Truncate all formulas to just their first token</a:t>
            </a:r>
            <a:endParaRPr/>
          </a:p>
          <a:p>
            <a:pPr indent="-317500" lvl="1" marL="914400" rtl="0" algn="l">
              <a:spcBef>
                <a:spcPts val="0"/>
              </a:spcBef>
              <a:spcAft>
                <a:spcPts val="0"/>
              </a:spcAft>
              <a:buSzPts val="1400"/>
              <a:buChar char="○"/>
            </a:pPr>
            <a:r>
              <a:rPr lang="en"/>
              <a:t>Always an operator for our data</a:t>
            </a:r>
            <a:endParaRPr/>
          </a:p>
          <a:p>
            <a:pPr indent="-317500" lvl="1" marL="914400" rtl="0" algn="l">
              <a:spcBef>
                <a:spcPts val="0"/>
              </a:spcBef>
              <a:spcAft>
                <a:spcPts val="0"/>
              </a:spcAft>
              <a:buSzPts val="1400"/>
              <a:buChar char="○"/>
            </a:pPr>
            <a:r>
              <a:rPr lang="en"/>
              <a:t>Does not always “match” </a:t>
            </a:r>
            <a:r>
              <a:rPr lang="en"/>
              <a:t>the</a:t>
            </a:r>
            <a:r>
              <a:rPr lang="en"/>
              <a:t> logical option</a:t>
            </a:r>
            <a:endParaRPr/>
          </a:p>
          <a:p>
            <a:pPr indent="-298450" lvl="3" marL="1828800" rtl="0" algn="l">
              <a:spcBef>
                <a:spcPts val="0"/>
              </a:spcBef>
              <a:spcAft>
                <a:spcPts val="0"/>
              </a:spcAft>
              <a:buSzPts val="1100"/>
              <a:buChar char="●"/>
            </a:pPr>
            <a:r>
              <a:rPr lang="en" sz="1100"/>
              <a:t>Q: </a:t>
            </a:r>
            <a:r>
              <a:rPr lang="en" sz="1100"/>
              <a:t>“W</a:t>
            </a:r>
            <a:r>
              <a:rPr lang="en" sz="1100"/>
              <a:t>hat quantity of water should be added to reduce 9 liters of 50% acidic liquid to 30% acidic liquid?</a:t>
            </a:r>
            <a:r>
              <a:rPr lang="en" sz="1100"/>
              <a:t>”</a:t>
            </a:r>
            <a:endParaRPr sz="1100"/>
          </a:p>
          <a:p>
            <a:pPr indent="-298450" lvl="3" marL="1828800" rtl="0" algn="l">
              <a:spcBef>
                <a:spcPts val="0"/>
              </a:spcBef>
              <a:spcAft>
                <a:spcPts val="0"/>
              </a:spcAft>
              <a:buSzPts val="1100"/>
              <a:buChar char="●"/>
            </a:pPr>
            <a:r>
              <a:rPr lang="en" sz="1100"/>
              <a:t>A: </a:t>
            </a:r>
            <a:r>
              <a:rPr lang="en" sz="1100"/>
              <a:t>subtract(divide(</a:t>
            </a:r>
            <a:r>
              <a:rPr lang="en" sz="1100"/>
              <a:t>multiply(multiply(...</a:t>
            </a:r>
            <a:r>
              <a:rPr lang="en" sz="1100"/>
              <a:t> -&gt; truncates to ‘subtract(’</a:t>
            </a:r>
            <a:endParaRPr sz="1100"/>
          </a:p>
          <a:p>
            <a:pPr indent="-317500" lvl="1" marL="914400" rtl="0" algn="l">
              <a:spcBef>
                <a:spcPts val="0"/>
              </a:spcBef>
              <a:spcAft>
                <a:spcPts val="0"/>
              </a:spcAft>
              <a:buSzPts val="1400"/>
              <a:buChar char="○"/>
            </a:pPr>
            <a:r>
              <a:rPr lang="en"/>
              <a:t>Turns the task into a classification problem, rather than a generation problem</a:t>
            </a:r>
            <a:endParaRPr/>
          </a:p>
          <a:p>
            <a:pPr indent="-342900" lvl="0" marL="457200" rtl="0" algn="l">
              <a:spcBef>
                <a:spcPts val="0"/>
              </a:spcBef>
              <a:spcAft>
                <a:spcPts val="0"/>
              </a:spcAft>
              <a:buSzPts val="1800"/>
              <a:buChar char="●"/>
            </a:pPr>
            <a:r>
              <a:rPr lang="en"/>
              <a:t>Testing to see if FLAN-T5 Architecture can be effective on our data</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Transformer: Proof of Concept Process</a:t>
            </a:r>
            <a:endParaRPr/>
          </a:p>
          <a:p>
            <a:pPr indent="0" lvl="0" marL="0" rtl="0" algn="l">
              <a:spcBef>
                <a:spcPts val="0"/>
              </a:spcBef>
              <a:spcAft>
                <a:spcPts val="0"/>
              </a:spcAft>
              <a:buNone/>
            </a:pPr>
            <a:r>
              <a:t/>
            </a:r>
            <a:endParaRPr/>
          </a:p>
        </p:txBody>
      </p:sp>
      <p:sp>
        <p:nvSpPr>
          <p:cNvPr id="231" name="Google Shape;231;p36"/>
          <p:cNvSpPr txBox="1"/>
          <p:nvPr>
            <p:ph idx="1" type="body"/>
          </p:nvPr>
        </p:nvSpPr>
        <p:spPr>
          <a:xfrm>
            <a:off x="311700" y="1152475"/>
            <a:ext cx="8520600" cy="37773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Dataset Creation</a:t>
            </a:r>
            <a:endParaRPr/>
          </a:p>
          <a:p>
            <a:pPr indent="-317500" lvl="1" marL="914400" rtl="0" algn="l">
              <a:spcBef>
                <a:spcPts val="0"/>
              </a:spcBef>
              <a:spcAft>
                <a:spcPts val="0"/>
              </a:spcAft>
              <a:buSzPts val="1400"/>
              <a:buChar char="○"/>
            </a:pPr>
            <a:r>
              <a:rPr lang="en"/>
              <a:t>Google FLAN-T5 Base Tokenizer</a:t>
            </a:r>
            <a:endParaRPr/>
          </a:p>
          <a:p>
            <a:pPr indent="-317500" lvl="2" marL="1371600" rtl="0" algn="l">
              <a:spcBef>
                <a:spcPts val="0"/>
              </a:spcBef>
              <a:spcAft>
                <a:spcPts val="0"/>
              </a:spcAft>
              <a:buSzPts val="1400"/>
              <a:buChar char="■"/>
            </a:pPr>
            <a:r>
              <a:rPr lang="en"/>
              <a:t>Problem tokenized, maximum 1024 tokens (higher than the maximum in the dataset)</a:t>
            </a:r>
            <a:endParaRPr/>
          </a:p>
          <a:p>
            <a:pPr indent="-317500" lvl="2" marL="1371600" rtl="0" algn="l">
              <a:spcBef>
                <a:spcPts val="0"/>
              </a:spcBef>
              <a:spcAft>
                <a:spcPts val="0"/>
              </a:spcAft>
              <a:buSzPts val="1400"/>
              <a:buChar char="■"/>
            </a:pPr>
            <a:r>
              <a:rPr lang="en"/>
              <a:t>Answer tokenized, maximum 1 token (truncation)</a:t>
            </a:r>
            <a:endParaRPr/>
          </a:p>
          <a:p>
            <a:pPr indent="-317500" lvl="1" marL="914400" rtl="0" algn="l">
              <a:spcBef>
                <a:spcPts val="0"/>
              </a:spcBef>
              <a:spcAft>
                <a:spcPts val="0"/>
              </a:spcAft>
              <a:buSzPts val="1400"/>
              <a:buChar char="○"/>
            </a:pPr>
            <a:r>
              <a:rPr lang="en"/>
              <a:t>Source Mask (make sure padding doesn’t affect loss)</a:t>
            </a:r>
            <a:endParaRPr/>
          </a:p>
          <a:p>
            <a:pPr indent="-342900" lvl="0" marL="457200" rtl="0" algn="l">
              <a:spcBef>
                <a:spcPts val="0"/>
              </a:spcBef>
              <a:spcAft>
                <a:spcPts val="0"/>
              </a:spcAft>
              <a:buSzPts val="1800"/>
              <a:buChar char="●"/>
            </a:pPr>
            <a:r>
              <a:rPr lang="en"/>
              <a:t>Training</a:t>
            </a:r>
            <a:endParaRPr/>
          </a:p>
          <a:p>
            <a:pPr indent="-317500" lvl="1" marL="914400" rtl="0" algn="l">
              <a:spcBef>
                <a:spcPts val="0"/>
              </a:spcBef>
              <a:spcAft>
                <a:spcPts val="0"/>
              </a:spcAft>
              <a:buSzPts val="1400"/>
              <a:buChar char="○"/>
            </a:pPr>
            <a:r>
              <a:rPr lang="en"/>
              <a:t>AdamW Optimizer</a:t>
            </a:r>
            <a:endParaRPr/>
          </a:p>
          <a:p>
            <a:pPr indent="-317500" lvl="1" marL="914400" rtl="0" algn="l">
              <a:spcBef>
                <a:spcPts val="0"/>
              </a:spcBef>
              <a:spcAft>
                <a:spcPts val="0"/>
              </a:spcAft>
              <a:buSzPts val="1400"/>
              <a:buChar char="○"/>
            </a:pPr>
            <a:r>
              <a:rPr lang="en"/>
              <a:t>Learning Rates: 3e-5, 5e-5, 8e-5</a:t>
            </a:r>
            <a:endParaRPr/>
          </a:p>
          <a:p>
            <a:pPr indent="-317500" lvl="1" marL="914400" rtl="0" algn="l">
              <a:spcBef>
                <a:spcPts val="0"/>
              </a:spcBef>
              <a:spcAft>
                <a:spcPts val="0"/>
              </a:spcAft>
              <a:buSzPts val="1400"/>
              <a:buChar char="○"/>
            </a:pPr>
            <a:r>
              <a:rPr lang="en"/>
              <a:t>Precision: 16, 32</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Transformer: Proof of Concept Results</a:t>
            </a:r>
            <a:endParaRPr/>
          </a:p>
        </p:txBody>
      </p:sp>
      <p:sp>
        <p:nvSpPr>
          <p:cNvPr id="237" name="Google Shape;237;p37"/>
          <p:cNvSpPr txBox="1"/>
          <p:nvPr>
            <p:ph idx="1" type="body"/>
          </p:nvPr>
        </p:nvSpPr>
        <p:spPr>
          <a:xfrm>
            <a:off x="311700" y="1632775"/>
            <a:ext cx="3999900" cy="29361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 sz="1500"/>
              <a:t>Raw Accuracy: 0.96</a:t>
            </a:r>
            <a:endParaRPr sz="1500"/>
          </a:p>
          <a:p>
            <a:pPr indent="-304800" lvl="1" marL="914400" rtl="0" algn="l">
              <a:spcBef>
                <a:spcPts val="0"/>
              </a:spcBef>
              <a:spcAft>
                <a:spcPts val="0"/>
              </a:spcAft>
              <a:buSzPts val="1200"/>
              <a:buChar char="○"/>
            </a:pPr>
            <a:r>
              <a:rPr lang="en" sz="1200"/>
              <a:t>(Baseline ~0.25)</a:t>
            </a:r>
            <a:endParaRPr sz="1200"/>
          </a:p>
          <a:p>
            <a:pPr indent="-323850" lvl="0" marL="457200" rtl="0" algn="l">
              <a:spcBef>
                <a:spcPts val="0"/>
              </a:spcBef>
              <a:spcAft>
                <a:spcPts val="0"/>
              </a:spcAft>
              <a:buSzPts val="1500"/>
              <a:buChar char="●"/>
            </a:pPr>
            <a:r>
              <a:rPr lang="en" sz="1500"/>
              <a:t>Normalized Levenshtein Dist.: 0.96 </a:t>
            </a:r>
            <a:endParaRPr sz="1500"/>
          </a:p>
          <a:p>
            <a:pPr indent="-304800" lvl="1" marL="914400" rtl="0" algn="l">
              <a:spcBef>
                <a:spcPts val="0"/>
              </a:spcBef>
              <a:spcAft>
                <a:spcPts val="0"/>
              </a:spcAft>
              <a:buSzPts val="1200"/>
              <a:buChar char="○"/>
            </a:pPr>
            <a:r>
              <a:rPr lang="en" sz="1200"/>
              <a:t>(Baseline ~0.25)</a:t>
            </a:r>
            <a:endParaRPr sz="1200"/>
          </a:p>
          <a:p>
            <a:pPr indent="-323850" lvl="0" marL="457200" rtl="0" algn="l">
              <a:spcBef>
                <a:spcPts val="0"/>
              </a:spcBef>
              <a:spcAft>
                <a:spcPts val="0"/>
              </a:spcAft>
              <a:buSzPts val="1500"/>
              <a:buChar char="●"/>
            </a:pPr>
            <a:r>
              <a:rPr lang="en" sz="1500"/>
              <a:t>Loss converges to ~0.2 relatively quickly</a:t>
            </a:r>
            <a:endParaRPr sz="1500"/>
          </a:p>
        </p:txBody>
      </p:sp>
      <p:sp>
        <p:nvSpPr>
          <p:cNvPr id="238" name="Google Shape;238;p37"/>
          <p:cNvSpPr txBox="1"/>
          <p:nvPr>
            <p:ph idx="4294967295" type="body"/>
          </p:nvPr>
        </p:nvSpPr>
        <p:spPr>
          <a:xfrm>
            <a:off x="4832400" y="1632775"/>
            <a:ext cx="3999900" cy="3416400"/>
          </a:xfrm>
          <a:prstGeom prst="rect">
            <a:avLst/>
          </a:prstGeom>
        </p:spPr>
        <p:txBody>
          <a:bodyPr anchorCtr="0" anchor="t" bIns="91425" lIns="91425" spcFirstLastPara="1" rIns="91425" wrap="square" tIns="91425">
            <a:normAutofit fontScale="85000" lnSpcReduction="20000"/>
          </a:bodyPr>
          <a:lstStyle/>
          <a:p>
            <a:pPr indent="-325755" lvl="0" marL="457200" rtl="0" algn="l">
              <a:spcBef>
                <a:spcPts val="0"/>
              </a:spcBef>
              <a:spcAft>
                <a:spcPts val="0"/>
              </a:spcAft>
              <a:buSzPct val="100000"/>
              <a:buChar char="●"/>
            </a:pPr>
            <a:r>
              <a:rPr lang="en"/>
              <a:t>A</a:t>
            </a:r>
            <a:r>
              <a:rPr lang="en"/>
              <a:t>ble to process meaning beyond buzzwords</a:t>
            </a:r>
            <a:endParaRPr/>
          </a:p>
          <a:p>
            <a:pPr indent="-304165" lvl="1" marL="914400" rtl="0" algn="l">
              <a:spcBef>
                <a:spcPts val="0"/>
              </a:spcBef>
              <a:spcAft>
                <a:spcPts val="0"/>
              </a:spcAft>
              <a:buSzPct val="100000"/>
              <a:buChar char="○"/>
            </a:pPr>
            <a:r>
              <a:rPr lang="en"/>
              <a:t>“What quantity of water should be added to reduce 9 liters of 50% acidic liquid to 30% acidic liquid?” -&gt; ‘subtract(’</a:t>
            </a:r>
            <a:endParaRPr/>
          </a:p>
          <a:p>
            <a:pPr indent="-325755" lvl="0" marL="457200" rtl="0" algn="l">
              <a:spcBef>
                <a:spcPts val="0"/>
              </a:spcBef>
              <a:spcAft>
                <a:spcPts val="0"/>
              </a:spcAft>
              <a:buSzPct val="100000"/>
              <a:buChar char="●"/>
            </a:pPr>
            <a:r>
              <a:rPr lang="en"/>
              <a:t>Learning rate has little effect, as it converged fairly quickly each time</a:t>
            </a:r>
            <a:endParaRPr/>
          </a:p>
          <a:p>
            <a:pPr indent="-304165" lvl="1" marL="914400" rtl="0" algn="l">
              <a:spcBef>
                <a:spcPts val="0"/>
              </a:spcBef>
              <a:spcAft>
                <a:spcPts val="0"/>
              </a:spcAft>
              <a:buSzPct val="100000"/>
              <a:buChar char="○"/>
            </a:pPr>
            <a:r>
              <a:rPr lang="en"/>
              <a:t>No discernable difference in result after 8 epochs</a:t>
            </a:r>
            <a:endParaRPr/>
          </a:p>
          <a:p>
            <a:pPr indent="-325755" lvl="0" marL="457200" rtl="0" algn="l">
              <a:spcBef>
                <a:spcPts val="0"/>
              </a:spcBef>
              <a:spcAft>
                <a:spcPts val="0"/>
              </a:spcAft>
              <a:buSzPct val="100000"/>
              <a:buChar char="●"/>
            </a:pPr>
            <a:r>
              <a:rPr lang="en"/>
              <a:t>16 precision does not work -&gt; results in NaN loss </a:t>
            </a:r>
            <a:endParaRPr/>
          </a:p>
          <a:p>
            <a:pPr indent="-304165" lvl="1" marL="914400" rtl="0" algn="l">
              <a:spcBef>
                <a:spcPts val="0"/>
              </a:spcBef>
              <a:spcAft>
                <a:spcPts val="0"/>
              </a:spcAft>
              <a:buSzPct val="100000"/>
              <a:buChar char="○"/>
            </a:pPr>
            <a:r>
              <a:rPr lang="en"/>
              <a:t>32 fixes, but is slower to train</a:t>
            </a:r>
            <a:endParaRPr/>
          </a:p>
          <a:p>
            <a:pPr indent="-325755" lvl="0" marL="457200" rtl="0" algn="l">
              <a:spcBef>
                <a:spcPts val="0"/>
              </a:spcBef>
              <a:spcAft>
                <a:spcPts val="0"/>
              </a:spcAft>
              <a:buSzPct val="100000"/>
              <a:buChar char="●"/>
            </a:pPr>
            <a:r>
              <a:rPr lang="en"/>
              <a:t>High memory usage, outrunning even A100 (40GB) on batch size 16</a:t>
            </a:r>
            <a:endParaRPr/>
          </a:p>
          <a:p>
            <a:pPr indent="-304165" lvl="1" marL="914400" rtl="0" algn="l">
              <a:spcBef>
                <a:spcPts val="0"/>
              </a:spcBef>
              <a:spcAft>
                <a:spcPts val="0"/>
              </a:spcAft>
              <a:buSzPct val="100000"/>
              <a:buChar char="○"/>
            </a:pPr>
            <a:r>
              <a:rPr lang="en"/>
              <a:t>Lack of input truncation</a:t>
            </a:r>
            <a:endParaRPr/>
          </a:p>
        </p:txBody>
      </p:sp>
      <p:sp>
        <p:nvSpPr>
          <p:cNvPr id="239" name="Google Shape;239;p37"/>
          <p:cNvSpPr/>
          <p:nvPr/>
        </p:nvSpPr>
        <p:spPr>
          <a:xfrm>
            <a:off x="311700" y="1152475"/>
            <a:ext cx="3999900" cy="4803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lt2"/>
                </a:solidFill>
                <a:latin typeface="IBM Plex Sans SemiBold"/>
                <a:ea typeface="IBM Plex Sans SemiBold"/>
                <a:cs typeface="IBM Plex Sans SemiBold"/>
                <a:sym typeface="IBM Plex Sans SemiBold"/>
              </a:rPr>
              <a:t>Quantitative</a:t>
            </a:r>
            <a:endParaRPr sz="1800">
              <a:solidFill>
                <a:schemeClr val="lt2"/>
              </a:solidFill>
              <a:latin typeface="IBM Plex Sans SemiBold"/>
              <a:ea typeface="IBM Plex Sans SemiBold"/>
              <a:cs typeface="IBM Plex Sans SemiBold"/>
              <a:sym typeface="IBM Plex Sans SemiBold"/>
            </a:endParaRPr>
          </a:p>
        </p:txBody>
      </p:sp>
      <p:sp>
        <p:nvSpPr>
          <p:cNvPr id="240" name="Google Shape;240;p37"/>
          <p:cNvSpPr/>
          <p:nvPr/>
        </p:nvSpPr>
        <p:spPr>
          <a:xfrm>
            <a:off x="4832400" y="1152475"/>
            <a:ext cx="3999900" cy="4803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lt2"/>
                </a:solidFill>
                <a:latin typeface="IBM Plex Sans SemiBold"/>
                <a:ea typeface="IBM Plex Sans SemiBold"/>
                <a:cs typeface="IBM Plex Sans SemiBold"/>
                <a:sym typeface="IBM Plex Sans SemiBold"/>
              </a:rPr>
              <a:t>Qualitative</a:t>
            </a:r>
            <a:endParaRPr sz="1800">
              <a:solidFill>
                <a:schemeClr val="lt2"/>
              </a:solidFill>
              <a:latin typeface="IBM Plex Sans SemiBold"/>
              <a:ea typeface="IBM Plex Sans SemiBold"/>
              <a:cs typeface="IBM Plex Sans SemiBold"/>
              <a:sym typeface="IBM Plex Sans SemiBo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Transformer: Full Token Process</a:t>
            </a:r>
            <a:endParaRPr/>
          </a:p>
        </p:txBody>
      </p:sp>
      <p:sp>
        <p:nvSpPr>
          <p:cNvPr id="246" name="Google Shape;246;p38"/>
          <p:cNvSpPr txBox="1"/>
          <p:nvPr>
            <p:ph idx="1" type="body"/>
          </p:nvPr>
        </p:nvSpPr>
        <p:spPr>
          <a:xfrm>
            <a:off x="311700" y="1166200"/>
            <a:ext cx="8520600" cy="3916500"/>
          </a:xfrm>
          <a:prstGeom prst="rect">
            <a:avLst/>
          </a:prstGeom>
        </p:spPr>
        <p:txBody>
          <a:bodyPr anchorCtr="0" anchor="t" bIns="91425" lIns="91425" spcFirstLastPara="1" rIns="91425" wrap="square" tIns="91425">
            <a:normAutofit lnSpcReduction="10000"/>
          </a:bodyPr>
          <a:lstStyle/>
          <a:p>
            <a:pPr indent="-355600" lvl="0" marL="457200" rtl="0" algn="l">
              <a:lnSpc>
                <a:spcPct val="115000"/>
              </a:lnSpc>
              <a:spcBef>
                <a:spcPts val="0"/>
              </a:spcBef>
              <a:spcAft>
                <a:spcPts val="0"/>
              </a:spcAft>
              <a:buSzPts val="2000"/>
              <a:buChar char="●"/>
            </a:pPr>
            <a:r>
              <a:rPr lang="en" sz="2000"/>
              <a:t>Dataset Creation</a:t>
            </a:r>
            <a:endParaRPr sz="2000"/>
          </a:p>
          <a:p>
            <a:pPr indent="-323850" lvl="1" marL="914400" rtl="0" algn="l">
              <a:lnSpc>
                <a:spcPct val="115000"/>
              </a:lnSpc>
              <a:spcBef>
                <a:spcPts val="0"/>
              </a:spcBef>
              <a:spcAft>
                <a:spcPts val="0"/>
              </a:spcAft>
              <a:buSzPts val="1500"/>
              <a:buChar char="○"/>
            </a:pPr>
            <a:r>
              <a:rPr lang="en" sz="1500"/>
              <a:t>Google FLAN-T5 Base Tokenizer</a:t>
            </a:r>
            <a:endParaRPr sz="1500"/>
          </a:p>
          <a:p>
            <a:pPr indent="-301625" lvl="2" marL="1371600" rtl="0" algn="l">
              <a:lnSpc>
                <a:spcPct val="115000"/>
              </a:lnSpc>
              <a:spcBef>
                <a:spcPts val="0"/>
              </a:spcBef>
              <a:spcAft>
                <a:spcPts val="0"/>
              </a:spcAft>
              <a:buSzPts val="1150"/>
              <a:buChar char="■"/>
            </a:pPr>
            <a:r>
              <a:rPr lang="en" sz="1150"/>
              <a:t>Problem tokenized, maximum 100 tokens</a:t>
            </a:r>
            <a:endParaRPr sz="1150"/>
          </a:p>
          <a:p>
            <a:pPr indent="-301625" lvl="2" marL="1371600" rtl="0" algn="l">
              <a:lnSpc>
                <a:spcPct val="115000"/>
              </a:lnSpc>
              <a:spcBef>
                <a:spcPts val="0"/>
              </a:spcBef>
              <a:spcAft>
                <a:spcPts val="0"/>
              </a:spcAft>
              <a:buSzPts val="1150"/>
              <a:buChar char="■"/>
            </a:pPr>
            <a:r>
              <a:rPr lang="en" sz="1150"/>
              <a:t>Answer tokenized, maximum 30 tokens</a:t>
            </a:r>
            <a:endParaRPr sz="1150"/>
          </a:p>
          <a:p>
            <a:pPr indent="-301625" lvl="2" marL="1371600" rtl="0" algn="l">
              <a:lnSpc>
                <a:spcPct val="115000"/>
              </a:lnSpc>
              <a:spcBef>
                <a:spcPts val="0"/>
              </a:spcBef>
              <a:spcAft>
                <a:spcPts val="0"/>
              </a:spcAft>
              <a:buSzPts val="1150"/>
              <a:buChar char="■"/>
            </a:pPr>
            <a:r>
              <a:rPr lang="en" sz="1150"/>
              <a:t>Cutting down the padding allows for significantly less memory usage</a:t>
            </a:r>
            <a:endParaRPr sz="1150"/>
          </a:p>
          <a:p>
            <a:pPr indent="-301625" lvl="2" marL="1371600" rtl="0" algn="l">
              <a:lnSpc>
                <a:spcPct val="115000"/>
              </a:lnSpc>
              <a:spcBef>
                <a:spcPts val="0"/>
              </a:spcBef>
              <a:spcAft>
                <a:spcPts val="0"/>
              </a:spcAft>
              <a:buSzPts val="1150"/>
              <a:buChar char="■"/>
            </a:pPr>
            <a:r>
              <a:rPr lang="en" sz="1150"/>
              <a:t>Most answers are not truncated</a:t>
            </a:r>
            <a:endParaRPr sz="1150"/>
          </a:p>
          <a:p>
            <a:pPr indent="-323850" lvl="1" marL="914400" rtl="0" algn="l">
              <a:lnSpc>
                <a:spcPct val="115000"/>
              </a:lnSpc>
              <a:spcBef>
                <a:spcPts val="0"/>
              </a:spcBef>
              <a:spcAft>
                <a:spcPts val="0"/>
              </a:spcAft>
              <a:buSzPts val="1500"/>
              <a:buChar char="○"/>
            </a:pPr>
            <a:r>
              <a:rPr lang="en" sz="1500"/>
              <a:t>Source and Target Masks (make sure padding doesn’t affect loss)</a:t>
            </a:r>
            <a:endParaRPr sz="1500"/>
          </a:p>
          <a:p>
            <a:pPr indent="-323850" lvl="1" marL="914400" rtl="0" algn="l">
              <a:lnSpc>
                <a:spcPct val="115000"/>
              </a:lnSpc>
              <a:spcBef>
                <a:spcPts val="0"/>
              </a:spcBef>
              <a:spcAft>
                <a:spcPts val="0"/>
              </a:spcAft>
              <a:buSzPts val="1500"/>
              <a:buChar char="○"/>
            </a:pPr>
            <a:r>
              <a:rPr lang="en" sz="1500"/>
              <a:t>Generation problem, no longer classification</a:t>
            </a:r>
            <a:endParaRPr sz="1500"/>
          </a:p>
          <a:p>
            <a:pPr indent="-355600" lvl="0" marL="457200" rtl="0" algn="l">
              <a:lnSpc>
                <a:spcPct val="115000"/>
              </a:lnSpc>
              <a:spcBef>
                <a:spcPts val="0"/>
              </a:spcBef>
              <a:spcAft>
                <a:spcPts val="0"/>
              </a:spcAft>
              <a:buSzPts val="2000"/>
              <a:buChar char="●"/>
            </a:pPr>
            <a:r>
              <a:rPr lang="en" sz="2000"/>
              <a:t>Training</a:t>
            </a:r>
            <a:endParaRPr sz="2000"/>
          </a:p>
          <a:p>
            <a:pPr indent="-323850" lvl="1" marL="914400" rtl="0" algn="l">
              <a:lnSpc>
                <a:spcPct val="115000"/>
              </a:lnSpc>
              <a:spcBef>
                <a:spcPts val="0"/>
              </a:spcBef>
              <a:spcAft>
                <a:spcPts val="0"/>
              </a:spcAft>
              <a:buSzPts val="1500"/>
              <a:buChar char="○"/>
            </a:pPr>
            <a:r>
              <a:rPr lang="en" sz="1500"/>
              <a:t>AdamW Optimizer</a:t>
            </a:r>
            <a:endParaRPr sz="1500"/>
          </a:p>
          <a:p>
            <a:pPr indent="-323850" lvl="1" marL="914400" rtl="0" algn="l">
              <a:lnSpc>
                <a:spcPct val="115000"/>
              </a:lnSpc>
              <a:spcBef>
                <a:spcPts val="0"/>
              </a:spcBef>
              <a:spcAft>
                <a:spcPts val="0"/>
              </a:spcAft>
              <a:buSzPts val="1500"/>
              <a:buChar char="○"/>
            </a:pPr>
            <a:r>
              <a:rPr lang="en" sz="1500"/>
              <a:t>Learning Rates: 3e-5, 5e-5, 8e-5, 1e-4</a:t>
            </a:r>
            <a:endParaRPr sz="1500"/>
          </a:p>
          <a:p>
            <a:pPr indent="-323850" lvl="1" marL="914400" rtl="0" algn="l">
              <a:lnSpc>
                <a:spcPct val="115000"/>
              </a:lnSpc>
              <a:spcBef>
                <a:spcPts val="0"/>
              </a:spcBef>
              <a:spcAft>
                <a:spcPts val="0"/>
              </a:spcAft>
              <a:buSzPts val="1500"/>
              <a:buChar char="○"/>
            </a:pPr>
            <a:r>
              <a:rPr lang="en" sz="1500"/>
              <a:t>Weight Decay: 0, 0.001</a:t>
            </a:r>
            <a:endParaRPr sz="1500"/>
          </a:p>
          <a:p>
            <a:pPr indent="-323850" lvl="1" marL="914400" rtl="0" algn="l">
              <a:lnSpc>
                <a:spcPct val="115000"/>
              </a:lnSpc>
              <a:spcBef>
                <a:spcPts val="0"/>
              </a:spcBef>
              <a:spcAft>
                <a:spcPts val="0"/>
              </a:spcAft>
              <a:buSzPts val="1500"/>
              <a:buChar char="○"/>
            </a:pPr>
            <a:r>
              <a:rPr lang="en" sz="1500"/>
              <a:t>Dropout: 0, 0.1</a:t>
            </a:r>
            <a:endParaRPr sz="1500"/>
          </a:p>
          <a:p>
            <a:pPr indent="-323850" lvl="1" marL="914400" rtl="0" algn="l">
              <a:lnSpc>
                <a:spcPct val="115000"/>
              </a:lnSpc>
              <a:spcBef>
                <a:spcPts val="0"/>
              </a:spcBef>
              <a:spcAft>
                <a:spcPts val="0"/>
              </a:spcAft>
              <a:buSzPts val="1500"/>
              <a:buChar char="○"/>
            </a:pPr>
            <a:r>
              <a:rPr lang="en" sz="1500"/>
              <a:t>Precision: 32</a:t>
            </a:r>
            <a:endParaRPr sz="1500"/>
          </a:p>
          <a:p>
            <a:pPr indent="-323850" lvl="1" marL="914400" rtl="0" algn="l">
              <a:lnSpc>
                <a:spcPct val="115000"/>
              </a:lnSpc>
              <a:spcBef>
                <a:spcPts val="0"/>
              </a:spcBef>
              <a:spcAft>
                <a:spcPts val="0"/>
              </a:spcAft>
              <a:buSzPts val="1500"/>
              <a:buChar char="○"/>
            </a:pPr>
            <a:r>
              <a:rPr lang="en" sz="1500"/>
              <a:t>Gradient Clipping: 1.0</a:t>
            </a:r>
            <a:endParaRPr sz="15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39"/>
          <p:cNvSpPr txBox="1"/>
          <p:nvPr>
            <p:ph idx="1" type="body"/>
          </p:nvPr>
        </p:nvSpPr>
        <p:spPr>
          <a:xfrm>
            <a:off x="311700" y="1632775"/>
            <a:ext cx="3999900" cy="2936100"/>
          </a:xfrm>
          <a:prstGeom prst="rect">
            <a:avLst/>
          </a:prstGeom>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SzPts val="1100"/>
              <a:buChar char="●"/>
            </a:pPr>
            <a:r>
              <a:rPr lang="en" sz="1100"/>
              <a:t>Raw Accuracy: ~0.67 (Baseline: ~0.00)</a:t>
            </a:r>
            <a:endParaRPr sz="1100"/>
          </a:p>
          <a:p>
            <a:pPr indent="-298450" lvl="0" marL="457200" rtl="0" algn="l">
              <a:lnSpc>
                <a:spcPct val="115000"/>
              </a:lnSpc>
              <a:spcBef>
                <a:spcPts val="0"/>
              </a:spcBef>
              <a:spcAft>
                <a:spcPts val="0"/>
              </a:spcAft>
              <a:buSzPts val="1100"/>
              <a:buChar char="●"/>
            </a:pPr>
            <a:r>
              <a:rPr lang="en" sz="1100"/>
              <a:t>Normalized Levenshtein Distance: ~0.78 (Baseline: ~0.19)</a:t>
            </a:r>
            <a:endParaRPr sz="1100"/>
          </a:p>
          <a:p>
            <a:pPr indent="-298450" lvl="0" marL="457200" rtl="0" algn="l">
              <a:lnSpc>
                <a:spcPct val="115000"/>
              </a:lnSpc>
              <a:spcBef>
                <a:spcPts val="0"/>
              </a:spcBef>
              <a:spcAft>
                <a:spcPts val="0"/>
              </a:spcAft>
              <a:buSzPts val="1100"/>
              <a:buChar char="●"/>
            </a:pPr>
            <a:r>
              <a:rPr lang="en" sz="1100"/>
              <a:t>Loss converges to ~0.25, but slower than in proof-of-concept</a:t>
            </a:r>
            <a:endParaRPr sz="1100"/>
          </a:p>
          <a:p>
            <a:pPr indent="0" lvl="0" marL="0" rtl="0" algn="l">
              <a:lnSpc>
                <a:spcPct val="115000"/>
              </a:lnSpc>
              <a:spcBef>
                <a:spcPts val="0"/>
              </a:spcBef>
              <a:spcAft>
                <a:spcPts val="0"/>
              </a:spcAft>
              <a:buNone/>
            </a:pPr>
            <a:r>
              <a:t/>
            </a:r>
            <a:endParaRPr sz="1795"/>
          </a:p>
        </p:txBody>
      </p:sp>
      <p:sp>
        <p:nvSpPr>
          <p:cNvPr id="252" name="Google Shape;252;p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Transformer: Full Token Results</a:t>
            </a:r>
            <a:endParaRPr/>
          </a:p>
        </p:txBody>
      </p:sp>
      <p:pic>
        <p:nvPicPr>
          <p:cNvPr id="253" name="Google Shape;253;p39"/>
          <p:cNvPicPr preferRelativeResize="0"/>
          <p:nvPr/>
        </p:nvPicPr>
        <p:blipFill>
          <a:blip r:embed="rId3">
            <a:alphaModFix/>
          </a:blip>
          <a:stretch>
            <a:fillRect/>
          </a:stretch>
        </p:blipFill>
        <p:spPr>
          <a:xfrm>
            <a:off x="969176" y="2826900"/>
            <a:ext cx="2684951" cy="1741975"/>
          </a:xfrm>
          <a:prstGeom prst="rect">
            <a:avLst/>
          </a:prstGeom>
          <a:noFill/>
          <a:ln>
            <a:noFill/>
          </a:ln>
        </p:spPr>
      </p:pic>
      <p:sp>
        <p:nvSpPr>
          <p:cNvPr id="254" name="Google Shape;254;p39"/>
          <p:cNvSpPr txBox="1"/>
          <p:nvPr>
            <p:ph idx="2" type="body"/>
          </p:nvPr>
        </p:nvSpPr>
        <p:spPr>
          <a:xfrm>
            <a:off x="4832400" y="1632775"/>
            <a:ext cx="3999900" cy="3416400"/>
          </a:xfrm>
          <a:prstGeom prst="rect">
            <a:avLst/>
          </a:prstGeom>
        </p:spPr>
        <p:txBody>
          <a:bodyPr anchorCtr="0" anchor="t" bIns="91425" lIns="91425" spcFirstLastPara="1" rIns="91425" wrap="square" tIns="91425">
            <a:normAutofit/>
          </a:bodyPr>
          <a:lstStyle/>
          <a:p>
            <a:pPr indent="-298450" lvl="0" marL="457200" rtl="0" algn="l">
              <a:spcBef>
                <a:spcPts val="0"/>
              </a:spcBef>
              <a:spcAft>
                <a:spcPts val="0"/>
              </a:spcAft>
              <a:buSzPts val="1100"/>
              <a:buChar char="●"/>
            </a:pPr>
            <a:r>
              <a:rPr lang="en" sz="1100"/>
              <a:t>Low learning rate has more trouble</a:t>
            </a:r>
            <a:endParaRPr sz="1100"/>
          </a:p>
          <a:p>
            <a:pPr indent="-292100" lvl="1" marL="914400" rtl="0" algn="l">
              <a:spcBef>
                <a:spcPts val="0"/>
              </a:spcBef>
              <a:spcAft>
                <a:spcPts val="0"/>
              </a:spcAft>
              <a:buSzPts val="1000"/>
              <a:buChar char="○"/>
            </a:pPr>
            <a:r>
              <a:rPr lang="en" sz="1000"/>
              <a:t>Loss does not converge in reasonable time for low learning rates, with the full token representation (with the lowest rates tried, would’ve been hundreds)</a:t>
            </a:r>
            <a:endParaRPr sz="1000"/>
          </a:p>
          <a:p>
            <a:pPr indent="-298450" lvl="0" marL="457200" rtl="0" algn="l">
              <a:spcBef>
                <a:spcPts val="0"/>
              </a:spcBef>
              <a:spcAft>
                <a:spcPts val="0"/>
              </a:spcAft>
              <a:buSzPts val="1100"/>
              <a:buChar char="●"/>
            </a:pPr>
            <a:r>
              <a:rPr lang="en" sz="1100"/>
              <a:t>Regularization (weight decay, dropout) decreases performance</a:t>
            </a:r>
            <a:endParaRPr sz="1100"/>
          </a:p>
          <a:p>
            <a:pPr indent="-292100" lvl="1" marL="914400" rtl="0" algn="l">
              <a:spcBef>
                <a:spcPts val="0"/>
              </a:spcBef>
              <a:spcAft>
                <a:spcPts val="0"/>
              </a:spcAft>
              <a:buSzPts val="1000"/>
              <a:buChar char="○"/>
            </a:pPr>
            <a:r>
              <a:rPr lang="en" sz="1000"/>
              <a:t>Ruins self-attention</a:t>
            </a:r>
            <a:endParaRPr sz="1000"/>
          </a:p>
          <a:p>
            <a:pPr indent="-292100" lvl="1" marL="914400" rtl="0" algn="l">
              <a:spcBef>
                <a:spcPts val="0"/>
              </a:spcBef>
              <a:spcAft>
                <a:spcPts val="0"/>
              </a:spcAft>
              <a:buSzPts val="1000"/>
              <a:buChar char="○"/>
            </a:pPr>
            <a:r>
              <a:rPr lang="en" sz="1000"/>
              <a:t>AdamW optimizer already has regularization</a:t>
            </a:r>
            <a:endParaRPr sz="1000"/>
          </a:p>
          <a:p>
            <a:pPr indent="-298450" lvl="0" marL="457200" rtl="0" algn="l">
              <a:spcBef>
                <a:spcPts val="0"/>
              </a:spcBef>
              <a:spcAft>
                <a:spcPts val="0"/>
              </a:spcAft>
              <a:buSzPts val="1100"/>
              <a:buChar char="●"/>
            </a:pPr>
            <a:r>
              <a:rPr lang="en" sz="1100"/>
              <a:t>Safely ran batch size 32 or even 64 due to n</a:t>
            </a:r>
            <a:r>
              <a:rPr baseline="30000" lang="en" sz="1100"/>
              <a:t>2</a:t>
            </a:r>
            <a:r>
              <a:rPr lang="en" sz="1100"/>
              <a:t> scaling</a:t>
            </a:r>
            <a:endParaRPr sz="1100"/>
          </a:p>
          <a:p>
            <a:pPr indent="-298450" lvl="0" marL="457200" rtl="0" algn="l">
              <a:spcBef>
                <a:spcPts val="0"/>
              </a:spcBef>
              <a:spcAft>
                <a:spcPts val="0"/>
              </a:spcAft>
              <a:buSzPts val="1100"/>
              <a:buChar char="●"/>
            </a:pPr>
            <a:r>
              <a:rPr lang="en" sz="1100"/>
              <a:t>Less tokens in input (and increase in batch size) increases training speed</a:t>
            </a:r>
            <a:endParaRPr sz="1100"/>
          </a:p>
          <a:p>
            <a:pPr indent="-292100" lvl="1" marL="914400" rtl="0" algn="l">
              <a:spcBef>
                <a:spcPts val="0"/>
              </a:spcBef>
              <a:spcAft>
                <a:spcPts val="0"/>
              </a:spcAft>
              <a:buSzPts val="1000"/>
              <a:buChar char="○"/>
            </a:pPr>
            <a:r>
              <a:rPr lang="en" sz="1000"/>
              <a:t>~15 mins per epoch -&gt; 2-3 minutes per epoch</a:t>
            </a:r>
            <a:endParaRPr sz="1795"/>
          </a:p>
          <a:p>
            <a:pPr indent="0" lvl="0" marL="0" rtl="0" algn="l">
              <a:spcBef>
                <a:spcPts val="0"/>
              </a:spcBef>
              <a:spcAft>
                <a:spcPts val="1200"/>
              </a:spcAft>
              <a:buNone/>
            </a:pPr>
            <a:r>
              <a:t/>
            </a:r>
            <a:endParaRPr/>
          </a:p>
        </p:txBody>
      </p:sp>
      <p:sp>
        <p:nvSpPr>
          <p:cNvPr id="255" name="Google Shape;255;p39"/>
          <p:cNvSpPr/>
          <p:nvPr/>
        </p:nvSpPr>
        <p:spPr>
          <a:xfrm>
            <a:off x="311700" y="1152475"/>
            <a:ext cx="3999900" cy="4803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lt2"/>
                </a:solidFill>
                <a:latin typeface="IBM Plex Sans SemiBold"/>
                <a:ea typeface="IBM Plex Sans SemiBold"/>
                <a:cs typeface="IBM Plex Sans SemiBold"/>
                <a:sym typeface="IBM Plex Sans SemiBold"/>
              </a:rPr>
              <a:t>Quantitative</a:t>
            </a:r>
            <a:endParaRPr sz="1800">
              <a:solidFill>
                <a:schemeClr val="lt2"/>
              </a:solidFill>
              <a:latin typeface="IBM Plex Sans SemiBold"/>
              <a:ea typeface="IBM Plex Sans SemiBold"/>
              <a:cs typeface="IBM Plex Sans SemiBold"/>
              <a:sym typeface="IBM Plex Sans SemiBold"/>
            </a:endParaRPr>
          </a:p>
        </p:txBody>
      </p:sp>
      <p:sp>
        <p:nvSpPr>
          <p:cNvPr id="256" name="Google Shape;256;p39"/>
          <p:cNvSpPr/>
          <p:nvPr/>
        </p:nvSpPr>
        <p:spPr>
          <a:xfrm>
            <a:off x="4832400" y="1152475"/>
            <a:ext cx="3999900" cy="4803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lt2"/>
                </a:solidFill>
                <a:latin typeface="IBM Plex Sans SemiBold"/>
                <a:ea typeface="IBM Plex Sans SemiBold"/>
                <a:cs typeface="IBM Plex Sans SemiBold"/>
                <a:sym typeface="IBM Plex Sans SemiBold"/>
              </a:rPr>
              <a:t>Qualitative</a:t>
            </a:r>
            <a:endParaRPr sz="1800">
              <a:solidFill>
                <a:schemeClr val="lt2"/>
              </a:solidFill>
              <a:latin typeface="IBM Plex Sans SemiBold"/>
              <a:ea typeface="IBM Plex Sans SemiBold"/>
              <a:cs typeface="IBM Plex Sans SemiBold"/>
              <a:sym typeface="IBM Plex Sans SemiBo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Transformer: Full Token Results</a:t>
            </a:r>
            <a:endParaRPr/>
          </a:p>
        </p:txBody>
      </p:sp>
      <p:graphicFrame>
        <p:nvGraphicFramePr>
          <p:cNvPr id="262" name="Google Shape;262;p40"/>
          <p:cNvGraphicFramePr/>
          <p:nvPr/>
        </p:nvGraphicFramePr>
        <p:xfrm>
          <a:off x="311700" y="1176475"/>
          <a:ext cx="3000000" cy="3000000"/>
        </p:xfrm>
        <a:graphic>
          <a:graphicData uri="http://schemas.openxmlformats.org/drawingml/2006/table">
            <a:tbl>
              <a:tblPr>
                <a:noFill/>
                <a:tableStyleId>{8D87D6EF-87C0-43C7-B1CA-791EB046A921}</a:tableStyleId>
              </a:tblPr>
              <a:tblGrid>
                <a:gridCol w="1514375"/>
                <a:gridCol w="3510900"/>
                <a:gridCol w="3495325"/>
              </a:tblGrid>
              <a:tr h="640225">
                <a:tc>
                  <a:txBody>
                    <a:bodyPr/>
                    <a:lstStyle/>
                    <a:p>
                      <a:pPr indent="0" lvl="0" marL="0" rtl="0" algn="ctr">
                        <a:lnSpc>
                          <a:spcPct val="115000"/>
                        </a:lnSpc>
                        <a:spcBef>
                          <a:spcPts val="0"/>
                        </a:spcBef>
                        <a:spcAft>
                          <a:spcPts val="1200"/>
                        </a:spcAft>
                        <a:buNone/>
                      </a:pPr>
                      <a:r>
                        <a:t/>
                      </a:r>
                      <a:endParaRPr sz="1100">
                        <a:solidFill>
                          <a:schemeClr val="dk2"/>
                        </a:solidFill>
                        <a:latin typeface="IBM Plex Sans SemiBold"/>
                        <a:ea typeface="IBM Plex Sans SemiBold"/>
                        <a:cs typeface="IBM Plex Sans SemiBold"/>
                        <a:sym typeface="IBM Plex Sans SemiBold"/>
                      </a:endParaRPr>
                    </a:p>
                  </a:txBody>
                  <a:tcPr marT="91425" marB="91425" marR="91425" marL="91425" anchor="ctr">
                    <a:solidFill>
                      <a:schemeClr val="dk2"/>
                    </a:solidFill>
                  </a:tcPr>
                </a:tc>
                <a:tc>
                  <a:txBody>
                    <a:bodyPr/>
                    <a:lstStyle/>
                    <a:p>
                      <a:pPr indent="0" lvl="0" marL="0" rtl="0" algn="ctr">
                        <a:lnSpc>
                          <a:spcPct val="115000"/>
                        </a:lnSpc>
                        <a:spcBef>
                          <a:spcPts val="0"/>
                        </a:spcBef>
                        <a:spcAft>
                          <a:spcPts val="1200"/>
                        </a:spcAft>
                        <a:buNone/>
                      </a:pPr>
                      <a:r>
                        <a:rPr lang="en" sz="1800">
                          <a:solidFill>
                            <a:srgbClr val="EFEFEF"/>
                          </a:solidFill>
                          <a:latin typeface="IBM Plex Sans SemiBold"/>
                          <a:ea typeface="IBM Plex Sans SemiBold"/>
                          <a:cs typeface="IBM Plex Sans SemiBold"/>
                          <a:sym typeface="IBM Plex Sans SemiBold"/>
                        </a:rPr>
                        <a:t>Correct</a:t>
                      </a:r>
                      <a:endParaRPr sz="1800">
                        <a:solidFill>
                          <a:srgbClr val="EFEFEF"/>
                        </a:solidFill>
                        <a:latin typeface="IBM Plex Sans SemiBold"/>
                        <a:ea typeface="IBM Plex Sans SemiBold"/>
                        <a:cs typeface="IBM Plex Sans SemiBold"/>
                        <a:sym typeface="IBM Plex Sans SemiBold"/>
                      </a:endParaRPr>
                    </a:p>
                  </a:txBody>
                  <a:tcPr marT="91425" marB="91425" marR="91425" marL="91425" anchor="ctr">
                    <a:solidFill>
                      <a:schemeClr val="dk2"/>
                    </a:solidFill>
                  </a:tcPr>
                </a:tc>
                <a:tc>
                  <a:txBody>
                    <a:bodyPr/>
                    <a:lstStyle/>
                    <a:p>
                      <a:pPr indent="0" lvl="0" marL="0" rtl="0" algn="ctr">
                        <a:lnSpc>
                          <a:spcPct val="115000"/>
                        </a:lnSpc>
                        <a:spcBef>
                          <a:spcPts val="0"/>
                        </a:spcBef>
                        <a:spcAft>
                          <a:spcPts val="1200"/>
                        </a:spcAft>
                        <a:buNone/>
                      </a:pPr>
                      <a:r>
                        <a:rPr lang="en" sz="1800">
                          <a:solidFill>
                            <a:srgbClr val="EFEFEF"/>
                          </a:solidFill>
                          <a:latin typeface="IBM Plex Sans SemiBold"/>
                          <a:ea typeface="IBM Plex Sans SemiBold"/>
                          <a:cs typeface="IBM Plex Sans SemiBold"/>
                          <a:sym typeface="IBM Plex Sans SemiBold"/>
                        </a:rPr>
                        <a:t>Functionally Equivalent</a:t>
                      </a:r>
                      <a:endParaRPr sz="1800">
                        <a:solidFill>
                          <a:srgbClr val="EFEFEF"/>
                        </a:solidFill>
                        <a:latin typeface="IBM Plex Sans SemiBold"/>
                        <a:ea typeface="IBM Plex Sans SemiBold"/>
                        <a:cs typeface="IBM Plex Sans SemiBold"/>
                        <a:sym typeface="IBM Plex Sans SemiBold"/>
                      </a:endParaRPr>
                    </a:p>
                  </a:txBody>
                  <a:tcPr marT="91425" marB="91425" marR="91425" marL="91425" anchor="ctr">
                    <a:solidFill>
                      <a:schemeClr val="dk2"/>
                    </a:solidFill>
                  </a:tcPr>
                </a:tc>
              </a:tr>
              <a:tr h="1472750">
                <a:tc>
                  <a:txBody>
                    <a:bodyPr/>
                    <a:lstStyle/>
                    <a:p>
                      <a:pPr indent="0" lvl="0" marL="0" rtl="0" algn="ctr">
                        <a:lnSpc>
                          <a:spcPct val="115000"/>
                        </a:lnSpc>
                        <a:spcBef>
                          <a:spcPts val="0"/>
                        </a:spcBef>
                        <a:spcAft>
                          <a:spcPts val="1200"/>
                        </a:spcAft>
                        <a:buNone/>
                      </a:pPr>
                      <a:r>
                        <a:rPr lang="en" sz="1800">
                          <a:solidFill>
                            <a:srgbClr val="EFEFEF"/>
                          </a:solidFill>
                          <a:latin typeface="IBM Plex Sans SemiBold"/>
                          <a:ea typeface="IBM Plex Sans SemiBold"/>
                          <a:cs typeface="IBM Plex Sans SemiBold"/>
                          <a:sym typeface="IBM Plex Sans SemiBold"/>
                        </a:rPr>
                        <a:t>Question</a:t>
                      </a:r>
                      <a:endParaRPr sz="1800">
                        <a:solidFill>
                          <a:srgbClr val="EFEFEF"/>
                        </a:solidFill>
                        <a:latin typeface="IBM Plex Sans SemiBold"/>
                        <a:ea typeface="IBM Plex Sans SemiBold"/>
                        <a:cs typeface="IBM Plex Sans SemiBold"/>
                        <a:sym typeface="IBM Plex Sans SemiBold"/>
                      </a:endParaRPr>
                    </a:p>
                  </a:txBody>
                  <a:tcPr marT="91425" marB="91425" marR="91425" marL="91425" anchor="ctr">
                    <a:solidFill>
                      <a:schemeClr val="dk2"/>
                    </a:solidFill>
                  </a:tcPr>
                </a:tc>
                <a:tc>
                  <a:txBody>
                    <a:bodyPr/>
                    <a:lstStyle/>
                    <a:p>
                      <a:pPr indent="0" lvl="0" marL="0" rtl="0" algn="ctr">
                        <a:lnSpc>
                          <a:spcPct val="115000"/>
                        </a:lnSpc>
                        <a:spcBef>
                          <a:spcPts val="0"/>
                        </a:spcBef>
                        <a:spcAft>
                          <a:spcPts val="1200"/>
                        </a:spcAft>
                        <a:buClr>
                          <a:schemeClr val="dk1"/>
                        </a:buClr>
                        <a:buSzPts val="1100"/>
                        <a:buFont typeface="Arial"/>
                        <a:buNone/>
                      </a:pPr>
                      <a:r>
                        <a:rPr lang="en" sz="1000">
                          <a:solidFill>
                            <a:schemeClr val="dk2"/>
                          </a:solidFill>
                          <a:latin typeface="IBM Plex Sans SemiBold"/>
                          <a:ea typeface="IBM Plex Sans SemiBold"/>
                          <a:cs typeface="IBM Plex Sans SemiBold"/>
                          <a:sym typeface="IBM Plex Sans SemiBold"/>
                        </a:rPr>
                        <a:t>Solution x is 10 percent alcohol by volume, and solution y is 30 percent alcohol by volume. How many milliliters of solution y must be added to 150 milliliters of solution x to create a solution that is 25 percent alcohol by volume?</a:t>
                      </a:r>
                      <a:endParaRPr sz="1000"/>
                    </a:p>
                  </a:txBody>
                  <a:tcPr marT="91425" marB="91425" marR="91425" marL="91425" anchor="ctr"/>
                </a:tc>
                <a:tc>
                  <a:txBody>
                    <a:bodyPr/>
                    <a:lstStyle/>
                    <a:p>
                      <a:pPr indent="0" lvl="0" marL="0" rtl="0" algn="ctr">
                        <a:lnSpc>
                          <a:spcPct val="115000"/>
                        </a:lnSpc>
                        <a:spcBef>
                          <a:spcPts val="0"/>
                        </a:spcBef>
                        <a:spcAft>
                          <a:spcPts val="1200"/>
                        </a:spcAft>
                        <a:buClr>
                          <a:schemeClr val="dk1"/>
                        </a:buClr>
                        <a:buSzPts val="1100"/>
                        <a:buFont typeface="Arial"/>
                        <a:buNone/>
                      </a:pPr>
                      <a:r>
                        <a:rPr lang="en" sz="1000">
                          <a:solidFill>
                            <a:schemeClr val="dk2"/>
                          </a:solidFill>
                          <a:latin typeface="IBM Plex Sans SemiBold"/>
                          <a:ea typeface="IBM Plex Sans SemiBold"/>
                          <a:cs typeface="IBM Plex Sans SemiBold"/>
                          <a:sym typeface="IBM Plex Sans SemiBold"/>
                        </a:rPr>
                        <a:t>An agent gets a commission of 2.5% on the sales of cloth. If on a certain day, he gets 12.50 as commission, the cloth sold through him on that day is worth…</a:t>
                      </a:r>
                      <a:endParaRPr sz="1000"/>
                    </a:p>
                  </a:txBody>
                  <a:tcPr marT="91425" marB="91425" marR="91425" marL="91425" anchor="ctr"/>
                </a:tc>
              </a:tr>
              <a:tr h="709925">
                <a:tc>
                  <a:txBody>
                    <a:bodyPr/>
                    <a:lstStyle/>
                    <a:p>
                      <a:pPr indent="0" lvl="0" marL="0" rtl="0" algn="ctr">
                        <a:lnSpc>
                          <a:spcPct val="115000"/>
                        </a:lnSpc>
                        <a:spcBef>
                          <a:spcPts val="0"/>
                        </a:spcBef>
                        <a:spcAft>
                          <a:spcPts val="1200"/>
                        </a:spcAft>
                        <a:buNone/>
                      </a:pPr>
                      <a:r>
                        <a:rPr lang="en" sz="1800">
                          <a:solidFill>
                            <a:srgbClr val="EFEFEF"/>
                          </a:solidFill>
                          <a:latin typeface="IBM Plex Sans SemiBold"/>
                          <a:ea typeface="IBM Plex Sans SemiBold"/>
                          <a:cs typeface="IBM Plex Sans SemiBold"/>
                          <a:sym typeface="IBM Plex Sans SemiBold"/>
                        </a:rPr>
                        <a:t>Prediction</a:t>
                      </a:r>
                      <a:endParaRPr sz="1800">
                        <a:solidFill>
                          <a:srgbClr val="EFEFEF"/>
                        </a:solidFill>
                        <a:latin typeface="IBM Plex Sans SemiBold"/>
                        <a:ea typeface="IBM Plex Sans SemiBold"/>
                        <a:cs typeface="IBM Plex Sans SemiBold"/>
                        <a:sym typeface="IBM Plex Sans SemiBold"/>
                      </a:endParaRPr>
                    </a:p>
                  </a:txBody>
                  <a:tcPr marT="91425" marB="91425" marR="91425" marL="91425" anchor="ctr">
                    <a:solidFill>
                      <a:schemeClr val="dk2"/>
                    </a:solidFill>
                  </a:tcPr>
                </a:tc>
                <a:tc>
                  <a:txBody>
                    <a:bodyPr/>
                    <a:lstStyle/>
                    <a:p>
                      <a:pPr indent="0" lvl="0" marL="0" rtl="0" algn="ctr">
                        <a:lnSpc>
                          <a:spcPct val="115000"/>
                        </a:lnSpc>
                        <a:spcBef>
                          <a:spcPts val="0"/>
                        </a:spcBef>
                        <a:spcAft>
                          <a:spcPts val="1200"/>
                        </a:spcAft>
                        <a:buClr>
                          <a:schemeClr val="dk1"/>
                        </a:buClr>
                        <a:buSzPts val="1100"/>
                        <a:buFont typeface="Arial"/>
                        <a:buNone/>
                      </a:pPr>
                      <a:r>
                        <a:rPr lang="en" sz="1000">
                          <a:solidFill>
                            <a:schemeClr val="dk2"/>
                          </a:solidFill>
                          <a:latin typeface="IBM Plex Sans SemiBold"/>
                          <a:ea typeface="IBM Plex Sans SemiBold"/>
                          <a:cs typeface="IBM Plex Sans SemiBold"/>
                          <a:sym typeface="IBM Plex Sans SemiBold"/>
                        </a:rPr>
                        <a:t>multiply( divide( subtract( 25 , 10 ) , subtract( 30 , 25 ) ) , 150 )</a:t>
                      </a:r>
                      <a:endParaRPr sz="1000">
                        <a:solidFill>
                          <a:schemeClr val="dk2"/>
                        </a:solidFill>
                        <a:latin typeface="IBM Plex Sans SemiBold"/>
                        <a:ea typeface="IBM Plex Sans SemiBold"/>
                        <a:cs typeface="IBM Plex Sans SemiBold"/>
                        <a:sym typeface="IBM Plex Sans SemiBold"/>
                      </a:endParaRPr>
                    </a:p>
                  </a:txBody>
                  <a:tcPr marT="91425" marB="91425" marR="91425" marL="91425" anchor="ctr"/>
                </a:tc>
                <a:tc>
                  <a:txBody>
                    <a:bodyPr/>
                    <a:lstStyle/>
                    <a:p>
                      <a:pPr indent="0" lvl="0" marL="0" rtl="0" algn="ctr">
                        <a:lnSpc>
                          <a:spcPct val="115000"/>
                        </a:lnSpc>
                        <a:spcBef>
                          <a:spcPts val="0"/>
                        </a:spcBef>
                        <a:spcAft>
                          <a:spcPts val="1200"/>
                        </a:spcAft>
                        <a:buClr>
                          <a:schemeClr val="dk1"/>
                        </a:buClr>
                        <a:buSzPts val="1100"/>
                        <a:buFont typeface="Arial"/>
                        <a:buNone/>
                      </a:pPr>
                      <a:r>
                        <a:rPr lang="en" sz="1000">
                          <a:solidFill>
                            <a:schemeClr val="dk2"/>
                          </a:solidFill>
                          <a:latin typeface="IBM Plex Sans SemiBold"/>
                          <a:ea typeface="IBM Plex Sans SemiBold"/>
                          <a:cs typeface="IBM Plex Sans SemiBold"/>
                          <a:sym typeface="IBM Plex Sans SemiBold"/>
                        </a:rPr>
                        <a:t>divide( 12.50 , divide( 2.5 , 100 ) )</a:t>
                      </a:r>
                      <a:endParaRPr sz="1000">
                        <a:latin typeface="IBM Plex Sans SemiBold"/>
                        <a:ea typeface="IBM Plex Sans SemiBold"/>
                        <a:cs typeface="IBM Plex Sans SemiBold"/>
                        <a:sym typeface="IBM Plex Sans SemiBold"/>
                      </a:endParaRPr>
                    </a:p>
                  </a:txBody>
                  <a:tcPr marT="91425" marB="91425" marR="91425" marL="91425" anchor="ctr"/>
                </a:tc>
              </a:tr>
              <a:tr h="593500">
                <a:tc>
                  <a:txBody>
                    <a:bodyPr/>
                    <a:lstStyle/>
                    <a:p>
                      <a:pPr indent="0" lvl="0" marL="0" rtl="0" algn="ctr">
                        <a:lnSpc>
                          <a:spcPct val="115000"/>
                        </a:lnSpc>
                        <a:spcBef>
                          <a:spcPts val="0"/>
                        </a:spcBef>
                        <a:spcAft>
                          <a:spcPts val="1200"/>
                        </a:spcAft>
                        <a:buNone/>
                      </a:pPr>
                      <a:r>
                        <a:rPr lang="en" sz="1800">
                          <a:solidFill>
                            <a:srgbClr val="EFEFEF"/>
                          </a:solidFill>
                          <a:latin typeface="IBM Plex Sans SemiBold"/>
                          <a:ea typeface="IBM Plex Sans SemiBold"/>
                          <a:cs typeface="IBM Plex Sans SemiBold"/>
                          <a:sym typeface="IBM Plex Sans SemiBold"/>
                        </a:rPr>
                        <a:t>Actual</a:t>
                      </a:r>
                      <a:endParaRPr sz="1800">
                        <a:solidFill>
                          <a:srgbClr val="EFEFEF"/>
                        </a:solidFill>
                        <a:latin typeface="IBM Plex Sans SemiBold"/>
                        <a:ea typeface="IBM Plex Sans SemiBold"/>
                        <a:cs typeface="IBM Plex Sans SemiBold"/>
                        <a:sym typeface="IBM Plex Sans SemiBold"/>
                      </a:endParaRPr>
                    </a:p>
                  </a:txBody>
                  <a:tcPr marT="91425" marB="91425" marR="91425" marL="91425" anchor="ctr">
                    <a:solidFill>
                      <a:schemeClr val="dk2"/>
                    </a:solidFill>
                  </a:tcPr>
                </a:tc>
                <a:tc>
                  <a:txBody>
                    <a:bodyPr/>
                    <a:lstStyle/>
                    <a:p>
                      <a:pPr indent="0" lvl="0" marL="0" rtl="0" algn="ctr">
                        <a:lnSpc>
                          <a:spcPct val="115000"/>
                        </a:lnSpc>
                        <a:spcBef>
                          <a:spcPts val="0"/>
                        </a:spcBef>
                        <a:spcAft>
                          <a:spcPts val="1200"/>
                        </a:spcAft>
                        <a:buClr>
                          <a:schemeClr val="dk1"/>
                        </a:buClr>
                        <a:buSzPts val="1100"/>
                        <a:buFont typeface="Arial"/>
                        <a:buNone/>
                      </a:pPr>
                      <a:r>
                        <a:rPr lang="en" sz="1000">
                          <a:solidFill>
                            <a:schemeClr val="dk2"/>
                          </a:solidFill>
                          <a:latin typeface="IBM Plex Sans SemiBold"/>
                          <a:ea typeface="IBM Plex Sans SemiBold"/>
                          <a:cs typeface="IBM Plex Sans SemiBold"/>
                          <a:sym typeface="IBM Plex Sans SemiBold"/>
                        </a:rPr>
                        <a:t>multiply( divide( subtract( 25 , 10 ) , subtract( 30 , 25 ) ) , 150 )</a:t>
                      </a:r>
                      <a:endParaRPr sz="1000">
                        <a:latin typeface="IBM Plex Sans SemiBold"/>
                        <a:ea typeface="IBM Plex Sans SemiBold"/>
                        <a:cs typeface="IBM Plex Sans SemiBold"/>
                        <a:sym typeface="IBM Plex Sans SemiBold"/>
                      </a:endParaRPr>
                    </a:p>
                  </a:txBody>
                  <a:tcPr marT="91425" marB="91425" marR="91425" marL="91425" anchor="ctr"/>
                </a:tc>
                <a:tc>
                  <a:txBody>
                    <a:bodyPr/>
                    <a:lstStyle/>
                    <a:p>
                      <a:pPr indent="0" lvl="0" marL="0" rtl="0" algn="ctr">
                        <a:lnSpc>
                          <a:spcPct val="115000"/>
                        </a:lnSpc>
                        <a:spcBef>
                          <a:spcPts val="0"/>
                        </a:spcBef>
                        <a:spcAft>
                          <a:spcPts val="1200"/>
                        </a:spcAft>
                        <a:buClr>
                          <a:schemeClr val="dk1"/>
                        </a:buClr>
                        <a:buSzPts val="1100"/>
                        <a:buFont typeface="Arial"/>
                        <a:buNone/>
                      </a:pPr>
                      <a:r>
                        <a:rPr lang="en" sz="1000">
                          <a:solidFill>
                            <a:schemeClr val="dk2"/>
                          </a:solidFill>
                          <a:latin typeface="IBM Plex Sans SemiBold"/>
                          <a:ea typeface="IBM Plex Sans SemiBold"/>
                          <a:cs typeface="IBM Plex Sans SemiBold"/>
                          <a:sym typeface="IBM Plex Sans SemiBold"/>
                        </a:rPr>
                        <a:t>divide( 12.5 , divide( 2.5 , 100 ) )</a:t>
                      </a:r>
                      <a:endParaRPr sz="1000">
                        <a:solidFill>
                          <a:schemeClr val="dk2"/>
                        </a:solidFill>
                        <a:latin typeface="IBM Plex Sans SemiBold"/>
                        <a:ea typeface="IBM Plex Sans SemiBold"/>
                        <a:cs typeface="IBM Plex Sans SemiBold"/>
                        <a:sym typeface="IBM Plex Sans SemiBold"/>
                      </a:endParaRPr>
                    </a:p>
                  </a:txBody>
                  <a:tcPr marT="91425" marB="91425" marR="91425" marL="91425" anchor="ctr"/>
                </a:tc>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4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Transformer: Full Token Results</a:t>
            </a:r>
            <a:endParaRPr/>
          </a:p>
        </p:txBody>
      </p:sp>
      <p:graphicFrame>
        <p:nvGraphicFramePr>
          <p:cNvPr id="268" name="Google Shape;268;p41"/>
          <p:cNvGraphicFramePr/>
          <p:nvPr/>
        </p:nvGraphicFramePr>
        <p:xfrm>
          <a:off x="311700" y="1152475"/>
          <a:ext cx="3000000" cy="3000000"/>
        </p:xfrm>
        <a:graphic>
          <a:graphicData uri="http://schemas.openxmlformats.org/drawingml/2006/table">
            <a:tbl>
              <a:tblPr>
                <a:noFill/>
                <a:tableStyleId>{8D87D6EF-87C0-43C7-B1CA-791EB046A921}</a:tableStyleId>
              </a:tblPr>
              <a:tblGrid>
                <a:gridCol w="1514375"/>
                <a:gridCol w="3510900"/>
                <a:gridCol w="3495325"/>
              </a:tblGrid>
              <a:tr h="640225">
                <a:tc>
                  <a:txBody>
                    <a:bodyPr/>
                    <a:lstStyle/>
                    <a:p>
                      <a:pPr indent="0" lvl="0" marL="0" rtl="0" algn="ctr">
                        <a:lnSpc>
                          <a:spcPct val="115000"/>
                        </a:lnSpc>
                        <a:spcBef>
                          <a:spcPts val="0"/>
                        </a:spcBef>
                        <a:spcAft>
                          <a:spcPts val="1200"/>
                        </a:spcAft>
                        <a:buNone/>
                      </a:pPr>
                      <a:r>
                        <a:t/>
                      </a:r>
                      <a:endParaRPr sz="1100">
                        <a:solidFill>
                          <a:schemeClr val="dk2"/>
                        </a:solidFill>
                        <a:latin typeface="IBM Plex Sans SemiBold"/>
                        <a:ea typeface="IBM Plex Sans SemiBold"/>
                        <a:cs typeface="IBM Plex Sans SemiBold"/>
                        <a:sym typeface="IBM Plex Sans SemiBold"/>
                      </a:endParaRPr>
                    </a:p>
                  </a:txBody>
                  <a:tcPr marT="91425" marB="91425" marR="91425" marL="91425" anchor="ctr">
                    <a:solidFill>
                      <a:schemeClr val="dk2"/>
                    </a:solidFill>
                  </a:tcPr>
                </a:tc>
                <a:tc>
                  <a:txBody>
                    <a:bodyPr/>
                    <a:lstStyle/>
                    <a:p>
                      <a:pPr indent="0" lvl="0" marL="0" rtl="0" algn="ctr">
                        <a:lnSpc>
                          <a:spcPct val="115000"/>
                        </a:lnSpc>
                        <a:spcBef>
                          <a:spcPts val="0"/>
                        </a:spcBef>
                        <a:spcAft>
                          <a:spcPts val="1200"/>
                        </a:spcAft>
                        <a:buNone/>
                      </a:pPr>
                      <a:r>
                        <a:rPr lang="en" sz="1800">
                          <a:solidFill>
                            <a:srgbClr val="EFEFEF"/>
                          </a:solidFill>
                          <a:latin typeface="IBM Plex Sans SemiBold"/>
                          <a:ea typeface="IBM Plex Sans SemiBold"/>
                          <a:cs typeface="IBM Plex Sans SemiBold"/>
                          <a:sym typeface="IBM Plex Sans SemiBold"/>
                        </a:rPr>
                        <a:t>High Score but Inaccurate</a:t>
                      </a:r>
                      <a:endParaRPr sz="1800">
                        <a:solidFill>
                          <a:srgbClr val="EFEFEF"/>
                        </a:solidFill>
                        <a:latin typeface="IBM Plex Sans SemiBold"/>
                        <a:ea typeface="IBM Plex Sans SemiBold"/>
                        <a:cs typeface="IBM Plex Sans SemiBold"/>
                        <a:sym typeface="IBM Plex Sans SemiBold"/>
                      </a:endParaRPr>
                    </a:p>
                  </a:txBody>
                  <a:tcPr marT="91425" marB="91425" marR="91425" marL="91425" anchor="ctr">
                    <a:solidFill>
                      <a:schemeClr val="dk2"/>
                    </a:solidFill>
                  </a:tcPr>
                </a:tc>
                <a:tc>
                  <a:txBody>
                    <a:bodyPr/>
                    <a:lstStyle/>
                    <a:p>
                      <a:pPr indent="0" lvl="0" marL="0" rtl="0" algn="ctr">
                        <a:lnSpc>
                          <a:spcPct val="115000"/>
                        </a:lnSpc>
                        <a:spcBef>
                          <a:spcPts val="0"/>
                        </a:spcBef>
                        <a:spcAft>
                          <a:spcPts val="1200"/>
                        </a:spcAft>
                        <a:buNone/>
                      </a:pPr>
                      <a:r>
                        <a:rPr lang="en" sz="1800">
                          <a:solidFill>
                            <a:srgbClr val="EFEFEF"/>
                          </a:solidFill>
                          <a:latin typeface="IBM Plex Sans SemiBold"/>
                          <a:ea typeface="IBM Plex Sans SemiBold"/>
                          <a:cs typeface="IBM Plex Sans SemiBold"/>
                          <a:sym typeface="IBM Plex Sans SemiBold"/>
                        </a:rPr>
                        <a:t>Incorrect</a:t>
                      </a:r>
                      <a:endParaRPr sz="1800">
                        <a:solidFill>
                          <a:srgbClr val="EFEFEF"/>
                        </a:solidFill>
                        <a:latin typeface="IBM Plex Sans SemiBold"/>
                        <a:ea typeface="IBM Plex Sans SemiBold"/>
                        <a:cs typeface="IBM Plex Sans SemiBold"/>
                        <a:sym typeface="IBM Plex Sans SemiBold"/>
                      </a:endParaRPr>
                    </a:p>
                  </a:txBody>
                  <a:tcPr marT="91425" marB="91425" marR="91425" marL="91425" anchor="ctr">
                    <a:solidFill>
                      <a:schemeClr val="dk2"/>
                    </a:solidFill>
                  </a:tcPr>
                </a:tc>
              </a:tr>
              <a:tr h="1472750">
                <a:tc>
                  <a:txBody>
                    <a:bodyPr/>
                    <a:lstStyle/>
                    <a:p>
                      <a:pPr indent="0" lvl="0" marL="0" rtl="0" algn="ctr">
                        <a:lnSpc>
                          <a:spcPct val="115000"/>
                        </a:lnSpc>
                        <a:spcBef>
                          <a:spcPts val="0"/>
                        </a:spcBef>
                        <a:spcAft>
                          <a:spcPts val="1200"/>
                        </a:spcAft>
                        <a:buNone/>
                      </a:pPr>
                      <a:r>
                        <a:rPr lang="en" sz="1800">
                          <a:solidFill>
                            <a:srgbClr val="EFEFEF"/>
                          </a:solidFill>
                          <a:latin typeface="IBM Plex Sans SemiBold"/>
                          <a:ea typeface="IBM Plex Sans SemiBold"/>
                          <a:cs typeface="IBM Plex Sans SemiBold"/>
                          <a:sym typeface="IBM Plex Sans SemiBold"/>
                        </a:rPr>
                        <a:t>Question</a:t>
                      </a:r>
                      <a:endParaRPr sz="1800">
                        <a:solidFill>
                          <a:srgbClr val="EFEFEF"/>
                        </a:solidFill>
                        <a:latin typeface="IBM Plex Sans SemiBold"/>
                        <a:ea typeface="IBM Plex Sans SemiBold"/>
                        <a:cs typeface="IBM Plex Sans SemiBold"/>
                        <a:sym typeface="IBM Plex Sans SemiBold"/>
                      </a:endParaRPr>
                    </a:p>
                  </a:txBody>
                  <a:tcPr marT="91425" marB="91425" marR="91425" marL="91425" anchor="ctr">
                    <a:solidFill>
                      <a:schemeClr val="dk2"/>
                    </a:solidFill>
                  </a:tcPr>
                </a:tc>
                <a:tc>
                  <a:txBody>
                    <a:bodyPr/>
                    <a:lstStyle/>
                    <a:p>
                      <a:pPr indent="0" lvl="0" marL="0" rtl="0" algn="ctr">
                        <a:lnSpc>
                          <a:spcPct val="115000"/>
                        </a:lnSpc>
                        <a:spcBef>
                          <a:spcPts val="0"/>
                        </a:spcBef>
                        <a:spcAft>
                          <a:spcPts val="1200"/>
                        </a:spcAft>
                        <a:buClr>
                          <a:schemeClr val="dk1"/>
                        </a:buClr>
                        <a:buSzPts val="1100"/>
                        <a:buFont typeface="Arial"/>
                        <a:buNone/>
                      </a:pPr>
                      <a:r>
                        <a:rPr lang="en" sz="1000">
                          <a:solidFill>
                            <a:schemeClr val="dk2"/>
                          </a:solidFill>
                          <a:latin typeface="IBM Plex Sans SemiBold"/>
                          <a:ea typeface="IBM Plex Sans SemiBold"/>
                          <a:cs typeface="IBM Plex Sans SemiBold"/>
                          <a:sym typeface="IBM Plex Sans SemiBold"/>
                        </a:rPr>
                        <a:t>A can finish a work in 24 days and B can do the same work in 15 days. B worked for 10 days and left the job. In how many days can A alone finish the remaining work?</a:t>
                      </a:r>
                      <a:endParaRPr sz="1000"/>
                    </a:p>
                  </a:txBody>
                  <a:tcPr marT="91425" marB="91425" marR="91425" marL="91425" anchor="ctr"/>
                </a:tc>
                <a:tc>
                  <a:txBody>
                    <a:bodyPr/>
                    <a:lstStyle/>
                    <a:p>
                      <a:pPr indent="0" lvl="0" marL="0" rtl="0" algn="ctr">
                        <a:lnSpc>
                          <a:spcPct val="115000"/>
                        </a:lnSpc>
                        <a:spcBef>
                          <a:spcPts val="0"/>
                        </a:spcBef>
                        <a:spcAft>
                          <a:spcPts val="1200"/>
                        </a:spcAft>
                        <a:buClr>
                          <a:schemeClr val="dk1"/>
                        </a:buClr>
                        <a:buSzPts val="1100"/>
                        <a:buFont typeface="Arial"/>
                        <a:buNone/>
                      </a:pPr>
                      <a:r>
                        <a:rPr lang="en" sz="1000">
                          <a:solidFill>
                            <a:schemeClr val="dk2"/>
                          </a:solidFill>
                          <a:latin typeface="IBM Plex Sans SemiBold"/>
                          <a:ea typeface="IBM Plex Sans SemiBold"/>
                          <a:cs typeface="IBM Plex Sans SemiBold"/>
                          <a:sym typeface="IBM Plex Sans SemiBold"/>
                        </a:rPr>
                        <a:t>Sheila works 8 hours per day on Monday, Wednesday, and Friday, and 6 hours per day on Tuesday and Thursday. She does not work on Saturday and Sunday. She earns $324 per week. How much does she earn in dollars per hour?</a:t>
                      </a:r>
                      <a:endParaRPr sz="1000"/>
                    </a:p>
                  </a:txBody>
                  <a:tcPr marT="91425" marB="91425" marR="91425" marL="91425" anchor="ctr"/>
                </a:tc>
              </a:tr>
              <a:tr h="709925">
                <a:tc>
                  <a:txBody>
                    <a:bodyPr/>
                    <a:lstStyle/>
                    <a:p>
                      <a:pPr indent="0" lvl="0" marL="0" rtl="0" algn="ctr">
                        <a:lnSpc>
                          <a:spcPct val="115000"/>
                        </a:lnSpc>
                        <a:spcBef>
                          <a:spcPts val="0"/>
                        </a:spcBef>
                        <a:spcAft>
                          <a:spcPts val="1200"/>
                        </a:spcAft>
                        <a:buNone/>
                      </a:pPr>
                      <a:r>
                        <a:rPr lang="en" sz="1800">
                          <a:solidFill>
                            <a:srgbClr val="EFEFEF"/>
                          </a:solidFill>
                          <a:latin typeface="IBM Plex Sans SemiBold"/>
                          <a:ea typeface="IBM Plex Sans SemiBold"/>
                          <a:cs typeface="IBM Plex Sans SemiBold"/>
                          <a:sym typeface="IBM Plex Sans SemiBold"/>
                        </a:rPr>
                        <a:t>Prediction</a:t>
                      </a:r>
                      <a:endParaRPr sz="1800">
                        <a:solidFill>
                          <a:srgbClr val="EFEFEF"/>
                        </a:solidFill>
                        <a:latin typeface="IBM Plex Sans SemiBold"/>
                        <a:ea typeface="IBM Plex Sans SemiBold"/>
                        <a:cs typeface="IBM Plex Sans SemiBold"/>
                        <a:sym typeface="IBM Plex Sans SemiBold"/>
                      </a:endParaRPr>
                    </a:p>
                  </a:txBody>
                  <a:tcPr marT="91425" marB="91425" marR="91425" marL="91425" anchor="ctr">
                    <a:solidFill>
                      <a:schemeClr val="dk2"/>
                    </a:solidFill>
                  </a:tcPr>
                </a:tc>
                <a:tc>
                  <a:txBody>
                    <a:bodyPr/>
                    <a:lstStyle/>
                    <a:p>
                      <a:pPr indent="0" lvl="0" marL="0" rtl="0" algn="ctr">
                        <a:lnSpc>
                          <a:spcPct val="115000"/>
                        </a:lnSpc>
                        <a:spcBef>
                          <a:spcPts val="0"/>
                        </a:spcBef>
                        <a:spcAft>
                          <a:spcPts val="1200"/>
                        </a:spcAft>
                        <a:buClr>
                          <a:schemeClr val="dk1"/>
                        </a:buClr>
                        <a:buSzPts val="1100"/>
                        <a:buFont typeface="Arial"/>
                        <a:buNone/>
                      </a:pPr>
                      <a:r>
                        <a:rPr lang="en" sz="1000">
                          <a:solidFill>
                            <a:schemeClr val="dk2"/>
                          </a:solidFill>
                          <a:latin typeface="IBM Plex Sans SemiBold"/>
                          <a:ea typeface="IBM Plex Sans SemiBold"/>
                          <a:cs typeface="IBM Plex Sans SemiBold"/>
                          <a:sym typeface="IBM Plex Sans SemiBold"/>
                        </a:rPr>
                        <a:t>divide( multiply( multiply( divide( 1 , 15 ) , 10 ) , 24 ) , 5 )</a:t>
                      </a:r>
                      <a:endParaRPr sz="1000">
                        <a:solidFill>
                          <a:schemeClr val="dk2"/>
                        </a:solidFill>
                        <a:latin typeface="IBM Plex Sans SemiBold"/>
                        <a:ea typeface="IBM Plex Sans SemiBold"/>
                        <a:cs typeface="IBM Plex Sans SemiBold"/>
                        <a:sym typeface="IBM Plex Sans SemiBold"/>
                      </a:endParaRPr>
                    </a:p>
                  </a:txBody>
                  <a:tcPr marT="91425" marB="91425" marR="91425" marL="91425" anchor="ctr"/>
                </a:tc>
                <a:tc>
                  <a:txBody>
                    <a:bodyPr/>
                    <a:lstStyle/>
                    <a:p>
                      <a:pPr indent="0" lvl="0" marL="0" rtl="0" algn="ctr">
                        <a:lnSpc>
                          <a:spcPct val="115000"/>
                        </a:lnSpc>
                        <a:spcBef>
                          <a:spcPts val="0"/>
                        </a:spcBef>
                        <a:spcAft>
                          <a:spcPts val="1200"/>
                        </a:spcAft>
                        <a:buClr>
                          <a:schemeClr val="dk1"/>
                        </a:buClr>
                        <a:buSzPts val="1100"/>
                        <a:buFont typeface="Arial"/>
                        <a:buNone/>
                      </a:pPr>
                      <a:r>
                        <a:rPr lang="en" sz="1000">
                          <a:solidFill>
                            <a:schemeClr val="dk2"/>
                          </a:solidFill>
                          <a:latin typeface="IBM Plex Sans SemiBold"/>
                          <a:ea typeface="IBM Plex Sans SemiBold"/>
                          <a:cs typeface="IBM Plex Sans SemiBold"/>
                          <a:sym typeface="IBM Plex Sans SemiBold"/>
                        </a:rPr>
                        <a:t>multiply( divide( 324 , add( 8 , 6 ) ) , 8 )</a:t>
                      </a:r>
                      <a:endParaRPr sz="1000">
                        <a:latin typeface="IBM Plex Sans SemiBold"/>
                        <a:ea typeface="IBM Plex Sans SemiBold"/>
                        <a:cs typeface="IBM Plex Sans SemiBold"/>
                        <a:sym typeface="IBM Plex Sans SemiBold"/>
                      </a:endParaRPr>
                    </a:p>
                  </a:txBody>
                  <a:tcPr marT="91425" marB="91425" marR="91425" marL="91425" anchor="ctr"/>
                </a:tc>
              </a:tr>
              <a:tr h="593500">
                <a:tc>
                  <a:txBody>
                    <a:bodyPr/>
                    <a:lstStyle/>
                    <a:p>
                      <a:pPr indent="0" lvl="0" marL="0" rtl="0" algn="ctr">
                        <a:lnSpc>
                          <a:spcPct val="115000"/>
                        </a:lnSpc>
                        <a:spcBef>
                          <a:spcPts val="0"/>
                        </a:spcBef>
                        <a:spcAft>
                          <a:spcPts val="1200"/>
                        </a:spcAft>
                        <a:buNone/>
                      </a:pPr>
                      <a:r>
                        <a:rPr lang="en" sz="1800">
                          <a:solidFill>
                            <a:srgbClr val="EFEFEF"/>
                          </a:solidFill>
                          <a:latin typeface="IBM Plex Sans SemiBold"/>
                          <a:ea typeface="IBM Plex Sans SemiBold"/>
                          <a:cs typeface="IBM Plex Sans SemiBold"/>
                          <a:sym typeface="IBM Plex Sans SemiBold"/>
                        </a:rPr>
                        <a:t>Actual</a:t>
                      </a:r>
                      <a:endParaRPr sz="1800">
                        <a:solidFill>
                          <a:srgbClr val="EFEFEF"/>
                        </a:solidFill>
                        <a:latin typeface="IBM Plex Sans SemiBold"/>
                        <a:ea typeface="IBM Plex Sans SemiBold"/>
                        <a:cs typeface="IBM Plex Sans SemiBold"/>
                        <a:sym typeface="IBM Plex Sans SemiBold"/>
                      </a:endParaRPr>
                    </a:p>
                  </a:txBody>
                  <a:tcPr marT="91425" marB="91425" marR="91425" marL="91425" anchor="ctr">
                    <a:solidFill>
                      <a:schemeClr val="dk2"/>
                    </a:solidFill>
                  </a:tcPr>
                </a:tc>
                <a:tc>
                  <a:txBody>
                    <a:bodyPr/>
                    <a:lstStyle/>
                    <a:p>
                      <a:pPr indent="0" lvl="0" marL="0" rtl="0" algn="ctr">
                        <a:lnSpc>
                          <a:spcPct val="115000"/>
                        </a:lnSpc>
                        <a:spcBef>
                          <a:spcPts val="0"/>
                        </a:spcBef>
                        <a:spcAft>
                          <a:spcPts val="1200"/>
                        </a:spcAft>
                        <a:buClr>
                          <a:schemeClr val="dk1"/>
                        </a:buClr>
                        <a:buSzPts val="1100"/>
                        <a:buFont typeface="Arial"/>
                        <a:buNone/>
                      </a:pPr>
                      <a:r>
                        <a:rPr lang="en" sz="1000">
                          <a:solidFill>
                            <a:schemeClr val="dk2"/>
                          </a:solidFill>
                          <a:latin typeface="IBM Plex Sans SemiBold"/>
                          <a:ea typeface="IBM Plex Sans SemiBold"/>
                          <a:cs typeface="IBM Plex Sans SemiBold"/>
                          <a:sym typeface="IBM Plex Sans SemiBold"/>
                        </a:rPr>
                        <a:t>divide( multiply( multiply( divide( 1 , 15 ) , 10 ) , 24 ) , 2 )</a:t>
                      </a:r>
                      <a:endParaRPr sz="1000">
                        <a:latin typeface="IBM Plex Sans SemiBold"/>
                        <a:ea typeface="IBM Plex Sans SemiBold"/>
                        <a:cs typeface="IBM Plex Sans SemiBold"/>
                        <a:sym typeface="IBM Plex Sans SemiBold"/>
                      </a:endParaRPr>
                    </a:p>
                  </a:txBody>
                  <a:tcPr marT="91425" marB="91425" marR="91425" marL="91425" anchor="ctr"/>
                </a:tc>
                <a:tc>
                  <a:txBody>
                    <a:bodyPr/>
                    <a:lstStyle/>
                    <a:p>
                      <a:pPr indent="0" lvl="0" marL="0" rtl="0" algn="ctr">
                        <a:lnSpc>
                          <a:spcPct val="115000"/>
                        </a:lnSpc>
                        <a:spcBef>
                          <a:spcPts val="0"/>
                        </a:spcBef>
                        <a:spcAft>
                          <a:spcPts val="1200"/>
                        </a:spcAft>
                        <a:buClr>
                          <a:schemeClr val="dk1"/>
                        </a:buClr>
                        <a:buSzPts val="1100"/>
                        <a:buFont typeface="Arial"/>
                        <a:buNone/>
                      </a:pPr>
                      <a:r>
                        <a:rPr lang="en" sz="1000">
                          <a:solidFill>
                            <a:schemeClr val="dk2"/>
                          </a:solidFill>
                          <a:latin typeface="IBM Plex Sans SemiBold"/>
                          <a:ea typeface="IBM Plex Sans SemiBold"/>
                          <a:cs typeface="IBM Plex Sans SemiBold"/>
                          <a:sym typeface="IBM Plex Sans SemiBold"/>
                        </a:rPr>
                        <a:t>divide( 324 , add( multiply( 8 , 3 ) , multiply( 6 , 2 ) ) )</a:t>
                      </a:r>
                      <a:endParaRPr sz="1000">
                        <a:latin typeface="IBM Plex Sans SemiBold"/>
                        <a:ea typeface="IBM Plex Sans SemiBold"/>
                        <a:cs typeface="IBM Plex Sans SemiBold"/>
                        <a:sym typeface="IBM Plex Sans SemiBold"/>
                      </a:endParaRPr>
                    </a:p>
                  </a:txBody>
                  <a:tcPr marT="91425" marB="91425" marR="91425" marL="91425" anchor="ct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Literature: What approaches are being used</a:t>
            </a:r>
            <a:endParaRPr/>
          </a:p>
        </p:txBody>
      </p:sp>
      <p:sp>
        <p:nvSpPr>
          <p:cNvPr id="67" name="Google Shape;67;p15"/>
          <p:cNvSpPr txBox="1"/>
          <p:nvPr>
            <p:ph idx="1" type="body"/>
          </p:nvPr>
        </p:nvSpPr>
        <p:spPr>
          <a:xfrm>
            <a:off x="311700" y="1152475"/>
            <a:ext cx="8520600" cy="3787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Variable Scope: elementary to cutting-edge research</a:t>
            </a:r>
            <a:endParaRPr/>
          </a:p>
          <a:p>
            <a:pPr indent="-342900" lvl="0" marL="457200" rtl="0" algn="l">
              <a:spcBef>
                <a:spcPts val="0"/>
              </a:spcBef>
              <a:spcAft>
                <a:spcPts val="0"/>
              </a:spcAft>
              <a:buSzPts val="1800"/>
              <a:buChar char="●"/>
            </a:pPr>
            <a:r>
              <a:rPr lang="en"/>
              <a:t>CoT or Not?</a:t>
            </a:r>
            <a:endParaRPr/>
          </a:p>
          <a:p>
            <a:pPr indent="-317500" lvl="1" marL="914400" rtl="0" algn="l">
              <a:spcBef>
                <a:spcPts val="0"/>
              </a:spcBef>
              <a:spcAft>
                <a:spcPts val="0"/>
              </a:spcAft>
              <a:buSzPts val="1400"/>
              <a:buChar char="○"/>
            </a:pPr>
            <a:r>
              <a:rPr lang="en"/>
              <a:t>Chain-of-thought: uses step-by-step reasoning</a:t>
            </a:r>
            <a:endParaRPr/>
          </a:p>
          <a:p>
            <a:pPr indent="-317500" lvl="1" marL="914400" rtl="0" algn="l">
              <a:spcBef>
                <a:spcPts val="0"/>
              </a:spcBef>
              <a:spcAft>
                <a:spcPts val="0"/>
              </a:spcAft>
              <a:buSzPts val="1400"/>
              <a:buChar char="○"/>
            </a:pPr>
            <a:r>
              <a:rPr lang="en"/>
              <a:t>Direct: models give a single output with no intermediate steps</a:t>
            </a:r>
            <a:endParaRPr/>
          </a:p>
          <a:p>
            <a:pPr indent="-342900" lvl="0" marL="457200" rtl="0" algn="l">
              <a:spcBef>
                <a:spcPts val="0"/>
              </a:spcBef>
              <a:spcAft>
                <a:spcPts val="0"/>
              </a:spcAft>
              <a:buSzPts val="1800"/>
              <a:buChar char="●"/>
            </a:pPr>
            <a:r>
              <a:rPr lang="en"/>
              <a:t>Zero or Multi-Shot CoT</a:t>
            </a:r>
            <a:endParaRPr/>
          </a:p>
          <a:p>
            <a:pPr indent="-317500" lvl="1" marL="914400" rtl="0" algn="l">
              <a:spcBef>
                <a:spcPts val="0"/>
              </a:spcBef>
              <a:spcAft>
                <a:spcPts val="0"/>
              </a:spcAft>
              <a:buSzPts val="1400"/>
              <a:buChar char="○"/>
            </a:pPr>
            <a:r>
              <a:rPr lang="en"/>
              <a:t>Zero-shot: no training on reasoning steps</a:t>
            </a:r>
            <a:endParaRPr/>
          </a:p>
          <a:p>
            <a:pPr indent="-317500" lvl="1" marL="914400" rtl="0" algn="l">
              <a:spcBef>
                <a:spcPts val="0"/>
              </a:spcBef>
              <a:spcAft>
                <a:spcPts val="0"/>
              </a:spcAft>
              <a:buSzPts val="1400"/>
              <a:buChar char="○"/>
            </a:pPr>
            <a:r>
              <a:rPr lang="en"/>
              <a:t>Multi-shot: training data includes intermediate reasoning steps</a:t>
            </a:r>
            <a:endParaRPr/>
          </a:p>
          <a:p>
            <a:pPr indent="-342900" lvl="0" marL="457200" rtl="0" algn="l">
              <a:spcBef>
                <a:spcPts val="0"/>
              </a:spcBef>
              <a:spcAft>
                <a:spcPts val="0"/>
              </a:spcAft>
              <a:buSzPts val="1800"/>
              <a:buChar char="●"/>
            </a:pPr>
            <a:r>
              <a:rPr lang="en"/>
              <a:t>Tool-Augmented Approaches</a:t>
            </a:r>
            <a:endParaRPr/>
          </a:p>
          <a:p>
            <a:pPr indent="-317500" lvl="1" marL="914400" rtl="0" algn="l">
              <a:spcBef>
                <a:spcPts val="0"/>
              </a:spcBef>
              <a:spcAft>
                <a:spcPts val="0"/>
              </a:spcAft>
              <a:buSzPts val="1400"/>
              <a:buChar char="○"/>
            </a:pPr>
            <a:r>
              <a:rPr lang="en"/>
              <a:t>LLMs use external tools to handle calculations or other operations</a:t>
            </a:r>
            <a:endParaRPr/>
          </a:p>
          <a:p>
            <a:pPr indent="-342900" lvl="0" marL="457200" rtl="0" algn="l">
              <a:spcBef>
                <a:spcPts val="0"/>
              </a:spcBef>
              <a:spcAft>
                <a:spcPts val="0"/>
              </a:spcAft>
              <a:buSzPts val="1800"/>
              <a:buChar char="●"/>
            </a:pPr>
            <a:r>
              <a:rPr lang="en"/>
              <a:t>Thinking or NoThinking Approaches (</a:t>
            </a:r>
            <a:r>
              <a:rPr lang="en" u="sng">
                <a:solidFill>
                  <a:schemeClr val="hlink"/>
                </a:solidFill>
                <a:hlinkClick r:id="rId3"/>
              </a:rPr>
              <a:t>preprint</a:t>
            </a:r>
            <a:r>
              <a:rPr lang="en"/>
              <a:t>)</a:t>
            </a:r>
            <a:endParaRPr/>
          </a:p>
          <a:p>
            <a:pPr indent="-317500" lvl="1" marL="914400" rtl="0" algn="l">
              <a:spcBef>
                <a:spcPts val="0"/>
              </a:spcBef>
              <a:spcAft>
                <a:spcPts val="0"/>
              </a:spcAft>
              <a:buSzPts val="1400"/>
              <a:buChar char="○"/>
            </a:pPr>
            <a:r>
              <a:rPr lang="en"/>
              <a:t>Use prompting to bypass the thinking process</a:t>
            </a:r>
            <a:endParaRPr/>
          </a:p>
          <a:p>
            <a:pPr indent="-317500" lvl="1" marL="914400" rtl="0" algn="l">
              <a:spcBef>
                <a:spcPts val="0"/>
              </a:spcBef>
              <a:spcAft>
                <a:spcPts val="0"/>
              </a:spcAft>
              <a:buSzPts val="1400"/>
              <a:buChar char="○"/>
            </a:pPr>
            <a:r>
              <a:rPr lang="en"/>
              <a:t>Low-budget, high performance (especially with best-of-N generation)</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42"/>
          <p:cNvSpPr txBox="1"/>
          <p:nvPr>
            <p:ph idx="2" type="body"/>
          </p:nvPr>
        </p:nvSpPr>
        <p:spPr>
          <a:xfrm>
            <a:off x="4832400" y="1632775"/>
            <a:ext cx="3999900" cy="2955900"/>
          </a:xfrm>
          <a:prstGeom prst="rect">
            <a:avLst/>
          </a:prstGeom>
        </p:spPr>
        <p:txBody>
          <a:bodyPr anchorCtr="0" anchor="t" bIns="91425" lIns="91425" spcFirstLastPara="1" rIns="91425" wrap="square" tIns="91425">
            <a:normAutofit lnSpcReduction="10000"/>
          </a:bodyPr>
          <a:lstStyle/>
          <a:p>
            <a:pPr indent="-317500" lvl="0" marL="457200" rtl="0" algn="l">
              <a:spcBef>
                <a:spcPts val="0"/>
              </a:spcBef>
              <a:spcAft>
                <a:spcPts val="0"/>
              </a:spcAft>
              <a:buSzPts val="1400"/>
              <a:buChar char="●"/>
            </a:pPr>
            <a:r>
              <a:rPr lang="en"/>
              <a:t>We are not sure why the larger FLAN-T5 models do not generalize as well</a:t>
            </a:r>
            <a:endParaRPr/>
          </a:p>
          <a:p>
            <a:pPr indent="-304800" lvl="1" marL="914400" rtl="0" algn="l">
              <a:spcBef>
                <a:spcPts val="0"/>
              </a:spcBef>
              <a:spcAft>
                <a:spcPts val="0"/>
              </a:spcAft>
              <a:buSzPts val="1200"/>
              <a:buChar char="○"/>
            </a:pPr>
            <a:r>
              <a:rPr lang="en"/>
              <a:t>Experimented with FLAN-T5-Large (780M), independent of epoch count it did not generalize as well</a:t>
            </a:r>
            <a:endParaRPr/>
          </a:p>
          <a:p>
            <a:pPr indent="-304800" lvl="1" marL="914400" rtl="0" algn="l">
              <a:spcBef>
                <a:spcPts val="0"/>
              </a:spcBef>
              <a:spcAft>
                <a:spcPts val="0"/>
              </a:spcAft>
              <a:buSzPts val="1200"/>
              <a:buChar char="○"/>
            </a:pPr>
            <a:r>
              <a:rPr lang="en"/>
              <a:t>One training/validation + testing pass is 2-5 hours, making it difficult to experiment with</a:t>
            </a:r>
            <a:endParaRPr/>
          </a:p>
          <a:p>
            <a:pPr indent="-317500" lvl="0" marL="457200" rtl="0" algn="l">
              <a:spcBef>
                <a:spcPts val="0"/>
              </a:spcBef>
              <a:spcAft>
                <a:spcPts val="0"/>
              </a:spcAft>
              <a:buSzPts val="1400"/>
              <a:buChar char="●"/>
            </a:pPr>
            <a:r>
              <a:rPr lang="en"/>
              <a:t>Cross-Entropy Loss is token-by-token</a:t>
            </a:r>
            <a:endParaRPr/>
          </a:p>
          <a:p>
            <a:pPr indent="-304800" lvl="1" marL="914400" rtl="0" algn="l">
              <a:spcBef>
                <a:spcPts val="0"/>
              </a:spcBef>
              <a:spcAft>
                <a:spcPts val="0"/>
              </a:spcAft>
              <a:buSzPts val="1200"/>
              <a:buChar char="○"/>
            </a:pPr>
            <a:r>
              <a:rPr lang="en"/>
              <a:t>Formulations need to be dead accurate; one slipped token (for example, a 5 in place of a 2) is not a huge deal to the loss, but completely invalidates the answer</a:t>
            </a:r>
            <a:endParaRPr/>
          </a:p>
        </p:txBody>
      </p:sp>
      <p:sp>
        <p:nvSpPr>
          <p:cNvPr id="274" name="Google Shape;274;p4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Transformer: Reflection</a:t>
            </a:r>
            <a:endParaRPr/>
          </a:p>
        </p:txBody>
      </p:sp>
      <p:sp>
        <p:nvSpPr>
          <p:cNvPr id="275" name="Google Shape;275;p42"/>
          <p:cNvSpPr txBox="1"/>
          <p:nvPr>
            <p:ph idx="1" type="body"/>
          </p:nvPr>
        </p:nvSpPr>
        <p:spPr>
          <a:xfrm>
            <a:off x="311700" y="1632775"/>
            <a:ext cx="3999900" cy="26685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a:t>Better performance with this small dataset than the larger Llama models</a:t>
            </a:r>
            <a:endParaRPr/>
          </a:p>
          <a:p>
            <a:pPr indent="-304800" lvl="1" marL="914400" rtl="0" algn="l">
              <a:spcBef>
                <a:spcPts val="0"/>
              </a:spcBef>
              <a:spcAft>
                <a:spcPts val="0"/>
              </a:spcAft>
              <a:buSzPts val="1200"/>
              <a:buChar char="○"/>
            </a:pPr>
            <a:r>
              <a:rPr lang="en"/>
              <a:t>Can understand more complex (multistep) problems</a:t>
            </a:r>
            <a:endParaRPr/>
          </a:p>
          <a:p>
            <a:pPr indent="-317500" lvl="0" marL="457200" rtl="0" algn="l">
              <a:spcBef>
                <a:spcPts val="0"/>
              </a:spcBef>
              <a:spcAft>
                <a:spcPts val="0"/>
              </a:spcAft>
              <a:buSzPts val="1400"/>
              <a:buChar char="●"/>
            </a:pPr>
            <a:r>
              <a:rPr lang="en"/>
              <a:t>Much more lightweight training, time and compute -&gt; more experimentation</a:t>
            </a:r>
            <a:endParaRPr/>
          </a:p>
          <a:p>
            <a:pPr indent="-304800" lvl="1" marL="914400" rtl="0" algn="l">
              <a:spcBef>
                <a:spcPts val="0"/>
              </a:spcBef>
              <a:spcAft>
                <a:spcPts val="0"/>
              </a:spcAft>
              <a:buSzPts val="1200"/>
              <a:buChar char="○"/>
            </a:pPr>
            <a:r>
              <a:rPr lang="en"/>
              <a:t>One training/validation + testing pass for a hyperparameter combination is no more than 30 minutes to an hour (roughly $1 in compute)</a:t>
            </a:r>
            <a:endParaRPr/>
          </a:p>
        </p:txBody>
      </p:sp>
      <p:sp>
        <p:nvSpPr>
          <p:cNvPr id="276" name="Google Shape;276;p42"/>
          <p:cNvSpPr/>
          <p:nvPr/>
        </p:nvSpPr>
        <p:spPr>
          <a:xfrm>
            <a:off x="311700" y="1152475"/>
            <a:ext cx="3999900" cy="4803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lt2"/>
                </a:solidFill>
                <a:latin typeface="IBM Plex Sans SemiBold"/>
                <a:ea typeface="IBM Plex Sans SemiBold"/>
                <a:cs typeface="IBM Plex Sans SemiBold"/>
                <a:sym typeface="IBM Plex Sans SemiBold"/>
              </a:rPr>
              <a:t>Strengths</a:t>
            </a:r>
            <a:endParaRPr sz="1800">
              <a:solidFill>
                <a:schemeClr val="lt2"/>
              </a:solidFill>
              <a:latin typeface="IBM Plex Sans SemiBold"/>
              <a:ea typeface="IBM Plex Sans SemiBold"/>
              <a:cs typeface="IBM Plex Sans SemiBold"/>
              <a:sym typeface="IBM Plex Sans SemiBold"/>
            </a:endParaRPr>
          </a:p>
        </p:txBody>
      </p:sp>
      <p:sp>
        <p:nvSpPr>
          <p:cNvPr id="277" name="Google Shape;277;p42"/>
          <p:cNvSpPr/>
          <p:nvPr/>
        </p:nvSpPr>
        <p:spPr>
          <a:xfrm>
            <a:off x="4832400" y="1152475"/>
            <a:ext cx="3999900" cy="4803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lt2"/>
                </a:solidFill>
                <a:latin typeface="IBM Plex Sans SemiBold"/>
                <a:ea typeface="IBM Plex Sans SemiBold"/>
                <a:cs typeface="IBM Plex Sans SemiBold"/>
                <a:sym typeface="IBM Plex Sans SemiBold"/>
              </a:rPr>
              <a:t>Limitations</a:t>
            </a:r>
            <a:endParaRPr sz="1800">
              <a:solidFill>
                <a:schemeClr val="lt2"/>
              </a:solidFill>
              <a:latin typeface="IBM Plex Sans SemiBold"/>
              <a:ea typeface="IBM Plex Sans SemiBold"/>
              <a:cs typeface="IBM Plex Sans SemiBold"/>
              <a:sym typeface="IBM Plex Sans SemiBo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4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Reflection: All Approaches</a:t>
            </a:r>
            <a:endParaRPr/>
          </a:p>
        </p:txBody>
      </p:sp>
      <p:sp>
        <p:nvSpPr>
          <p:cNvPr id="283" name="Google Shape;283;p43"/>
          <p:cNvSpPr txBox="1"/>
          <p:nvPr>
            <p:ph idx="1" type="body"/>
          </p:nvPr>
        </p:nvSpPr>
        <p:spPr>
          <a:xfrm>
            <a:off x="311700" y="1152475"/>
            <a:ext cx="8520600" cy="37923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 sz="1500"/>
              <a:t>What was the number one technical or conceptual difficulty?</a:t>
            </a:r>
            <a:endParaRPr sz="1500"/>
          </a:p>
          <a:p>
            <a:pPr indent="-298450" lvl="1" marL="914400" rtl="0" algn="l">
              <a:spcBef>
                <a:spcPts val="0"/>
              </a:spcBef>
              <a:spcAft>
                <a:spcPts val="0"/>
              </a:spcAft>
              <a:buSzPts val="1100"/>
              <a:buChar char="○"/>
            </a:pPr>
            <a:r>
              <a:rPr lang="en" sz="1100"/>
              <a:t>Learning the model architectures was the most challenging part of this project, as we were working with models that were new to everyone.</a:t>
            </a:r>
            <a:endParaRPr sz="1100"/>
          </a:p>
          <a:p>
            <a:pPr indent="-323850" lvl="0" marL="457200" rtl="0" algn="l">
              <a:spcBef>
                <a:spcPts val="0"/>
              </a:spcBef>
              <a:spcAft>
                <a:spcPts val="0"/>
              </a:spcAft>
              <a:buSzPts val="1500"/>
              <a:buChar char="●"/>
            </a:pPr>
            <a:r>
              <a:rPr lang="en" sz="1500"/>
              <a:t>What part of the project workflow was easier than expected? Harder?</a:t>
            </a:r>
            <a:endParaRPr sz="1500"/>
          </a:p>
          <a:p>
            <a:pPr indent="-298450" lvl="1" marL="914400" rtl="0" algn="l">
              <a:spcBef>
                <a:spcPts val="0"/>
              </a:spcBef>
              <a:spcAft>
                <a:spcPts val="0"/>
              </a:spcAft>
              <a:buSzPts val="1100"/>
              <a:buChar char="○"/>
            </a:pPr>
            <a:r>
              <a:rPr lang="en" sz="1100"/>
              <a:t>Easier: Regex parsing ended up not being bad at all, as it ended up being of </a:t>
            </a:r>
            <a:r>
              <a:rPr lang="en" sz="1100"/>
              <a:t>similar style to some Leetcode questions (also ChatGPT helped)</a:t>
            </a:r>
            <a:endParaRPr sz="1100"/>
          </a:p>
          <a:p>
            <a:pPr indent="-298450" lvl="1" marL="914400" rtl="0" algn="l">
              <a:spcBef>
                <a:spcPts val="0"/>
              </a:spcBef>
              <a:spcAft>
                <a:spcPts val="0"/>
              </a:spcAft>
              <a:buSzPts val="1100"/>
              <a:buChar char="○"/>
            </a:pPr>
            <a:r>
              <a:rPr lang="en" sz="1100"/>
              <a:t>Harder: Developing the training loop for the T5 Transformer.</a:t>
            </a:r>
            <a:endParaRPr sz="1100"/>
          </a:p>
          <a:p>
            <a:pPr indent="-323850" lvl="0" marL="457200" rtl="0" algn="l">
              <a:spcBef>
                <a:spcPts val="0"/>
              </a:spcBef>
              <a:spcAft>
                <a:spcPts val="0"/>
              </a:spcAft>
              <a:buSzPts val="1500"/>
              <a:buChar char="●"/>
            </a:pPr>
            <a:r>
              <a:rPr lang="en" sz="1500"/>
              <a:t>How did your project goals or approach evolve based on self-critiques or intermediate results?</a:t>
            </a:r>
            <a:endParaRPr sz="1500"/>
          </a:p>
          <a:p>
            <a:pPr indent="-298450" lvl="1" marL="914400" rtl="0" algn="l">
              <a:spcBef>
                <a:spcPts val="0"/>
              </a:spcBef>
              <a:spcAft>
                <a:spcPts val="0"/>
              </a:spcAft>
              <a:buSzPts val="1100"/>
              <a:buChar char="○"/>
            </a:pPr>
            <a:r>
              <a:rPr lang="en" sz="1100"/>
              <a:t>Our approach entirely shifted after we decided to pivot to predicting formulas instead of answers. Instead of it being a reasoning model, we transitioned to it being a Transformation problem.</a:t>
            </a:r>
            <a:endParaRPr sz="1100"/>
          </a:p>
          <a:p>
            <a:pPr indent="-323850" lvl="0" marL="457200" rtl="0" algn="l">
              <a:spcBef>
                <a:spcPts val="0"/>
              </a:spcBef>
              <a:spcAft>
                <a:spcPts val="0"/>
              </a:spcAft>
              <a:buSzPts val="1500"/>
              <a:buChar char="●"/>
            </a:pPr>
            <a:r>
              <a:rPr lang="en" sz="1500"/>
              <a:t>How did AI tools assist your project (e.g., coding, debugging, writing, brainstorming)? Give specific examples.</a:t>
            </a:r>
            <a:endParaRPr sz="1500"/>
          </a:p>
          <a:p>
            <a:pPr indent="-298450" lvl="1" marL="914400" rtl="0" algn="l">
              <a:spcBef>
                <a:spcPts val="0"/>
              </a:spcBef>
              <a:spcAft>
                <a:spcPts val="0"/>
              </a:spcAft>
              <a:buSzPts val="1100"/>
              <a:buChar char="○"/>
            </a:pPr>
            <a:r>
              <a:rPr lang="en" sz="1100"/>
              <a:t>ChatGPT was very helpful in creating the </a:t>
            </a:r>
            <a:r>
              <a:rPr lang="en" sz="1100"/>
              <a:t>boilerplate code for our Regex parser and training loops. We were also able to prompt it to ask how we can improve our model based on our results. For example, before our initial model, we asked GPT how to implement a custom loss/reward function and it provided us with the basic implementation.</a:t>
            </a:r>
            <a:endParaRPr sz="1100"/>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4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Individual Contributions: Andrew</a:t>
            </a:r>
            <a:endParaRPr/>
          </a:p>
        </p:txBody>
      </p:sp>
      <p:sp>
        <p:nvSpPr>
          <p:cNvPr id="289" name="Google Shape;289;p4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Most surprising result or finding</a:t>
            </a:r>
            <a:endParaRPr/>
          </a:p>
          <a:p>
            <a:pPr indent="-342900" lvl="0" marL="457200" rtl="0" algn="l">
              <a:spcBef>
                <a:spcPts val="0"/>
              </a:spcBef>
              <a:spcAft>
                <a:spcPts val="0"/>
              </a:spcAft>
              <a:buSzPts val="1800"/>
              <a:buChar char="●"/>
            </a:pPr>
            <a:r>
              <a:rPr lang="en"/>
              <a:t>Most useful topic from class</a:t>
            </a:r>
            <a:endParaRPr/>
          </a:p>
          <a:p>
            <a:pPr indent="-342900" lvl="0" marL="457200" rtl="0" algn="l">
              <a:spcBef>
                <a:spcPts val="0"/>
              </a:spcBef>
              <a:spcAft>
                <a:spcPts val="0"/>
              </a:spcAft>
              <a:buSzPts val="1800"/>
              <a:buChar char="●"/>
            </a:pPr>
            <a:r>
              <a:rPr lang="en"/>
              <a:t>How my perspective on optimization has changed</a:t>
            </a:r>
            <a:endParaRPr/>
          </a:p>
          <a:p>
            <a:pPr indent="-342900" lvl="0" marL="457200" rtl="0" algn="l">
              <a:spcBef>
                <a:spcPts val="0"/>
              </a:spcBef>
              <a:spcAft>
                <a:spcPts val="0"/>
              </a:spcAft>
              <a:buSzPts val="1800"/>
              <a:buChar char="●"/>
            </a:pPr>
            <a:r>
              <a:rPr lang="en"/>
              <a:t>If I had two more weeks, what next steps would I take?</a:t>
            </a:r>
            <a:endParaRPr/>
          </a:p>
          <a:p>
            <a:pPr indent="-342900" lvl="0" marL="457200" rtl="0" algn="l">
              <a:spcBef>
                <a:spcPts val="0"/>
              </a:spcBef>
              <a:spcAft>
                <a:spcPts val="0"/>
              </a:spcAft>
              <a:buSzPts val="1800"/>
              <a:buChar char="●"/>
            </a:pPr>
            <a:r>
              <a:rPr lang="en"/>
              <a:t>Biggest change I would make in hindsight</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4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Individual Contributions: Sebastian</a:t>
            </a:r>
            <a:endParaRPr/>
          </a:p>
        </p:txBody>
      </p:sp>
      <p:sp>
        <p:nvSpPr>
          <p:cNvPr id="295" name="Google Shape;295;p4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Most surprising result or finding</a:t>
            </a:r>
            <a:endParaRPr/>
          </a:p>
          <a:p>
            <a:pPr indent="-342900" lvl="0" marL="457200" rtl="0" algn="l">
              <a:spcBef>
                <a:spcPts val="0"/>
              </a:spcBef>
              <a:spcAft>
                <a:spcPts val="0"/>
              </a:spcAft>
              <a:buSzPts val="1800"/>
              <a:buChar char="●"/>
            </a:pPr>
            <a:r>
              <a:rPr lang="en"/>
              <a:t>Most useful topic from class</a:t>
            </a:r>
            <a:endParaRPr/>
          </a:p>
          <a:p>
            <a:pPr indent="-342900" lvl="0" marL="457200" rtl="0" algn="l">
              <a:spcBef>
                <a:spcPts val="0"/>
              </a:spcBef>
              <a:spcAft>
                <a:spcPts val="0"/>
              </a:spcAft>
              <a:buSzPts val="1800"/>
              <a:buChar char="●"/>
            </a:pPr>
            <a:r>
              <a:rPr lang="en"/>
              <a:t>How my perspective on optimization has changed</a:t>
            </a:r>
            <a:endParaRPr/>
          </a:p>
          <a:p>
            <a:pPr indent="-342900" lvl="0" marL="457200" rtl="0" algn="l">
              <a:spcBef>
                <a:spcPts val="0"/>
              </a:spcBef>
              <a:spcAft>
                <a:spcPts val="0"/>
              </a:spcAft>
              <a:buSzPts val="1800"/>
              <a:buChar char="●"/>
            </a:pPr>
            <a:r>
              <a:rPr lang="en"/>
              <a:t>If I had two more weeks, what next steps would I take?</a:t>
            </a:r>
            <a:endParaRPr/>
          </a:p>
          <a:p>
            <a:pPr indent="-342900" lvl="0" marL="457200" rtl="0" algn="l">
              <a:spcBef>
                <a:spcPts val="0"/>
              </a:spcBef>
              <a:spcAft>
                <a:spcPts val="0"/>
              </a:spcAft>
              <a:buSzPts val="1800"/>
              <a:buChar char="●"/>
            </a:pPr>
            <a:r>
              <a:rPr lang="en"/>
              <a:t>Biggest change I would make in hindsight</a:t>
            </a:r>
            <a:endParaRPr/>
          </a:p>
          <a:p>
            <a:pPr indent="0" lvl="0" marL="0" rtl="0" algn="l">
              <a:spcBef>
                <a:spcPts val="1200"/>
              </a:spcBef>
              <a:spcAft>
                <a:spcPts val="1200"/>
              </a:spcAft>
              <a:buNone/>
            </a:pPr>
            <a:r>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4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Individual Contributions: Will</a:t>
            </a:r>
            <a:endParaRPr/>
          </a:p>
        </p:txBody>
      </p:sp>
      <p:sp>
        <p:nvSpPr>
          <p:cNvPr id="301" name="Google Shape;301;p4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Most surprising result or finding</a:t>
            </a:r>
            <a:endParaRPr/>
          </a:p>
          <a:p>
            <a:pPr indent="-342900" lvl="0" marL="457200" rtl="0" algn="l">
              <a:spcBef>
                <a:spcPts val="0"/>
              </a:spcBef>
              <a:spcAft>
                <a:spcPts val="0"/>
              </a:spcAft>
              <a:buSzPts val="1800"/>
              <a:buChar char="●"/>
            </a:pPr>
            <a:r>
              <a:rPr lang="en"/>
              <a:t>Most useful topic from class</a:t>
            </a:r>
            <a:endParaRPr/>
          </a:p>
          <a:p>
            <a:pPr indent="-342900" lvl="0" marL="457200" rtl="0" algn="l">
              <a:spcBef>
                <a:spcPts val="0"/>
              </a:spcBef>
              <a:spcAft>
                <a:spcPts val="0"/>
              </a:spcAft>
              <a:buSzPts val="1800"/>
              <a:buChar char="●"/>
            </a:pPr>
            <a:r>
              <a:rPr lang="en"/>
              <a:t>How my perspective on optimization has changed</a:t>
            </a:r>
            <a:endParaRPr/>
          </a:p>
          <a:p>
            <a:pPr indent="-342900" lvl="0" marL="457200" rtl="0" algn="l">
              <a:spcBef>
                <a:spcPts val="0"/>
              </a:spcBef>
              <a:spcAft>
                <a:spcPts val="0"/>
              </a:spcAft>
              <a:buSzPts val="1800"/>
              <a:buChar char="●"/>
            </a:pPr>
            <a:r>
              <a:rPr lang="en"/>
              <a:t>If I had two more weeks, what next steps would I take?</a:t>
            </a:r>
            <a:endParaRPr/>
          </a:p>
          <a:p>
            <a:pPr indent="-342900" lvl="0" marL="457200" rtl="0" algn="l">
              <a:spcBef>
                <a:spcPts val="0"/>
              </a:spcBef>
              <a:spcAft>
                <a:spcPts val="0"/>
              </a:spcAft>
              <a:buSzPts val="1800"/>
              <a:buChar char="●"/>
            </a:pPr>
            <a:r>
              <a:rPr lang="en"/>
              <a:t>Biggest change I would make in hindsight</a:t>
            </a:r>
            <a:endParaRPr/>
          </a:p>
          <a:p>
            <a:pPr indent="0" lvl="0" marL="0" rtl="0" algn="l">
              <a:spcBef>
                <a:spcPts val="1200"/>
              </a:spcBef>
              <a:spcAft>
                <a:spcPts val="1200"/>
              </a:spcAft>
              <a:buNone/>
            </a:pPr>
            <a:r>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4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Individual Contributions: Eugene</a:t>
            </a:r>
            <a:endParaRPr/>
          </a:p>
        </p:txBody>
      </p:sp>
      <p:sp>
        <p:nvSpPr>
          <p:cNvPr id="307" name="Google Shape;307;p4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Most surprising result or finding</a:t>
            </a:r>
            <a:endParaRPr/>
          </a:p>
          <a:p>
            <a:pPr indent="-342900" lvl="0" marL="457200" rtl="0" algn="l">
              <a:spcBef>
                <a:spcPts val="0"/>
              </a:spcBef>
              <a:spcAft>
                <a:spcPts val="0"/>
              </a:spcAft>
              <a:buSzPts val="1800"/>
              <a:buChar char="●"/>
            </a:pPr>
            <a:r>
              <a:rPr lang="en"/>
              <a:t>Most useful topic from class</a:t>
            </a:r>
            <a:endParaRPr/>
          </a:p>
          <a:p>
            <a:pPr indent="-342900" lvl="0" marL="457200" rtl="0" algn="l">
              <a:spcBef>
                <a:spcPts val="0"/>
              </a:spcBef>
              <a:spcAft>
                <a:spcPts val="0"/>
              </a:spcAft>
              <a:buSzPts val="1800"/>
              <a:buChar char="●"/>
            </a:pPr>
            <a:r>
              <a:rPr lang="en"/>
              <a:t>How my perspective on optimization has changed</a:t>
            </a:r>
            <a:endParaRPr/>
          </a:p>
          <a:p>
            <a:pPr indent="-342900" lvl="0" marL="457200" rtl="0" algn="l">
              <a:spcBef>
                <a:spcPts val="0"/>
              </a:spcBef>
              <a:spcAft>
                <a:spcPts val="0"/>
              </a:spcAft>
              <a:buSzPts val="1800"/>
              <a:buChar char="●"/>
            </a:pPr>
            <a:r>
              <a:rPr lang="en"/>
              <a:t>If I had two more weeks, what next steps would I take?</a:t>
            </a:r>
            <a:endParaRPr/>
          </a:p>
          <a:p>
            <a:pPr indent="-342900" lvl="0" marL="457200" rtl="0" algn="l">
              <a:spcBef>
                <a:spcPts val="0"/>
              </a:spcBef>
              <a:spcAft>
                <a:spcPts val="0"/>
              </a:spcAft>
              <a:buSzPts val="1800"/>
              <a:buChar char="●"/>
            </a:pPr>
            <a:r>
              <a:rPr lang="en"/>
              <a:t>Biggest change I would make in hindsight</a:t>
            </a:r>
            <a:endParaRPr/>
          </a:p>
          <a:p>
            <a:pPr indent="0" lvl="0" marL="0" rtl="0" algn="l">
              <a:spcBef>
                <a:spcPts val="1200"/>
              </a:spcBef>
              <a:spcAft>
                <a:spcPts val="1200"/>
              </a:spcAft>
              <a:buNone/>
            </a:pPr>
            <a:r>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4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Individual Contributions: Akshat</a:t>
            </a:r>
            <a:endParaRPr/>
          </a:p>
        </p:txBody>
      </p:sp>
      <p:sp>
        <p:nvSpPr>
          <p:cNvPr id="313" name="Google Shape;313;p4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Most surprising result or finding</a:t>
            </a:r>
            <a:endParaRPr/>
          </a:p>
          <a:p>
            <a:pPr indent="-342900" lvl="0" marL="457200" rtl="0" algn="l">
              <a:spcBef>
                <a:spcPts val="0"/>
              </a:spcBef>
              <a:spcAft>
                <a:spcPts val="0"/>
              </a:spcAft>
              <a:buSzPts val="1800"/>
              <a:buChar char="●"/>
            </a:pPr>
            <a:r>
              <a:rPr lang="en"/>
              <a:t>Most useful topic from class</a:t>
            </a:r>
            <a:endParaRPr/>
          </a:p>
          <a:p>
            <a:pPr indent="-342900" lvl="0" marL="457200" rtl="0" algn="l">
              <a:spcBef>
                <a:spcPts val="0"/>
              </a:spcBef>
              <a:spcAft>
                <a:spcPts val="0"/>
              </a:spcAft>
              <a:buSzPts val="1800"/>
              <a:buChar char="●"/>
            </a:pPr>
            <a:r>
              <a:rPr lang="en"/>
              <a:t>How my perspective on optimization has changed</a:t>
            </a:r>
            <a:endParaRPr/>
          </a:p>
          <a:p>
            <a:pPr indent="-342900" lvl="0" marL="457200" rtl="0" algn="l">
              <a:spcBef>
                <a:spcPts val="0"/>
              </a:spcBef>
              <a:spcAft>
                <a:spcPts val="0"/>
              </a:spcAft>
              <a:buSzPts val="1800"/>
              <a:buChar char="●"/>
            </a:pPr>
            <a:r>
              <a:rPr lang="en"/>
              <a:t>If I had two more weeks, what next steps would I take?</a:t>
            </a:r>
            <a:endParaRPr/>
          </a:p>
          <a:p>
            <a:pPr indent="-342900" lvl="0" marL="457200" rtl="0" algn="l">
              <a:spcBef>
                <a:spcPts val="0"/>
              </a:spcBef>
              <a:spcAft>
                <a:spcPts val="0"/>
              </a:spcAft>
              <a:buSzPts val="1800"/>
              <a:buChar char="●"/>
            </a:pPr>
            <a:r>
              <a:rPr lang="en"/>
              <a:t>Biggest change I would make in hindsight</a:t>
            </a:r>
            <a:endParaRPr/>
          </a:p>
          <a:p>
            <a:pPr indent="0" lvl="0" marL="0" rtl="0" algn="l">
              <a:spcBef>
                <a:spcPts val="1200"/>
              </a:spcBef>
              <a:spcAft>
                <a:spcPts val="1200"/>
              </a:spcAft>
              <a:buNone/>
            </a:pPr>
            <a:r>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49"/>
          <p:cNvSpPr txBox="1"/>
          <p:nvPr>
            <p:ph type="title"/>
          </p:nvPr>
        </p:nvSpPr>
        <p:spPr>
          <a:xfrm>
            <a:off x="311700" y="1106125"/>
            <a:ext cx="8520600" cy="19635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Thank You</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Setup: Data (Basic)</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SzPts val="1800"/>
              <a:buChar char="●"/>
            </a:pPr>
            <a:r>
              <a:rPr lang="en"/>
              <a:t>We used an </a:t>
            </a:r>
            <a:r>
              <a:rPr lang="en"/>
              <a:t>SAT-like dataset from Kaggle</a:t>
            </a:r>
            <a:endParaRPr/>
          </a:p>
          <a:p>
            <a:pPr indent="-317500" lvl="1" marL="914400" rtl="0" algn="l">
              <a:lnSpc>
                <a:spcPct val="150000"/>
              </a:lnSpc>
              <a:spcBef>
                <a:spcPts val="0"/>
              </a:spcBef>
              <a:spcAft>
                <a:spcPts val="0"/>
              </a:spcAft>
              <a:buSzPts val="1400"/>
              <a:buFont typeface="IBM Plex Sans SemiBold"/>
              <a:buChar char="○"/>
            </a:pPr>
            <a:r>
              <a:rPr lang="en">
                <a:latin typeface="IBM Plex Sans SemiBold"/>
                <a:ea typeface="IBM Plex Sans SemiBold"/>
                <a:cs typeface="IBM Plex Sans SemiBold"/>
                <a:sym typeface="IBM Plex Sans SemiBold"/>
              </a:rPr>
              <a:t>Includes problem, options, correct, annotated formula, and more</a:t>
            </a:r>
            <a:endParaRPr>
              <a:latin typeface="IBM Plex Sans SemiBold"/>
              <a:ea typeface="IBM Plex Sans SemiBold"/>
              <a:cs typeface="IBM Plex Sans SemiBold"/>
              <a:sym typeface="IBM Plex Sans SemiBold"/>
            </a:endParaRPr>
          </a:p>
          <a:p>
            <a:pPr indent="-317500" lvl="1" marL="914400" rtl="0" algn="l">
              <a:lnSpc>
                <a:spcPct val="150000"/>
              </a:lnSpc>
              <a:spcBef>
                <a:spcPts val="0"/>
              </a:spcBef>
              <a:spcAft>
                <a:spcPts val="0"/>
              </a:spcAft>
              <a:buSzPts val="1400"/>
              <a:buChar char="○"/>
            </a:pPr>
            <a:r>
              <a:rPr b="1" lang="en"/>
              <a:t>Problem:</a:t>
            </a:r>
            <a:r>
              <a:rPr lang="en"/>
              <a:t> “A</a:t>
            </a:r>
            <a:r>
              <a:rPr lang="en">
                <a:latin typeface="IBM Plex Sans"/>
                <a:ea typeface="IBM Plex Sans"/>
                <a:cs typeface="IBM Plex Sans"/>
                <a:sym typeface="IBM Plex Sans"/>
              </a:rPr>
              <a:t> big container is 40% full with water. If 14 liters of water is added, the container becomes 3/4 full. </a:t>
            </a:r>
            <a:r>
              <a:rPr lang="en"/>
              <a:t>W</a:t>
            </a:r>
            <a:r>
              <a:rPr lang="en">
                <a:latin typeface="IBM Plex Sans"/>
                <a:ea typeface="IBM Plex Sans"/>
                <a:cs typeface="IBM Plex Sans"/>
                <a:sym typeface="IBM Plex Sans"/>
              </a:rPr>
              <a:t>hat is the capacity of the big container in liters?”</a:t>
            </a:r>
            <a:endParaRPr>
              <a:latin typeface="IBM Plex Sans"/>
              <a:ea typeface="IBM Plex Sans"/>
              <a:cs typeface="IBM Plex Sans"/>
              <a:sym typeface="IBM Plex Sans"/>
            </a:endParaRPr>
          </a:p>
          <a:p>
            <a:pPr indent="-317500" lvl="1" marL="914400" rtl="0" algn="l">
              <a:lnSpc>
                <a:spcPct val="150000"/>
              </a:lnSpc>
              <a:spcBef>
                <a:spcPts val="0"/>
              </a:spcBef>
              <a:spcAft>
                <a:spcPts val="0"/>
              </a:spcAft>
              <a:buSzPts val="1400"/>
              <a:buChar char="○"/>
            </a:pPr>
            <a:r>
              <a:rPr b="1" lang="en"/>
              <a:t>Options:</a:t>
            </a:r>
            <a:r>
              <a:rPr lang="en"/>
              <a:t> a) 32 , b) 36 , c) 40 , d) 44 , e) 48</a:t>
            </a:r>
            <a:endParaRPr/>
          </a:p>
          <a:p>
            <a:pPr indent="-317500" lvl="1" marL="914400" rtl="0" algn="l">
              <a:lnSpc>
                <a:spcPct val="150000"/>
              </a:lnSpc>
              <a:spcBef>
                <a:spcPts val="0"/>
              </a:spcBef>
              <a:spcAft>
                <a:spcPts val="0"/>
              </a:spcAft>
              <a:buSzPts val="1400"/>
              <a:buChar char="○"/>
            </a:pPr>
            <a:r>
              <a:rPr b="1" lang="en"/>
              <a:t>Correct:</a:t>
            </a:r>
            <a:r>
              <a:rPr lang="en"/>
              <a:t> c</a:t>
            </a:r>
            <a:endParaRPr/>
          </a:p>
          <a:p>
            <a:pPr indent="-317500" lvl="1" marL="914400" rtl="0" algn="l">
              <a:lnSpc>
                <a:spcPct val="150000"/>
              </a:lnSpc>
              <a:spcBef>
                <a:spcPts val="0"/>
              </a:spcBef>
              <a:spcAft>
                <a:spcPts val="0"/>
              </a:spcAft>
              <a:buSzPts val="1400"/>
              <a:buChar char="○"/>
            </a:pPr>
            <a:r>
              <a:rPr b="1" lang="en"/>
              <a:t>Annotated formula:</a:t>
            </a:r>
            <a:r>
              <a:rPr lang="en"/>
              <a:t> divide(14, subtract(divide(3, 4), divide(40, const_100)))</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Setup: Data (Processing)</a:t>
            </a:r>
            <a:endParaRPr/>
          </a:p>
        </p:txBody>
      </p:sp>
      <p:sp>
        <p:nvSpPr>
          <p:cNvPr id="79" name="Google Shape;79;p17"/>
          <p:cNvSpPr txBox="1"/>
          <p:nvPr>
            <p:ph idx="1" type="body"/>
          </p:nvPr>
        </p:nvSpPr>
        <p:spPr>
          <a:xfrm>
            <a:off x="311700" y="1152600"/>
            <a:ext cx="8520600" cy="3768600"/>
          </a:xfrm>
          <a:prstGeom prst="rect">
            <a:avLst/>
          </a:prstGeom>
        </p:spPr>
        <p:txBody>
          <a:bodyPr anchorCtr="0" anchor="t" bIns="91425" lIns="91425" spcFirstLastPara="1" rIns="91425" wrap="square" tIns="91425">
            <a:normAutofit/>
          </a:bodyPr>
          <a:lstStyle/>
          <a:p>
            <a:pPr indent="-336550" lvl="0" marL="457200" rtl="0" algn="l">
              <a:lnSpc>
                <a:spcPct val="115000"/>
              </a:lnSpc>
              <a:spcBef>
                <a:spcPts val="0"/>
              </a:spcBef>
              <a:spcAft>
                <a:spcPts val="0"/>
              </a:spcAft>
              <a:buSzPts val="1700"/>
              <a:buChar char="●"/>
            </a:pPr>
            <a:r>
              <a:rPr lang="en" sz="1700"/>
              <a:t>Some errors with the basic math</a:t>
            </a:r>
            <a:endParaRPr sz="1700"/>
          </a:p>
          <a:p>
            <a:pPr indent="-311150" lvl="1" marL="914400" rtl="0" algn="l">
              <a:lnSpc>
                <a:spcPct val="115000"/>
              </a:lnSpc>
              <a:spcBef>
                <a:spcPts val="0"/>
              </a:spcBef>
              <a:spcAft>
                <a:spcPts val="0"/>
              </a:spcAft>
              <a:buSzPts val="1300"/>
              <a:buChar char="○"/>
            </a:pPr>
            <a:r>
              <a:rPr lang="en" sz="1300"/>
              <a:t>Attempted to filter out by using a Regex-based parser on the annotated formula</a:t>
            </a:r>
            <a:endParaRPr sz="1200"/>
          </a:p>
          <a:p>
            <a:pPr indent="-336550" lvl="0" marL="457200" rtl="0" algn="l">
              <a:lnSpc>
                <a:spcPct val="115000"/>
              </a:lnSpc>
              <a:spcBef>
                <a:spcPts val="0"/>
              </a:spcBef>
              <a:spcAft>
                <a:spcPts val="0"/>
              </a:spcAft>
              <a:buSzPts val="1700"/>
              <a:buChar char="●"/>
            </a:pPr>
            <a:r>
              <a:rPr lang="en" sz="1700"/>
              <a:t>Removal of ‘const’ in favor of just numbers</a:t>
            </a:r>
            <a:endParaRPr sz="1700"/>
          </a:p>
          <a:p>
            <a:pPr indent="-311150" lvl="1" marL="914400" rtl="0" algn="l">
              <a:lnSpc>
                <a:spcPct val="115000"/>
              </a:lnSpc>
              <a:spcBef>
                <a:spcPts val="0"/>
              </a:spcBef>
              <a:spcAft>
                <a:spcPts val="0"/>
              </a:spcAft>
              <a:buSzPts val="1300"/>
              <a:buChar char="○"/>
            </a:pPr>
            <a:r>
              <a:rPr lang="en" sz="1300"/>
              <a:t>This token was used to delineate real-life constants (such as 100 percentage points)</a:t>
            </a:r>
            <a:endParaRPr sz="1300"/>
          </a:p>
          <a:p>
            <a:pPr indent="-311150" lvl="1" marL="914400" rtl="0" algn="l">
              <a:lnSpc>
                <a:spcPct val="115000"/>
              </a:lnSpc>
              <a:spcBef>
                <a:spcPts val="0"/>
              </a:spcBef>
              <a:spcAft>
                <a:spcPts val="0"/>
              </a:spcAft>
              <a:buSzPts val="1300"/>
              <a:buChar char="○"/>
            </a:pPr>
            <a:r>
              <a:rPr lang="en" sz="1300"/>
              <a:t>Omission or addition of ‘const’ generally doesn’t change meaning</a:t>
            </a:r>
            <a:endParaRPr sz="1300"/>
          </a:p>
          <a:p>
            <a:pPr indent="-336550" lvl="0" marL="457200" rtl="0" algn="l">
              <a:lnSpc>
                <a:spcPct val="115000"/>
              </a:lnSpc>
              <a:spcBef>
                <a:spcPts val="0"/>
              </a:spcBef>
              <a:spcAft>
                <a:spcPts val="0"/>
              </a:spcAft>
              <a:buSzPts val="1700"/>
              <a:buChar char="●"/>
            </a:pPr>
            <a:r>
              <a:rPr lang="en" sz="1700"/>
              <a:t>Malformed questions and answers</a:t>
            </a:r>
            <a:endParaRPr sz="1700"/>
          </a:p>
          <a:p>
            <a:pPr indent="-311150" lvl="1" marL="914400" rtl="0" algn="l">
              <a:lnSpc>
                <a:spcPct val="115000"/>
              </a:lnSpc>
              <a:spcBef>
                <a:spcPts val="0"/>
              </a:spcBef>
              <a:spcAft>
                <a:spcPts val="0"/>
              </a:spcAft>
              <a:buSzPts val="1300"/>
              <a:buChar char="○"/>
            </a:pPr>
            <a:r>
              <a:rPr lang="en" sz="1300"/>
              <a:t>Removed questions beyond 100 tokens and answers beyond 30 tokens</a:t>
            </a:r>
            <a:endParaRPr sz="1300"/>
          </a:p>
          <a:p>
            <a:pPr indent="-304800" lvl="2" marL="1371600" rtl="0" algn="l">
              <a:lnSpc>
                <a:spcPct val="115000"/>
              </a:lnSpc>
              <a:spcBef>
                <a:spcPts val="0"/>
              </a:spcBef>
              <a:spcAft>
                <a:spcPts val="0"/>
              </a:spcAft>
              <a:buSzPts val="1200"/>
              <a:buChar char="■"/>
            </a:pPr>
            <a:r>
              <a:rPr lang="en" sz="1200"/>
              <a:t>95% of questions are &lt; 90 tokens</a:t>
            </a:r>
            <a:endParaRPr sz="1200"/>
          </a:p>
          <a:p>
            <a:pPr indent="-304800" lvl="2" marL="1371600" rtl="0" algn="l">
              <a:lnSpc>
                <a:spcPct val="115000"/>
              </a:lnSpc>
              <a:spcBef>
                <a:spcPts val="0"/>
              </a:spcBef>
              <a:spcAft>
                <a:spcPts val="0"/>
              </a:spcAft>
              <a:buSzPts val="1200"/>
              <a:buChar char="■"/>
            </a:pPr>
            <a:r>
              <a:rPr lang="en" sz="1200"/>
              <a:t>Lower answer tokens allows higher precision on our small dataset</a:t>
            </a:r>
            <a:endParaRPr sz="1200"/>
          </a:p>
          <a:p>
            <a:pPr indent="-336550" lvl="0" marL="457200" rtl="0" algn="l">
              <a:lnSpc>
                <a:spcPct val="115000"/>
              </a:lnSpc>
              <a:spcBef>
                <a:spcPts val="0"/>
              </a:spcBef>
              <a:spcAft>
                <a:spcPts val="0"/>
              </a:spcAft>
              <a:buSzPts val="1700"/>
              <a:buChar char="●"/>
            </a:pPr>
            <a:r>
              <a:rPr lang="en" sz="1700"/>
              <a:t>Spacing</a:t>
            </a:r>
            <a:endParaRPr sz="1700"/>
          </a:p>
          <a:p>
            <a:pPr indent="-311150" lvl="1" marL="914400" rtl="0" algn="l">
              <a:lnSpc>
                <a:spcPct val="115000"/>
              </a:lnSpc>
              <a:spcBef>
                <a:spcPts val="0"/>
              </a:spcBef>
              <a:spcAft>
                <a:spcPts val="0"/>
              </a:spcAft>
              <a:buSzPts val="1300"/>
              <a:buChar char="○"/>
            </a:pPr>
            <a:r>
              <a:rPr lang="en" sz="1300"/>
              <a:t>For every operator (add, subtract, etc), append ‘(’</a:t>
            </a:r>
            <a:endParaRPr sz="1300"/>
          </a:p>
          <a:p>
            <a:pPr indent="-304800" lvl="2" marL="1371600" rtl="0" algn="l">
              <a:lnSpc>
                <a:spcPct val="115000"/>
              </a:lnSpc>
              <a:spcBef>
                <a:spcPts val="0"/>
              </a:spcBef>
              <a:spcAft>
                <a:spcPts val="0"/>
              </a:spcAft>
              <a:buSzPts val="1200"/>
              <a:buChar char="■"/>
            </a:pPr>
            <a:r>
              <a:rPr lang="en" sz="1200"/>
              <a:t>Operator always comes with ‘(’ - treat it as one</a:t>
            </a:r>
            <a:endParaRPr sz="1200"/>
          </a:p>
          <a:p>
            <a:pPr indent="-304800" lvl="2" marL="1371600" rtl="0" algn="l">
              <a:lnSpc>
                <a:spcPct val="115000"/>
              </a:lnSpc>
              <a:spcBef>
                <a:spcPts val="0"/>
              </a:spcBef>
              <a:spcAft>
                <a:spcPts val="0"/>
              </a:spcAft>
              <a:buSzPts val="1200"/>
              <a:buChar char="■"/>
            </a:pPr>
            <a:r>
              <a:rPr lang="en" sz="1200"/>
              <a:t>Opposite token ‘)’ remains </a:t>
            </a:r>
            <a:r>
              <a:rPr lang="en" sz="1200"/>
              <a:t>separate</a:t>
            </a:r>
            <a:endParaRPr sz="1200"/>
          </a:p>
          <a:p>
            <a:pPr indent="-304800" lvl="2" marL="1371600" rtl="0" algn="l">
              <a:lnSpc>
                <a:spcPct val="115000"/>
              </a:lnSpc>
              <a:spcBef>
                <a:spcPts val="0"/>
              </a:spcBef>
              <a:spcAft>
                <a:spcPts val="0"/>
              </a:spcAft>
              <a:buSzPts val="1200"/>
              <a:buChar char="■"/>
            </a:pPr>
            <a:r>
              <a:rPr lang="en" sz="1200"/>
              <a:t>Commas are their own token - don’t want them associated with numbers</a:t>
            </a:r>
            <a:endParaRPr sz="12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Setup: Data (Processing)</a:t>
            </a:r>
            <a:endParaRPr/>
          </a:p>
        </p:txBody>
      </p:sp>
      <p:sp>
        <p:nvSpPr>
          <p:cNvPr id="85" name="Google Shape;85;p18"/>
          <p:cNvSpPr txBox="1"/>
          <p:nvPr/>
        </p:nvSpPr>
        <p:spPr>
          <a:xfrm>
            <a:off x="768900" y="1192025"/>
            <a:ext cx="5689200" cy="3201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dk2"/>
                </a:solidFill>
                <a:latin typeface="IBM Plex Sans"/>
                <a:ea typeface="IBM Plex Sans"/>
                <a:cs typeface="IBM Plex Sans"/>
                <a:sym typeface="IBM Plex Sans"/>
              </a:rPr>
              <a:t>Original:</a:t>
            </a:r>
            <a:r>
              <a:rPr lang="en">
                <a:solidFill>
                  <a:schemeClr val="dk2"/>
                </a:solidFill>
                <a:latin typeface="IBM Plex Sans"/>
                <a:ea typeface="IBM Plex Sans"/>
                <a:cs typeface="IBM Plex Sans"/>
                <a:sym typeface="IBM Plex Sans"/>
              </a:rPr>
              <a:t> </a:t>
            </a:r>
            <a:r>
              <a:rPr lang="en">
                <a:solidFill>
                  <a:schemeClr val="dk2"/>
                </a:solidFill>
                <a:latin typeface="IBM Plex Sans"/>
                <a:ea typeface="IBM Plex Sans"/>
                <a:cs typeface="IBM Plex Sans"/>
                <a:sym typeface="IBM Plex Sans"/>
              </a:rPr>
              <a:t>multiply(multiply(divide(360, 6), 4), const_100)</a:t>
            </a:r>
            <a:endParaRPr>
              <a:solidFill>
                <a:schemeClr val="dk2"/>
              </a:solidFill>
              <a:latin typeface="IBM Plex Sans"/>
              <a:ea typeface="IBM Plex Sans"/>
              <a:cs typeface="IBM Plex Sans"/>
              <a:sym typeface="IBM Plex Sans"/>
            </a:endParaRPr>
          </a:p>
          <a:p>
            <a:pPr indent="0" lvl="0" marL="0" rtl="0" algn="l">
              <a:spcBef>
                <a:spcPts val="0"/>
              </a:spcBef>
              <a:spcAft>
                <a:spcPts val="0"/>
              </a:spcAft>
              <a:buNone/>
            </a:pPr>
            <a:r>
              <a:t/>
            </a:r>
            <a:endParaRPr>
              <a:solidFill>
                <a:schemeClr val="dk2"/>
              </a:solidFill>
              <a:latin typeface="IBM Plex Sans"/>
              <a:ea typeface="IBM Plex Sans"/>
              <a:cs typeface="IBM Plex Sans"/>
              <a:sym typeface="IBM Plex Sans"/>
            </a:endParaRPr>
          </a:p>
          <a:p>
            <a:pPr indent="0" lvl="0" marL="0" rtl="0" algn="l">
              <a:spcBef>
                <a:spcPts val="0"/>
              </a:spcBef>
              <a:spcAft>
                <a:spcPts val="0"/>
              </a:spcAft>
              <a:buNone/>
            </a:pPr>
            <a:r>
              <a:t/>
            </a:r>
            <a:endParaRPr>
              <a:solidFill>
                <a:schemeClr val="dk2"/>
              </a:solidFill>
              <a:latin typeface="IBM Plex Sans"/>
              <a:ea typeface="IBM Plex Sans"/>
              <a:cs typeface="IBM Plex Sans"/>
              <a:sym typeface="IBM Plex Sans"/>
            </a:endParaRPr>
          </a:p>
          <a:p>
            <a:pPr indent="0" lvl="0" marL="0" rtl="0" algn="l">
              <a:spcBef>
                <a:spcPts val="0"/>
              </a:spcBef>
              <a:spcAft>
                <a:spcPts val="0"/>
              </a:spcAft>
              <a:buNone/>
            </a:pPr>
            <a:r>
              <a:t/>
            </a:r>
            <a:endParaRPr>
              <a:solidFill>
                <a:schemeClr val="dk2"/>
              </a:solidFill>
              <a:latin typeface="IBM Plex Sans"/>
              <a:ea typeface="IBM Plex Sans"/>
              <a:cs typeface="IBM Plex Sans"/>
              <a:sym typeface="IBM Plex Sans"/>
            </a:endParaRPr>
          </a:p>
          <a:p>
            <a:pPr indent="0" lvl="0" marL="0" rtl="0" algn="l">
              <a:spcBef>
                <a:spcPts val="0"/>
              </a:spcBef>
              <a:spcAft>
                <a:spcPts val="0"/>
              </a:spcAft>
              <a:buNone/>
            </a:pPr>
            <a:r>
              <a:rPr b="1" lang="en">
                <a:solidFill>
                  <a:schemeClr val="dk2"/>
                </a:solidFill>
                <a:latin typeface="IBM Plex Sans"/>
                <a:ea typeface="IBM Plex Sans"/>
                <a:cs typeface="IBM Plex Sans"/>
                <a:sym typeface="IBM Plex Sans"/>
              </a:rPr>
              <a:t>Spaced Out: </a:t>
            </a:r>
            <a:r>
              <a:rPr lang="en">
                <a:solidFill>
                  <a:schemeClr val="dk2"/>
                </a:solidFill>
                <a:latin typeface="IBM Plex Sans"/>
                <a:ea typeface="IBM Plex Sans"/>
                <a:cs typeface="IBM Plex Sans"/>
                <a:sym typeface="IBM Plex Sans"/>
              </a:rPr>
              <a:t>multiply ( multiply ( divide ( 360 , 6 ) , 4 ) , const_100 )</a:t>
            </a:r>
            <a:endParaRPr>
              <a:solidFill>
                <a:schemeClr val="dk2"/>
              </a:solidFill>
              <a:latin typeface="IBM Plex Sans"/>
              <a:ea typeface="IBM Plex Sans"/>
              <a:cs typeface="IBM Plex Sans"/>
              <a:sym typeface="IBM Plex Sans"/>
            </a:endParaRPr>
          </a:p>
          <a:p>
            <a:pPr indent="0" lvl="0" marL="0" rtl="0" algn="l">
              <a:spcBef>
                <a:spcPts val="0"/>
              </a:spcBef>
              <a:spcAft>
                <a:spcPts val="0"/>
              </a:spcAft>
              <a:buNone/>
            </a:pPr>
            <a:r>
              <a:t/>
            </a:r>
            <a:endParaRPr>
              <a:solidFill>
                <a:schemeClr val="dk2"/>
              </a:solidFill>
              <a:latin typeface="IBM Plex Sans"/>
              <a:ea typeface="IBM Plex Sans"/>
              <a:cs typeface="IBM Plex Sans"/>
              <a:sym typeface="IBM Plex Sans"/>
            </a:endParaRPr>
          </a:p>
          <a:p>
            <a:pPr indent="0" lvl="0" marL="0" rtl="0" algn="l">
              <a:spcBef>
                <a:spcPts val="0"/>
              </a:spcBef>
              <a:spcAft>
                <a:spcPts val="0"/>
              </a:spcAft>
              <a:buNone/>
            </a:pPr>
            <a:r>
              <a:t/>
            </a:r>
            <a:endParaRPr>
              <a:solidFill>
                <a:schemeClr val="dk2"/>
              </a:solidFill>
              <a:latin typeface="IBM Plex Sans"/>
              <a:ea typeface="IBM Plex Sans"/>
              <a:cs typeface="IBM Plex Sans"/>
              <a:sym typeface="IBM Plex Sans"/>
            </a:endParaRPr>
          </a:p>
          <a:p>
            <a:pPr indent="0" lvl="0" marL="0" rtl="0" algn="l">
              <a:spcBef>
                <a:spcPts val="0"/>
              </a:spcBef>
              <a:spcAft>
                <a:spcPts val="0"/>
              </a:spcAft>
              <a:buNone/>
            </a:pPr>
            <a:r>
              <a:t/>
            </a:r>
            <a:endParaRPr>
              <a:solidFill>
                <a:schemeClr val="dk2"/>
              </a:solidFill>
              <a:latin typeface="IBM Plex Sans"/>
              <a:ea typeface="IBM Plex Sans"/>
              <a:cs typeface="IBM Plex Sans"/>
              <a:sym typeface="IBM Plex Sans"/>
            </a:endParaRPr>
          </a:p>
          <a:p>
            <a:pPr indent="0" lvl="0" marL="0" rtl="0" algn="l">
              <a:spcBef>
                <a:spcPts val="0"/>
              </a:spcBef>
              <a:spcAft>
                <a:spcPts val="0"/>
              </a:spcAft>
              <a:buNone/>
            </a:pPr>
            <a:r>
              <a:rPr b="1" lang="en">
                <a:solidFill>
                  <a:schemeClr val="dk2"/>
                </a:solidFill>
                <a:latin typeface="IBM Plex Sans"/>
                <a:ea typeface="IBM Plex Sans"/>
                <a:cs typeface="IBM Plex Sans"/>
                <a:sym typeface="IBM Plex Sans"/>
              </a:rPr>
              <a:t>Const Removal: </a:t>
            </a:r>
            <a:r>
              <a:rPr lang="en">
                <a:solidFill>
                  <a:schemeClr val="dk2"/>
                </a:solidFill>
                <a:latin typeface="IBM Plex Sans"/>
                <a:ea typeface="IBM Plex Sans"/>
                <a:cs typeface="IBM Plex Sans"/>
                <a:sym typeface="IBM Plex Sans"/>
              </a:rPr>
              <a:t>multiply ( multiply ( divide ( 360 , 6 ) , 4 ) , 100 )</a:t>
            </a:r>
            <a:endParaRPr>
              <a:solidFill>
                <a:schemeClr val="dk2"/>
              </a:solidFill>
              <a:latin typeface="IBM Plex Sans"/>
              <a:ea typeface="IBM Plex Sans"/>
              <a:cs typeface="IBM Plex Sans"/>
              <a:sym typeface="IBM Plex Sans"/>
            </a:endParaRPr>
          </a:p>
          <a:p>
            <a:pPr indent="0" lvl="0" marL="0" rtl="0" algn="l">
              <a:spcBef>
                <a:spcPts val="0"/>
              </a:spcBef>
              <a:spcAft>
                <a:spcPts val="0"/>
              </a:spcAft>
              <a:buNone/>
            </a:pPr>
            <a:r>
              <a:t/>
            </a:r>
            <a:endParaRPr>
              <a:solidFill>
                <a:schemeClr val="dk2"/>
              </a:solidFill>
              <a:latin typeface="IBM Plex Sans"/>
              <a:ea typeface="IBM Plex Sans"/>
              <a:cs typeface="IBM Plex Sans"/>
              <a:sym typeface="IBM Plex Sans"/>
            </a:endParaRPr>
          </a:p>
          <a:p>
            <a:pPr indent="0" lvl="0" marL="0" rtl="0" algn="l">
              <a:spcBef>
                <a:spcPts val="0"/>
              </a:spcBef>
              <a:spcAft>
                <a:spcPts val="0"/>
              </a:spcAft>
              <a:buNone/>
            </a:pPr>
            <a:r>
              <a:t/>
            </a:r>
            <a:endParaRPr>
              <a:solidFill>
                <a:schemeClr val="dk2"/>
              </a:solidFill>
              <a:latin typeface="IBM Plex Sans"/>
              <a:ea typeface="IBM Plex Sans"/>
              <a:cs typeface="IBM Plex Sans"/>
              <a:sym typeface="IBM Plex Sans"/>
            </a:endParaRPr>
          </a:p>
          <a:p>
            <a:pPr indent="0" lvl="0" marL="0" rtl="0" algn="l">
              <a:spcBef>
                <a:spcPts val="0"/>
              </a:spcBef>
              <a:spcAft>
                <a:spcPts val="0"/>
              </a:spcAft>
              <a:buNone/>
            </a:pPr>
            <a:r>
              <a:t/>
            </a:r>
            <a:endParaRPr>
              <a:solidFill>
                <a:schemeClr val="dk2"/>
              </a:solidFill>
              <a:latin typeface="IBM Plex Sans"/>
              <a:ea typeface="IBM Plex Sans"/>
              <a:cs typeface="IBM Plex Sans"/>
              <a:sym typeface="IBM Plex Sans"/>
            </a:endParaRPr>
          </a:p>
          <a:p>
            <a:pPr indent="0" lvl="0" marL="0" rtl="0" algn="l">
              <a:spcBef>
                <a:spcPts val="0"/>
              </a:spcBef>
              <a:spcAft>
                <a:spcPts val="0"/>
              </a:spcAft>
              <a:buClr>
                <a:schemeClr val="dk1"/>
              </a:buClr>
              <a:buSzPts val="1100"/>
              <a:buFont typeface="Arial"/>
              <a:buNone/>
            </a:pPr>
            <a:r>
              <a:rPr b="1" lang="en">
                <a:solidFill>
                  <a:schemeClr val="dk2"/>
                </a:solidFill>
                <a:latin typeface="IBM Plex Sans"/>
                <a:ea typeface="IBM Plex Sans"/>
                <a:cs typeface="IBM Plex Sans"/>
                <a:sym typeface="IBM Plex Sans"/>
              </a:rPr>
              <a:t>Operator Fusing: </a:t>
            </a:r>
            <a:r>
              <a:rPr lang="en">
                <a:solidFill>
                  <a:schemeClr val="dk2"/>
                </a:solidFill>
                <a:latin typeface="IBM Plex Sans"/>
                <a:ea typeface="IBM Plex Sans"/>
                <a:cs typeface="IBM Plex Sans"/>
                <a:sym typeface="IBM Plex Sans"/>
              </a:rPr>
              <a:t>multiply( multiply( divide( 360 , 6 ) , 4 ) , 100 )</a:t>
            </a:r>
            <a:endParaRPr>
              <a:solidFill>
                <a:schemeClr val="dk2"/>
              </a:solidFill>
              <a:latin typeface="IBM Plex Sans"/>
              <a:ea typeface="IBM Plex Sans"/>
              <a:cs typeface="IBM Plex Sans"/>
              <a:sym typeface="IBM Plex Sans"/>
            </a:endParaRPr>
          </a:p>
          <a:p>
            <a:pPr indent="0" lvl="0" marL="0" rtl="0" algn="l">
              <a:spcBef>
                <a:spcPts val="0"/>
              </a:spcBef>
              <a:spcAft>
                <a:spcPts val="0"/>
              </a:spcAft>
              <a:buNone/>
            </a:pPr>
            <a:r>
              <a:t/>
            </a:r>
            <a:endParaRPr b="1">
              <a:solidFill>
                <a:schemeClr val="dk2"/>
              </a:solidFill>
              <a:latin typeface="IBM Plex Sans"/>
              <a:ea typeface="IBM Plex Sans"/>
              <a:cs typeface="IBM Plex Sans"/>
              <a:sym typeface="IBM Plex Sans"/>
            </a:endParaRPr>
          </a:p>
        </p:txBody>
      </p:sp>
      <p:sp>
        <p:nvSpPr>
          <p:cNvPr id="86" name="Google Shape;86;p18"/>
          <p:cNvSpPr/>
          <p:nvPr/>
        </p:nvSpPr>
        <p:spPr>
          <a:xfrm>
            <a:off x="3216625" y="1567425"/>
            <a:ext cx="243600" cy="486900"/>
          </a:xfrm>
          <a:prstGeom prst="downArrow">
            <a:avLst>
              <a:gd fmla="val 50000" name="adj1"/>
              <a:gd fmla="val 50000" name="adj2"/>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666666"/>
              </a:solidFill>
              <a:highlight>
                <a:srgbClr val="FFF2CC"/>
              </a:highlight>
              <a:latin typeface="IBM Plex Sans SemiBold"/>
              <a:ea typeface="IBM Plex Sans SemiBold"/>
              <a:cs typeface="IBM Plex Sans SemiBold"/>
              <a:sym typeface="IBM Plex Sans SemiBold"/>
            </a:endParaRPr>
          </a:p>
        </p:txBody>
      </p:sp>
      <p:sp>
        <p:nvSpPr>
          <p:cNvPr id="87" name="Google Shape;87;p18"/>
          <p:cNvSpPr/>
          <p:nvPr/>
        </p:nvSpPr>
        <p:spPr>
          <a:xfrm>
            <a:off x="3216625" y="2475600"/>
            <a:ext cx="243600" cy="486900"/>
          </a:xfrm>
          <a:prstGeom prst="downArrow">
            <a:avLst>
              <a:gd fmla="val 50000" name="adj1"/>
              <a:gd fmla="val 50000" name="adj2"/>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666666"/>
              </a:solidFill>
              <a:highlight>
                <a:srgbClr val="FFF2CC"/>
              </a:highlight>
              <a:latin typeface="IBM Plex Sans SemiBold"/>
              <a:ea typeface="IBM Plex Sans SemiBold"/>
              <a:cs typeface="IBM Plex Sans SemiBold"/>
              <a:sym typeface="IBM Plex Sans SemiBold"/>
            </a:endParaRPr>
          </a:p>
        </p:txBody>
      </p:sp>
      <p:sp>
        <p:nvSpPr>
          <p:cNvPr id="88" name="Google Shape;88;p18"/>
          <p:cNvSpPr/>
          <p:nvPr/>
        </p:nvSpPr>
        <p:spPr>
          <a:xfrm>
            <a:off x="3216625" y="3297575"/>
            <a:ext cx="243600" cy="486900"/>
          </a:xfrm>
          <a:prstGeom prst="downArrow">
            <a:avLst>
              <a:gd fmla="val 50000" name="adj1"/>
              <a:gd fmla="val 50000" name="adj2"/>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666666"/>
              </a:solidFill>
              <a:highlight>
                <a:srgbClr val="FFF2CC"/>
              </a:highlight>
              <a:latin typeface="IBM Plex Sans SemiBold"/>
              <a:ea typeface="IBM Plex Sans SemiBold"/>
              <a:cs typeface="IBM Plex Sans SemiBold"/>
              <a:sym typeface="IBM Plex Sans SemiBo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Setup: Data (Methods)</a:t>
            </a:r>
            <a:endParaRPr/>
          </a:p>
        </p:txBody>
      </p:sp>
      <p:sp>
        <p:nvSpPr>
          <p:cNvPr id="94" name="Google Shape;94;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130000"/>
              </a:lnSpc>
              <a:spcBef>
                <a:spcPts val="0"/>
              </a:spcBef>
              <a:spcAft>
                <a:spcPts val="0"/>
              </a:spcAft>
              <a:buSzPts val="1800"/>
              <a:buChar char="●"/>
            </a:pPr>
            <a:r>
              <a:rPr lang="en"/>
              <a:t>Original Idea: predict answer directly based on question</a:t>
            </a:r>
            <a:endParaRPr/>
          </a:p>
          <a:p>
            <a:pPr indent="-317500" lvl="1" marL="914400" rtl="0" algn="l">
              <a:lnSpc>
                <a:spcPct val="130000"/>
              </a:lnSpc>
              <a:spcBef>
                <a:spcPts val="0"/>
              </a:spcBef>
              <a:spcAft>
                <a:spcPts val="0"/>
              </a:spcAft>
              <a:buSzPts val="1400"/>
              <a:buChar char="○"/>
            </a:pPr>
            <a:r>
              <a:rPr lang="en"/>
              <a:t>Given </a:t>
            </a:r>
            <a:r>
              <a:rPr lang="en">
                <a:latin typeface="IBM Plex Sans"/>
                <a:ea typeface="IBM Plex Sans"/>
                <a:cs typeface="IBM Plex Sans"/>
                <a:sym typeface="IBM Plex Sans"/>
              </a:rPr>
              <a:t>‘</a:t>
            </a:r>
            <a:r>
              <a:rPr lang="en">
                <a:latin typeface="IBM Plex Sans"/>
                <a:ea typeface="IBM Plex Sans"/>
                <a:cs typeface="IBM Plex Sans"/>
                <a:sym typeface="IBM Plex Sans"/>
              </a:rPr>
              <a:t>A big container is 40% full with water. if 14 liters of water is added, the container becomes 3/4 full . what is the capacity of the big container in liters?’, </a:t>
            </a:r>
            <a:r>
              <a:rPr lang="en"/>
              <a:t>predict </a:t>
            </a:r>
            <a:r>
              <a:rPr lang="en">
                <a:latin typeface="IBM Plex Sans"/>
                <a:ea typeface="IBM Plex Sans"/>
                <a:cs typeface="IBM Plex Sans"/>
                <a:sym typeface="IBM Plex Sans"/>
              </a:rPr>
              <a:t>‘40’ </a:t>
            </a:r>
            <a:r>
              <a:rPr lang="en"/>
              <a:t>directly.</a:t>
            </a:r>
            <a:endParaRPr/>
          </a:p>
          <a:p>
            <a:pPr indent="-304800" lvl="2" marL="1371600" rtl="0" algn="l">
              <a:lnSpc>
                <a:spcPct val="130000"/>
              </a:lnSpc>
              <a:spcBef>
                <a:spcPts val="0"/>
              </a:spcBef>
              <a:spcAft>
                <a:spcPts val="0"/>
              </a:spcAft>
              <a:buSzPts val="1200"/>
              <a:buChar char="■"/>
            </a:pPr>
            <a:r>
              <a:rPr lang="en" sz="1200"/>
              <a:t>Pro: avoids secondary conversion</a:t>
            </a:r>
            <a:endParaRPr sz="1200"/>
          </a:p>
          <a:p>
            <a:pPr indent="-304800" lvl="2" marL="1371600" rtl="0" algn="l">
              <a:lnSpc>
                <a:spcPct val="130000"/>
              </a:lnSpc>
              <a:spcBef>
                <a:spcPts val="0"/>
              </a:spcBef>
              <a:spcAft>
                <a:spcPts val="0"/>
              </a:spcAft>
              <a:buSzPts val="1200"/>
              <a:buChar char="■"/>
            </a:pPr>
            <a:r>
              <a:rPr lang="en" sz="1200"/>
              <a:t>Con: harder to assign representative loss</a:t>
            </a:r>
            <a:endParaRPr sz="1200"/>
          </a:p>
          <a:p>
            <a:pPr indent="-342900" lvl="0" marL="457200" rtl="0" algn="l">
              <a:lnSpc>
                <a:spcPct val="130000"/>
              </a:lnSpc>
              <a:spcBef>
                <a:spcPts val="0"/>
              </a:spcBef>
              <a:spcAft>
                <a:spcPts val="0"/>
              </a:spcAft>
              <a:buSzPts val="1800"/>
              <a:buChar char="●"/>
            </a:pPr>
            <a:r>
              <a:rPr lang="en"/>
              <a:t>Second Idea: predict the annotated formula</a:t>
            </a:r>
            <a:endParaRPr/>
          </a:p>
          <a:p>
            <a:pPr indent="-317500" lvl="1" marL="914400" rtl="0" algn="l">
              <a:lnSpc>
                <a:spcPct val="130000"/>
              </a:lnSpc>
              <a:spcBef>
                <a:spcPts val="0"/>
              </a:spcBef>
              <a:spcAft>
                <a:spcPts val="0"/>
              </a:spcAft>
              <a:buSzPts val="1400"/>
              <a:buChar char="○"/>
            </a:pPr>
            <a:r>
              <a:rPr lang="en"/>
              <a:t>Given the same problem</a:t>
            </a:r>
            <a:r>
              <a:rPr lang="en">
                <a:latin typeface="IBM Plex Sans"/>
                <a:ea typeface="IBM Plex Sans"/>
                <a:cs typeface="IBM Plex Sans"/>
                <a:sym typeface="IBM Plex Sans"/>
              </a:rPr>
              <a:t>, </a:t>
            </a:r>
            <a:r>
              <a:rPr lang="en"/>
              <a:t>predict </a:t>
            </a:r>
            <a:r>
              <a:rPr lang="en">
                <a:latin typeface="IBM Plex Sans"/>
                <a:ea typeface="IBM Plex Sans"/>
                <a:cs typeface="IBM Plex Sans"/>
                <a:sym typeface="IBM Plex Sans"/>
              </a:rPr>
              <a:t>‘divide(14, subtract(divide(3, 4), divide(40, const_100)))’</a:t>
            </a:r>
            <a:endParaRPr/>
          </a:p>
          <a:p>
            <a:pPr indent="-304800" lvl="2" marL="1371600" rtl="0" algn="l">
              <a:lnSpc>
                <a:spcPct val="130000"/>
              </a:lnSpc>
              <a:spcBef>
                <a:spcPts val="0"/>
              </a:spcBef>
              <a:spcAft>
                <a:spcPts val="0"/>
              </a:spcAft>
              <a:buSzPts val="1200"/>
              <a:buChar char="■"/>
            </a:pPr>
            <a:r>
              <a:rPr lang="en" sz="1200"/>
              <a:t>Pro: gives more information about model performance</a:t>
            </a:r>
            <a:endParaRPr sz="1200"/>
          </a:p>
          <a:p>
            <a:pPr indent="-304800" lvl="2" marL="1371600" rtl="0" algn="l">
              <a:lnSpc>
                <a:spcPct val="130000"/>
              </a:lnSpc>
              <a:spcBef>
                <a:spcPts val="0"/>
              </a:spcBef>
              <a:spcAft>
                <a:spcPts val="0"/>
              </a:spcAft>
              <a:buSzPts val="1200"/>
              <a:buChar char="■"/>
            </a:pPr>
            <a:r>
              <a:rPr lang="en" sz="1200"/>
              <a:t>Con: extra step needed to process the expression</a:t>
            </a:r>
            <a:endParaRPr sz="12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0"/>
          <p:cNvSpPr txBox="1"/>
          <p:nvPr>
            <p:ph idx="1" type="body"/>
          </p:nvPr>
        </p:nvSpPr>
        <p:spPr>
          <a:xfrm>
            <a:off x="311700" y="1152475"/>
            <a:ext cx="7906800" cy="3843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Normalized Levenshtein Distance</a:t>
            </a:r>
            <a:endParaRPr/>
          </a:p>
          <a:p>
            <a:pPr indent="-317500" lvl="1" marL="914400" rtl="0" algn="l">
              <a:spcBef>
                <a:spcPts val="0"/>
              </a:spcBef>
              <a:spcAft>
                <a:spcPts val="0"/>
              </a:spcAft>
              <a:buSzPts val="1400"/>
              <a:buChar char="○"/>
            </a:pPr>
            <a:r>
              <a:rPr lang="en"/>
              <a:t>Compare edit distance between predicted formula and ground truth</a:t>
            </a:r>
            <a:endParaRPr/>
          </a:p>
          <a:p>
            <a:pPr indent="-317500" lvl="1" marL="914400" rtl="0" algn="l">
              <a:spcBef>
                <a:spcPts val="0"/>
              </a:spcBef>
              <a:spcAft>
                <a:spcPts val="0"/>
              </a:spcAft>
              <a:buSzPts val="1400"/>
              <a:buChar char="○"/>
            </a:pPr>
            <a:r>
              <a:rPr lang="en"/>
              <a:t>Formulas above a 0.9 Levenshtein score tend to be correct, or functionally equivalent</a:t>
            </a:r>
            <a:endParaRPr/>
          </a:p>
          <a:p>
            <a:pPr indent="-304800" lvl="2" marL="1371600" rtl="0" algn="l">
              <a:spcBef>
                <a:spcPts val="0"/>
              </a:spcBef>
              <a:spcAft>
                <a:spcPts val="0"/>
              </a:spcAft>
              <a:buSzPts val="1200"/>
              <a:buChar char="■"/>
            </a:pPr>
            <a:r>
              <a:rPr lang="en" sz="1200"/>
              <a:t>Limited exceptions</a:t>
            </a:r>
            <a:endParaRPr sz="1200"/>
          </a:p>
          <a:p>
            <a:pPr indent="0" lvl="0" marL="0" rtl="0" algn="l">
              <a:spcBef>
                <a:spcPts val="1200"/>
              </a:spcBef>
              <a:spcAft>
                <a:spcPts val="0"/>
              </a:spcAft>
              <a:buNone/>
            </a:pPr>
            <a:r>
              <a:t/>
            </a:r>
            <a:endParaRPr sz="1200"/>
          </a:p>
          <a:p>
            <a:pPr indent="0" lvl="0" marL="0" rtl="0" algn="l">
              <a:spcBef>
                <a:spcPts val="1200"/>
              </a:spcBef>
              <a:spcAft>
                <a:spcPts val="0"/>
              </a:spcAft>
              <a:buNone/>
            </a:pPr>
            <a:r>
              <a:t/>
            </a:r>
            <a:endParaRPr sz="1200"/>
          </a:p>
          <a:p>
            <a:pPr indent="-342900" lvl="0" marL="457200" rtl="0" algn="l">
              <a:spcBef>
                <a:spcPts val="1200"/>
              </a:spcBef>
              <a:spcAft>
                <a:spcPts val="0"/>
              </a:spcAft>
              <a:buSzPts val="1800"/>
              <a:buChar char="●"/>
            </a:pPr>
            <a:r>
              <a:rPr lang="en"/>
              <a:t>Mathematical Accuracy</a:t>
            </a:r>
            <a:endParaRPr/>
          </a:p>
          <a:p>
            <a:pPr indent="-317500" lvl="1" marL="914400" rtl="0" algn="l">
              <a:spcBef>
                <a:spcPts val="0"/>
              </a:spcBef>
              <a:spcAft>
                <a:spcPts val="0"/>
              </a:spcAft>
              <a:buSzPts val="1400"/>
              <a:buChar char="○"/>
            </a:pPr>
            <a:r>
              <a:rPr lang="en"/>
              <a:t>Percentage of test set where the answer is correct</a:t>
            </a:r>
            <a:endParaRPr/>
          </a:p>
          <a:p>
            <a:pPr indent="-342900" lvl="0" marL="457200" rtl="0" algn="l">
              <a:spcBef>
                <a:spcPts val="0"/>
              </a:spcBef>
              <a:spcAft>
                <a:spcPts val="0"/>
              </a:spcAft>
              <a:buSzPts val="1800"/>
              <a:buChar char="●"/>
            </a:pPr>
            <a:r>
              <a:rPr lang="en"/>
              <a:t>Loss Monitoring: Tracked average loss over iterations</a:t>
            </a:r>
            <a:endParaRPr/>
          </a:p>
          <a:p>
            <a:pPr indent="-317500" lvl="1" marL="914400" rtl="0" algn="l">
              <a:spcBef>
                <a:spcPts val="0"/>
              </a:spcBef>
              <a:spcAft>
                <a:spcPts val="0"/>
              </a:spcAft>
              <a:buSzPts val="1400"/>
              <a:buChar char="○"/>
            </a:pPr>
            <a:r>
              <a:rPr lang="en"/>
              <a:t>Unsloth: GRPO Loss</a:t>
            </a:r>
            <a:endParaRPr/>
          </a:p>
          <a:p>
            <a:pPr indent="-317500" lvl="1" marL="914400" rtl="0" algn="l">
              <a:spcBef>
                <a:spcPts val="0"/>
              </a:spcBef>
              <a:spcAft>
                <a:spcPts val="0"/>
              </a:spcAft>
              <a:buSzPts val="1400"/>
              <a:buChar char="○"/>
            </a:pPr>
            <a:r>
              <a:rPr lang="en"/>
              <a:t>Transformer: Cross-Entropy Loss</a:t>
            </a:r>
            <a:endParaRPr/>
          </a:p>
        </p:txBody>
      </p:sp>
      <p:sp>
        <p:nvSpPr>
          <p:cNvPr id="100" name="Google Shape;100;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Setup: Our Evaluation Metrics</a:t>
            </a:r>
            <a:endParaRPr/>
          </a:p>
        </p:txBody>
      </p:sp>
      <p:pic>
        <p:nvPicPr>
          <p:cNvPr id="101" name="Google Shape;101;p20"/>
          <p:cNvPicPr preferRelativeResize="0"/>
          <p:nvPr/>
        </p:nvPicPr>
        <p:blipFill>
          <a:blip r:embed="rId3">
            <a:alphaModFix/>
          </a:blip>
          <a:stretch>
            <a:fillRect/>
          </a:stretch>
        </p:blipFill>
        <p:spPr>
          <a:xfrm>
            <a:off x="1210586" y="2647950"/>
            <a:ext cx="3833185" cy="572700"/>
          </a:xfrm>
          <a:prstGeom prst="rect">
            <a:avLst/>
          </a:prstGeom>
          <a:noFill/>
          <a:ln>
            <a:noFill/>
          </a:ln>
        </p:spPr>
      </p:pic>
      <p:sp>
        <p:nvSpPr>
          <p:cNvPr id="102" name="Google Shape;102;p20"/>
          <p:cNvSpPr txBox="1"/>
          <p:nvPr/>
        </p:nvSpPr>
        <p:spPr>
          <a:xfrm>
            <a:off x="5296800" y="2703450"/>
            <a:ext cx="29217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800">
                <a:solidFill>
                  <a:schemeClr val="dk2"/>
                </a:solidFill>
                <a:latin typeface="IBM Plex Sans"/>
                <a:ea typeface="IBM Plex Sans"/>
                <a:cs typeface="IBM Plex Sans"/>
                <a:sym typeface="IBM Plex Sans"/>
              </a:rPr>
              <a:t>D = Edit Distance</a:t>
            </a:r>
            <a:endParaRPr i="1" sz="1800">
              <a:solidFill>
                <a:schemeClr val="dk2"/>
              </a:solidFill>
              <a:latin typeface="IBM Plex Sans"/>
              <a:ea typeface="IBM Plex Sans"/>
              <a:cs typeface="IBM Plex Sans"/>
              <a:sym typeface="IBM Plex San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Unsloth: R1 Model</a:t>
            </a:r>
            <a:endParaRPr/>
          </a:p>
        </p:txBody>
      </p:sp>
      <p:sp>
        <p:nvSpPr>
          <p:cNvPr id="108" name="Google Shape;108;p21"/>
          <p:cNvSpPr txBox="1"/>
          <p:nvPr>
            <p:ph idx="1" type="body"/>
          </p:nvPr>
        </p:nvSpPr>
        <p:spPr>
          <a:xfrm>
            <a:off x="311700" y="1152475"/>
            <a:ext cx="84129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U</a:t>
            </a:r>
            <a:r>
              <a:rPr lang="en"/>
              <a:t>nsloth/tinyllama-bnb-4bit</a:t>
            </a:r>
            <a:endParaRPr/>
          </a:p>
          <a:p>
            <a:pPr indent="-317500" lvl="1" marL="914400" rtl="0" algn="l">
              <a:spcBef>
                <a:spcPts val="0"/>
              </a:spcBef>
              <a:spcAft>
                <a:spcPts val="0"/>
              </a:spcAft>
              <a:buSzPts val="1400"/>
              <a:buChar char="○"/>
            </a:pPr>
            <a:r>
              <a:rPr lang="en"/>
              <a:t>Relatively lightweight</a:t>
            </a:r>
            <a:endParaRPr/>
          </a:p>
          <a:p>
            <a:pPr indent="-342900" lvl="0" marL="457200" rtl="0" algn="l">
              <a:spcBef>
                <a:spcPts val="0"/>
              </a:spcBef>
              <a:spcAft>
                <a:spcPts val="0"/>
              </a:spcAft>
              <a:buSzPts val="1800"/>
              <a:buChar char="●"/>
            </a:pPr>
            <a:r>
              <a:rPr lang="en"/>
              <a:t>Low Rank Adaption (LoRA) fine tuning</a:t>
            </a:r>
            <a:endParaRPr/>
          </a:p>
          <a:p>
            <a:pPr indent="-317500" lvl="1" marL="914400" rtl="0" algn="l">
              <a:spcBef>
                <a:spcPts val="0"/>
              </a:spcBef>
              <a:spcAft>
                <a:spcPts val="0"/>
              </a:spcAft>
              <a:buSzPts val="1400"/>
              <a:buChar char="○"/>
            </a:pPr>
            <a:r>
              <a:rPr lang="en"/>
              <a:t>Low-rank adapter matrices in frozen attention layers (reduced memory usage)</a:t>
            </a:r>
            <a:endParaRPr/>
          </a:p>
          <a:p>
            <a:pPr indent="-342900" lvl="0" marL="457200" rtl="0" algn="l">
              <a:spcBef>
                <a:spcPts val="0"/>
              </a:spcBef>
              <a:spcAft>
                <a:spcPts val="0"/>
              </a:spcAft>
              <a:buSzPts val="1800"/>
              <a:buChar char="●"/>
            </a:pPr>
            <a:r>
              <a:rPr lang="en"/>
              <a:t>GRPO Loss with an external Reward Function</a:t>
            </a:r>
            <a:endParaRPr/>
          </a:p>
          <a:p>
            <a:pPr indent="-317500" lvl="1" marL="914400" rtl="0" algn="l">
              <a:spcBef>
                <a:spcPts val="0"/>
              </a:spcBef>
              <a:spcAft>
                <a:spcPts val="0"/>
              </a:spcAft>
              <a:buSzPts val="1400"/>
              <a:buChar char="○"/>
            </a:pPr>
            <a:r>
              <a:rPr lang="en"/>
              <a:t>RL-based method to train models from ranked completions</a:t>
            </a:r>
            <a:endParaRPr/>
          </a:p>
          <a:p>
            <a:pPr indent="-317500" lvl="1" marL="914400" rtl="0" algn="l">
              <a:spcBef>
                <a:spcPts val="0"/>
              </a:spcBef>
              <a:spcAft>
                <a:spcPts val="0"/>
              </a:spcAft>
              <a:buSzPts val="1400"/>
              <a:buChar char="○"/>
            </a:pPr>
            <a:r>
              <a:rPr lang="en"/>
              <a:t>Reward(actual, predicted) = 1 if error &lt; 0.003 else 0</a:t>
            </a:r>
            <a:endParaRPr/>
          </a:p>
          <a:p>
            <a:pPr indent="-317500" lvl="1" marL="914400" rtl="0" algn="l">
              <a:spcBef>
                <a:spcPts val="0"/>
              </a:spcBef>
              <a:spcAft>
                <a:spcPts val="0"/>
              </a:spcAft>
              <a:buSzPts val="1400"/>
              <a:buChar char="○"/>
            </a:pPr>
            <a:r>
              <a:rPr lang="en"/>
              <a:t>The difference accounts for floating point imprecision on calculation.</a:t>
            </a:r>
            <a:endParaRPr/>
          </a:p>
          <a:p>
            <a:pPr indent="-317500" lvl="1" marL="914400" rtl="0" algn="l">
              <a:spcBef>
                <a:spcPts val="0"/>
              </a:spcBef>
              <a:spcAft>
                <a:spcPts val="0"/>
              </a:spcAft>
              <a:buSzPts val="1400"/>
              <a:buChar char="○"/>
            </a:pPr>
            <a:r>
              <a:rPr lang="en"/>
              <a:t>GRPO Loss:</a:t>
            </a:r>
            <a:endParaRPr/>
          </a:p>
          <a:p>
            <a:pPr indent="0" lvl="0" marL="914400" rtl="0" algn="l">
              <a:spcBef>
                <a:spcPts val="1200"/>
              </a:spcBef>
              <a:spcAft>
                <a:spcPts val="1200"/>
              </a:spcAft>
              <a:buNone/>
            </a:pPr>
            <a:r>
              <a:t/>
            </a:r>
            <a:endParaRPr/>
          </a:p>
        </p:txBody>
      </p:sp>
      <p:pic>
        <p:nvPicPr>
          <p:cNvPr id="109" name="Google Shape;109;p21"/>
          <p:cNvPicPr preferRelativeResize="0"/>
          <p:nvPr/>
        </p:nvPicPr>
        <p:blipFill>
          <a:blip r:embed="rId3">
            <a:alphaModFix/>
          </a:blip>
          <a:stretch>
            <a:fillRect/>
          </a:stretch>
        </p:blipFill>
        <p:spPr>
          <a:xfrm>
            <a:off x="3157788" y="3759600"/>
            <a:ext cx="2720725" cy="7152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