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1" r:id="rId6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8"/>
      <p:bold r:id="rId9"/>
    </p:embeddedFont>
    <p:embeddedFont>
      <p:font typeface="Barlow Condensed" panose="00000506000000000000" pitchFamily="2" charset="0"/>
      <p:regular r:id="rId10"/>
      <p:bold r:id="rId11"/>
      <p:italic r:id="rId12"/>
      <p:boldItalic r:id="rId13"/>
    </p:embeddedFont>
    <p:embeddedFont>
      <p:font typeface="Dosis Light" pitchFamily="2" charset="0"/>
      <p:regular r:id="rId14"/>
    </p:embeddedFont>
    <p:embeddedFont>
      <p:font typeface="Elephant" panose="02020904090505020303" pitchFamily="18" charset="0"/>
      <p:regular r:id="rId15"/>
      <p:italic r:id="rId16"/>
    </p:embeddedFont>
    <p:embeddedFont>
      <p:font typeface="Forte" panose="03060902040502070203" pitchFamily="66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00"/>
    <a:srgbClr val="A0A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58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6C9A086E-4C9D-EDEE-F928-31635D56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>
            <a:extLst>
              <a:ext uri="{FF2B5EF4-FFF2-40B4-BE49-F238E27FC236}">
                <a16:creationId xmlns:a16="http://schemas.microsoft.com/office/drawing/2014/main" id="{2A8CDE96-9AED-AC3C-CFC7-92D61409B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>
            <a:extLst>
              <a:ext uri="{FF2B5EF4-FFF2-40B4-BE49-F238E27FC236}">
                <a16:creationId xmlns:a16="http://schemas.microsoft.com/office/drawing/2014/main" id="{0520DD12-C7DE-332A-BCCA-0A48A6A3B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79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C185666-48CD-BE08-21C1-E63E4E21B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21ab6bcb7_0_50:notes">
            <a:extLst>
              <a:ext uri="{FF2B5EF4-FFF2-40B4-BE49-F238E27FC236}">
                <a16:creationId xmlns:a16="http://schemas.microsoft.com/office/drawing/2014/main" id="{661737ED-0189-2052-C854-2EA1002765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21ab6bcb7_0_50:notes">
            <a:extLst>
              <a:ext uri="{FF2B5EF4-FFF2-40B4-BE49-F238E27FC236}">
                <a16:creationId xmlns:a16="http://schemas.microsoft.com/office/drawing/2014/main" id="{2FCDC4F4-5A3C-6C92-3437-38B6A0689B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7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21ab6bcb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21ab6bcb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 1">
  <p:cSld name="SECTION_HEADER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860038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/>
        </p:nvSpPr>
        <p:spPr>
          <a:xfrm>
            <a:off x="167226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>
            <a:spLocks noGrp="1"/>
          </p:cNvSpPr>
          <p:nvPr>
            <p:ph type="pic" idx="3"/>
          </p:nvPr>
        </p:nvSpPr>
        <p:spPr>
          <a:xfrm>
            <a:off x="4004525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3841938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>
            <a:spLocks noGrp="1"/>
          </p:cNvSpPr>
          <p:nvPr>
            <p:ph type="pic" idx="4"/>
          </p:nvPr>
        </p:nvSpPr>
        <p:spPr>
          <a:xfrm>
            <a:off x="6149013" y="1722675"/>
            <a:ext cx="1185300" cy="1185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/>
        </p:nvSpPr>
        <p:spPr>
          <a:xfrm>
            <a:off x="5986413" y="3069775"/>
            <a:ext cx="15105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700" b="1">
              <a:solidFill>
                <a:srgbClr val="FFDE1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Designation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036875" y="759250"/>
            <a:ext cx="7070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E14"/>
              </a:buClr>
              <a:buSzPts val="3400"/>
              <a:buFont typeface="Roboto"/>
              <a:buNone/>
              <a:defRPr sz="3400" b="1">
                <a:solidFill>
                  <a:srgbClr val="FFDE1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 1 1">
  <p:cSld name="TITLE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379"/>
            <a:ext cx="9144000" cy="51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6A4413-2A38-F5A0-BCE7-93F5A5D729F1}"/>
              </a:ext>
            </a:extLst>
          </p:cNvPr>
          <p:cNvSpPr txBox="1"/>
          <p:nvPr/>
        </p:nvSpPr>
        <p:spPr>
          <a:xfrm>
            <a:off x="1606923" y="80682"/>
            <a:ext cx="5930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E3DE00"/>
                </a:solidFill>
                <a:latin typeface="Barlow Condensed" panose="00000506000000000000" pitchFamily="2" charset="0"/>
              </a:rPr>
              <a:t>SMART QUALITY ASSURANCE MODEL </a:t>
            </a:r>
          </a:p>
          <a:p>
            <a:pPr algn="ctr"/>
            <a:r>
              <a:rPr lang="en-IN" dirty="0">
                <a:solidFill>
                  <a:schemeClr val="tx2"/>
                </a:solidFill>
                <a:latin typeface="Forte" panose="03060902040502070203" pitchFamily="66" charset="0"/>
              </a:rPr>
              <a:t>Presented by </a:t>
            </a:r>
          </a:p>
          <a:p>
            <a:pPr algn="ctr"/>
            <a:r>
              <a:rPr lang="en-IN" u="sng" dirty="0">
                <a:solidFill>
                  <a:srgbClr val="FFFF00"/>
                </a:solidFill>
                <a:latin typeface="+mn-lt"/>
              </a:rPr>
              <a:t>TECH TITANS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C56FA-AEB1-3FD0-D9E4-D9A75CD91D75}"/>
              </a:ext>
            </a:extLst>
          </p:cNvPr>
          <p:cNvSpPr txBox="1"/>
          <p:nvPr/>
        </p:nvSpPr>
        <p:spPr>
          <a:xfrm>
            <a:off x="395007" y="3041451"/>
            <a:ext cx="2299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E3DE00"/>
                </a:solidFill>
                <a:latin typeface="Elephant" panose="02020904090505020303" pitchFamily="18" charset="0"/>
              </a:rPr>
              <a:t>Team Members:</a:t>
            </a:r>
          </a:p>
          <a:p>
            <a:r>
              <a:rPr lang="en-IN" dirty="0">
                <a:solidFill>
                  <a:schemeClr val="tx2"/>
                </a:solidFill>
                <a:latin typeface="Dosis Light" pitchFamily="2" charset="0"/>
              </a:rPr>
              <a:t>Bharat Awasthi </a:t>
            </a:r>
          </a:p>
          <a:p>
            <a:r>
              <a:rPr lang="en-IN" dirty="0">
                <a:solidFill>
                  <a:schemeClr val="tx2"/>
                </a:solidFill>
                <a:latin typeface="Dosis Light" pitchFamily="2" charset="0"/>
              </a:rPr>
              <a:t>Rigveda Sharma</a:t>
            </a:r>
          </a:p>
          <a:p>
            <a:r>
              <a:rPr lang="en-IN" dirty="0">
                <a:solidFill>
                  <a:schemeClr val="tx2"/>
                </a:solidFill>
                <a:latin typeface="Dosis Light" pitchFamily="2" charset="0"/>
              </a:rPr>
              <a:t>Atharva </a:t>
            </a:r>
            <a:r>
              <a:rPr lang="en-IN" dirty="0" err="1">
                <a:solidFill>
                  <a:schemeClr val="tx2"/>
                </a:solidFill>
                <a:latin typeface="Dosis Light" pitchFamily="2" charset="0"/>
              </a:rPr>
              <a:t>Talankar</a:t>
            </a:r>
            <a:endParaRPr lang="en-IN" dirty="0">
              <a:solidFill>
                <a:schemeClr val="tx2"/>
              </a:solidFill>
              <a:latin typeface="Dosis Light" pitchFamily="2" charset="0"/>
            </a:endParaRPr>
          </a:p>
          <a:p>
            <a:r>
              <a:rPr lang="en-IN" dirty="0">
                <a:solidFill>
                  <a:schemeClr val="tx2"/>
                </a:solidFill>
                <a:latin typeface="Dosis Light" pitchFamily="2" charset="0"/>
              </a:rPr>
              <a:t>Sahil </a:t>
            </a:r>
            <a:r>
              <a:rPr lang="en-IN" dirty="0" err="1">
                <a:solidFill>
                  <a:schemeClr val="tx2"/>
                </a:solidFill>
                <a:latin typeface="Dosis Light" pitchFamily="2" charset="0"/>
              </a:rPr>
              <a:t>Rahangdale</a:t>
            </a:r>
            <a:endParaRPr lang="en-IN" dirty="0">
              <a:solidFill>
                <a:schemeClr val="tx2"/>
              </a:solidFill>
              <a:latin typeface="Dosis Light" pitchFamily="2" charset="0"/>
            </a:endParaRPr>
          </a:p>
          <a:p>
            <a:r>
              <a:rPr lang="en-IN" dirty="0">
                <a:solidFill>
                  <a:schemeClr val="tx2"/>
                </a:solidFill>
                <a:latin typeface="Dosis Light" pitchFamily="2" charset="0"/>
              </a:rPr>
              <a:t>Varsha Gurbani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C44BD-04FF-CBF3-8F46-7CFB3FA8286D}"/>
              </a:ext>
            </a:extLst>
          </p:cNvPr>
          <p:cNvSpPr txBox="1"/>
          <p:nvPr/>
        </p:nvSpPr>
        <p:spPr>
          <a:xfrm>
            <a:off x="395007" y="1173182"/>
            <a:ext cx="83013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rgbClr val="E3DE00"/>
                </a:solidFill>
                <a:latin typeface="Elephant" panose="02020904090505020303" pitchFamily="18" charset="0"/>
              </a:rPr>
              <a:t>Problem Statement: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Dosis Light" pitchFamily="2" charset="0"/>
              </a:rPr>
              <a:t>In the fast-paced ecommerce industry, manual inspection of product packaging, brand details, and fresh produce quality is inefficient and prone to errors. To address this, a smart quality test system is needed that uses OCR to automatically extract details like brand name and packaging information from product labels, image recognition and IR-based counting for brand recognition and quantity confirmation, and machine learning to assess the freshness of fruits and vegetables by analyzing visual cues. The system must be able to handle a wide range of products, from FMCG to perishable items, providing accurate and real-time quality assessments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CC0BA-B266-2579-8864-59CF1F57EB9C}"/>
              </a:ext>
            </a:extLst>
          </p:cNvPr>
          <p:cNvSpPr txBox="1"/>
          <p:nvPr/>
        </p:nvSpPr>
        <p:spPr>
          <a:xfrm>
            <a:off x="5734050" y="3210728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E3DE00"/>
                </a:solidFill>
                <a:latin typeface="Elephant" panose="02020904090505020303" pitchFamily="18" charset="0"/>
              </a:rPr>
              <a:t>College: </a:t>
            </a:r>
          </a:p>
          <a:p>
            <a:r>
              <a:rPr lang="en-IN" dirty="0">
                <a:solidFill>
                  <a:schemeClr val="bg1"/>
                </a:solidFill>
                <a:latin typeface="Dosis Light" pitchFamily="2" charset="0"/>
              </a:rPr>
              <a:t>Jabalpur Engineering College</a:t>
            </a:r>
          </a:p>
          <a:p>
            <a:r>
              <a:rPr lang="en-IN" dirty="0">
                <a:solidFill>
                  <a:srgbClr val="E3DE00"/>
                </a:solidFill>
                <a:latin typeface="Elephant" panose="02020904090505020303" pitchFamily="18" charset="0"/>
              </a:rPr>
              <a:t>Date of Submission : </a:t>
            </a:r>
          </a:p>
          <a:p>
            <a:r>
              <a:rPr lang="en-IN" dirty="0">
                <a:solidFill>
                  <a:schemeClr val="bg1"/>
                </a:solidFill>
                <a:latin typeface="Dosis Light" pitchFamily="2" charset="0"/>
              </a:rPr>
              <a:t>20~October~2024</a:t>
            </a:r>
            <a:endParaRPr lang="en-IN" dirty="0">
              <a:solidFill>
                <a:srgbClr val="E3DE00"/>
              </a:solidFill>
              <a:latin typeface="Elephant" panose="020209040905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27D215CC-A4A8-BB80-2DEE-1DB9B4E9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A26C54-E5D5-7745-4004-B859D2BD3A11}"/>
              </a:ext>
            </a:extLst>
          </p:cNvPr>
          <p:cNvSpPr txBox="1"/>
          <p:nvPr/>
        </p:nvSpPr>
        <p:spPr>
          <a:xfrm>
            <a:off x="2597660" y="114861"/>
            <a:ext cx="33570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400" dirty="0">
                <a:solidFill>
                  <a:srgbClr val="E3DE00"/>
                </a:solidFill>
                <a:latin typeface="Elephant" panose="02020904090505020303" pitchFamily="18" charset="0"/>
              </a:rPr>
              <a:t>Executive Summary:</a:t>
            </a:r>
          </a:p>
          <a:p>
            <a:endParaRPr lang="en-IN" sz="18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5C664-F920-9A3C-EAE5-26E01A8F3F75}"/>
              </a:ext>
            </a:extLst>
          </p:cNvPr>
          <p:cNvSpPr txBox="1"/>
          <p:nvPr/>
        </p:nvSpPr>
        <p:spPr>
          <a:xfrm>
            <a:off x="793229" y="802035"/>
            <a:ext cx="71224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Executed Machine Learning Models for following Use Cases: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DE00"/>
                </a:solidFill>
                <a:latin typeface="Elephant" panose="02020904090505020303" pitchFamily="18" charset="0"/>
              </a:rPr>
              <a:t>OCR</a:t>
            </a:r>
            <a:r>
              <a:rPr lang="en-US" b="1" dirty="0">
                <a:solidFill>
                  <a:schemeClr val="bg1"/>
                </a:solidFill>
              </a:rPr>
              <a:t> ~ Product Details 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osis Light" pitchFamily="2" charset="0"/>
              </a:rPr>
              <a:t>To extract brand name, packaging, and other product details from labels automatically.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Dosis Light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DE00"/>
                </a:solidFill>
                <a:latin typeface="Elephant" panose="02020904090505020303" pitchFamily="18" charset="0"/>
              </a:rPr>
              <a:t>YOLOv8</a:t>
            </a:r>
            <a:r>
              <a:rPr lang="en-US" b="1" dirty="0">
                <a:solidFill>
                  <a:schemeClr val="bg1"/>
                </a:solidFill>
              </a:rPr>
              <a:t> ~ IR-Based Counting 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osis Light" pitchFamily="2" charset="0"/>
              </a:rPr>
              <a:t>Ensure accurate item count in shipments using IR-based counting with YOLOv8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DE00"/>
                </a:solidFill>
                <a:latin typeface="Elephant" panose="02020904090505020303" pitchFamily="18" charset="0"/>
              </a:rPr>
              <a:t>CNN </a:t>
            </a:r>
            <a:r>
              <a:rPr lang="en-US" dirty="0">
                <a:solidFill>
                  <a:schemeClr val="bg1"/>
                </a:solidFill>
                <a:latin typeface="Elephant" panose="02020904090505020303" pitchFamily="18" charset="0"/>
              </a:rPr>
              <a:t>~ </a:t>
            </a:r>
            <a:r>
              <a:rPr lang="en-US" b="1" dirty="0">
                <a:solidFill>
                  <a:schemeClr val="bg1"/>
                </a:solidFill>
              </a:rPr>
              <a:t>Image Recognition &amp; Freshness Detection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              </a:t>
            </a:r>
            <a:r>
              <a:rPr lang="en-US" dirty="0">
                <a:solidFill>
                  <a:schemeClr val="bg1"/>
                </a:solidFill>
                <a:latin typeface="Dosis Light" pitchFamily="2" charset="0"/>
              </a:rPr>
              <a:t>Recognize image Details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osis Light" pitchFamily="2" charset="0"/>
              </a:rPr>
              <a:t>Assess freshness of fruits and vegetables using CNN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osis Light" pitchFamily="2" charset="0"/>
              </a:rPr>
              <a:t>Analyze visual cues like color and texture for real-time quality checks.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Dosis Light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Outcome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rgbClr val="E3DE00"/>
                </a:solidFill>
              </a:rPr>
              <a:t>A scalable, efficient system for automating quality and quantity assessments.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3DE00"/>
                </a:solidFill>
              </a:rPr>
              <a:t>Reduces human error, improving operational efficiency in ecommerce.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7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79D37C7E-0ECF-7440-B769-706F39E99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BF5AA4-B33F-2471-F898-67CE2E8180E4}"/>
              </a:ext>
            </a:extLst>
          </p:cNvPr>
          <p:cNvSpPr txBox="1"/>
          <p:nvPr/>
        </p:nvSpPr>
        <p:spPr>
          <a:xfrm>
            <a:off x="395567" y="636151"/>
            <a:ext cx="80867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3DE00"/>
                </a:solidFill>
                <a:latin typeface="Bahnschrift" panose="020B0502040204020203" pitchFamily="34" charset="0"/>
              </a:rPr>
              <a:t>Technologies Used: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</a:rPr>
              <a:t>OCR: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  <a:latin typeface="Dosis Light" pitchFamily="2" charset="0"/>
              </a:rPr>
              <a:t>pytesseract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Dosis Light" pitchFamily="2" charset="0"/>
              </a:rPr>
              <a:t>, </a:t>
            </a:r>
            <a:r>
              <a:rPr lang="en-US" sz="1200" b="1" dirty="0" err="1">
                <a:solidFill>
                  <a:schemeClr val="bg1">
                    <a:lumMod val="95000"/>
                  </a:schemeClr>
                </a:solidFill>
                <a:latin typeface="Dosis Light" pitchFamily="2" charset="0"/>
              </a:rPr>
              <a:t>imageOCR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Dosis Light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IR-Based Counting -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Dosis Light" pitchFamily="2" charset="0"/>
              </a:rPr>
              <a:t>YOLOv8-ultralytics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Dosis Light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bg1">
                    <a:lumMod val="95000"/>
                  </a:schemeClr>
                </a:solidFill>
              </a:rPr>
              <a:t>Freshness Detection –</a:t>
            </a:r>
            <a:r>
              <a:rPr lang="en-US" sz="1200" b="1" dirty="0">
                <a:solidFill>
                  <a:schemeClr val="bg1">
                    <a:lumMod val="95000"/>
                  </a:schemeClr>
                </a:solidFill>
                <a:latin typeface="Dosis Light" pitchFamily="2" charset="0"/>
              </a:rPr>
              <a:t>CNN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3DE00"/>
                </a:solidFill>
                <a:latin typeface="Bahnschrift" panose="020B0502040204020203" pitchFamily="34" charset="0"/>
              </a:rPr>
              <a:t>Training Items Used (Dataset):</a:t>
            </a:r>
          </a:p>
          <a:p>
            <a:r>
              <a:rPr lang="en-US" sz="1800" b="1" dirty="0">
                <a:solidFill>
                  <a:srgbClr val="E3DE00"/>
                </a:solidFill>
                <a:latin typeface="Bahnschrift" panose="020B0502040204020203" pitchFamily="34" charset="0"/>
              </a:rPr>
              <a:t>     </a:t>
            </a:r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Fruits &amp; Veggies: </a:t>
            </a:r>
            <a:r>
              <a:rPr lang="it-IT" sz="1200" dirty="0">
                <a:solidFill>
                  <a:schemeClr val="bg1"/>
                </a:solidFill>
                <a:latin typeface="Dosis Light" pitchFamily="2" charset="0"/>
              </a:rPr>
              <a:t>Apple,  Banana, Bell Pepper, Chilli Pepper, Green Chilli,Lime,Orange,Tomato</a:t>
            </a:r>
          </a:p>
          <a:p>
            <a:r>
              <a:rPr lang="it-IT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        FMCG:  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Biscuit: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ParleG,Krackjack,Monaco,Patanjali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Butter Cookies</a:t>
            </a:r>
          </a:p>
          <a:p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                         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Colddrink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: Pepsi</a:t>
            </a:r>
          </a:p>
          <a:p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                          Detergent: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Aerial,Ghadi,Patanjali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Herbo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Wash,Surfexcel,Tide,Comfort,Ezee</a:t>
            </a:r>
            <a:endParaRPr lang="en-IN" sz="1200" dirty="0">
              <a:solidFill>
                <a:schemeClr val="bg1"/>
              </a:solidFill>
              <a:latin typeface="Dosis Light" pitchFamily="2" charset="0"/>
            </a:endParaRPr>
          </a:p>
          <a:p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                          Toothpaste: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Closeup,Colgate,Pepsodent</a:t>
            </a:r>
            <a:endParaRPr lang="en-IN" sz="1200" dirty="0">
              <a:solidFill>
                <a:schemeClr val="bg1"/>
              </a:solidFill>
              <a:latin typeface="Dosis Light" pitchFamily="2" charset="0"/>
            </a:endParaRPr>
          </a:p>
          <a:p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                         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Soap:Rin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Bar,Mysore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Sandal,Lux,Dove,Dettol</a:t>
            </a:r>
            <a:endParaRPr lang="en-IN" sz="1200" dirty="0">
              <a:solidFill>
                <a:schemeClr val="bg1"/>
              </a:solidFill>
              <a:latin typeface="Dosis Light" pitchFamily="2" charset="0"/>
            </a:endParaRPr>
          </a:p>
          <a:p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                          Shampoo: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Pantene,Himalaya,Head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&amp;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Shoulder,ClinicPlus</a:t>
            </a:r>
            <a:endParaRPr lang="en-IN" sz="1200" dirty="0">
              <a:solidFill>
                <a:schemeClr val="bg1"/>
              </a:solidFill>
              <a:latin typeface="Dosis Light" pitchFamily="2" charset="0"/>
            </a:endParaRPr>
          </a:p>
          <a:p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                          Miscellaneous: Dettol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Liquid,Ponds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Talcum,Maggi,Zebronics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</a:t>
            </a:r>
            <a:r>
              <a:rPr lang="en-IN" sz="1200" dirty="0" err="1">
                <a:solidFill>
                  <a:schemeClr val="bg1"/>
                </a:solidFill>
                <a:latin typeface="Dosis Light" pitchFamily="2" charset="0"/>
              </a:rPr>
              <a:t>Headphones,Halonix</a:t>
            </a:r>
            <a:r>
              <a:rPr lang="en-IN" sz="1200" dirty="0">
                <a:solidFill>
                  <a:schemeClr val="bg1"/>
                </a:solidFill>
                <a:latin typeface="Dosis Light" pitchFamily="2" charset="0"/>
              </a:rPr>
              <a:t> Prime</a:t>
            </a:r>
            <a:endParaRPr lang="en-US" sz="1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E3DE00"/>
                </a:solidFill>
                <a:latin typeface="Bahnschrift" panose="020B0502040204020203" pitchFamily="34" charset="0"/>
              </a:rPr>
              <a:t>Github</a:t>
            </a:r>
            <a:r>
              <a:rPr lang="en-US" sz="1600" b="1" dirty="0">
                <a:solidFill>
                  <a:srgbClr val="E3DE00"/>
                </a:solidFill>
                <a:latin typeface="Bahnschrift" panose="020B0502040204020203" pitchFamily="34" charset="0"/>
              </a:rPr>
              <a:t> Code Link:</a:t>
            </a:r>
          </a:p>
          <a:p>
            <a:endParaRPr lang="en-US" sz="1800" b="1" dirty="0">
              <a:solidFill>
                <a:srgbClr val="E3DE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rgbClr val="E3DE00"/>
                </a:solidFill>
                <a:latin typeface="Bahnschrift" panose="020B0502040204020203" pitchFamily="34" charset="0"/>
              </a:rPr>
              <a:t>DataSet</a:t>
            </a:r>
            <a:r>
              <a:rPr lang="en-US" sz="1600" b="1" dirty="0">
                <a:solidFill>
                  <a:srgbClr val="E3DE00"/>
                </a:solidFill>
                <a:latin typeface="Bahnschrift" panose="020B0502040204020203" pitchFamily="34" charset="0"/>
              </a:rPr>
              <a:t> Link: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E3DE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E3DE00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E3DE00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88940-32CD-3DE4-5CC3-D7D24B91A15F}"/>
              </a:ext>
            </a:extLst>
          </p:cNvPr>
          <p:cNvSpPr txBox="1"/>
          <p:nvPr/>
        </p:nvSpPr>
        <p:spPr>
          <a:xfrm>
            <a:off x="2505074" y="112931"/>
            <a:ext cx="3971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E3DE00"/>
                </a:solidFill>
                <a:latin typeface="Elephant" panose="02020904090505020303" pitchFamily="18" charset="0"/>
              </a:rPr>
              <a:t>Technical Approach</a:t>
            </a:r>
          </a:p>
        </p:txBody>
      </p:sp>
    </p:spTree>
    <p:extLst>
      <p:ext uri="{BB962C8B-B14F-4D97-AF65-F5344CB8AC3E}">
        <p14:creationId xmlns:p14="http://schemas.microsoft.com/office/powerpoint/2010/main" val="331578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391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Barlow Condensed</vt:lpstr>
      <vt:lpstr>Bahnschrift</vt:lpstr>
      <vt:lpstr>Wingdings</vt:lpstr>
      <vt:lpstr>Arial</vt:lpstr>
      <vt:lpstr>Forte</vt:lpstr>
      <vt:lpstr>Elephant</vt:lpstr>
      <vt:lpstr>Calibri</vt:lpstr>
      <vt:lpstr>Roboto</vt:lpstr>
      <vt:lpstr>Dosis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varsha gurbani</dc:creator>
  <cp:lastModifiedBy>varsha gurbani</cp:lastModifiedBy>
  <cp:revision>4</cp:revision>
  <dcterms:modified xsi:type="dcterms:W3CDTF">2024-10-20T16:11:14Z</dcterms:modified>
</cp:coreProperties>
</file>