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2">
  <p:sldMasterIdLst>
    <p:sldMasterId id="2147483691" r:id="rId1"/>
  </p:sldMasterIdLst>
  <p:notesMasterIdLst>
    <p:notesMasterId r:id="rId21"/>
  </p:notesMasterIdLst>
  <p:sldIdLst>
    <p:sldId id="256" r:id="rId2"/>
    <p:sldId id="292" r:id="rId3"/>
    <p:sldId id="293" r:id="rId4"/>
    <p:sldId id="307" r:id="rId5"/>
    <p:sldId id="317" r:id="rId6"/>
    <p:sldId id="318" r:id="rId7"/>
    <p:sldId id="322" r:id="rId8"/>
    <p:sldId id="308" r:id="rId9"/>
    <p:sldId id="321" r:id="rId10"/>
    <p:sldId id="320" r:id="rId11"/>
    <p:sldId id="319" r:id="rId12"/>
    <p:sldId id="323" r:id="rId13"/>
    <p:sldId id="326" r:id="rId14"/>
    <p:sldId id="327" r:id="rId15"/>
    <p:sldId id="328" r:id="rId16"/>
    <p:sldId id="329" r:id="rId17"/>
    <p:sldId id="330" r:id="rId18"/>
    <p:sldId id="332" r:id="rId19"/>
    <p:sldId id="333" r:id="rId20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2"/>
      <p: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30C81-FA49-41BB-AF76-DB291944355E}">
  <a:tblStyle styleId="{0A730C81-FA49-41BB-AF76-DB29194435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88" d="100"/>
          <a:sy n="88" d="100"/>
        </p:scale>
        <p:origin x="62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96767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766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4917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9498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79762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39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E49A-3854-45CB-A4DA-9D7F6D1BB470}" type="datetimeFigureOut">
              <a:rPr lang="en-US" smtClean="0"/>
              <a:pPr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578D9-E2EF-4F06-AEEB-50AC723464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1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5504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30736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024195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36197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1208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92173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833682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44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 idx="4294967295"/>
          </p:nvPr>
        </p:nvSpPr>
        <p:spPr>
          <a:xfrm>
            <a:off x="0" y="742950"/>
            <a:ext cx="8640763" cy="36718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b="1" dirty="0" smtClean="0"/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Digital Electronics and Systems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471</a:t>
            </a:r>
            <a:b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ENGR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FABUNMI T. E.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yo-NG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-95250"/>
            <a:ext cx="8153400" cy="499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System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decimal number system is a radix-10 number system and therefore has 10 different digits or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symbols. These are 0, 1, 2, 3, 4, 5, 6, 7, 8 and 9. All higher numbers after ‘9’ are represented in terms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these 10 digits only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number system is a radix-2 number system with ‘0’ and ‘1’ as the two independent digits.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larger binary numbers are represented in terms of ‘0’ and ‘1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  <a:r>
              <a:rPr lang="en-GB" sz="2800" dirty="0"/>
              <a:t>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digit in binary is a 0 or a 1 and is called a </a:t>
            </a:r>
            <a:r>
              <a:rPr lang="en-GB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an abbreviation of </a:t>
            </a:r>
            <a:r>
              <a:rPr lang="en-GB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digit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81000" y="26402"/>
            <a:ext cx="8381999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Number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octal number system has a radix of 8 and therefore has eight distinct digits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/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digits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0, 1, 2, 3, 4, 5, 6 and 7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System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hexadecimal number system is a radix-16 number system and its 16 basic digits are 0, 1, 2, 3,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5, 6, 7, 8, 9, A, B, C, D, E and F. The place values or weights of different digits in a mixed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are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 (for the integer part) and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−2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so on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the fractional part).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3350"/>
            <a:ext cx="51816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8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48838" y="57150"/>
            <a:ext cx="8942762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binary coding system, called the straight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 as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very cumbersome to handle when used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decimal numbers. To overcome this shortcoming, and also to perform many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special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 several binary codes have evolved over the years. Some of the better-known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codes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those used efficiently to represent numeric and alphanumeric data, and 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 used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special functions, such as detection and correction of errors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09600" y="361950"/>
            <a:ext cx="6172200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Binary 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Coded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Excess-3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Alphanumeric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Seven-segment Display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and Correction Codes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762000" y="1047750"/>
            <a:ext cx="6172200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</a:p>
          <a:p>
            <a:pPr marL="457200" indent="-457200">
              <a:buAutoNum type="arabicPeriod"/>
            </a:pPr>
            <a:r>
              <a:rPr lang="en-GB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 the various types of binary codes</a:t>
            </a:r>
          </a:p>
          <a:p>
            <a:pPr marL="457200" indent="-457200">
              <a:buAutoNum type="arabicPeriod"/>
            </a:pPr>
            <a:r>
              <a:rPr lang="en-GB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SD card can store 200megabytes of digital data. Given that mega = 2</a:t>
            </a:r>
            <a:r>
              <a:rPr lang="en-GB" sz="25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how many bits of data can the SD card hold? </a:t>
            </a:r>
            <a:endParaRPr lang="en-GB" sz="2500" i="1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457200" y="133350"/>
            <a:ext cx="82296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</a:t>
            </a:r>
          </a:p>
          <a:p>
            <a:pPr algn="just"/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 are electronic circuits that can be used to implement the most elementary logic expressions,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Boolean expressions. The logic gate is the most basic building block of combinational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logic. There are three basic logic gates, namely the OR gate, the AND gate and the NOT gate. Other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 that are derived from these basic gates are the NAND gate, the NOR gate, the EXCLUSIVEOR</a:t>
            </a:r>
          </a:p>
          <a:p>
            <a:pPr algn="just"/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and the EXCLUSIVE-NOR gate.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9550"/>
            <a:ext cx="5867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361950"/>
            <a:ext cx="231345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788134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is a graphical representation of the logic system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1" y="1618893"/>
            <a:ext cx="7924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a </a:t>
            </a:r>
            <a:r>
              <a:rPr lang="en-GB" sz="25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GB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n-variable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has 2</a:t>
            </a:r>
            <a:r>
              <a:rPr lang="en-GB" sz="2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squares, and each possible input is allotted a square. In the 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of 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map, ‘1’ is placed in all those squares for which the output is ‘1’, and ‘</a:t>
            </a:r>
            <a:r>
              <a:rPr lang="en-GB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0’ is placed in all those squares for which the output is ‘0’.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2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04800" y="57150"/>
            <a:ext cx="838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drawn the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Karnaugh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map, the next step is to form groups of 1s as per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guidelines:</a:t>
            </a:r>
          </a:p>
          <a:p>
            <a:pPr algn="just"/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square containing a ‘1’ must be considered at least once, although it can be considered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desired.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objective should be to account for all the marked squares in the minimum number of groups.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number of squares in a group must always be a power of 2, i.e. groups can have 1, 2, 4 8,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squares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Each group should be as large as possible, which means that a square should not be accounted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by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itself if it can be accounted for by a group of two squares; a group of two squares should not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made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involved squares can be included in a group of four squares and so on.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‘Don’t care’ entries can be used in accounting for all of 1-squares to make optimum groups.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‘X’ in the corresponding squares. It is, however, not necessary to account for all ‘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care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entries. Only such entries that can be used to advantage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13841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158175"/>
            <a:ext cx="3581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Course Outline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200" y="74295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Number Systems and </a:t>
            </a:r>
            <a:r>
              <a:rPr lang="en-GB" sz="2800" dirty="0" smtClean="0"/>
              <a:t>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Logic Gate Simplification of Logic expressions using Boolean Algebra</a:t>
            </a:r>
            <a:r>
              <a:rPr lang="en-GB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Simplification of Logic expressions using </a:t>
            </a:r>
            <a:r>
              <a:rPr lang="en-GB" sz="2800" dirty="0" err="1"/>
              <a:t>Karnaugh</a:t>
            </a:r>
            <a:r>
              <a:rPr lang="en-GB" sz="2800" dirty="0"/>
              <a:t> </a:t>
            </a:r>
            <a:r>
              <a:rPr lang="en-GB" sz="2800" dirty="0" smtClean="0"/>
              <a:t>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combinational </a:t>
            </a:r>
            <a:r>
              <a:rPr lang="en-GB" sz="2800" dirty="0" smtClean="0"/>
              <a:t>circuit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Flip-Flops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Application of Flip-Flops in the design of counters, registers and timers</a:t>
            </a:r>
            <a:endParaRPr lang="en-GB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yo-N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52400" y="66675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Switching and Waves shipping </a:t>
            </a:r>
            <a:r>
              <a:rPr lang="en-GB" sz="2800" dirty="0" smtClean="0"/>
              <a:t>circuit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Generation of non-sinusoidal signal (multi vibrators)</a:t>
            </a:r>
            <a:r>
              <a:rPr lang="en-US" sz="2800" dirty="0" smtClean="0"/>
              <a:t>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Introduction to ADC and </a:t>
            </a:r>
            <a:r>
              <a:rPr lang="en-GB" sz="2800" dirty="0" smtClean="0"/>
              <a:t>DAC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of Logic Gates (Diode, DTL, TTL, ECL, CMOS families </a:t>
            </a:r>
            <a:r>
              <a:rPr lang="en-GB" sz="2800" dirty="0" err="1"/>
              <a:t>etc</a:t>
            </a:r>
            <a:r>
              <a:rPr lang="en-GB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Memory </a:t>
            </a:r>
            <a:r>
              <a:rPr lang="en-GB" sz="2800" dirty="0" smtClean="0"/>
              <a:t>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Latches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Decoders and encoders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4778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09600" y="819150"/>
            <a:ext cx="769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Multiplexer </a:t>
            </a:r>
            <a:r>
              <a:rPr lang="en-GB" sz="2800" dirty="0" smtClean="0"/>
              <a:t>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/>
              <a:t>Computer-aided </a:t>
            </a:r>
            <a:r>
              <a:rPr lang="en-GB" sz="2800" dirty="0"/>
              <a:t>design of Modular </a:t>
            </a:r>
            <a:r>
              <a:rPr lang="en-GB" sz="2800" dirty="0" smtClean="0"/>
              <a:t>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Synchronous and asynchronous </a:t>
            </a:r>
            <a:r>
              <a:rPr lang="en-GB" sz="2800" dirty="0" smtClean="0"/>
              <a:t>operations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Analysis and synthesis of sequential switching circuits, </a:t>
            </a:r>
            <a:r>
              <a:rPr lang="en-GB" sz="2800" dirty="0" smtClean="0"/>
              <a:t>Registers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Introduction to instruction format: OPCODE </a:t>
            </a:r>
            <a:r>
              <a:rPr lang="en-GB" sz="2800" dirty="0" smtClean="0"/>
              <a:t>OPERAND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126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09600" y="819150"/>
            <a:ext cx="769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Binary representation: bits, nibbles, bytes: character representation: numeric, non-numeric, alphanumeric, EBCDIC, BCID, ASCII, and </a:t>
            </a:r>
            <a:r>
              <a:rPr lang="en-GB" sz="2800" dirty="0" smtClean="0"/>
              <a:t>ANSII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Fundamental building blocks (logic gates, flip-flops, counters, registers, PLA/PAL</a:t>
            </a:r>
            <a:r>
              <a:rPr lang="en-GB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of combinatorial circuits with emphasis on application</a:t>
            </a:r>
            <a:endParaRPr lang="en-US" sz="2800" b="1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17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09600" y="81915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of sequential circuits, synchronous and </a:t>
            </a:r>
            <a:r>
              <a:rPr lang="en-GB" sz="2800" dirty="0" smtClean="0"/>
              <a:t>asynchronous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Design of simple CPU, peripheral devices (I/O), memory/storage </a:t>
            </a:r>
            <a:r>
              <a:rPr lang="en-GB" sz="2800" dirty="0" smtClean="0"/>
              <a:t>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Stored-program </a:t>
            </a:r>
            <a:r>
              <a:rPr lang="en-GB" sz="2800" dirty="0" smtClean="0"/>
              <a:t>concept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Introduction to programming of microcontrollers</a:t>
            </a:r>
            <a:endParaRPr lang="en-US" sz="2800" b="1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11203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371600" y="1809750"/>
            <a:ext cx="63305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 Systems and Codes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9650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533400" y="692587"/>
            <a:ext cx="8229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system of naming or representing numbers.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number systems is important from the viewpoint of understanding how data are represented before they can be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by any digital system including a digital computer.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systems commonly used to represent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will be discussed.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basic ways of representing the numerical values of the various physical quantities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which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constantly deal in our day-to-day lives.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analogue and digital systems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775"/>
            <a:ext cx="5097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 Systems and Codes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0317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609600" y="438150"/>
            <a:ext cx="6815744" cy="414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Number 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Decimal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Number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Octal Number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Number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74572</TotalTime>
  <Words>1107</Words>
  <Application>Microsoft Office PowerPoint</Application>
  <PresentationFormat>On-screen Show (16:9)</PresentationFormat>
  <Paragraphs>101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 Light</vt:lpstr>
      <vt:lpstr>Arial</vt:lpstr>
      <vt:lpstr>Tahoma</vt:lpstr>
      <vt:lpstr>Calibri</vt:lpstr>
      <vt:lpstr>Times New Roman</vt:lpstr>
      <vt:lpstr>Retrospect</vt:lpstr>
      <vt:lpstr> Digital Electronics and Systems   Course Code: EEE 471   ENGR. FABUNMI T. 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OPTIMIZATION OF A HYBRID ENERGY SYSTEM FOR SOME SELECTED HIGHER INSTITUTIONS IN NIGERIA by   ONI OLATUNJI TEMITOPE (17/ENG04/1002)</dc:title>
  <dc:creator>Fabunmi</dc:creator>
  <cp:lastModifiedBy>Engr. Fabunmi</cp:lastModifiedBy>
  <cp:revision>189</cp:revision>
  <dcterms:modified xsi:type="dcterms:W3CDTF">2023-11-09T08:08:39Z</dcterms:modified>
</cp:coreProperties>
</file>