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2" r:id="rId6"/>
    <p:sldId id="274" r:id="rId7"/>
    <p:sldId id="277" r:id="rId8"/>
    <p:sldId id="275" r:id="rId9"/>
    <p:sldId id="276" r:id="rId10"/>
    <p:sldId id="263" r:id="rId11"/>
    <p:sldId id="278" r:id="rId12"/>
    <p:sldId id="279" r:id="rId13"/>
    <p:sldId id="280" r:id="rId14"/>
    <p:sldId id="273" r:id="rId15"/>
    <p:sldId id="282" r:id="rId16"/>
    <p:sldId id="265" r:id="rId17"/>
    <p:sldId id="283" r:id="rId18"/>
    <p:sldId id="285" r:id="rId19"/>
    <p:sldId id="270" r:id="rId20"/>
    <p:sldId id="286" r:id="rId21"/>
    <p:sldId id="284" r:id="rId22"/>
    <p:sldId id="28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33" autoAdjust="0"/>
  </p:normalViewPr>
  <p:slideViewPr>
    <p:cSldViewPr>
      <p:cViewPr varScale="1">
        <p:scale>
          <a:sx n="78" d="100"/>
          <a:sy n="78" d="100"/>
        </p:scale>
        <p:origin x="-701" y="-43"/>
      </p:cViewPr>
      <p:guideLst>
        <p:guide orient="horz" pos="2160"/>
        <p:guide pos="2880"/>
      </p:guideLst>
    </p:cSldViewPr>
  </p:slideViewPr>
  <p:outlineViewPr>
    <p:cViewPr>
      <p:scale>
        <a:sx n="33" d="100"/>
        <a:sy n="33" d="100"/>
      </p:scale>
      <p:origin x="0" y="1164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9992F9E-A296-4BDF-AB0D-9C195ECE07E1}" type="datetimeFigureOut">
              <a:rPr lang="en-US" smtClean="0"/>
              <a:t>7/16/2012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3D796A9-26D9-47DC-A2A4-5B8F92FBF1D2}"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992F9E-A296-4BDF-AB0D-9C195ECE07E1}" type="datetimeFigureOut">
              <a:rPr lang="en-US" smtClean="0"/>
              <a:t>7/16/2012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992F9E-A296-4BDF-AB0D-9C195ECE07E1}" type="datetimeFigureOut">
              <a:rPr lang="en-US" smtClean="0"/>
              <a:t>7/16/2012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992F9E-A296-4BDF-AB0D-9C195ECE07E1}" type="datetimeFigureOut">
              <a:rPr lang="en-US" smtClean="0"/>
              <a:t>7/16/2012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9992F9E-A296-4BDF-AB0D-9C195ECE07E1}" type="datetimeFigureOut">
              <a:rPr lang="en-US" smtClean="0"/>
              <a:t>7/16/2012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D796A9-26D9-47DC-A2A4-5B8F92FBF1D2}"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992F9E-A296-4BDF-AB0D-9C195ECE07E1}" type="datetimeFigureOut">
              <a:rPr lang="en-US" smtClean="0"/>
              <a:t>7/16/2012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9992F9E-A296-4BDF-AB0D-9C195ECE07E1}" type="datetimeFigureOut">
              <a:rPr lang="en-US" smtClean="0"/>
              <a:t>7/16/2012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9992F9E-A296-4BDF-AB0D-9C195ECE07E1}" type="datetimeFigureOut">
              <a:rPr lang="en-US" smtClean="0"/>
              <a:t>7/16/2012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9992F9E-A296-4BDF-AB0D-9C195ECE07E1}" type="datetimeFigureOut">
              <a:rPr lang="en-US" smtClean="0"/>
              <a:t>7/16/2012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3D796A9-26D9-47DC-A2A4-5B8F92FBF1D2}"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992F9E-A296-4BDF-AB0D-9C195ECE07E1}" type="datetimeFigureOut">
              <a:rPr lang="en-US" smtClean="0"/>
              <a:t>7/16/2012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3D796A9-26D9-47DC-A2A4-5B8F92FBF1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9992F9E-A296-4BDF-AB0D-9C195ECE07E1}" type="datetimeFigureOut">
              <a:rPr lang="en-US" smtClean="0"/>
              <a:t>7/16/2012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3D796A9-26D9-47DC-A2A4-5B8F92FBF1D2}"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9992F9E-A296-4BDF-AB0D-9C195ECE07E1}" type="datetimeFigureOut">
              <a:rPr lang="en-US" smtClean="0"/>
              <a:t>7/16/2012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3D796A9-26D9-47DC-A2A4-5B8F92FBF1D2}"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japhar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freeaudioconferencing.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DC PM Podcast Software</a:t>
            </a:r>
            <a:br>
              <a:rPr lang="en-US" dirty="0" smtClean="0"/>
            </a:br>
            <a:r>
              <a:rPr lang="en-US" sz="3200" i="1" dirty="0" smtClean="0"/>
              <a:t>A generic event podcasting solution</a:t>
            </a:r>
            <a:endParaRPr lang="en-US" i="1" dirty="0"/>
          </a:p>
        </p:txBody>
      </p:sp>
      <p:sp>
        <p:nvSpPr>
          <p:cNvPr id="3" name="Subtitle 2"/>
          <p:cNvSpPr>
            <a:spLocks noGrp="1"/>
          </p:cNvSpPr>
          <p:nvPr>
            <p:ph type="subTitle" idx="1"/>
          </p:nvPr>
        </p:nvSpPr>
        <p:spPr>
          <a:xfrm>
            <a:off x="1371600" y="2895600"/>
            <a:ext cx="6324600" cy="3352800"/>
          </a:xfrm>
        </p:spPr>
        <p:txBody>
          <a:bodyPr>
            <a:normAutofit/>
          </a:bodyPr>
          <a:lstStyle/>
          <a:p>
            <a:r>
              <a:rPr lang="en-US" sz="2800" dirty="0" smtClean="0">
                <a:latin typeface="Arial Narrow" pitchFamily="34" charset="0"/>
              </a:rPr>
              <a:t>Zachary </a:t>
            </a:r>
            <a:r>
              <a:rPr lang="en-US" sz="2800" dirty="0" err="1" smtClean="0">
                <a:latin typeface="Arial Narrow" pitchFamily="34" charset="0"/>
              </a:rPr>
              <a:t>Zebrowski</a:t>
            </a:r>
            <a:r>
              <a:rPr lang="en-US" sz="2800" dirty="0">
                <a:latin typeface="Arial Narrow" pitchFamily="34" charset="0"/>
              </a:rPr>
              <a:t> </a:t>
            </a:r>
            <a:r>
              <a:rPr lang="en-US" sz="2800" dirty="0" smtClean="0">
                <a:latin typeface="Arial Narrow" pitchFamily="34" charset="0"/>
              </a:rPr>
              <a:t>; zaz@mitre.org</a:t>
            </a:r>
          </a:p>
          <a:p>
            <a:r>
              <a:rPr lang="en-US" sz="1200" dirty="0" smtClean="0">
                <a:latin typeface="Arial Narrow" pitchFamily="34" charset="0"/>
              </a:rPr>
              <a:t>The author’s affiliation with the MITRE Corporation is provided for identification purposes only and is not intended to convey or imply MITRE’s concurrence with, or support for, the positions opinions or viewpoints expressed by the author.</a:t>
            </a:r>
          </a:p>
          <a:p>
            <a:r>
              <a:rPr lang="en-US" sz="1200" dirty="0" smtClean="0">
                <a:latin typeface="Arial Narrow" pitchFamily="34" charset="0"/>
              </a:rPr>
              <a:t>  </a:t>
            </a:r>
          </a:p>
          <a:p>
            <a:endParaRPr lang="en-US" sz="1200" dirty="0" smtClean="0">
              <a:latin typeface="Arial Narrow" pitchFamily="34" charset="0"/>
            </a:endParaRPr>
          </a:p>
          <a:p>
            <a:endParaRPr lang="en-US" sz="1200" dirty="0">
              <a:latin typeface="Arial Narrow" pitchFamily="34" charset="0"/>
            </a:endParaRPr>
          </a:p>
          <a:p>
            <a:endParaRPr lang="en-US" sz="1200" dirty="0" smtClean="0">
              <a:latin typeface="Arial Narrow" pitchFamily="34" charset="0"/>
            </a:endParaRPr>
          </a:p>
          <a:p>
            <a:r>
              <a:rPr lang="en-US" sz="1200" dirty="0" smtClean="0">
                <a:latin typeface="Arial Narrow" pitchFamily="34" charset="0"/>
              </a:rPr>
              <a:t>Date of release: June 15, 2012</a:t>
            </a:r>
          </a:p>
          <a:p>
            <a:r>
              <a:rPr lang="en-US" sz="1200" dirty="0" smtClean="0">
                <a:latin typeface="Arial Narrow" pitchFamily="34" charset="0"/>
              </a:rPr>
              <a:t>Approved for Public Release 12-2665. Distribution Unlimited.</a:t>
            </a:r>
            <a:endParaRPr lang="en-US" sz="1200" dirty="0" smtClean="0"/>
          </a:p>
          <a:p>
            <a:r>
              <a:rPr lang="en-US" sz="1200" dirty="0" smtClean="0">
                <a:latin typeface="Arial Narrow" pitchFamily="34" charset="0"/>
              </a:rPr>
              <a:t>© 2012 The MITRE Corporation. All Rights Reserved</a:t>
            </a:r>
            <a:endParaRPr lang="en-US" sz="1200" dirty="0">
              <a:latin typeface="Arial Narrow" pitchFamily="34" charset="0"/>
            </a:endParaRPr>
          </a:p>
        </p:txBody>
      </p:sp>
    </p:spTree>
    <p:extLst>
      <p:ext uri="{BB962C8B-B14F-4D97-AF65-F5344CB8AC3E}">
        <p14:creationId xmlns:p14="http://schemas.microsoft.com/office/powerpoint/2010/main" val="51933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Feature: Topics</a:t>
            </a:r>
            <a:endParaRPr lang="en-US" dirty="0"/>
          </a:p>
        </p:txBody>
      </p:sp>
      <p:sp>
        <p:nvSpPr>
          <p:cNvPr id="3" name="Content Placeholder 2"/>
          <p:cNvSpPr>
            <a:spLocks noGrp="1"/>
          </p:cNvSpPr>
          <p:nvPr>
            <p:ph idx="1"/>
          </p:nvPr>
        </p:nvSpPr>
        <p:spPr/>
        <p:txBody>
          <a:bodyPr/>
          <a:lstStyle/>
          <a:p>
            <a:r>
              <a:rPr lang="en-US" dirty="0" smtClean="0"/>
              <a:t>There can be multiple topics during a month’s meeting, and the recording need not be stopped.</a:t>
            </a:r>
          </a:p>
          <a:p>
            <a:r>
              <a:rPr lang="en-US" dirty="0" smtClean="0"/>
              <a:t>The person recording can enter a new topic, and a new podcast entry will be created, automatically.</a:t>
            </a:r>
          </a:p>
        </p:txBody>
      </p:sp>
    </p:spTree>
    <p:extLst>
      <p:ext uri="{BB962C8B-B14F-4D97-AF65-F5344CB8AC3E}">
        <p14:creationId xmlns:p14="http://schemas.microsoft.com/office/powerpoint/2010/main" val="238671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 Ease of production</a:t>
            </a:r>
            <a:endParaRPr lang="en-US" dirty="0"/>
          </a:p>
        </p:txBody>
      </p:sp>
      <p:sp>
        <p:nvSpPr>
          <p:cNvPr id="3" name="Content Placeholder 2"/>
          <p:cNvSpPr>
            <a:spLocks noGrp="1"/>
          </p:cNvSpPr>
          <p:nvPr>
            <p:ph idx="1"/>
          </p:nvPr>
        </p:nvSpPr>
        <p:spPr/>
        <p:txBody>
          <a:bodyPr/>
          <a:lstStyle/>
          <a:p>
            <a:r>
              <a:rPr lang="en-US" dirty="0" smtClean="0"/>
              <a:t>After the audio has been recorded, to</a:t>
            </a:r>
            <a:r>
              <a:rPr lang="en-US" baseline="0" dirty="0" smtClean="0"/>
              <a:t> update the website with recent content, two</a:t>
            </a:r>
            <a:r>
              <a:rPr lang="en-US" dirty="0" smtClean="0"/>
              <a:t> </a:t>
            </a:r>
            <a:r>
              <a:rPr lang="en-US" dirty="0" err="1" smtClean="0"/>
              <a:t>unix</a:t>
            </a:r>
            <a:r>
              <a:rPr lang="en-US" dirty="0" smtClean="0"/>
              <a:t> commands are used.</a:t>
            </a:r>
          </a:p>
          <a:p>
            <a:pPr lvl="1"/>
            <a:r>
              <a:rPr lang="en-US" dirty="0" smtClean="0"/>
              <a:t>Audio files, are converted to mp3s.</a:t>
            </a:r>
          </a:p>
          <a:p>
            <a:pPr lvl="1"/>
            <a:r>
              <a:rPr lang="en-US" dirty="0" smtClean="0"/>
              <a:t>Screen shots, attachments (if any), are automatically uploaded to the website..</a:t>
            </a:r>
            <a:endParaRPr lang="en-US" dirty="0"/>
          </a:p>
        </p:txBody>
      </p:sp>
    </p:spTree>
    <p:extLst>
      <p:ext uri="{BB962C8B-B14F-4D97-AF65-F5344CB8AC3E}">
        <p14:creationId xmlns:p14="http://schemas.microsoft.com/office/powerpoint/2010/main" val="81567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Recommendation: Use external audi</a:t>
            </a:r>
            <a:r>
              <a:rPr lang="en-US" baseline="0" dirty="0" smtClean="0"/>
              <a:t>o adapter</a:t>
            </a:r>
            <a:endParaRPr lang="en-US" dirty="0"/>
          </a:p>
        </p:txBody>
      </p:sp>
      <p:sp>
        <p:nvSpPr>
          <p:cNvPr id="3" name="Content Placeholder 2"/>
          <p:cNvSpPr>
            <a:spLocks noGrp="1"/>
          </p:cNvSpPr>
          <p:nvPr>
            <p:ph idx="1"/>
          </p:nvPr>
        </p:nvSpPr>
        <p:spPr/>
        <p:txBody>
          <a:bodyPr/>
          <a:lstStyle/>
          <a:p>
            <a:r>
              <a:rPr lang="en-US" dirty="0" smtClean="0"/>
              <a:t>Our first podcasts were recorded using the onboard audio adapter.   </a:t>
            </a:r>
          </a:p>
          <a:p>
            <a:pPr lvl="1"/>
            <a:r>
              <a:rPr lang="en-US" dirty="0" smtClean="0"/>
              <a:t>A lot of background noise was recorded.</a:t>
            </a:r>
          </a:p>
          <a:p>
            <a:pPr lvl="1"/>
            <a:r>
              <a:rPr lang="en-US" dirty="0" smtClean="0"/>
              <a:t>A lot of keyboard noises were recorded.</a:t>
            </a:r>
          </a:p>
          <a:p>
            <a:pPr lvl="1"/>
            <a:r>
              <a:rPr lang="en-US" dirty="0" smtClean="0"/>
              <a:t>It wasn’t directional – it was hard to pick up the speaker.</a:t>
            </a:r>
          </a:p>
          <a:p>
            <a:r>
              <a:rPr lang="en-US" dirty="0" smtClean="0"/>
              <a:t>Using dedicated audio equipment &amp; </a:t>
            </a:r>
            <a:r>
              <a:rPr lang="en-US" dirty="0" err="1" smtClean="0"/>
              <a:t>mics</a:t>
            </a:r>
            <a:r>
              <a:rPr lang="en-US" dirty="0" smtClean="0"/>
              <a:t> (about $175), these problems were fixed.</a:t>
            </a:r>
          </a:p>
          <a:p>
            <a:pPr lvl="1"/>
            <a:r>
              <a:rPr lang="en-US" dirty="0" smtClean="0"/>
              <a:t>Amazon: </a:t>
            </a:r>
            <a:r>
              <a:rPr lang="en-US" dirty="0"/>
              <a:t>http://amzn.com/B000PARIZU</a:t>
            </a:r>
            <a:endParaRPr lang="en-US" dirty="0" smtClean="0"/>
          </a:p>
        </p:txBody>
      </p:sp>
    </p:spTree>
    <p:extLst>
      <p:ext uri="{BB962C8B-B14F-4D97-AF65-F5344CB8AC3E}">
        <p14:creationId xmlns:p14="http://schemas.microsoft.com/office/powerpoint/2010/main" val="4265789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Mixer &amp; </a:t>
            </a:r>
            <a:r>
              <a:rPr lang="en-US" dirty="0" err="1" smtClean="0"/>
              <a:t>Mics</a:t>
            </a:r>
            <a:r>
              <a:rPr lang="en-US" dirty="0"/>
              <a:t> </a:t>
            </a:r>
            <a:r>
              <a:rPr lang="en-US" dirty="0" smtClean="0"/>
              <a:t>used.</a:t>
            </a:r>
            <a:endParaRPr lang="en-US" dirty="0"/>
          </a:p>
        </p:txBody>
      </p:sp>
      <p:pic>
        <p:nvPicPr>
          <p:cNvPr id="1026" name="Picture 2" descr="C:\Users\zaz\Downloads\photo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81227" y="1906604"/>
            <a:ext cx="5484569" cy="41134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zaz\Downloads\photo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488897" y="3202898"/>
            <a:ext cx="4177260" cy="31329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az\Downloads\phot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6845" y="1221034"/>
            <a:ext cx="3147155" cy="236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28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Recommendation: Pre-agree</a:t>
            </a:r>
            <a:r>
              <a:rPr lang="en-US" baseline="0" dirty="0" smtClean="0"/>
              <a:t> on privacy</a:t>
            </a:r>
            <a:endParaRPr lang="en-US" dirty="0"/>
          </a:p>
        </p:txBody>
      </p:sp>
      <p:sp>
        <p:nvSpPr>
          <p:cNvPr id="3" name="Content Placeholder 2"/>
          <p:cNvSpPr>
            <a:spLocks noGrp="1"/>
          </p:cNvSpPr>
          <p:nvPr>
            <p:ph idx="1"/>
          </p:nvPr>
        </p:nvSpPr>
        <p:spPr/>
        <p:txBody>
          <a:bodyPr/>
          <a:lstStyle/>
          <a:p>
            <a:r>
              <a:rPr lang="en-US" dirty="0" smtClean="0"/>
              <a:t>Be sure within your group to agree on privacy agreements.  </a:t>
            </a:r>
          </a:p>
          <a:p>
            <a:r>
              <a:rPr lang="en-US" dirty="0" smtClean="0"/>
              <a:t>The primary thing is making sure that the presenter is comfortable with recording.</a:t>
            </a:r>
          </a:p>
        </p:txBody>
      </p:sp>
    </p:spTree>
    <p:extLst>
      <p:ext uri="{BB962C8B-B14F-4D97-AF65-F5344CB8AC3E}">
        <p14:creationId xmlns:p14="http://schemas.microsoft.com/office/powerpoint/2010/main" val="160441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Libraries Used</a:t>
            </a:r>
            <a:endParaRPr lang="en-US" dirty="0"/>
          </a:p>
        </p:txBody>
      </p:sp>
      <p:sp>
        <p:nvSpPr>
          <p:cNvPr id="3" name="Content Placeholder 2"/>
          <p:cNvSpPr>
            <a:spLocks noGrp="1"/>
          </p:cNvSpPr>
          <p:nvPr>
            <p:ph idx="1"/>
          </p:nvPr>
        </p:nvSpPr>
        <p:spPr/>
        <p:txBody>
          <a:bodyPr>
            <a:normAutofit lnSpcReduction="10000"/>
          </a:bodyPr>
          <a:lstStyle/>
          <a:p>
            <a:r>
              <a:rPr lang="en-US" dirty="0" err="1" smtClean="0"/>
              <a:t>Mysql</a:t>
            </a:r>
            <a:r>
              <a:rPr lang="en-US" dirty="0" smtClean="0"/>
              <a:t>-server (database)</a:t>
            </a:r>
          </a:p>
          <a:p>
            <a:r>
              <a:rPr lang="en-US" dirty="0" err="1" smtClean="0"/>
              <a:t>Zbar</a:t>
            </a:r>
            <a:r>
              <a:rPr lang="en-US" dirty="0" smtClean="0"/>
              <a:t>-tools (barcode</a:t>
            </a:r>
            <a:r>
              <a:rPr lang="en-US" baseline="0" dirty="0" smtClean="0"/>
              <a:t> scanner)</a:t>
            </a:r>
          </a:p>
          <a:p>
            <a:r>
              <a:rPr lang="en-US" baseline="0" dirty="0" err="1" smtClean="0"/>
              <a:t>Rsync</a:t>
            </a:r>
            <a:r>
              <a:rPr lang="en-US" baseline="0" dirty="0" smtClean="0"/>
              <a:t> </a:t>
            </a:r>
          </a:p>
          <a:p>
            <a:r>
              <a:rPr lang="en-US" baseline="0" dirty="0" smtClean="0"/>
              <a:t>Boa (simple web server)</a:t>
            </a:r>
          </a:p>
          <a:p>
            <a:r>
              <a:rPr lang="en-US" baseline="0" dirty="0" err="1" smtClean="0"/>
              <a:t>Flite</a:t>
            </a:r>
            <a:r>
              <a:rPr lang="en-US" baseline="0" dirty="0" smtClean="0"/>
              <a:t> (text to speech library)</a:t>
            </a:r>
          </a:p>
          <a:p>
            <a:r>
              <a:rPr lang="en-US" baseline="0" dirty="0" smtClean="0"/>
              <a:t>Lame (wav -&gt; mp3)</a:t>
            </a:r>
          </a:p>
          <a:p>
            <a:r>
              <a:rPr lang="en-US" dirty="0" smtClean="0"/>
              <a:t>Libimlib2-dev</a:t>
            </a:r>
            <a:endParaRPr lang="en-US" dirty="0"/>
          </a:p>
          <a:p>
            <a:r>
              <a:rPr lang="en-US" dirty="0" smtClean="0"/>
              <a:t>Libimlib2 (Used by </a:t>
            </a:r>
            <a:r>
              <a:rPr lang="en-US" dirty="0" err="1" smtClean="0"/>
              <a:t>vnc</a:t>
            </a:r>
            <a:r>
              <a:rPr lang="en-US" dirty="0" smtClean="0"/>
              <a:t> client)</a:t>
            </a:r>
          </a:p>
          <a:p>
            <a:r>
              <a:rPr lang="en-US" dirty="0" smtClean="0"/>
              <a:t>Sox (audio recording)</a:t>
            </a:r>
            <a:endParaRPr lang="en-US" dirty="0"/>
          </a:p>
        </p:txBody>
      </p:sp>
    </p:spTree>
    <p:extLst>
      <p:ext uri="{BB962C8B-B14F-4D97-AF65-F5344CB8AC3E}">
        <p14:creationId xmlns:p14="http://schemas.microsoft.com/office/powerpoint/2010/main" val="1014256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Perl Libraries Used</a:t>
            </a:r>
            <a:endParaRPr lang="en-US" dirty="0"/>
          </a:p>
        </p:txBody>
      </p:sp>
      <p:sp>
        <p:nvSpPr>
          <p:cNvPr id="3" name="Content Placeholder 2"/>
          <p:cNvSpPr>
            <a:spLocks noGrp="1"/>
          </p:cNvSpPr>
          <p:nvPr>
            <p:ph idx="1"/>
          </p:nvPr>
        </p:nvSpPr>
        <p:spPr/>
        <p:txBody>
          <a:bodyPr/>
          <a:lstStyle/>
          <a:p>
            <a:r>
              <a:rPr lang="en-US" dirty="0" smtClean="0"/>
              <a:t>Core</a:t>
            </a:r>
          </a:p>
          <a:p>
            <a:pPr lvl="1"/>
            <a:r>
              <a:rPr lang="en-US" dirty="0" smtClean="0"/>
              <a:t>Strict</a:t>
            </a:r>
          </a:p>
          <a:p>
            <a:pPr lvl="1"/>
            <a:r>
              <a:rPr lang="en-US" dirty="0" smtClean="0"/>
              <a:t>CGI</a:t>
            </a:r>
          </a:p>
          <a:p>
            <a:pPr lvl="1"/>
            <a:r>
              <a:rPr lang="en-US" dirty="0" smtClean="0"/>
              <a:t>File::Copy</a:t>
            </a:r>
          </a:p>
          <a:p>
            <a:pPr lvl="1"/>
            <a:r>
              <a:rPr lang="en-US" dirty="0" smtClean="0"/>
              <a:t>File::Find</a:t>
            </a:r>
          </a:p>
          <a:p>
            <a:pPr lvl="0"/>
            <a:r>
              <a:rPr lang="en-US" dirty="0" smtClean="0"/>
              <a:t>Non-Core</a:t>
            </a:r>
          </a:p>
          <a:p>
            <a:pPr lvl="1"/>
            <a:r>
              <a:rPr lang="en-US" dirty="0" smtClean="0"/>
              <a:t>File::Path </a:t>
            </a:r>
          </a:p>
          <a:p>
            <a:pPr lvl="1"/>
            <a:r>
              <a:rPr lang="en-US" dirty="0" smtClean="0"/>
              <a:t>Image::Dot (used</a:t>
            </a:r>
            <a:r>
              <a:rPr lang="en-US" baseline="0" dirty="0" smtClean="0"/>
              <a:t> for </a:t>
            </a:r>
            <a:r>
              <a:rPr lang="en-US" baseline="0" dirty="0" err="1" smtClean="0"/>
              <a:t>ajax</a:t>
            </a:r>
            <a:r>
              <a:rPr lang="en-US" baseline="0" dirty="0" smtClean="0"/>
              <a:t> like things)</a:t>
            </a:r>
            <a:endParaRPr lang="en-US" dirty="0" smtClean="0"/>
          </a:p>
          <a:p>
            <a:pPr lvl="1"/>
            <a:r>
              <a:rPr lang="en-US" dirty="0" smtClean="0"/>
              <a:t>MP3::ID3v1Tag (sets mp3 attributes)</a:t>
            </a:r>
          </a:p>
        </p:txBody>
      </p:sp>
    </p:spTree>
    <p:extLst>
      <p:ext uri="{BB962C8B-B14F-4D97-AF65-F5344CB8AC3E}">
        <p14:creationId xmlns:p14="http://schemas.microsoft.com/office/powerpoint/2010/main" val="105050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Perl Libraries</a:t>
            </a:r>
            <a:r>
              <a:rPr lang="en-US" baseline="0" dirty="0" smtClean="0"/>
              <a:t> Continued</a:t>
            </a:r>
            <a:endParaRPr lang="en-US" dirty="0"/>
          </a:p>
        </p:txBody>
      </p:sp>
      <p:sp>
        <p:nvSpPr>
          <p:cNvPr id="3" name="Content Placeholder 2"/>
          <p:cNvSpPr>
            <a:spLocks noGrp="1"/>
          </p:cNvSpPr>
          <p:nvPr>
            <p:ph idx="1"/>
          </p:nvPr>
        </p:nvSpPr>
        <p:spPr/>
        <p:txBody>
          <a:bodyPr/>
          <a:lstStyle/>
          <a:p>
            <a:r>
              <a:rPr lang="en-US" dirty="0" smtClean="0"/>
              <a:t>Net::Address::IP::Local – determines your local IP Address</a:t>
            </a:r>
          </a:p>
          <a:p>
            <a:r>
              <a:rPr lang="en-US" dirty="0" smtClean="0"/>
              <a:t>Net::VNC</a:t>
            </a:r>
            <a:r>
              <a:rPr lang="en-US" baseline="0" dirty="0" smtClean="0"/>
              <a:t> – Perl </a:t>
            </a:r>
            <a:r>
              <a:rPr lang="en-US" baseline="0" dirty="0" err="1" smtClean="0"/>
              <a:t>vnc</a:t>
            </a:r>
            <a:r>
              <a:rPr lang="en-US" baseline="0" dirty="0" smtClean="0"/>
              <a:t> client</a:t>
            </a:r>
          </a:p>
          <a:p>
            <a:r>
              <a:rPr lang="en-US" baseline="0" dirty="0" err="1" smtClean="0"/>
              <a:t>Proc</a:t>
            </a:r>
            <a:r>
              <a:rPr lang="en-US" baseline="0" dirty="0" smtClean="0"/>
              <a:t>::Background – Runs processes in background space</a:t>
            </a:r>
          </a:p>
          <a:p>
            <a:r>
              <a:rPr lang="en-US" baseline="0" dirty="0" smtClean="0"/>
              <a:t>URL::Encode </a:t>
            </a:r>
          </a:p>
          <a:p>
            <a:r>
              <a:rPr lang="en-US" baseline="0" dirty="0" smtClean="0"/>
              <a:t>URI::Escape </a:t>
            </a:r>
            <a:endParaRPr lang="en-US" dirty="0"/>
          </a:p>
        </p:txBody>
      </p:sp>
    </p:spTree>
    <p:extLst>
      <p:ext uri="{BB962C8B-B14F-4D97-AF65-F5344CB8AC3E}">
        <p14:creationId xmlns:p14="http://schemas.microsoft.com/office/powerpoint/2010/main" val="975951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a:t>
            </a:r>
            <a:endParaRPr lang="en-US" dirty="0"/>
          </a:p>
        </p:txBody>
      </p:sp>
      <p:sp>
        <p:nvSpPr>
          <p:cNvPr id="3" name="Content Placeholder 2"/>
          <p:cNvSpPr>
            <a:spLocks noGrp="1"/>
          </p:cNvSpPr>
          <p:nvPr>
            <p:ph idx="1"/>
          </p:nvPr>
        </p:nvSpPr>
        <p:spPr/>
        <p:txBody>
          <a:bodyPr/>
          <a:lstStyle/>
          <a:p>
            <a:r>
              <a:rPr lang="en-US" dirty="0" smtClean="0"/>
              <a:t>Download code from </a:t>
            </a:r>
            <a:r>
              <a:rPr lang="en-US" dirty="0" err="1" smtClean="0"/>
              <a:t>github</a:t>
            </a:r>
            <a:endParaRPr lang="en-US" dirty="0" smtClean="0"/>
          </a:p>
          <a:p>
            <a:pPr lvl="1"/>
            <a:r>
              <a:rPr lang="en-US" dirty="0">
                <a:hlinkClick r:id="rId2"/>
              </a:rPr>
              <a:t>https://github.com/japharl</a:t>
            </a:r>
            <a:endParaRPr lang="en-US" dirty="0"/>
          </a:p>
          <a:p>
            <a:r>
              <a:rPr lang="en-US" dirty="0" smtClean="0"/>
              <a:t>Read &amp; Follow INSTALL document.</a:t>
            </a:r>
            <a:endParaRPr lang="en-US" dirty="0"/>
          </a:p>
        </p:txBody>
      </p:sp>
    </p:spTree>
    <p:extLst>
      <p:ext uri="{BB962C8B-B14F-4D97-AF65-F5344CB8AC3E}">
        <p14:creationId xmlns:p14="http://schemas.microsoft.com/office/powerpoint/2010/main" val="2384374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Update</a:t>
            </a:r>
            <a:r>
              <a:rPr lang="en-US" baseline="0" dirty="0" smtClean="0"/>
              <a:t> code to use SQLite instead of MySQL (less dependencies than </a:t>
            </a:r>
            <a:r>
              <a:rPr lang="en-US" baseline="0" dirty="0" err="1" smtClean="0"/>
              <a:t>mysql</a:t>
            </a:r>
            <a:r>
              <a:rPr lang="en-US" baseline="0" dirty="0" smtClean="0"/>
              <a:t>)</a:t>
            </a:r>
          </a:p>
          <a:p>
            <a:r>
              <a:rPr lang="en-US" baseline="0" dirty="0" smtClean="0"/>
              <a:t>Plugins</a:t>
            </a:r>
            <a:endParaRPr lang="en-US" dirty="0" smtClean="0"/>
          </a:p>
          <a:p>
            <a:pPr lvl="1"/>
            <a:r>
              <a:rPr lang="en-US" dirty="0" smtClean="0"/>
              <a:t>Audio Transcription (via speech recognizer software?)</a:t>
            </a:r>
          </a:p>
          <a:p>
            <a:pPr lvl="1"/>
            <a:r>
              <a:rPr lang="en-US" dirty="0" smtClean="0"/>
              <a:t>A “mod voice” for when speakers don’t wish to be identified.</a:t>
            </a:r>
          </a:p>
          <a:p>
            <a:pPr lvl="1"/>
            <a:r>
              <a:rPr lang="en-US" dirty="0" smtClean="0"/>
              <a:t>Capture </a:t>
            </a:r>
            <a:r>
              <a:rPr lang="en-US" dirty="0" err="1" smtClean="0"/>
              <a:t>usb</a:t>
            </a:r>
            <a:r>
              <a:rPr lang="en-US" dirty="0" smtClean="0"/>
              <a:t> / other camera.</a:t>
            </a:r>
          </a:p>
          <a:p>
            <a:pPr lvl="1"/>
            <a:r>
              <a:rPr lang="en-US" dirty="0" smtClean="0"/>
              <a:t>Call in capability</a:t>
            </a:r>
          </a:p>
          <a:p>
            <a:pPr lvl="1"/>
            <a:endParaRPr lang="en-US" dirty="0"/>
          </a:p>
        </p:txBody>
      </p:sp>
    </p:spTree>
    <p:extLst>
      <p:ext uri="{BB962C8B-B14F-4D97-AF65-F5344CB8AC3E}">
        <p14:creationId xmlns:p14="http://schemas.microsoft.com/office/powerpoint/2010/main" val="301052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talk about?</a:t>
            </a:r>
            <a:endParaRPr lang="en-US" dirty="0"/>
          </a:p>
        </p:txBody>
      </p:sp>
      <p:sp>
        <p:nvSpPr>
          <p:cNvPr id="3" name="Content Placeholder 2"/>
          <p:cNvSpPr>
            <a:spLocks noGrp="1"/>
          </p:cNvSpPr>
          <p:nvPr>
            <p:ph idx="1"/>
          </p:nvPr>
        </p:nvSpPr>
        <p:spPr/>
        <p:txBody>
          <a:bodyPr>
            <a:normAutofit/>
          </a:bodyPr>
          <a:lstStyle/>
          <a:p>
            <a:r>
              <a:rPr lang="en-US" dirty="0" smtClean="0"/>
              <a:t>Why we wrote the software</a:t>
            </a:r>
          </a:p>
          <a:p>
            <a:r>
              <a:rPr lang="en-US" dirty="0" smtClean="0"/>
              <a:t>Various technical key features of the implementation</a:t>
            </a:r>
          </a:p>
          <a:p>
            <a:r>
              <a:rPr lang="en-US" dirty="0" smtClean="0"/>
              <a:t>Recommendations for others interesting in using the software</a:t>
            </a:r>
          </a:p>
          <a:p>
            <a:r>
              <a:rPr lang="en-US" dirty="0" smtClean="0"/>
              <a:t>How to use the</a:t>
            </a:r>
            <a:r>
              <a:rPr lang="en-US" baseline="0" dirty="0" smtClean="0"/>
              <a:t> software</a:t>
            </a:r>
            <a:endParaRPr lang="en-US" dirty="0" smtClean="0"/>
          </a:p>
          <a:p>
            <a:r>
              <a:rPr lang="en-US" dirty="0" smtClean="0"/>
              <a:t>Code repository location</a:t>
            </a:r>
          </a:p>
          <a:p>
            <a:endParaRPr lang="en-US" dirty="0"/>
          </a:p>
        </p:txBody>
      </p:sp>
    </p:spTree>
    <p:extLst>
      <p:ext uri="{BB962C8B-B14F-4D97-AF65-F5344CB8AC3E}">
        <p14:creationId xmlns:p14="http://schemas.microsoft.com/office/powerpoint/2010/main" val="2092029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87035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08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avoid</a:t>
            </a:r>
            <a:endParaRPr lang="en-US" dirty="0"/>
          </a:p>
        </p:txBody>
      </p:sp>
      <p:pic>
        <p:nvPicPr>
          <p:cNvPr id="1026" name="Picture 2" descr="D:\podcast\Screenshot-Sound 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286" y="1676400"/>
            <a:ext cx="46101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29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you write the software?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few of our Perl mongers (Perl user group members) can’t attend our monthly meeting.  We want to share the content to our members.</a:t>
            </a:r>
          </a:p>
          <a:p>
            <a:r>
              <a:rPr lang="en-US" dirty="0" smtClean="0"/>
              <a:t>We wanted to capture both the audio portion, and screen captures of the </a:t>
            </a:r>
            <a:r>
              <a:rPr lang="en-US" dirty="0" err="1" smtClean="0"/>
              <a:t>presentors</a:t>
            </a:r>
            <a:r>
              <a:rPr lang="en-US" dirty="0" smtClean="0"/>
              <a:t> screen. </a:t>
            </a:r>
          </a:p>
          <a:p>
            <a:r>
              <a:rPr lang="en-US" dirty="0"/>
              <a:t>We want to minimize the amount of editing / producing the website of the content</a:t>
            </a:r>
            <a:r>
              <a:rPr lang="en-US" dirty="0" smtClean="0"/>
              <a:t>.</a:t>
            </a:r>
          </a:p>
          <a:p>
            <a:r>
              <a:rPr lang="en-US" dirty="0" smtClean="0"/>
              <a:t>Realizing this is a generic problem, </a:t>
            </a:r>
            <a:r>
              <a:rPr lang="en-US" dirty="0"/>
              <a:t>I</a:t>
            </a:r>
            <a:r>
              <a:rPr lang="en-US" dirty="0" smtClean="0"/>
              <a:t> decided</a:t>
            </a:r>
            <a:r>
              <a:rPr lang="en-US" baseline="0" dirty="0" smtClean="0"/>
              <a:t> we could share this code back to the community at large.</a:t>
            </a:r>
          </a:p>
          <a:p>
            <a:endParaRPr lang="en-US" dirty="0"/>
          </a:p>
        </p:txBody>
      </p:sp>
    </p:spTree>
    <p:extLst>
      <p:ext uri="{BB962C8B-B14F-4D97-AF65-F5344CB8AC3E}">
        <p14:creationId xmlns:p14="http://schemas.microsoft.com/office/powerpoint/2010/main" val="323711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a:t>
            </a:r>
            <a:r>
              <a:rPr lang="en-US" baseline="0" dirty="0" smtClean="0"/>
              <a:t> alternatives have you considered?</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Youtube</a:t>
            </a:r>
            <a:endParaRPr lang="en-US" dirty="0"/>
          </a:p>
          <a:p>
            <a:pPr lvl="1"/>
            <a:r>
              <a:rPr lang="en-US" dirty="0" smtClean="0"/>
              <a:t>It is possible, but a lot of manual effort is involved</a:t>
            </a:r>
          </a:p>
          <a:p>
            <a:pPr lvl="2"/>
            <a:r>
              <a:rPr lang="en-US" dirty="0" smtClean="0"/>
              <a:t>Video segments of 15 minutes or less</a:t>
            </a:r>
          </a:p>
          <a:p>
            <a:pPr lvl="2"/>
            <a:r>
              <a:rPr lang="en-US" dirty="0" smtClean="0"/>
              <a:t>Large amount of audio &amp; video to upload, would take a lot of time to process.</a:t>
            </a:r>
          </a:p>
          <a:p>
            <a:pPr lvl="3"/>
            <a:r>
              <a:rPr lang="en-US" dirty="0" smtClean="0"/>
              <a:t>Especially since video of slides may not be interesting.</a:t>
            </a:r>
          </a:p>
          <a:p>
            <a:pPr lvl="0"/>
            <a:r>
              <a:rPr lang="en-US" dirty="0" smtClean="0"/>
              <a:t>A dial in meeting</a:t>
            </a:r>
          </a:p>
          <a:p>
            <a:pPr lvl="1"/>
            <a:r>
              <a:rPr lang="en-US" dirty="0">
                <a:hlinkClick r:id="rId2"/>
              </a:rPr>
              <a:t>http://www.freeaudioconferencing.com</a:t>
            </a:r>
            <a:r>
              <a:rPr lang="en-US" dirty="0" smtClean="0">
                <a:hlinkClick r:id="rId2"/>
              </a:rPr>
              <a:t>/</a:t>
            </a:r>
            <a:r>
              <a:rPr lang="en-US" dirty="0" smtClean="0"/>
              <a:t> or similar</a:t>
            </a:r>
          </a:p>
          <a:p>
            <a:pPr lvl="2"/>
            <a:r>
              <a:rPr lang="en-US" dirty="0" smtClean="0"/>
              <a:t>But no easy way to store it to convert it to a podcast</a:t>
            </a:r>
          </a:p>
          <a:p>
            <a:pPr lvl="2"/>
            <a:r>
              <a:rPr lang="en-US" dirty="0" smtClean="0"/>
              <a:t>Also, may not be able to use in various meetings</a:t>
            </a:r>
          </a:p>
          <a:p>
            <a:r>
              <a:rPr lang="en-US" dirty="0" smtClean="0"/>
              <a:t>Manual process using audacity</a:t>
            </a:r>
          </a:p>
          <a:p>
            <a:pPr lvl="1"/>
            <a:r>
              <a:rPr lang="en-US" dirty="0" smtClean="0"/>
              <a:t>Too much time to produce, prefer an automated solution.</a:t>
            </a:r>
          </a:p>
          <a:p>
            <a:pPr lvl="1"/>
            <a:endParaRPr lang="en-US" dirty="0" smtClean="0"/>
          </a:p>
        </p:txBody>
      </p:sp>
    </p:spTree>
    <p:extLst>
      <p:ext uri="{BB962C8B-B14F-4D97-AF65-F5344CB8AC3E}">
        <p14:creationId xmlns:p14="http://schemas.microsoft.com/office/powerpoint/2010/main" val="179063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 Screen Capturing</a:t>
            </a:r>
            <a:endParaRPr lang="en-US" dirty="0"/>
          </a:p>
        </p:txBody>
      </p:sp>
      <p:sp>
        <p:nvSpPr>
          <p:cNvPr id="3" name="Content Placeholder 2"/>
          <p:cNvSpPr>
            <a:spLocks noGrp="1"/>
          </p:cNvSpPr>
          <p:nvPr>
            <p:ph idx="1"/>
          </p:nvPr>
        </p:nvSpPr>
        <p:spPr/>
        <p:txBody>
          <a:bodyPr>
            <a:normAutofit/>
          </a:bodyPr>
          <a:lstStyle/>
          <a:p>
            <a:r>
              <a:rPr lang="en-US" dirty="0" smtClean="0"/>
              <a:t>We like seeing screen captures of presenters screens</a:t>
            </a:r>
          </a:p>
          <a:p>
            <a:r>
              <a:rPr lang="en-US" dirty="0" smtClean="0"/>
              <a:t>Particularly for ad hoc meetings, where there was no good topic defined, we want to be able to selectively share the presenters screen.</a:t>
            </a:r>
            <a:endParaRPr lang="en-US" dirty="0"/>
          </a:p>
          <a:p>
            <a:pPr rtl="0" eaLnBrk="1" latinLnBrk="0" hangingPunct="1"/>
            <a:r>
              <a:rPr kumimoji="0" lang="en-US" sz="3200" kern="1200" dirty="0" smtClean="0">
                <a:solidFill>
                  <a:schemeClr val="tx1"/>
                </a:solidFill>
                <a:effectLst/>
                <a:latin typeface="+mn-lt"/>
                <a:ea typeface="+mn-ea"/>
                <a:cs typeface="+mn-cs"/>
              </a:rPr>
              <a:t>We</a:t>
            </a:r>
            <a:r>
              <a:rPr kumimoji="0" lang="en-US" sz="3200" kern="1200" baseline="0" dirty="0" smtClean="0">
                <a:solidFill>
                  <a:schemeClr val="tx1"/>
                </a:solidFill>
                <a:effectLst/>
                <a:latin typeface="+mn-lt"/>
                <a:ea typeface="+mn-ea"/>
                <a:cs typeface="+mn-cs"/>
              </a:rPr>
              <a:t> use VNC to record a snap shot of the user’s screen.   </a:t>
            </a:r>
            <a:endParaRPr lang="en-US" sz="3200" dirty="0" smtClean="0">
              <a:effectLst/>
            </a:endParaRPr>
          </a:p>
          <a:p>
            <a:pPr rtl="0" eaLnBrk="1" latinLnBrk="0" hangingPunct="1"/>
            <a:r>
              <a:rPr kumimoji="0" lang="en-US" sz="3200" kern="1200" baseline="0" dirty="0" smtClean="0">
                <a:solidFill>
                  <a:schemeClr val="tx1"/>
                </a:solidFill>
                <a:effectLst/>
                <a:latin typeface="+mn-lt"/>
                <a:ea typeface="+mn-ea"/>
                <a:cs typeface="+mn-cs"/>
              </a:rPr>
              <a:t>VNC has clients for multiple OS’s.</a:t>
            </a:r>
            <a:endParaRPr lang="en-US" dirty="0" smtClean="0">
              <a:effectLst/>
            </a:endParaRPr>
          </a:p>
          <a:p>
            <a:pPr lvl="1"/>
            <a:endParaRPr lang="en-US" dirty="0" smtClean="0"/>
          </a:p>
        </p:txBody>
      </p:sp>
    </p:spTree>
    <p:extLst>
      <p:ext uri="{BB962C8B-B14F-4D97-AF65-F5344CB8AC3E}">
        <p14:creationId xmlns:p14="http://schemas.microsoft.com/office/powerpoint/2010/main" val="382365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a:t>
            </a:r>
            <a:r>
              <a:rPr lang="en-US" baseline="0" dirty="0" smtClean="0"/>
              <a:t> Feature: Screen Capturing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Before a </a:t>
            </a:r>
            <a:r>
              <a:rPr lang="en-US" dirty="0" err="1" smtClean="0"/>
              <a:t>presentor</a:t>
            </a:r>
            <a:r>
              <a:rPr lang="en-US" dirty="0" smtClean="0"/>
              <a:t> presents, we have them connect to the podcasting box. </a:t>
            </a:r>
          </a:p>
          <a:p>
            <a:r>
              <a:rPr lang="en-US" dirty="0" smtClean="0"/>
              <a:t>We present them with a </a:t>
            </a:r>
            <a:r>
              <a:rPr lang="en-US" dirty="0" err="1" smtClean="0"/>
              <a:t>presentor</a:t>
            </a:r>
            <a:r>
              <a:rPr lang="en-US" dirty="0" smtClean="0"/>
              <a:t> agreement to let them know that we will be recording their screen.</a:t>
            </a:r>
          </a:p>
          <a:p>
            <a:r>
              <a:rPr lang="en-US" dirty="0" smtClean="0"/>
              <a:t>They hit submit, and we verify that they have a valid VNC connection.</a:t>
            </a:r>
          </a:p>
          <a:p>
            <a:pPr lvl="1"/>
            <a:r>
              <a:rPr lang="en-US" dirty="0" smtClean="0"/>
              <a:t>We check that we can connect to VNC</a:t>
            </a:r>
          </a:p>
          <a:p>
            <a:pPr lvl="1"/>
            <a:r>
              <a:rPr lang="en-US" dirty="0" smtClean="0"/>
              <a:t>We check that the screen is correct (everyone using the same </a:t>
            </a:r>
            <a:r>
              <a:rPr lang="en-US" dirty="0" err="1" smtClean="0"/>
              <a:t>endiness</a:t>
            </a:r>
            <a:r>
              <a:rPr lang="en-US" dirty="0" smtClean="0"/>
              <a:t>), by presenting a bar code one the screen.</a:t>
            </a:r>
            <a:endParaRPr lang="en-US" dirty="0"/>
          </a:p>
        </p:txBody>
      </p:sp>
    </p:spTree>
    <p:extLst>
      <p:ext uri="{BB962C8B-B14F-4D97-AF65-F5344CB8AC3E}">
        <p14:creationId xmlns:p14="http://schemas.microsoft.com/office/powerpoint/2010/main" val="223915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Screen Capture Barcode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447800"/>
            <a:ext cx="6115050" cy="4892040"/>
          </a:xfrm>
          <a:prstGeom prst="rect">
            <a:avLst/>
          </a:prstGeom>
        </p:spPr>
      </p:pic>
    </p:spTree>
    <p:extLst>
      <p:ext uri="{BB962C8B-B14F-4D97-AF65-F5344CB8AC3E}">
        <p14:creationId xmlns:p14="http://schemas.microsoft.com/office/powerpoint/2010/main" val="219478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Feature:  Screen Capturing Continued.</a:t>
            </a:r>
            <a:endParaRPr lang="en-US" dirty="0"/>
          </a:p>
        </p:txBody>
      </p:sp>
      <p:sp>
        <p:nvSpPr>
          <p:cNvPr id="3" name="Content Placeholder 2"/>
          <p:cNvSpPr>
            <a:spLocks noGrp="1"/>
          </p:cNvSpPr>
          <p:nvPr>
            <p:ph idx="1"/>
          </p:nvPr>
        </p:nvSpPr>
        <p:spPr/>
        <p:txBody>
          <a:bodyPr>
            <a:normAutofit fontScale="92500" lnSpcReduction="10000"/>
          </a:bodyPr>
          <a:lstStyle/>
          <a:p>
            <a:pPr rtl="0" eaLnBrk="1" latinLnBrk="0" hangingPunct="1"/>
            <a:r>
              <a:rPr kumimoji="0" lang="en-US" sz="3200" kern="1200" dirty="0" smtClean="0">
                <a:solidFill>
                  <a:schemeClr val="tx1"/>
                </a:solidFill>
                <a:effectLst/>
                <a:latin typeface="+mn-lt"/>
                <a:ea typeface="+mn-ea"/>
                <a:cs typeface="+mn-cs"/>
              </a:rPr>
              <a:t>They hit submit, and we verify that they have a valid VNC connection.</a:t>
            </a:r>
            <a:endParaRPr lang="en-US" sz="3200" dirty="0" smtClean="0">
              <a:effectLst/>
            </a:endParaRPr>
          </a:p>
          <a:p>
            <a:pPr lvl="1" rtl="0" eaLnBrk="1" latinLnBrk="0" hangingPunct="1"/>
            <a:r>
              <a:rPr kumimoji="0" lang="en-US" sz="2800" kern="1200" dirty="0" smtClean="0">
                <a:solidFill>
                  <a:schemeClr val="tx1"/>
                </a:solidFill>
                <a:effectLst/>
                <a:latin typeface="+mn-lt"/>
                <a:ea typeface="+mn-ea"/>
                <a:cs typeface="+mn-cs"/>
              </a:rPr>
              <a:t>We check that we can connect to VNC</a:t>
            </a:r>
            <a:endParaRPr lang="en-US" dirty="0" smtClean="0">
              <a:effectLst/>
            </a:endParaRPr>
          </a:p>
          <a:p>
            <a:pPr lvl="1" rtl="0" eaLnBrk="1" latinLnBrk="0" hangingPunct="1"/>
            <a:r>
              <a:rPr kumimoji="0" lang="en-US" sz="2800" kern="1200" dirty="0" smtClean="0">
                <a:solidFill>
                  <a:schemeClr val="tx1"/>
                </a:solidFill>
                <a:effectLst/>
                <a:latin typeface="+mn-lt"/>
                <a:ea typeface="+mn-ea"/>
                <a:cs typeface="+mn-cs"/>
              </a:rPr>
              <a:t>We check that the screen is correct (everyone using the same </a:t>
            </a:r>
            <a:r>
              <a:rPr kumimoji="0" lang="en-US" sz="2800" kern="1200" dirty="0" err="1" smtClean="0">
                <a:solidFill>
                  <a:schemeClr val="tx1"/>
                </a:solidFill>
                <a:effectLst/>
                <a:latin typeface="+mn-lt"/>
                <a:ea typeface="+mn-ea"/>
                <a:cs typeface="+mn-cs"/>
              </a:rPr>
              <a:t>endiness</a:t>
            </a:r>
            <a:r>
              <a:rPr kumimoji="0" lang="en-US" sz="2800" kern="1200" dirty="0" smtClean="0">
                <a:solidFill>
                  <a:schemeClr val="tx1"/>
                </a:solidFill>
                <a:effectLst/>
                <a:latin typeface="+mn-lt"/>
                <a:ea typeface="+mn-ea"/>
                <a:cs typeface="+mn-cs"/>
              </a:rPr>
              <a:t>), by presenting a bar code one the screen</a:t>
            </a:r>
            <a:r>
              <a:rPr kumimoji="0" lang="en-US" sz="2800" kern="1200" baseline="0" dirty="0" smtClean="0">
                <a:solidFill>
                  <a:schemeClr val="tx1"/>
                </a:solidFill>
                <a:effectLst/>
                <a:latin typeface="+mn-lt"/>
                <a:ea typeface="+mn-ea"/>
                <a:cs typeface="+mn-cs"/>
              </a:rPr>
              <a:t> and decoding it.</a:t>
            </a:r>
          </a:p>
          <a:p>
            <a:pPr lvl="1" rtl="0" eaLnBrk="1" latinLnBrk="0" hangingPunct="1"/>
            <a:r>
              <a:rPr kumimoji="0" lang="en-US" sz="2800" kern="1200" baseline="0" dirty="0" smtClean="0">
                <a:solidFill>
                  <a:schemeClr val="tx1"/>
                </a:solidFill>
                <a:effectLst/>
                <a:latin typeface="+mn-lt"/>
                <a:ea typeface="+mn-ea"/>
                <a:cs typeface="+mn-cs"/>
              </a:rPr>
              <a:t>We check that we can connect a second time, as we  do not maintain a VNC connection throughout the recording.</a:t>
            </a:r>
          </a:p>
          <a:p>
            <a:pPr lvl="0" rtl="0" eaLnBrk="1" latinLnBrk="0" hangingPunct="1"/>
            <a:r>
              <a:rPr lang="en-US" dirty="0" smtClean="0">
                <a:effectLst/>
              </a:rPr>
              <a:t>If all</a:t>
            </a:r>
            <a:r>
              <a:rPr lang="en-US" baseline="0" dirty="0" smtClean="0">
                <a:effectLst/>
              </a:rPr>
              <a:t> goes well, they see a success message.  If not, they’re given a list of things to check.</a:t>
            </a:r>
            <a:endParaRPr lang="en-US" dirty="0" smtClean="0">
              <a:effectLst/>
            </a:endParaRPr>
          </a:p>
        </p:txBody>
      </p:sp>
    </p:spTree>
    <p:extLst>
      <p:ext uri="{BB962C8B-B14F-4D97-AF65-F5344CB8AC3E}">
        <p14:creationId xmlns:p14="http://schemas.microsoft.com/office/powerpoint/2010/main" val="405794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Feature: Screen Capturing Continued</a:t>
            </a:r>
            <a:endParaRPr lang="en-US" dirty="0"/>
          </a:p>
        </p:txBody>
      </p:sp>
      <p:sp>
        <p:nvSpPr>
          <p:cNvPr id="3" name="Content Placeholder 2"/>
          <p:cNvSpPr>
            <a:spLocks noGrp="1"/>
          </p:cNvSpPr>
          <p:nvPr>
            <p:ph idx="1"/>
          </p:nvPr>
        </p:nvSpPr>
        <p:spPr/>
        <p:txBody>
          <a:bodyPr/>
          <a:lstStyle/>
          <a:p>
            <a:r>
              <a:rPr lang="en-US" dirty="0" smtClean="0"/>
              <a:t>The</a:t>
            </a:r>
            <a:r>
              <a:rPr lang="en-US" baseline="0" dirty="0" smtClean="0"/>
              <a:t> person recording the conference, then can select which screens to capture, by simply selecting a number associated with the user (1..4)</a:t>
            </a:r>
            <a:endParaRPr lang="en-US" dirty="0"/>
          </a:p>
        </p:txBody>
      </p:sp>
    </p:spTree>
    <p:extLst>
      <p:ext uri="{BB962C8B-B14F-4D97-AF65-F5344CB8AC3E}">
        <p14:creationId xmlns:p14="http://schemas.microsoft.com/office/powerpoint/2010/main" val="2800836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436</TotalTime>
  <Words>963</Words>
  <Application>Microsoft Office PowerPoint</Application>
  <PresentationFormat>On-screen Show (4:3)</PresentationFormat>
  <Paragraphs>111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DC PM Podcast Software A generic event podcasting solution</vt:lpstr>
      <vt:lpstr>What is this talk about?</vt:lpstr>
      <vt:lpstr>Why did you write the software?</vt:lpstr>
      <vt:lpstr>What alternatives have you considered?</vt:lpstr>
      <vt:lpstr>Key Feature: Screen Capturing</vt:lpstr>
      <vt:lpstr>Key Feature: Screen Capturing Continued.</vt:lpstr>
      <vt:lpstr>Example Screen Capture Barcode</vt:lpstr>
      <vt:lpstr>Key Feature:  Screen Capturing Continued.</vt:lpstr>
      <vt:lpstr>Key Feature: Screen Capturing Continued</vt:lpstr>
      <vt:lpstr>Key Feature: Topics</vt:lpstr>
      <vt:lpstr>Key Feature: Ease of production</vt:lpstr>
      <vt:lpstr>Recommendation: Use external audio adapter</vt:lpstr>
      <vt:lpstr>Mixer &amp; Mics used.</vt:lpstr>
      <vt:lpstr>Recommendation: Pre-agree on privacy</vt:lpstr>
      <vt:lpstr>Linux Libraries Used</vt:lpstr>
      <vt:lpstr>Perl Libraries Used</vt:lpstr>
      <vt:lpstr>Perl Libraries Continued</vt:lpstr>
      <vt:lpstr>Installing</vt:lpstr>
      <vt:lpstr>Future Work</vt:lpstr>
      <vt:lpstr>Demo</vt:lpstr>
      <vt:lpstr>Questions?</vt:lpstr>
      <vt:lpstr>Things to avoid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zaz</dc:creator>
  <cp:lastModifiedBy>Zebrowski, Zak</cp:lastModifiedBy>
  <cp:revision>21</cp:revision>
  <dcterms:created xsi:type="dcterms:W3CDTF">2011-12-09T22:10:17Z</dcterms:created>
  <dcterms:modified xsi:type="dcterms:W3CDTF">2012-07-16T22:16:09Z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dDocName">
    <vt:lpwstr>PR_12-2665</vt:lpwstr>
  </property>
  <property fmtid="{D5CDD505-2E9C-101B-9397-08002B2CF9AE}" pid="3" name="DISProperties">
    <vt:lpwstr>DISdDocName,DIScgiUrl,DISdUser,DISdID,DISidcName,DISTaskPaneUrl</vt:lpwstr>
  </property>
  <property fmtid="{D5CDD505-2E9C-101B-9397-08002B2CF9AE}" pid="4" name="DIScgiUrl">
    <vt:lpwstr>http://ecmsrv1.mitre.org/urm/idcplg</vt:lpwstr>
  </property>
  <property fmtid="{D5CDD505-2E9C-101B-9397-08002B2CF9AE}" pid="5" name="DISdUser">
    <vt:lpwstr>zaz</vt:lpwstr>
  </property>
  <property fmtid="{D5CDD505-2E9C-101B-9397-08002B2CF9AE}" pid="6" name="DISdID">
    <vt:lpwstr>4604</vt:lpwstr>
  </property>
  <property fmtid="{D5CDD505-2E9C-101B-9397-08002B2CF9AE}" pid="7" name="DISidcName">
    <vt:lpwstr>ecmsrv1mitreorg16200</vt:lpwstr>
  </property>
  <property fmtid="{D5CDD505-2E9C-101B-9397-08002B2CF9AE}" pid="8" name="DISTaskPaneUrl">
    <vt:lpwstr>http://ecmsrv1.mitre.org/urm/idcplg?IdcService=DESKTOP_DOC_INFO&amp;dDocName=PR_12-2665&amp;dID=4604&amp;ClientControlled=DocMan,taskpane&amp;coreContentOnly=1</vt:lpwstr>
  </property>
</Properties>
</file>