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76" r:id="rId16"/>
    <p:sldId id="271" r:id="rId17"/>
    <p:sldId id="272" r:id="rId18"/>
    <p:sldId id="273" r:id="rId19"/>
    <p:sldId id="274" r:id="rId20"/>
    <p:sldId id="275"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466D67-B975-4F1E-99F7-3398978E87A1}" type="datetimeFigureOut">
              <a:rPr lang="en-US" smtClean="0"/>
              <a:t>11/28/2012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42D219-71AB-4B35-BA1D-DA96BFC8081B}" type="slidenum">
              <a:rPr lang="en-US" smtClean="0"/>
              <a:t>‹#›</a:t>
            </a:fld>
            <a:endParaRPr lang="en-US"/>
          </a:p>
        </p:txBody>
      </p:sp>
    </p:spTree>
    <p:extLst>
      <p:ext uri="{BB962C8B-B14F-4D97-AF65-F5344CB8AC3E}">
        <p14:creationId xmlns:p14="http://schemas.microsoft.com/office/powerpoint/2010/main" val="364541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8"/>
          <p:cNvSpPr>
            <a:spLocks noGrp="1" noChangeArrowheads="1"/>
          </p:cNvSpPr>
          <p:nvPr>
            <p:ph type="sldNum"/>
          </p:nvPr>
        </p:nvSpPr>
        <p:spPr>
          <a:ln/>
        </p:spPr>
        <p:txBody>
          <a:bodyPr/>
          <a:lstStyle/>
          <a:p>
            <a:fld id="{AD3405F3-56EA-4B35-8CED-27C04AF865C0}" type="slidenum">
              <a:rPr lang="en-US">
                <a:solidFill>
                  <a:prstClr val="white"/>
                </a:solidFill>
              </a:rPr>
              <a:pPr/>
              <a:t>12</a:t>
            </a:fld>
            <a:endParaRPr lang="en-US">
              <a:solidFill>
                <a:prstClr val="white"/>
              </a:solidFill>
            </a:endParaRPr>
          </a:p>
        </p:txBody>
      </p:sp>
      <p:sp>
        <p:nvSpPr>
          <p:cNvPr id="55297" name="Rectangle 1"/>
          <p:cNvSpPr txBox="1">
            <a:spLocks noGrp="1" noRot="1" noChangeAspect="1" noChangeArrowheads="1"/>
          </p:cNvSpPr>
          <p:nvPr>
            <p:ph type="sldImg"/>
          </p:nvPr>
        </p:nvSpPr>
        <p:spPr bwMode="auto">
          <a:xfrm>
            <a:off x="1143000" y="684213"/>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85800" y="4343400"/>
            <a:ext cx="5478463" cy="4108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0A7CF2-8A07-49A3-BF27-2F0BD5C2A1DB}"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280892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A7CF2-8A07-49A3-BF27-2F0BD5C2A1DB}"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100584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A7CF2-8A07-49A3-BF27-2F0BD5C2A1DB}"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789121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0970829C-A3D5-4325-AF68-170BCBFB182C}" type="slidenum">
              <a:rPr lang="en-US"/>
              <a:pPr/>
              <a:t>‹#›</a:t>
            </a:fld>
            <a:endParaRPr lang="en-US"/>
          </a:p>
        </p:txBody>
      </p:sp>
    </p:spTree>
    <p:extLst>
      <p:ext uri="{BB962C8B-B14F-4D97-AF65-F5344CB8AC3E}">
        <p14:creationId xmlns:p14="http://schemas.microsoft.com/office/powerpoint/2010/main" val="2081549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48DED38A-18C2-4E21-8904-0D7EFF20454F}" type="slidenum">
              <a:rPr lang="en-US"/>
              <a:pPr/>
              <a:t>‹#›</a:t>
            </a:fld>
            <a:endParaRPr lang="en-US"/>
          </a:p>
        </p:txBody>
      </p:sp>
    </p:spTree>
    <p:extLst>
      <p:ext uri="{BB962C8B-B14F-4D97-AF65-F5344CB8AC3E}">
        <p14:creationId xmlns:p14="http://schemas.microsoft.com/office/powerpoint/2010/main" val="2605143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2FB1785-E7AF-48FF-BB9A-C2E87FF90608}" type="slidenum">
              <a:rPr lang="en-US"/>
              <a:pPr/>
              <a:t>‹#›</a:t>
            </a:fld>
            <a:endParaRPr lang="en-US"/>
          </a:p>
        </p:txBody>
      </p:sp>
    </p:spTree>
    <p:extLst>
      <p:ext uri="{BB962C8B-B14F-4D97-AF65-F5344CB8AC3E}">
        <p14:creationId xmlns:p14="http://schemas.microsoft.com/office/powerpoint/2010/main" val="160977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29075" cy="451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600200"/>
            <a:ext cx="4029075" cy="451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5722E4E9-00A0-477C-AC0A-C30BE17C54A4}" type="slidenum">
              <a:rPr lang="en-US"/>
              <a:pPr/>
              <a:t>‹#›</a:t>
            </a:fld>
            <a:endParaRPr lang="en-US"/>
          </a:p>
        </p:txBody>
      </p:sp>
    </p:spTree>
    <p:extLst>
      <p:ext uri="{BB962C8B-B14F-4D97-AF65-F5344CB8AC3E}">
        <p14:creationId xmlns:p14="http://schemas.microsoft.com/office/powerpoint/2010/main" val="17186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CB4DE572-0431-4EC7-BAE4-A7F7F96816DE}" type="slidenum">
              <a:rPr lang="en-US"/>
              <a:pPr/>
              <a:t>‹#›</a:t>
            </a:fld>
            <a:endParaRPr lang="en-US"/>
          </a:p>
        </p:txBody>
      </p:sp>
    </p:spTree>
    <p:extLst>
      <p:ext uri="{BB962C8B-B14F-4D97-AF65-F5344CB8AC3E}">
        <p14:creationId xmlns:p14="http://schemas.microsoft.com/office/powerpoint/2010/main" val="230696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B76FC3BA-3AA3-426C-9D54-E6C23ABDF758}" type="slidenum">
              <a:rPr lang="en-US"/>
              <a:pPr/>
              <a:t>‹#›</a:t>
            </a:fld>
            <a:endParaRPr lang="en-US"/>
          </a:p>
        </p:txBody>
      </p:sp>
    </p:spTree>
    <p:extLst>
      <p:ext uri="{BB962C8B-B14F-4D97-AF65-F5344CB8AC3E}">
        <p14:creationId xmlns:p14="http://schemas.microsoft.com/office/powerpoint/2010/main" val="2036127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8BC9932C-42C0-44B5-9BED-9BB00B6ED5AB}" type="slidenum">
              <a:rPr lang="en-US"/>
              <a:pPr/>
              <a:t>‹#›</a:t>
            </a:fld>
            <a:endParaRPr lang="en-US"/>
          </a:p>
        </p:txBody>
      </p:sp>
    </p:spTree>
    <p:extLst>
      <p:ext uri="{BB962C8B-B14F-4D97-AF65-F5344CB8AC3E}">
        <p14:creationId xmlns:p14="http://schemas.microsoft.com/office/powerpoint/2010/main" val="2153160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2D00D007-E9A8-41A3-9FF5-8DD4A6D7ACF9}" type="slidenum">
              <a:rPr lang="en-US"/>
              <a:pPr/>
              <a:t>‹#›</a:t>
            </a:fld>
            <a:endParaRPr lang="en-US"/>
          </a:p>
        </p:txBody>
      </p:sp>
    </p:spTree>
    <p:extLst>
      <p:ext uri="{BB962C8B-B14F-4D97-AF65-F5344CB8AC3E}">
        <p14:creationId xmlns:p14="http://schemas.microsoft.com/office/powerpoint/2010/main" val="96647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A7CF2-8A07-49A3-BF27-2F0BD5C2A1DB}"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8363-F8DA-44BE-B848-4A015E88B73F}" type="slidenum">
              <a:rPr lang="en-US" smtClean="0"/>
              <a:t>‹#›</a:t>
            </a:fld>
            <a:endParaRPr lang="en-US"/>
          </a:p>
        </p:txBody>
      </p:sp>
      <p:pic>
        <p:nvPicPr>
          <p:cNvPr id="2050" name="Picture 2" descr="C:\Users\Jack\Documents\Radio &amp; EC\EC Reports\ares-cl-sm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53375" y="152400"/>
            <a:ext cx="1190625"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877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F4F45548-E7D6-4ADF-B917-2C6339D614E5}" type="slidenum">
              <a:rPr lang="en-US"/>
              <a:pPr/>
              <a:t>‹#›</a:t>
            </a:fld>
            <a:endParaRPr lang="en-US"/>
          </a:p>
        </p:txBody>
      </p:sp>
    </p:spTree>
    <p:extLst>
      <p:ext uri="{BB962C8B-B14F-4D97-AF65-F5344CB8AC3E}">
        <p14:creationId xmlns:p14="http://schemas.microsoft.com/office/powerpoint/2010/main" val="1087843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7E98C8A-76E0-4910-95E0-9D14E3BB25A8}" type="slidenum">
              <a:rPr lang="en-US"/>
              <a:pPr/>
              <a:t>‹#›</a:t>
            </a:fld>
            <a:endParaRPr lang="en-US"/>
          </a:p>
        </p:txBody>
      </p:sp>
    </p:spTree>
    <p:extLst>
      <p:ext uri="{BB962C8B-B14F-4D97-AF65-F5344CB8AC3E}">
        <p14:creationId xmlns:p14="http://schemas.microsoft.com/office/powerpoint/2010/main" val="1543440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277813"/>
            <a:ext cx="2052637" cy="58340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05513" cy="58340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A9BBFD5-9180-4BE0-9D3C-DCB15E3DBC61}" type="slidenum">
              <a:rPr lang="en-US"/>
              <a:pPr/>
              <a:t>‹#›</a:t>
            </a:fld>
            <a:endParaRPr lang="en-US"/>
          </a:p>
        </p:txBody>
      </p:sp>
    </p:spTree>
    <p:extLst>
      <p:ext uri="{BB962C8B-B14F-4D97-AF65-F5344CB8AC3E}">
        <p14:creationId xmlns:p14="http://schemas.microsoft.com/office/powerpoint/2010/main" val="55718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10550" cy="11207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10550" cy="4511675"/>
          </a:xfrm>
        </p:spPr>
        <p:txBody>
          <a:bodyPr/>
          <a:lstStyle/>
          <a:p>
            <a:endParaRPr lang="en-US"/>
          </a:p>
        </p:txBody>
      </p:sp>
      <p:sp>
        <p:nvSpPr>
          <p:cNvPr id="4" name="Date Placeholder 3"/>
          <p:cNvSpPr>
            <a:spLocks noGrp="1"/>
          </p:cNvSpPr>
          <p:nvPr>
            <p:ph type="dt" idx="10"/>
          </p:nvPr>
        </p:nvSpPr>
        <p:spPr>
          <a:xfrm>
            <a:off x="457200" y="6243638"/>
            <a:ext cx="2114550" cy="438150"/>
          </a:xfrm>
        </p:spPr>
        <p:txBody>
          <a:bodyPr/>
          <a:lstStyle>
            <a:lvl1pPr>
              <a:defRPr/>
            </a:lvl1pPr>
          </a:lstStyle>
          <a:p>
            <a:endParaRPr lang="en-US"/>
          </a:p>
        </p:txBody>
      </p:sp>
      <p:sp>
        <p:nvSpPr>
          <p:cNvPr id="5" name="Footer Placeholder 4"/>
          <p:cNvSpPr>
            <a:spLocks noGrp="1"/>
          </p:cNvSpPr>
          <p:nvPr>
            <p:ph type="ftr" idx="11"/>
          </p:nvPr>
        </p:nvSpPr>
        <p:spPr>
          <a:xfrm>
            <a:off x="3124200" y="6248400"/>
            <a:ext cx="2876550" cy="438150"/>
          </a:xfrm>
        </p:spPr>
        <p:txBody>
          <a:bodyPr/>
          <a:lstStyle>
            <a:lvl1pPr>
              <a:defRPr/>
            </a:lvl1pPr>
          </a:lstStyle>
          <a:p>
            <a:endParaRPr lang="en-US"/>
          </a:p>
        </p:txBody>
      </p:sp>
      <p:sp>
        <p:nvSpPr>
          <p:cNvPr id="6" name="Slide Number Placeholder 5"/>
          <p:cNvSpPr>
            <a:spLocks noGrp="1"/>
          </p:cNvSpPr>
          <p:nvPr>
            <p:ph type="sldNum" idx="12"/>
          </p:nvPr>
        </p:nvSpPr>
        <p:spPr>
          <a:xfrm>
            <a:off x="6553200" y="6243638"/>
            <a:ext cx="2114550" cy="438150"/>
          </a:xfrm>
        </p:spPr>
        <p:txBody>
          <a:bodyPr/>
          <a:lstStyle>
            <a:lvl1pPr>
              <a:defRPr/>
            </a:lvl1pPr>
          </a:lstStyle>
          <a:p>
            <a:fld id="{36C87E3B-23D5-4D15-9FE1-6A0641AABC9F}" type="slidenum">
              <a:rPr lang="en-US"/>
              <a:pPr/>
              <a:t>‹#›</a:t>
            </a:fld>
            <a:endParaRPr lang="en-US"/>
          </a:p>
        </p:txBody>
      </p:sp>
    </p:spTree>
    <p:extLst>
      <p:ext uri="{BB962C8B-B14F-4D97-AF65-F5344CB8AC3E}">
        <p14:creationId xmlns:p14="http://schemas.microsoft.com/office/powerpoint/2010/main" val="2782601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10550" cy="1120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29075" cy="4511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600200"/>
            <a:ext cx="4029075" cy="4511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7200" y="6243638"/>
            <a:ext cx="2114550" cy="438150"/>
          </a:xfrm>
        </p:spPr>
        <p:txBody>
          <a:bodyPr/>
          <a:lstStyle>
            <a:lvl1pPr>
              <a:defRPr/>
            </a:lvl1pPr>
          </a:lstStyle>
          <a:p>
            <a:endParaRPr lang="en-US"/>
          </a:p>
        </p:txBody>
      </p:sp>
      <p:sp>
        <p:nvSpPr>
          <p:cNvPr id="6" name="Footer Placeholder 5"/>
          <p:cNvSpPr>
            <a:spLocks noGrp="1"/>
          </p:cNvSpPr>
          <p:nvPr>
            <p:ph type="ftr" idx="11"/>
          </p:nvPr>
        </p:nvSpPr>
        <p:spPr>
          <a:xfrm>
            <a:off x="3124200" y="6248400"/>
            <a:ext cx="2876550" cy="438150"/>
          </a:xfrm>
        </p:spPr>
        <p:txBody>
          <a:bodyPr/>
          <a:lstStyle>
            <a:lvl1pPr>
              <a:defRPr/>
            </a:lvl1pPr>
          </a:lstStyle>
          <a:p>
            <a:endParaRPr lang="en-US"/>
          </a:p>
        </p:txBody>
      </p:sp>
      <p:sp>
        <p:nvSpPr>
          <p:cNvPr id="7" name="Slide Number Placeholder 6"/>
          <p:cNvSpPr>
            <a:spLocks noGrp="1"/>
          </p:cNvSpPr>
          <p:nvPr>
            <p:ph type="sldNum" idx="12"/>
          </p:nvPr>
        </p:nvSpPr>
        <p:spPr>
          <a:xfrm>
            <a:off x="6553200" y="6243638"/>
            <a:ext cx="2114550" cy="438150"/>
          </a:xfrm>
        </p:spPr>
        <p:txBody>
          <a:bodyPr/>
          <a:lstStyle>
            <a:lvl1pPr>
              <a:defRPr/>
            </a:lvl1pPr>
          </a:lstStyle>
          <a:p>
            <a:fld id="{52F88208-FB03-4C65-BA70-8F3DA4255EE9}" type="slidenum">
              <a:rPr lang="en-US"/>
              <a:pPr/>
              <a:t>‹#›</a:t>
            </a:fld>
            <a:endParaRPr lang="en-US"/>
          </a:p>
        </p:txBody>
      </p:sp>
    </p:spTree>
    <p:extLst>
      <p:ext uri="{BB962C8B-B14F-4D97-AF65-F5344CB8AC3E}">
        <p14:creationId xmlns:p14="http://schemas.microsoft.com/office/powerpoint/2010/main" val="3580835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10550" cy="1120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10550" cy="217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2238"/>
            <a:ext cx="8210550" cy="2179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7200" y="6243638"/>
            <a:ext cx="2114550" cy="438150"/>
          </a:xfrm>
        </p:spPr>
        <p:txBody>
          <a:bodyPr/>
          <a:lstStyle>
            <a:lvl1pPr>
              <a:defRPr/>
            </a:lvl1pPr>
          </a:lstStyle>
          <a:p>
            <a:endParaRPr lang="en-US"/>
          </a:p>
        </p:txBody>
      </p:sp>
      <p:sp>
        <p:nvSpPr>
          <p:cNvPr id="6" name="Footer Placeholder 5"/>
          <p:cNvSpPr>
            <a:spLocks noGrp="1"/>
          </p:cNvSpPr>
          <p:nvPr>
            <p:ph type="ftr" idx="11"/>
          </p:nvPr>
        </p:nvSpPr>
        <p:spPr>
          <a:xfrm>
            <a:off x="3124200" y="6248400"/>
            <a:ext cx="2876550" cy="438150"/>
          </a:xfrm>
        </p:spPr>
        <p:txBody>
          <a:bodyPr/>
          <a:lstStyle>
            <a:lvl1pPr>
              <a:defRPr/>
            </a:lvl1pPr>
          </a:lstStyle>
          <a:p>
            <a:endParaRPr lang="en-US"/>
          </a:p>
        </p:txBody>
      </p:sp>
      <p:sp>
        <p:nvSpPr>
          <p:cNvPr id="7" name="Slide Number Placeholder 6"/>
          <p:cNvSpPr>
            <a:spLocks noGrp="1"/>
          </p:cNvSpPr>
          <p:nvPr>
            <p:ph type="sldNum" idx="12"/>
          </p:nvPr>
        </p:nvSpPr>
        <p:spPr>
          <a:xfrm>
            <a:off x="6553200" y="6243638"/>
            <a:ext cx="2114550" cy="438150"/>
          </a:xfrm>
        </p:spPr>
        <p:txBody>
          <a:bodyPr/>
          <a:lstStyle>
            <a:lvl1pPr>
              <a:defRPr/>
            </a:lvl1pPr>
          </a:lstStyle>
          <a:p>
            <a:fld id="{14D31A94-F3A6-4D25-B197-BCDC5CE719DC}" type="slidenum">
              <a:rPr lang="en-US"/>
              <a:pPr/>
              <a:t>‹#›</a:t>
            </a:fld>
            <a:endParaRPr lang="en-US"/>
          </a:p>
        </p:txBody>
      </p:sp>
    </p:spTree>
    <p:extLst>
      <p:ext uri="{BB962C8B-B14F-4D97-AF65-F5344CB8AC3E}">
        <p14:creationId xmlns:p14="http://schemas.microsoft.com/office/powerpoint/2010/main" val="412353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0A7CF2-8A07-49A3-BF27-2F0BD5C2A1DB}"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270496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0A7CF2-8A07-49A3-BF27-2F0BD5C2A1DB}"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60238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0A7CF2-8A07-49A3-BF27-2F0BD5C2A1DB}"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405424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0A7CF2-8A07-49A3-BF27-2F0BD5C2A1DB}"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344016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A7CF2-8A07-49A3-BF27-2F0BD5C2A1DB}"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197855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0A7CF2-8A07-49A3-BF27-2F0BD5C2A1DB}"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305654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0A7CF2-8A07-49A3-BF27-2F0BD5C2A1DB}"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68363-F8DA-44BE-B848-4A015E88B73F}" type="slidenum">
              <a:rPr lang="en-US" smtClean="0"/>
              <a:t>‹#›</a:t>
            </a:fld>
            <a:endParaRPr lang="en-US"/>
          </a:p>
        </p:txBody>
      </p:sp>
    </p:spTree>
    <p:extLst>
      <p:ext uri="{BB962C8B-B14F-4D97-AF65-F5344CB8AC3E}">
        <p14:creationId xmlns:p14="http://schemas.microsoft.com/office/powerpoint/2010/main" val="130645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A7CF2-8A07-49A3-BF27-2F0BD5C2A1DB}" type="datetimeFigureOut">
              <a:rPr lang="en-US" smtClean="0"/>
              <a:t>11/28/2012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68363-F8DA-44BE-B848-4A015E88B73F}" type="slidenum">
              <a:rPr lang="en-US" smtClean="0"/>
              <a:t>‹#›</a:t>
            </a:fld>
            <a:endParaRPr lang="en-US"/>
          </a:p>
        </p:txBody>
      </p:sp>
    </p:spTree>
    <p:extLst>
      <p:ext uri="{BB962C8B-B14F-4D97-AF65-F5344CB8AC3E}">
        <p14:creationId xmlns:p14="http://schemas.microsoft.com/office/powerpoint/2010/main" val="318986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274F"/>
            </a:gs>
            <a:gs pos="100000">
              <a:srgbClr val="0066CC"/>
            </a:gs>
          </a:gsLst>
          <a:lin ang="5400000" scaled="1"/>
        </a:gra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1588" y="0"/>
            <a:ext cx="9137650" cy="6840538"/>
            <a:chOff x="1" y="0"/>
            <a:chExt cx="5756" cy="4309"/>
          </a:xfrm>
        </p:grpSpPr>
        <p:sp>
          <p:nvSpPr>
            <p:cNvPr id="1026" name="Freeform 2"/>
            <p:cNvSpPr>
              <a:spLocks noChangeArrowheads="1"/>
            </p:cNvSpPr>
            <p:nvPr/>
          </p:nvSpPr>
          <p:spPr bwMode="auto">
            <a:xfrm>
              <a:off x="5044" y="2625"/>
              <a:ext cx="713" cy="1683"/>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rgbClr val="002347"/>
                </a:gs>
                <a:gs pos="100000">
                  <a:srgbClr val="003B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27" name="Freeform 3"/>
            <p:cNvSpPr>
              <a:spLocks noChangeArrowheads="1"/>
            </p:cNvSpPr>
            <p:nvPr/>
          </p:nvSpPr>
          <p:spPr bwMode="auto">
            <a:xfrm>
              <a:off x="5385" y="3793"/>
              <a:ext cx="372" cy="516"/>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rgbClr val="002347"/>
                </a:gs>
                <a:gs pos="100000">
                  <a:srgbClr val="003B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28" name="Freeform 4"/>
            <p:cNvSpPr>
              <a:spLocks noChangeArrowheads="1"/>
            </p:cNvSpPr>
            <p:nvPr/>
          </p:nvSpPr>
          <p:spPr bwMode="auto">
            <a:xfrm>
              <a:off x="5679" y="4213"/>
              <a:ext cx="78" cy="96"/>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rgbClr val="002347"/>
                </a:gs>
                <a:gs pos="100000">
                  <a:srgbClr val="003B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nvGrpSpPr>
            <p:cNvPr id="1029" name="Group 5"/>
            <p:cNvGrpSpPr>
              <a:grpSpLocks/>
            </p:cNvGrpSpPr>
            <p:nvPr/>
          </p:nvGrpSpPr>
          <p:grpSpPr bwMode="auto">
            <a:xfrm>
              <a:off x="288" y="0"/>
              <a:ext cx="5090" cy="4308"/>
              <a:chOff x="288" y="0"/>
              <a:chExt cx="5090" cy="4308"/>
            </a:xfrm>
          </p:grpSpPr>
          <p:sp>
            <p:nvSpPr>
              <p:cNvPr id="1030" name="Freeform 6"/>
              <p:cNvSpPr>
                <a:spLocks noChangeArrowheads="1"/>
              </p:cNvSpPr>
              <p:nvPr/>
            </p:nvSpPr>
            <p:spPr bwMode="auto">
              <a:xfrm>
                <a:off x="2788" y="0"/>
                <a:ext cx="66" cy="4308"/>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1" name="Freeform 7"/>
              <p:cNvSpPr>
                <a:spLocks noChangeArrowheads="1"/>
              </p:cNvSpPr>
              <p:nvPr/>
            </p:nvSpPr>
            <p:spPr bwMode="auto">
              <a:xfrm>
                <a:off x="3087" y="0"/>
                <a:ext cx="168" cy="4308"/>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2" name="Freeform 8"/>
              <p:cNvSpPr>
                <a:spLocks noChangeArrowheads="1"/>
              </p:cNvSpPr>
              <p:nvPr/>
            </p:nvSpPr>
            <p:spPr bwMode="auto">
              <a:xfrm>
                <a:off x="3356" y="0"/>
                <a:ext cx="331" cy="4308"/>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3" name="Freeform 9"/>
              <p:cNvSpPr>
                <a:spLocks noChangeArrowheads="1"/>
              </p:cNvSpPr>
              <p:nvPr/>
            </p:nvSpPr>
            <p:spPr bwMode="auto">
              <a:xfrm>
                <a:off x="3674" y="0"/>
                <a:ext cx="421" cy="4308"/>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4" name="Freeform 10"/>
              <p:cNvSpPr>
                <a:spLocks noChangeArrowheads="1"/>
              </p:cNvSpPr>
              <p:nvPr/>
            </p:nvSpPr>
            <p:spPr bwMode="auto">
              <a:xfrm>
                <a:off x="3944" y="0"/>
                <a:ext cx="551" cy="4308"/>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5" name="Freeform 11"/>
              <p:cNvSpPr>
                <a:spLocks noChangeArrowheads="1"/>
              </p:cNvSpPr>
              <p:nvPr/>
            </p:nvSpPr>
            <p:spPr bwMode="auto">
              <a:xfrm>
                <a:off x="4244" y="0"/>
                <a:ext cx="683" cy="4308"/>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6" name="Freeform 12"/>
              <p:cNvSpPr>
                <a:spLocks noChangeArrowheads="1"/>
              </p:cNvSpPr>
              <p:nvPr/>
            </p:nvSpPr>
            <p:spPr bwMode="auto">
              <a:xfrm>
                <a:off x="4520" y="0"/>
                <a:ext cx="858" cy="4308"/>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7" name="Freeform 13"/>
              <p:cNvSpPr>
                <a:spLocks noChangeArrowheads="1"/>
              </p:cNvSpPr>
              <p:nvPr/>
            </p:nvSpPr>
            <p:spPr bwMode="auto">
              <a:xfrm>
                <a:off x="2398" y="0"/>
                <a:ext cx="144" cy="4308"/>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8" name="Freeform 14"/>
              <p:cNvSpPr>
                <a:spLocks noChangeArrowheads="1"/>
              </p:cNvSpPr>
              <p:nvPr/>
            </p:nvSpPr>
            <p:spPr bwMode="auto">
              <a:xfrm>
                <a:off x="1966" y="0"/>
                <a:ext cx="294" cy="4308"/>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39" name="Freeform 15"/>
              <p:cNvSpPr>
                <a:spLocks noChangeArrowheads="1"/>
              </p:cNvSpPr>
              <p:nvPr/>
            </p:nvSpPr>
            <p:spPr bwMode="auto">
              <a:xfrm>
                <a:off x="1565" y="0"/>
                <a:ext cx="419" cy="4308"/>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0" name="Freeform 16"/>
              <p:cNvSpPr>
                <a:spLocks noChangeArrowheads="1"/>
              </p:cNvSpPr>
              <p:nvPr/>
            </p:nvSpPr>
            <p:spPr bwMode="auto">
              <a:xfrm>
                <a:off x="1127" y="0"/>
                <a:ext cx="569" cy="4308"/>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1" name="Freeform 17"/>
              <p:cNvSpPr>
                <a:spLocks noChangeArrowheads="1"/>
              </p:cNvSpPr>
              <p:nvPr/>
            </p:nvSpPr>
            <p:spPr bwMode="auto">
              <a:xfrm>
                <a:off x="702" y="0"/>
                <a:ext cx="731" cy="4308"/>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2" name="Freeform 18"/>
              <p:cNvSpPr>
                <a:spLocks noChangeArrowheads="1"/>
              </p:cNvSpPr>
              <p:nvPr/>
            </p:nvSpPr>
            <p:spPr bwMode="auto">
              <a:xfrm>
                <a:off x="288" y="0"/>
                <a:ext cx="834" cy="4308"/>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rgbClr val="004387"/>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sp>
          <p:nvSpPr>
            <p:cNvPr id="1043" name="Freeform 19"/>
            <p:cNvSpPr>
              <a:spLocks noChangeArrowheads="1"/>
            </p:cNvSpPr>
            <p:nvPr/>
          </p:nvSpPr>
          <p:spPr bwMode="auto">
            <a:xfrm>
              <a:off x="6" y="2900"/>
              <a:ext cx="600" cy="1408"/>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rgbClr val="002347"/>
                </a:gs>
                <a:gs pos="100000">
                  <a:srgbClr val="003B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4" name="Freeform 20"/>
            <p:cNvSpPr>
              <a:spLocks noChangeArrowheads="1"/>
            </p:cNvSpPr>
            <p:nvPr/>
          </p:nvSpPr>
          <p:spPr bwMode="auto">
            <a:xfrm>
              <a:off x="6" y="3889"/>
              <a:ext cx="222" cy="420"/>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rgbClr val="002347"/>
                </a:gs>
                <a:gs pos="100000">
                  <a:srgbClr val="003B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5" name="Freeform 21"/>
            <p:cNvSpPr>
              <a:spLocks noChangeArrowheads="1"/>
            </p:cNvSpPr>
            <p:nvPr/>
          </p:nvSpPr>
          <p:spPr bwMode="auto">
            <a:xfrm>
              <a:off x="4775" y="0"/>
              <a:ext cx="978" cy="1780"/>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rgbClr val="005FBF"/>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6" name="Freeform 22"/>
            <p:cNvSpPr>
              <a:spLocks noChangeArrowheads="1"/>
            </p:cNvSpPr>
            <p:nvPr/>
          </p:nvSpPr>
          <p:spPr bwMode="auto">
            <a:xfrm>
              <a:off x="5040" y="0"/>
              <a:ext cx="713" cy="839"/>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rgbClr val="0066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7" name="Freeform 23"/>
            <p:cNvSpPr>
              <a:spLocks noChangeArrowheads="1"/>
            </p:cNvSpPr>
            <p:nvPr/>
          </p:nvSpPr>
          <p:spPr bwMode="auto">
            <a:xfrm>
              <a:off x="5351" y="0"/>
              <a:ext cx="402" cy="408"/>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rgbClr val="0066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8" name="Freeform 24"/>
            <p:cNvSpPr>
              <a:spLocks noChangeArrowheads="1"/>
            </p:cNvSpPr>
            <p:nvPr/>
          </p:nvSpPr>
          <p:spPr bwMode="auto">
            <a:xfrm>
              <a:off x="6" y="0"/>
              <a:ext cx="852" cy="1402"/>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rgbClr val="005FBF"/>
                </a:gs>
                <a:gs pos="100000">
                  <a:srgbClr val="0066CC"/>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49" name="Freeform 25"/>
            <p:cNvSpPr>
              <a:spLocks noChangeArrowheads="1"/>
            </p:cNvSpPr>
            <p:nvPr/>
          </p:nvSpPr>
          <p:spPr bwMode="auto">
            <a:xfrm>
              <a:off x="6" y="0"/>
              <a:ext cx="582" cy="593"/>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rgbClr val="0066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50" name="Freeform 26"/>
            <p:cNvSpPr>
              <a:spLocks noChangeArrowheads="1"/>
            </p:cNvSpPr>
            <p:nvPr/>
          </p:nvSpPr>
          <p:spPr bwMode="auto">
            <a:xfrm>
              <a:off x="6" y="0"/>
              <a:ext cx="264" cy="246"/>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rgbClr val="0066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51" name="Line 27"/>
            <p:cNvSpPr>
              <a:spLocks noChangeShapeType="1"/>
            </p:cNvSpPr>
            <p:nvPr/>
          </p:nvSpPr>
          <p:spPr bwMode="auto">
            <a:xfrm>
              <a:off x="1" y="2748"/>
              <a:ext cx="5751" cy="0"/>
            </a:xfrm>
            <a:prstGeom prst="line">
              <a:avLst/>
            </a:prstGeom>
            <a:noFill/>
            <a:ln w="15840">
              <a:solidFill>
                <a:srgbClr val="00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52" name="Line 28"/>
            <p:cNvSpPr>
              <a:spLocks noChangeShapeType="1"/>
            </p:cNvSpPr>
            <p:nvPr/>
          </p:nvSpPr>
          <p:spPr bwMode="auto">
            <a:xfrm>
              <a:off x="1" y="2355"/>
              <a:ext cx="5751" cy="0"/>
            </a:xfrm>
            <a:prstGeom prst="line">
              <a:avLst/>
            </a:prstGeom>
            <a:noFill/>
            <a:ln w="15840">
              <a:solidFill>
                <a:srgbClr val="00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53" name="Line 29"/>
            <p:cNvSpPr>
              <a:spLocks noChangeShapeType="1"/>
            </p:cNvSpPr>
            <p:nvPr/>
          </p:nvSpPr>
          <p:spPr bwMode="auto">
            <a:xfrm>
              <a:off x="1" y="3141"/>
              <a:ext cx="5751" cy="0"/>
            </a:xfrm>
            <a:prstGeom prst="line">
              <a:avLst/>
            </a:prstGeom>
            <a:noFill/>
            <a:ln w="15840">
              <a:solidFill>
                <a:srgbClr val="003B7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nvGrpSpPr>
            <p:cNvPr id="1054" name="Group 30"/>
            <p:cNvGrpSpPr>
              <a:grpSpLocks/>
            </p:cNvGrpSpPr>
            <p:nvPr/>
          </p:nvGrpSpPr>
          <p:grpSpPr bwMode="auto">
            <a:xfrm>
              <a:off x="1" y="392"/>
              <a:ext cx="5750" cy="1564"/>
              <a:chOff x="1" y="392"/>
              <a:chExt cx="5750" cy="1564"/>
            </a:xfrm>
          </p:grpSpPr>
          <p:sp>
            <p:nvSpPr>
              <p:cNvPr id="1055" name="Line 31"/>
              <p:cNvSpPr>
                <a:spLocks noChangeShapeType="1"/>
              </p:cNvSpPr>
              <p:nvPr/>
            </p:nvSpPr>
            <p:spPr bwMode="auto">
              <a:xfrm>
                <a:off x="1" y="783"/>
                <a:ext cx="5750" cy="0"/>
              </a:xfrm>
              <a:prstGeom prst="line">
                <a:avLst/>
              </a:prstGeom>
              <a:noFill/>
              <a:ln w="15840">
                <a:solidFill>
                  <a:srgbClr val="00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56" name="Line 32"/>
              <p:cNvSpPr>
                <a:spLocks noChangeShapeType="1"/>
              </p:cNvSpPr>
              <p:nvPr/>
            </p:nvSpPr>
            <p:spPr bwMode="auto">
              <a:xfrm>
                <a:off x="1" y="1957"/>
                <a:ext cx="5750" cy="0"/>
              </a:xfrm>
              <a:prstGeom prst="line">
                <a:avLst/>
              </a:prstGeom>
              <a:noFill/>
              <a:ln w="15840">
                <a:solidFill>
                  <a:srgbClr val="00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57" name="Line 33"/>
              <p:cNvSpPr>
                <a:spLocks noChangeShapeType="1"/>
              </p:cNvSpPr>
              <p:nvPr/>
            </p:nvSpPr>
            <p:spPr bwMode="auto">
              <a:xfrm>
                <a:off x="1" y="1564"/>
                <a:ext cx="5750" cy="0"/>
              </a:xfrm>
              <a:prstGeom prst="line">
                <a:avLst/>
              </a:prstGeom>
              <a:noFill/>
              <a:ln w="15840">
                <a:solidFill>
                  <a:srgbClr val="00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58" name="Line 34"/>
              <p:cNvSpPr>
                <a:spLocks noChangeShapeType="1"/>
              </p:cNvSpPr>
              <p:nvPr/>
            </p:nvSpPr>
            <p:spPr bwMode="auto">
              <a:xfrm>
                <a:off x="1" y="1174"/>
                <a:ext cx="5750" cy="0"/>
              </a:xfrm>
              <a:prstGeom prst="line">
                <a:avLst/>
              </a:prstGeom>
              <a:noFill/>
              <a:ln w="15840">
                <a:solidFill>
                  <a:srgbClr val="00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59" name="Line 35"/>
              <p:cNvSpPr>
                <a:spLocks noChangeShapeType="1"/>
              </p:cNvSpPr>
              <p:nvPr/>
            </p:nvSpPr>
            <p:spPr bwMode="auto">
              <a:xfrm>
                <a:off x="1" y="392"/>
                <a:ext cx="5750" cy="0"/>
              </a:xfrm>
              <a:prstGeom prst="line">
                <a:avLst/>
              </a:prstGeom>
              <a:noFill/>
              <a:ln w="15840">
                <a:solidFill>
                  <a:srgbClr val="00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sp>
          <p:nvSpPr>
            <p:cNvPr id="1060" name="Line 36"/>
            <p:cNvSpPr>
              <a:spLocks noChangeShapeType="1"/>
            </p:cNvSpPr>
            <p:nvPr/>
          </p:nvSpPr>
          <p:spPr bwMode="auto">
            <a:xfrm>
              <a:off x="1" y="3927"/>
              <a:ext cx="5751" cy="0"/>
            </a:xfrm>
            <a:prstGeom prst="line">
              <a:avLst/>
            </a:prstGeom>
            <a:noFill/>
            <a:ln w="15840">
              <a:solidFill>
                <a:srgbClr val="003B7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1061" name="Line 37"/>
            <p:cNvSpPr>
              <a:spLocks noChangeShapeType="1"/>
            </p:cNvSpPr>
            <p:nvPr/>
          </p:nvSpPr>
          <p:spPr bwMode="auto">
            <a:xfrm>
              <a:off x="1" y="3534"/>
              <a:ext cx="5751" cy="0"/>
            </a:xfrm>
            <a:prstGeom prst="line">
              <a:avLst/>
            </a:prstGeom>
            <a:noFill/>
            <a:ln w="15840">
              <a:solidFill>
                <a:srgbClr val="003B7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sp>
        <p:nvSpPr>
          <p:cNvPr id="1062" name="Rectangle 38"/>
          <p:cNvSpPr>
            <a:spLocks noGrp="1" noChangeArrowheads="1"/>
          </p:cNvSpPr>
          <p:nvPr>
            <p:ph type="title"/>
          </p:nvPr>
        </p:nvSpPr>
        <p:spPr bwMode="auto">
          <a:xfrm>
            <a:off x="457200" y="277813"/>
            <a:ext cx="821055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1" compatLnSpc="1">
            <a:prstTxWarp prst="textNoShape">
              <a:avLst/>
            </a:prstTxWarp>
          </a:bodyPr>
          <a:lstStyle/>
          <a:p>
            <a:pPr lvl="0"/>
            <a:r>
              <a:rPr lang="en-GB" smtClean="0"/>
              <a:t>Click to edit the title text format</a:t>
            </a:r>
          </a:p>
        </p:txBody>
      </p:sp>
      <p:sp>
        <p:nvSpPr>
          <p:cNvPr id="1063" name="Rectangle 39"/>
          <p:cNvSpPr>
            <a:spLocks noGrp="1" noChangeArrowheads="1"/>
          </p:cNvSpPr>
          <p:nvPr>
            <p:ph type="dt"/>
          </p:nvPr>
        </p:nvSpPr>
        <p:spPr bwMode="auto">
          <a:xfrm>
            <a:off x="457200" y="6243638"/>
            <a:ext cx="21145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defTabSz="457200" fontAlgn="base">
              <a:spcBef>
                <a:spcPct val="0"/>
              </a:spcBef>
              <a:spcAft>
                <a:spcPct val="0"/>
              </a:spcAft>
              <a:buSzPct val="100000"/>
            </a:pPr>
            <a:endParaRPr lang="en-US">
              <a:latin typeface="Arial" charset="0"/>
            </a:endParaRPr>
          </a:p>
        </p:txBody>
      </p:sp>
      <p:sp>
        <p:nvSpPr>
          <p:cNvPr id="1064" name="Rectangle 40"/>
          <p:cNvSpPr>
            <a:spLocks noGrp="1" noChangeArrowheads="1"/>
          </p:cNvSpPr>
          <p:nvPr>
            <p:ph type="ftr"/>
          </p:nvPr>
        </p:nvSpPr>
        <p:spPr bwMode="auto">
          <a:xfrm>
            <a:off x="3124200" y="6248400"/>
            <a:ext cx="28765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defTabSz="457200" fontAlgn="base">
              <a:spcBef>
                <a:spcPct val="0"/>
              </a:spcBef>
              <a:spcAft>
                <a:spcPct val="0"/>
              </a:spcAft>
              <a:buSzPct val="100000"/>
            </a:pPr>
            <a:endParaRPr lang="en-US">
              <a:latin typeface="Arial" charset="0"/>
            </a:endParaRPr>
          </a:p>
        </p:txBody>
      </p:sp>
      <p:sp>
        <p:nvSpPr>
          <p:cNvPr id="1065" name="Rectangle 41"/>
          <p:cNvSpPr>
            <a:spLocks noGrp="1" noChangeArrowheads="1"/>
          </p:cNvSpPr>
          <p:nvPr>
            <p:ph type="sldNum"/>
          </p:nvPr>
        </p:nvSpPr>
        <p:spPr bwMode="auto">
          <a:xfrm>
            <a:off x="6553200" y="6243638"/>
            <a:ext cx="21145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defTabSz="457200" fontAlgn="base">
              <a:spcBef>
                <a:spcPct val="0"/>
              </a:spcBef>
              <a:spcAft>
                <a:spcPct val="0"/>
              </a:spcAft>
              <a:buSzPct val="100000"/>
            </a:pPr>
            <a:fld id="{84470FA9-8DEF-4631-A3B2-A7C29DC27881}" type="slidenum">
              <a:rPr lang="en-US">
                <a:latin typeface="Arial" charset="0"/>
              </a:rPr>
              <a:pPr defTabSz="457200" fontAlgn="base">
                <a:spcBef>
                  <a:spcPct val="0"/>
                </a:spcBef>
                <a:spcAft>
                  <a:spcPct val="0"/>
                </a:spcAft>
                <a:buSzPct val="100000"/>
              </a:pPr>
              <a:t>‹#›</a:t>
            </a:fld>
            <a:endParaRPr lang="en-US">
              <a:latin typeface="Arial" charset="0"/>
            </a:endParaRPr>
          </a:p>
        </p:txBody>
      </p:sp>
      <p:sp>
        <p:nvSpPr>
          <p:cNvPr id="1066" name="Rectangle 42"/>
          <p:cNvSpPr>
            <a:spLocks noGrp="1" noChangeArrowheads="1"/>
          </p:cNvSpPr>
          <p:nvPr>
            <p:ph type="body" idx="1"/>
          </p:nvPr>
        </p:nvSpPr>
        <p:spPr bwMode="auto">
          <a:xfrm>
            <a:off x="457200" y="1600200"/>
            <a:ext cx="8210550" cy="451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67" name="Line 43"/>
          <p:cNvSpPr>
            <a:spLocks noChangeShapeType="1"/>
          </p:cNvSpPr>
          <p:nvPr/>
        </p:nvSpPr>
        <p:spPr bwMode="auto">
          <a:xfrm>
            <a:off x="381000" y="1371600"/>
            <a:ext cx="8382000" cy="1588"/>
          </a:xfrm>
          <a:prstGeom prst="line">
            <a:avLst/>
          </a:prstGeom>
          <a:noFill/>
          <a:ln w="5724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pic>
        <p:nvPicPr>
          <p:cNvPr id="1068" name="Picture 4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77200" y="5943600"/>
            <a:ext cx="679450" cy="68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9757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mj-lt"/>
          <a:ea typeface="+mj-ea"/>
          <a:cs typeface="+mj-cs"/>
        </a:defRPr>
      </a:lvl1pPr>
      <a:lvl2pPr marL="742950" indent="-285750"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Arial" charset="0"/>
          <a:ea typeface="Lucida Sans Unicode" charset="0"/>
          <a:cs typeface="Lucida Sans Unicode" charset="0"/>
        </a:defRPr>
      </a:lvl2pPr>
      <a:lvl3pPr marL="1143000" indent="-228600"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Arial" charset="0"/>
          <a:ea typeface="Lucida Sans Unicode" charset="0"/>
          <a:cs typeface="Lucida Sans Unicode" charset="0"/>
        </a:defRPr>
      </a:lvl3pPr>
      <a:lvl4pPr marL="1600200" indent="-228600"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Arial" charset="0"/>
          <a:ea typeface="Lucida Sans Unicode" charset="0"/>
          <a:cs typeface="Lucida Sans Unicode" charset="0"/>
        </a:defRPr>
      </a:lvl4pPr>
      <a:lvl5pPr marL="2057400" indent="-228600"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Arial" charset="0"/>
          <a:ea typeface="Lucida Sans Unicode" charset="0"/>
          <a:cs typeface="Lucida Sans Unicode" charset="0"/>
        </a:defRPr>
      </a:lvl5pPr>
      <a:lvl6pPr marL="2514600" indent="-228600"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Arial" charset="0"/>
          <a:ea typeface="Lucida Sans Unicode" charset="0"/>
          <a:cs typeface="Lucida Sans Unicode" charset="0"/>
        </a:defRPr>
      </a:lvl6pPr>
      <a:lvl7pPr marL="2971800" indent="-228600"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Arial" charset="0"/>
          <a:ea typeface="Lucida Sans Unicode" charset="0"/>
          <a:cs typeface="Lucida Sans Unicode" charset="0"/>
        </a:defRPr>
      </a:lvl7pPr>
      <a:lvl8pPr marL="3429000" indent="-228600"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Arial" charset="0"/>
          <a:ea typeface="Lucida Sans Unicode" charset="0"/>
          <a:cs typeface="Lucida Sans Unicode" charset="0"/>
        </a:defRPr>
      </a:lvl8pPr>
      <a:lvl9pPr marL="3886200" indent="-228600" algn="ctr" defTabSz="457200" rtl="0" fontAlgn="base">
        <a:spcBef>
          <a:spcPct val="0"/>
        </a:spcBef>
        <a:spcAft>
          <a:spcPct val="0"/>
        </a:spcAft>
        <a:buClr>
          <a:srgbClr val="000000"/>
        </a:buClr>
        <a:buSzPct val="100000"/>
        <a:buFont typeface="Times New Roman" pitchFamily="18" charset="0"/>
        <a:defRPr sz="4400">
          <a:solidFill>
            <a:srgbClr val="CCECFF"/>
          </a:solidFill>
          <a:effectLst>
            <a:outerShdw blurRad="38100" dist="38100" dir="2700000" algn="tl">
              <a:srgbClr val="000000"/>
            </a:outerShdw>
          </a:effectLst>
          <a:latin typeface="Arial" charset="0"/>
          <a:ea typeface="Lucida Sans Unicode" charset="0"/>
          <a:cs typeface="Lucida Sans Unicode" charset="0"/>
        </a:defRPr>
      </a:lvl9pPr>
    </p:titleStyle>
    <p:bodyStyle>
      <a:lvl1pPr marL="342900" indent="-342900" algn="l" defTabSz="457200" rtl="0" fontAlgn="base">
        <a:spcBef>
          <a:spcPts val="800"/>
        </a:spcBef>
        <a:spcAft>
          <a:spcPct val="0"/>
        </a:spcAft>
        <a:buClr>
          <a:srgbClr val="000000"/>
        </a:buClr>
        <a:buSzPct val="100000"/>
        <a:buFont typeface="Times New Roman" pitchFamily="18" charset="0"/>
        <a:defRPr sz="3200">
          <a:solidFill>
            <a:srgbClr val="FFFFFF"/>
          </a:solidFill>
          <a:effectLst>
            <a:outerShdw blurRad="38100" dist="38100" dir="2700000" algn="tl">
              <a:srgbClr val="000000"/>
            </a:outerShdw>
          </a:effectLst>
          <a:latin typeface="+mn-lt"/>
          <a:ea typeface="+mn-ea"/>
          <a:cs typeface="+mn-cs"/>
        </a:defRPr>
      </a:lvl1pPr>
      <a:lvl2pPr marL="742950" indent="-285750" algn="l" defTabSz="457200" rtl="0" fontAlgn="base">
        <a:spcBef>
          <a:spcPts val="700"/>
        </a:spcBef>
        <a:spcAft>
          <a:spcPct val="0"/>
        </a:spcAft>
        <a:buClr>
          <a:srgbClr val="000000"/>
        </a:buClr>
        <a:buSzPct val="100000"/>
        <a:buFont typeface="Times New Roman" pitchFamily="18" charset="0"/>
        <a:defRPr sz="2800">
          <a:solidFill>
            <a:srgbClr val="FFFFFF"/>
          </a:solidFill>
          <a:effectLst>
            <a:outerShdw blurRad="38100" dist="38100" dir="2700000" algn="tl">
              <a:srgbClr val="000000"/>
            </a:outerShdw>
          </a:effectLst>
          <a:latin typeface="+mn-lt"/>
          <a:ea typeface="+mn-ea"/>
          <a:cs typeface="+mn-cs"/>
        </a:defRPr>
      </a:lvl2pPr>
      <a:lvl3pPr marL="1143000" indent="-228600" algn="l" defTabSz="457200" rtl="0" fontAlgn="base">
        <a:spcBef>
          <a:spcPts val="600"/>
        </a:spcBef>
        <a:spcAft>
          <a:spcPct val="0"/>
        </a:spcAft>
        <a:buClr>
          <a:srgbClr val="000000"/>
        </a:buClr>
        <a:buSzPct val="100000"/>
        <a:buFont typeface="Times New Roman" pitchFamily="18" charset="0"/>
        <a:defRPr sz="2400">
          <a:solidFill>
            <a:srgbClr val="FFFFFF"/>
          </a:solidFill>
          <a:effectLst>
            <a:outerShdw blurRad="38100" dist="38100" dir="2700000" algn="tl">
              <a:srgbClr val="000000"/>
            </a:outerShdw>
          </a:effectLst>
          <a:latin typeface="+mn-lt"/>
          <a:ea typeface="+mn-ea"/>
          <a:cs typeface="+mn-cs"/>
        </a:defRPr>
      </a:lvl3pPr>
      <a:lvl4pPr marL="1600200" indent="-228600" algn="l" defTabSz="457200" rtl="0" fontAlgn="base">
        <a:spcBef>
          <a:spcPts val="500"/>
        </a:spcBef>
        <a:spcAft>
          <a:spcPct val="0"/>
        </a:spcAft>
        <a:buClr>
          <a:srgbClr val="000000"/>
        </a:buClr>
        <a:buSzPct val="100000"/>
        <a:buFont typeface="Times New Roman" pitchFamily="18" charset="0"/>
        <a:defRPr sz="2000">
          <a:solidFill>
            <a:srgbClr val="FFFFFF"/>
          </a:solidFill>
          <a:effectLst>
            <a:outerShdw blurRad="38100" dist="38100" dir="2700000" algn="tl">
              <a:srgbClr val="000000"/>
            </a:outerShdw>
          </a:effectLst>
          <a:latin typeface="+mn-lt"/>
          <a:ea typeface="+mn-ea"/>
          <a:cs typeface="+mn-cs"/>
        </a:defRPr>
      </a:lvl4pPr>
      <a:lvl5pPr marL="2057400" indent="-228600" algn="l" defTabSz="457200" rtl="0" fontAlgn="base">
        <a:spcBef>
          <a:spcPts val="500"/>
        </a:spcBef>
        <a:spcAft>
          <a:spcPct val="0"/>
        </a:spcAft>
        <a:buClr>
          <a:srgbClr val="000000"/>
        </a:buClr>
        <a:buSzPct val="100000"/>
        <a:buFont typeface="Times New Roman" pitchFamily="18" charset="0"/>
        <a:defRPr sz="2000">
          <a:solidFill>
            <a:srgbClr val="FFFFFF"/>
          </a:solidFill>
          <a:effectLst>
            <a:outerShdw blurRad="38100" dist="38100" dir="2700000" algn="tl">
              <a:srgbClr val="000000"/>
            </a:outerShdw>
          </a:effectLst>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FFFFFF"/>
          </a:solidFill>
          <a:effectLst>
            <a:outerShdw blurRad="38100" dist="38100" dir="2700000" algn="tl">
              <a:srgbClr val="000000"/>
            </a:outerShdw>
          </a:effectLst>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FFFFFF"/>
          </a:solidFill>
          <a:effectLst>
            <a:outerShdw blurRad="38100" dist="38100" dir="2700000" algn="tl">
              <a:srgbClr val="000000"/>
            </a:outerShdw>
          </a:effectLst>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FFFFFF"/>
          </a:solidFill>
          <a:effectLst>
            <a:outerShdw blurRad="38100" dist="38100" dir="2700000" algn="tl">
              <a:srgbClr val="000000"/>
            </a:outerShdw>
          </a:effectLst>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FFFFFF"/>
          </a:solidFill>
          <a:effectLst>
            <a:outerShdw blurRad="38100" dist="38100" dir="2700000" algn="tl">
              <a:srgbClr val="000000"/>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Jack.gunther.dc@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ncr-nims-officers.eventbrite.com/" TargetMode="External"/><Relationship Id="rId2" Type="http://schemas.openxmlformats.org/officeDocument/2006/relationships/hyperlink" Target="https://trainingtrack.hsema.dc.gov/Home.aspx" TargetMode="External"/><Relationship Id="rId1" Type="http://schemas.openxmlformats.org/officeDocument/2006/relationships/slideLayout" Target="../slideLayouts/slideLayout2.xml"/><Relationship Id="rId4" Type="http://schemas.openxmlformats.org/officeDocument/2006/relationships/hyperlink" Target="http://www.teex.org/index.c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Public Service Communications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Jack Gunther</a:t>
            </a:r>
          </a:p>
          <a:p>
            <a:r>
              <a:rPr lang="en-US" dirty="0" smtClean="0"/>
              <a:t>KB3KKY – Washington, DC ARES </a:t>
            </a:r>
            <a:r>
              <a:rPr lang="en-US" dirty="0" smtClean="0"/>
              <a:t>EC</a:t>
            </a:r>
            <a:endParaRPr lang="en-US" dirty="0"/>
          </a:p>
          <a:p>
            <a:r>
              <a:rPr lang="en-US" dirty="0" smtClean="0">
                <a:hlinkClick r:id="rId2"/>
              </a:rPr>
              <a:t>Jack.gunther.dc@gmail.com</a:t>
            </a:r>
            <a:endParaRPr lang="en-US" dirty="0" smtClean="0"/>
          </a:p>
          <a:p>
            <a:r>
              <a:rPr lang="en-US" dirty="0" smtClean="0"/>
              <a:t>202-489-8914 (mob)</a:t>
            </a:r>
            <a:endParaRPr lang="en-US" dirty="0"/>
          </a:p>
        </p:txBody>
      </p:sp>
      <p:pic>
        <p:nvPicPr>
          <p:cNvPr id="1026" name="Picture 2" descr="C:\Users\Jack\Documents\Radio &amp; EC\EC Reports\ares-cl-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114708"/>
            <a:ext cx="1744924" cy="167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06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Local ARES Nets</a:t>
            </a:r>
          </a:p>
          <a:p>
            <a:pPr lvl="1"/>
            <a:r>
              <a:rPr lang="en-US" dirty="0" err="1" smtClean="0"/>
              <a:t>NCACNet</a:t>
            </a:r>
            <a:r>
              <a:rPr lang="en-US" dirty="0" smtClean="0"/>
              <a:t> </a:t>
            </a:r>
            <a:r>
              <a:rPr lang="en-US" dirty="0" smtClean="0"/>
              <a:t>– Sundays 9pm 146.91 MHz</a:t>
            </a:r>
            <a:endParaRPr lang="en-US" dirty="0" smtClean="0"/>
          </a:p>
          <a:p>
            <a:pPr lvl="1"/>
            <a:r>
              <a:rPr lang="en-US" dirty="0" smtClean="0"/>
              <a:t>Arlington County Net – Tuesdays 7:30 </a:t>
            </a:r>
            <a:r>
              <a:rPr lang="en-US" dirty="0" smtClean="0"/>
              <a:t>pm 145.47 MHz</a:t>
            </a:r>
            <a:endParaRPr lang="en-US" dirty="0" smtClean="0"/>
          </a:p>
          <a:p>
            <a:pPr lvl="1"/>
            <a:r>
              <a:rPr lang="en-US" dirty="0" smtClean="0"/>
              <a:t>Fairfax County Net – Wednesdays </a:t>
            </a:r>
            <a:r>
              <a:rPr lang="en-US" dirty="0" smtClean="0"/>
              <a:t>8pm 146.79 MHz</a:t>
            </a:r>
            <a:endParaRPr lang="en-US" dirty="0" smtClean="0"/>
          </a:p>
          <a:p>
            <a:pPr lvl="1"/>
            <a:r>
              <a:rPr lang="en-US" dirty="0" smtClean="0"/>
              <a:t>QCWA – Sundays 9am</a:t>
            </a:r>
          </a:p>
          <a:p>
            <a:pPr lvl="1"/>
            <a:r>
              <a:rPr lang="en-US" dirty="0" smtClean="0"/>
              <a:t>Vienna </a:t>
            </a:r>
            <a:r>
              <a:rPr lang="en-US" dirty="0" smtClean="0"/>
              <a:t>Wireless – Mondays (?) 146.685 MHz</a:t>
            </a:r>
            <a:endParaRPr lang="en-US" dirty="0" smtClean="0"/>
          </a:p>
          <a:p>
            <a:pPr lvl="1"/>
            <a:r>
              <a:rPr lang="en-US" dirty="0" smtClean="0"/>
              <a:t>MVARC Tuesdays </a:t>
            </a:r>
            <a:r>
              <a:rPr lang="en-US" dirty="0" smtClean="0"/>
              <a:t>7pm 146.655 MHz</a:t>
            </a:r>
          </a:p>
          <a:p>
            <a:pPr lvl="1"/>
            <a:r>
              <a:rPr lang="en-US" dirty="0" smtClean="0"/>
              <a:t>Montgomery County – Thursdays 8:30 (?) 146.955 MHz</a:t>
            </a:r>
            <a:endParaRPr lang="en-US" dirty="0" smtClean="0"/>
          </a:p>
          <a:p>
            <a:r>
              <a:rPr lang="en-US" dirty="0" smtClean="0"/>
              <a:t>Local Traffic</a:t>
            </a:r>
          </a:p>
          <a:p>
            <a:pPr lvl="1"/>
            <a:r>
              <a:rPr lang="en-US" dirty="0" smtClean="0"/>
              <a:t>HF (80/40 m</a:t>
            </a:r>
            <a:r>
              <a:rPr lang="en-US" dirty="0" smtClean="0"/>
              <a:t>) 3820 kHz</a:t>
            </a:r>
            <a:endParaRPr lang="en-US" dirty="0" smtClean="0"/>
          </a:p>
          <a:p>
            <a:pPr lvl="1"/>
            <a:r>
              <a:rPr lang="en-US" dirty="0" smtClean="0"/>
              <a:t>Northern Virginia Traffic Net 7pm </a:t>
            </a:r>
            <a:r>
              <a:rPr lang="en-US" dirty="0" smtClean="0"/>
              <a:t>147.300 MHz</a:t>
            </a:r>
            <a:endParaRPr lang="en-US" dirty="0" smtClean="0"/>
          </a:p>
          <a:p>
            <a:pPr lvl="1"/>
            <a:endParaRPr lang="en-US" dirty="0"/>
          </a:p>
        </p:txBody>
      </p:sp>
    </p:spTree>
    <p:extLst>
      <p:ext uri="{BB962C8B-B14F-4D97-AF65-F5344CB8AC3E}">
        <p14:creationId xmlns:p14="http://schemas.microsoft.com/office/powerpoint/2010/main" val="3756079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Traffic System (NTS)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“RELAY” in American Radio Relay League (ARRL)</a:t>
            </a:r>
          </a:p>
          <a:p>
            <a:r>
              <a:rPr lang="en-US" dirty="0" smtClean="0"/>
              <a:t>Started in 1915 as the formal ARRL system to relay messages around the country</a:t>
            </a:r>
          </a:p>
          <a:p>
            <a:r>
              <a:rPr lang="en-US" dirty="0" smtClean="0"/>
              <a:t>Transmit &amp; Receive Modes: Voice, CW, Digital</a:t>
            </a:r>
          </a:p>
          <a:p>
            <a:r>
              <a:rPr lang="en-US" dirty="0" smtClean="0"/>
              <a:t>NTS and Amateur Radio Emergency Services (ARES)</a:t>
            </a:r>
          </a:p>
          <a:p>
            <a:r>
              <a:rPr lang="en-US" dirty="0" smtClean="0"/>
              <a:t>Requirements to join: Any level Ham license &amp; interest</a:t>
            </a:r>
          </a:p>
          <a:p>
            <a:r>
              <a:rPr lang="en-US" dirty="0" smtClean="0"/>
              <a:t>ARRL Field Organization Appointments: Official Relay Station (ORS), Digital Relay Station (DRS) &amp; Section Traffic Manager (STM).</a:t>
            </a:r>
          </a:p>
          <a:p>
            <a:endParaRPr lang="en-US" dirty="0"/>
          </a:p>
        </p:txBody>
      </p:sp>
    </p:spTree>
    <p:extLst>
      <p:ext uri="{BB962C8B-B14F-4D97-AF65-F5344CB8AC3E}">
        <p14:creationId xmlns:p14="http://schemas.microsoft.com/office/powerpoint/2010/main" val="2134217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74F"/>
            </a:gs>
            <a:gs pos="100000">
              <a:srgbClr val="0066CC"/>
            </a:gs>
          </a:gsLst>
          <a:lin ang="5400000" scaled="1"/>
        </a:gra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457200" y="277813"/>
            <a:ext cx="8229600" cy="1139825"/>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NTS Hierarchy and Modes</a:t>
            </a:r>
          </a:p>
        </p:txBody>
      </p:sp>
      <p:sp>
        <p:nvSpPr>
          <p:cNvPr id="8194" name="Rectangle 2"/>
          <p:cNvSpPr>
            <a:spLocks noGrp="1" noChangeArrowheads="1"/>
          </p:cNvSpPr>
          <p:nvPr>
            <p:ph type="body" idx="4294967295"/>
          </p:nvPr>
        </p:nvSpPr>
        <p:spPr>
          <a:xfrm>
            <a:off x="457200" y="1600200"/>
            <a:ext cx="8229600" cy="4530725"/>
          </a:xfrm>
          <a:ln/>
        </p:spPr>
        <p:txBody>
          <a:bodyPr/>
          <a:lstStyle/>
          <a:p>
            <a:pPr marL="323850" indent="-323850">
              <a:spcBef>
                <a:spcPts val="700"/>
              </a:spcBef>
              <a:buClr>
                <a:srgbClr val="FFFFCC"/>
              </a:buClr>
              <a:buSzPct val="60000"/>
              <a:buFont typeface="Wingdings" pitchFamily="2" charset="2"/>
              <a:buChar char=""/>
              <a:tabLst>
                <a:tab pos="323850" algn="l"/>
                <a:tab pos="436563" algn="l"/>
                <a:tab pos="893763" algn="l"/>
                <a:tab pos="1350963" algn="l"/>
                <a:tab pos="1808163" algn="l"/>
                <a:tab pos="2265363" algn="l"/>
                <a:tab pos="2722563" algn="l"/>
                <a:tab pos="3179763" algn="l"/>
                <a:tab pos="3636963" algn="l"/>
                <a:tab pos="4094163" algn="l"/>
                <a:tab pos="4551363" algn="l"/>
                <a:tab pos="5008563" algn="l"/>
                <a:tab pos="5465763" algn="l"/>
                <a:tab pos="5922963" algn="l"/>
                <a:tab pos="6380163" algn="l"/>
                <a:tab pos="6837363" algn="l"/>
                <a:tab pos="7294563" algn="l"/>
                <a:tab pos="7751763" algn="l"/>
                <a:tab pos="8208963" algn="l"/>
                <a:tab pos="8666163" algn="l"/>
                <a:tab pos="9123363" algn="l"/>
              </a:tabLst>
            </a:pPr>
            <a:r>
              <a:rPr lang="en-US" sz="2800"/>
              <a:t>US and Canada organized into Area, Region, and Local Nets</a:t>
            </a:r>
          </a:p>
          <a:p>
            <a:pPr marL="723900" lvl="1" indent="-266700">
              <a:spcBef>
                <a:spcPts val="600"/>
              </a:spcBef>
              <a:buClr>
                <a:srgbClr val="FFFFFF"/>
              </a:buClr>
              <a:buFont typeface="Verdana" pitchFamily="32" charset="0"/>
              <a:buChar char="•"/>
              <a:tabLst>
                <a:tab pos="323850" algn="l"/>
                <a:tab pos="436563" algn="l"/>
                <a:tab pos="893763" algn="l"/>
                <a:tab pos="1350963" algn="l"/>
                <a:tab pos="1808163" algn="l"/>
                <a:tab pos="2265363" algn="l"/>
                <a:tab pos="2722563" algn="l"/>
                <a:tab pos="3179763" algn="l"/>
                <a:tab pos="3636963" algn="l"/>
                <a:tab pos="4094163" algn="l"/>
                <a:tab pos="4551363" algn="l"/>
                <a:tab pos="5008563" algn="l"/>
                <a:tab pos="5465763" algn="l"/>
                <a:tab pos="5922963" algn="l"/>
                <a:tab pos="6380163" algn="l"/>
                <a:tab pos="6837363" algn="l"/>
                <a:tab pos="7294563" algn="l"/>
                <a:tab pos="7751763" algn="l"/>
                <a:tab pos="8208963" algn="l"/>
                <a:tab pos="8666163" algn="l"/>
                <a:tab pos="9123363" algn="l"/>
              </a:tabLst>
            </a:pPr>
            <a:r>
              <a:rPr lang="en-US" sz="2400"/>
              <a:t>3 Areas</a:t>
            </a:r>
          </a:p>
          <a:p>
            <a:pPr marL="723900" lvl="1" indent="-266700">
              <a:spcBef>
                <a:spcPts val="600"/>
              </a:spcBef>
              <a:buClr>
                <a:srgbClr val="FFFFFF"/>
              </a:buClr>
              <a:buFont typeface="Verdana" pitchFamily="32" charset="0"/>
              <a:buChar char="•"/>
              <a:tabLst>
                <a:tab pos="323850" algn="l"/>
                <a:tab pos="436563" algn="l"/>
                <a:tab pos="893763" algn="l"/>
                <a:tab pos="1350963" algn="l"/>
                <a:tab pos="1808163" algn="l"/>
                <a:tab pos="2265363" algn="l"/>
                <a:tab pos="2722563" algn="l"/>
                <a:tab pos="3179763" algn="l"/>
                <a:tab pos="3636963" algn="l"/>
                <a:tab pos="4094163" algn="l"/>
                <a:tab pos="4551363" algn="l"/>
                <a:tab pos="5008563" algn="l"/>
                <a:tab pos="5465763" algn="l"/>
                <a:tab pos="5922963" algn="l"/>
                <a:tab pos="6380163" algn="l"/>
                <a:tab pos="6837363" algn="l"/>
                <a:tab pos="7294563" algn="l"/>
                <a:tab pos="7751763" algn="l"/>
                <a:tab pos="8208963" algn="l"/>
                <a:tab pos="8666163" algn="l"/>
                <a:tab pos="9123363" algn="l"/>
              </a:tabLst>
            </a:pPr>
            <a:r>
              <a:rPr lang="en-US" sz="2400"/>
              <a:t>12 Regions</a:t>
            </a:r>
          </a:p>
          <a:p>
            <a:pPr marL="323850" indent="-323850">
              <a:spcBef>
                <a:spcPts val="700"/>
              </a:spcBef>
              <a:buClr>
                <a:srgbClr val="FFFFCC"/>
              </a:buClr>
              <a:buSzPct val="60000"/>
              <a:buFont typeface="Wingdings" pitchFamily="2" charset="2"/>
              <a:buChar char=""/>
              <a:tabLst>
                <a:tab pos="323850" algn="l"/>
                <a:tab pos="436563" algn="l"/>
                <a:tab pos="893763" algn="l"/>
                <a:tab pos="1350963" algn="l"/>
                <a:tab pos="1808163" algn="l"/>
                <a:tab pos="2265363" algn="l"/>
                <a:tab pos="2722563" algn="l"/>
                <a:tab pos="3179763" algn="l"/>
                <a:tab pos="3636963" algn="l"/>
                <a:tab pos="4094163" algn="l"/>
                <a:tab pos="4551363" algn="l"/>
                <a:tab pos="5008563" algn="l"/>
                <a:tab pos="5465763" algn="l"/>
                <a:tab pos="5922963" algn="l"/>
                <a:tab pos="6380163" algn="l"/>
                <a:tab pos="6837363" algn="l"/>
                <a:tab pos="7294563" algn="l"/>
                <a:tab pos="7751763" algn="l"/>
                <a:tab pos="8208963" algn="l"/>
                <a:tab pos="8666163" algn="l"/>
                <a:tab pos="9123363" algn="l"/>
              </a:tabLst>
            </a:pPr>
            <a:r>
              <a:rPr lang="en-US" sz="2800"/>
              <a:t>Traffic Flow:</a:t>
            </a:r>
          </a:p>
        </p:txBody>
      </p:sp>
      <p:grpSp>
        <p:nvGrpSpPr>
          <p:cNvPr id="8195" name="Group 3"/>
          <p:cNvGrpSpPr>
            <a:grpSpLocks/>
          </p:cNvGrpSpPr>
          <p:nvPr/>
        </p:nvGrpSpPr>
        <p:grpSpPr bwMode="auto">
          <a:xfrm>
            <a:off x="304800" y="4038600"/>
            <a:ext cx="7685088" cy="2598738"/>
            <a:chOff x="192" y="2544"/>
            <a:chExt cx="4841" cy="1637"/>
          </a:xfrm>
        </p:grpSpPr>
        <p:grpSp>
          <p:nvGrpSpPr>
            <p:cNvPr id="8196" name="Group 4"/>
            <p:cNvGrpSpPr>
              <a:grpSpLocks/>
            </p:cNvGrpSpPr>
            <p:nvPr/>
          </p:nvGrpSpPr>
          <p:grpSpPr bwMode="auto">
            <a:xfrm>
              <a:off x="192" y="3744"/>
              <a:ext cx="1145" cy="437"/>
              <a:chOff x="192" y="3744"/>
              <a:chExt cx="1145" cy="437"/>
            </a:xfrm>
          </p:grpSpPr>
          <p:sp>
            <p:nvSpPr>
              <p:cNvPr id="8197" name="Oval 5"/>
              <p:cNvSpPr>
                <a:spLocks noChangeArrowheads="1"/>
              </p:cNvSpPr>
              <p:nvPr/>
            </p:nvSpPr>
            <p:spPr bwMode="auto">
              <a:xfrm>
                <a:off x="192" y="3744"/>
                <a:ext cx="233" cy="9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198" name="Oval 6"/>
              <p:cNvSpPr>
                <a:spLocks noChangeArrowheads="1"/>
              </p:cNvSpPr>
              <p:nvPr/>
            </p:nvSpPr>
            <p:spPr bwMode="auto">
              <a:xfrm>
                <a:off x="527" y="3744"/>
                <a:ext cx="234" cy="9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199" name="Oval 7"/>
              <p:cNvSpPr>
                <a:spLocks noChangeArrowheads="1"/>
              </p:cNvSpPr>
              <p:nvPr/>
            </p:nvSpPr>
            <p:spPr bwMode="auto">
              <a:xfrm>
                <a:off x="1103" y="3744"/>
                <a:ext cx="234" cy="9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00" name="Oval 8"/>
              <p:cNvSpPr>
                <a:spLocks noChangeArrowheads="1"/>
              </p:cNvSpPr>
              <p:nvPr/>
            </p:nvSpPr>
            <p:spPr bwMode="auto">
              <a:xfrm>
                <a:off x="815" y="3744"/>
                <a:ext cx="234" cy="9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01" name="Text Box 9"/>
              <p:cNvSpPr txBox="1">
                <a:spLocks noChangeArrowheads="1"/>
              </p:cNvSpPr>
              <p:nvPr/>
            </p:nvSpPr>
            <p:spPr bwMode="auto">
              <a:xfrm>
                <a:off x="384" y="3824"/>
                <a:ext cx="809"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ts val="750"/>
                  </a:spcBef>
                  <a:spcAft>
                    <a:spcPct val="0"/>
                  </a:spcAft>
                  <a:buSzPct val="100000"/>
                </a:pPr>
                <a:r>
                  <a:rPr lang="en-US" sz="1200" b="1">
                    <a:effectLst>
                      <a:outerShdw blurRad="38100" dist="38100" dir="2700000" algn="tl">
                        <a:srgbClr val="000000"/>
                      </a:outerShdw>
                    </a:effectLst>
                  </a:rPr>
                  <a:t>Section/ Local Nets</a:t>
                </a:r>
              </a:p>
            </p:txBody>
          </p:sp>
        </p:grpSp>
        <p:grpSp>
          <p:nvGrpSpPr>
            <p:cNvPr id="8202" name="Group 10"/>
            <p:cNvGrpSpPr>
              <a:grpSpLocks/>
            </p:cNvGrpSpPr>
            <p:nvPr/>
          </p:nvGrpSpPr>
          <p:grpSpPr bwMode="auto">
            <a:xfrm>
              <a:off x="912" y="3120"/>
              <a:ext cx="761" cy="447"/>
              <a:chOff x="912" y="3120"/>
              <a:chExt cx="761" cy="447"/>
            </a:xfrm>
          </p:grpSpPr>
          <p:sp>
            <p:nvSpPr>
              <p:cNvPr id="8203" name="Oval 11"/>
              <p:cNvSpPr>
                <a:spLocks noChangeArrowheads="1"/>
              </p:cNvSpPr>
              <p:nvPr/>
            </p:nvSpPr>
            <p:spPr bwMode="auto">
              <a:xfrm>
                <a:off x="1008" y="3120"/>
                <a:ext cx="569" cy="233"/>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04" name="Text Box 12"/>
              <p:cNvSpPr txBox="1">
                <a:spLocks noChangeArrowheads="1"/>
              </p:cNvSpPr>
              <p:nvPr/>
            </p:nvSpPr>
            <p:spPr bwMode="auto">
              <a:xfrm>
                <a:off x="912" y="3359"/>
                <a:ext cx="76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ts val="750"/>
                  </a:spcBef>
                  <a:spcAft>
                    <a:spcPct val="0"/>
                  </a:spcAft>
                  <a:buSzPct val="100000"/>
                </a:pPr>
                <a:r>
                  <a:rPr lang="en-US" sz="1200" b="1">
                    <a:effectLst>
                      <a:outerShdw blurRad="38100" dist="38100" dir="2700000" algn="tl">
                        <a:srgbClr val="000000"/>
                      </a:outerShdw>
                    </a:effectLst>
                  </a:rPr>
                  <a:t>Region Nets</a:t>
                </a:r>
              </a:p>
            </p:txBody>
          </p:sp>
        </p:grpSp>
        <p:sp>
          <p:nvSpPr>
            <p:cNvPr id="8205" name="Line 13"/>
            <p:cNvSpPr>
              <a:spLocks noChangeShapeType="1"/>
            </p:cNvSpPr>
            <p:nvPr/>
          </p:nvSpPr>
          <p:spPr bwMode="auto">
            <a:xfrm flipV="1">
              <a:off x="336" y="3540"/>
              <a:ext cx="666" cy="1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06" name="Line 14"/>
            <p:cNvSpPr>
              <a:spLocks noChangeShapeType="1"/>
            </p:cNvSpPr>
            <p:nvPr/>
          </p:nvSpPr>
          <p:spPr bwMode="auto">
            <a:xfrm flipV="1">
              <a:off x="432" y="3492"/>
              <a:ext cx="522" cy="210"/>
            </a:xfrm>
            <a:prstGeom prst="line">
              <a:avLst/>
            </a:prstGeom>
            <a:noFill/>
            <a:ln w="1260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07" name="Line 15"/>
            <p:cNvSpPr>
              <a:spLocks noChangeShapeType="1"/>
            </p:cNvSpPr>
            <p:nvPr/>
          </p:nvSpPr>
          <p:spPr bwMode="auto">
            <a:xfrm flipV="1">
              <a:off x="720" y="3540"/>
              <a:ext cx="330" cy="210"/>
            </a:xfrm>
            <a:prstGeom prst="line">
              <a:avLst/>
            </a:prstGeom>
            <a:noFill/>
            <a:ln w="1260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08" name="Line 16"/>
            <p:cNvSpPr>
              <a:spLocks noChangeShapeType="1"/>
            </p:cNvSpPr>
            <p:nvPr/>
          </p:nvSpPr>
          <p:spPr bwMode="auto">
            <a:xfrm flipV="1">
              <a:off x="1056" y="3492"/>
              <a:ext cx="138" cy="21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09" name="Line 17"/>
            <p:cNvSpPr>
              <a:spLocks noChangeShapeType="1"/>
            </p:cNvSpPr>
            <p:nvPr/>
          </p:nvSpPr>
          <p:spPr bwMode="auto">
            <a:xfrm flipV="1">
              <a:off x="1008" y="3540"/>
              <a:ext cx="138" cy="162"/>
            </a:xfrm>
            <a:prstGeom prst="line">
              <a:avLst/>
            </a:prstGeom>
            <a:noFill/>
            <a:ln w="1260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10" name="Line 18"/>
            <p:cNvSpPr>
              <a:spLocks noChangeShapeType="1"/>
            </p:cNvSpPr>
            <p:nvPr/>
          </p:nvSpPr>
          <p:spPr bwMode="auto">
            <a:xfrm>
              <a:off x="1248" y="3552"/>
              <a:ext cx="0" cy="138"/>
            </a:xfrm>
            <a:prstGeom prst="line">
              <a:avLst/>
            </a:prstGeom>
            <a:noFill/>
            <a:ln w="936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nvGrpSpPr>
            <p:cNvPr id="8211" name="Group 19"/>
            <p:cNvGrpSpPr>
              <a:grpSpLocks/>
            </p:cNvGrpSpPr>
            <p:nvPr/>
          </p:nvGrpSpPr>
          <p:grpSpPr bwMode="auto">
            <a:xfrm>
              <a:off x="1776" y="2784"/>
              <a:ext cx="617" cy="447"/>
              <a:chOff x="1776" y="2784"/>
              <a:chExt cx="617" cy="447"/>
            </a:xfrm>
          </p:grpSpPr>
          <p:sp>
            <p:nvSpPr>
              <p:cNvPr id="8212" name="Oval 20"/>
              <p:cNvSpPr>
                <a:spLocks noChangeArrowheads="1"/>
              </p:cNvSpPr>
              <p:nvPr/>
            </p:nvSpPr>
            <p:spPr bwMode="auto">
              <a:xfrm>
                <a:off x="1776" y="2784"/>
                <a:ext cx="569" cy="233"/>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13" name="Text Box 21"/>
              <p:cNvSpPr txBox="1">
                <a:spLocks noChangeArrowheads="1"/>
              </p:cNvSpPr>
              <p:nvPr/>
            </p:nvSpPr>
            <p:spPr bwMode="auto">
              <a:xfrm>
                <a:off x="1776" y="3023"/>
                <a:ext cx="61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ts val="750"/>
                  </a:spcBef>
                  <a:spcAft>
                    <a:spcPct val="0"/>
                  </a:spcAft>
                  <a:buSzPct val="100000"/>
                </a:pPr>
                <a:r>
                  <a:rPr lang="en-US" sz="1200" b="1">
                    <a:effectLst>
                      <a:outerShdw blurRad="38100" dist="38100" dir="2700000" algn="tl">
                        <a:srgbClr val="000000"/>
                      </a:outerShdw>
                    </a:effectLst>
                  </a:rPr>
                  <a:t>Area Nets</a:t>
                </a:r>
              </a:p>
            </p:txBody>
          </p:sp>
        </p:grpSp>
        <p:sp>
          <p:nvSpPr>
            <p:cNvPr id="8214" name="Line 22"/>
            <p:cNvSpPr>
              <a:spLocks noChangeShapeType="1"/>
            </p:cNvSpPr>
            <p:nvPr/>
          </p:nvSpPr>
          <p:spPr bwMode="auto">
            <a:xfrm flipV="1">
              <a:off x="1584" y="3012"/>
              <a:ext cx="186" cy="114"/>
            </a:xfrm>
            <a:prstGeom prst="line">
              <a:avLst/>
            </a:prstGeom>
            <a:noFill/>
            <a:ln w="1260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nvGrpSpPr>
            <p:cNvPr id="8215" name="Group 23"/>
            <p:cNvGrpSpPr>
              <a:grpSpLocks/>
            </p:cNvGrpSpPr>
            <p:nvPr/>
          </p:nvGrpSpPr>
          <p:grpSpPr bwMode="auto">
            <a:xfrm>
              <a:off x="3168" y="2784"/>
              <a:ext cx="617" cy="447"/>
              <a:chOff x="3168" y="2784"/>
              <a:chExt cx="617" cy="447"/>
            </a:xfrm>
          </p:grpSpPr>
          <p:sp>
            <p:nvSpPr>
              <p:cNvPr id="8216" name="Oval 24"/>
              <p:cNvSpPr>
                <a:spLocks noChangeArrowheads="1"/>
              </p:cNvSpPr>
              <p:nvPr/>
            </p:nvSpPr>
            <p:spPr bwMode="auto">
              <a:xfrm>
                <a:off x="3168" y="2784"/>
                <a:ext cx="569" cy="233"/>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17" name="Text Box 25"/>
              <p:cNvSpPr txBox="1">
                <a:spLocks noChangeArrowheads="1"/>
              </p:cNvSpPr>
              <p:nvPr/>
            </p:nvSpPr>
            <p:spPr bwMode="auto">
              <a:xfrm>
                <a:off x="3168" y="3023"/>
                <a:ext cx="61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ts val="750"/>
                  </a:spcBef>
                  <a:spcAft>
                    <a:spcPct val="0"/>
                  </a:spcAft>
                  <a:buSzPct val="100000"/>
                </a:pPr>
                <a:r>
                  <a:rPr lang="en-US" sz="1200" b="1">
                    <a:effectLst>
                      <a:outerShdw blurRad="38100" dist="38100" dir="2700000" algn="tl">
                        <a:srgbClr val="000000"/>
                      </a:outerShdw>
                    </a:effectLst>
                  </a:rPr>
                  <a:t>Area Nets</a:t>
                </a:r>
              </a:p>
            </p:txBody>
          </p:sp>
        </p:grpSp>
        <p:sp>
          <p:nvSpPr>
            <p:cNvPr id="8218" name="Line 26"/>
            <p:cNvSpPr>
              <a:spLocks noChangeShapeType="1"/>
            </p:cNvSpPr>
            <p:nvPr/>
          </p:nvSpPr>
          <p:spPr bwMode="auto">
            <a:xfrm>
              <a:off x="2496" y="2880"/>
              <a:ext cx="522" cy="0"/>
            </a:xfrm>
            <a:prstGeom prst="line">
              <a:avLst/>
            </a:prstGeom>
            <a:noFill/>
            <a:ln w="1908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19" name="Text Box 27"/>
            <p:cNvSpPr txBox="1">
              <a:spLocks noChangeArrowheads="1"/>
            </p:cNvSpPr>
            <p:nvPr/>
          </p:nvSpPr>
          <p:spPr bwMode="auto">
            <a:xfrm>
              <a:off x="2496" y="2544"/>
              <a:ext cx="52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ts val="750"/>
                </a:spcBef>
                <a:spcAft>
                  <a:spcPct val="0"/>
                </a:spcAft>
                <a:buSzPct val="100000"/>
              </a:pPr>
              <a:r>
                <a:rPr lang="en-US" sz="1200" b="1">
                  <a:effectLst>
                    <a:outerShdw blurRad="38100" dist="38100" dir="2700000" algn="tl">
                      <a:srgbClr val="000000"/>
                    </a:outerShdw>
                  </a:effectLst>
                </a:rPr>
                <a:t>TCC</a:t>
              </a:r>
            </a:p>
          </p:txBody>
        </p:sp>
        <p:grpSp>
          <p:nvGrpSpPr>
            <p:cNvPr id="8220" name="Group 28"/>
            <p:cNvGrpSpPr>
              <a:grpSpLocks/>
            </p:cNvGrpSpPr>
            <p:nvPr/>
          </p:nvGrpSpPr>
          <p:grpSpPr bwMode="auto">
            <a:xfrm>
              <a:off x="3840" y="3072"/>
              <a:ext cx="761" cy="447"/>
              <a:chOff x="3840" y="3072"/>
              <a:chExt cx="761" cy="447"/>
            </a:xfrm>
          </p:grpSpPr>
          <p:sp>
            <p:nvSpPr>
              <p:cNvPr id="8221" name="Oval 29"/>
              <p:cNvSpPr>
                <a:spLocks noChangeArrowheads="1"/>
              </p:cNvSpPr>
              <p:nvPr/>
            </p:nvSpPr>
            <p:spPr bwMode="auto">
              <a:xfrm>
                <a:off x="3936" y="3072"/>
                <a:ext cx="569" cy="233"/>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22" name="Text Box 30"/>
              <p:cNvSpPr txBox="1">
                <a:spLocks noChangeArrowheads="1"/>
              </p:cNvSpPr>
              <p:nvPr/>
            </p:nvSpPr>
            <p:spPr bwMode="auto">
              <a:xfrm>
                <a:off x="3840" y="3311"/>
                <a:ext cx="76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ts val="750"/>
                  </a:spcBef>
                  <a:spcAft>
                    <a:spcPct val="0"/>
                  </a:spcAft>
                  <a:buSzPct val="100000"/>
                </a:pPr>
                <a:r>
                  <a:rPr lang="en-US" sz="1200" b="1">
                    <a:effectLst>
                      <a:outerShdw blurRad="38100" dist="38100" dir="2700000" algn="tl">
                        <a:srgbClr val="000000"/>
                      </a:outerShdw>
                    </a:effectLst>
                  </a:rPr>
                  <a:t>Region Nets</a:t>
                </a:r>
              </a:p>
            </p:txBody>
          </p:sp>
        </p:grpSp>
        <p:sp>
          <p:nvSpPr>
            <p:cNvPr id="8223" name="Line 31"/>
            <p:cNvSpPr>
              <a:spLocks noChangeShapeType="1"/>
            </p:cNvSpPr>
            <p:nvPr/>
          </p:nvSpPr>
          <p:spPr bwMode="auto">
            <a:xfrm>
              <a:off x="3792" y="2976"/>
              <a:ext cx="186" cy="90"/>
            </a:xfrm>
            <a:prstGeom prst="line">
              <a:avLst/>
            </a:prstGeom>
            <a:noFill/>
            <a:ln w="1908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nvGrpSpPr>
            <p:cNvPr id="8224" name="Group 32"/>
            <p:cNvGrpSpPr>
              <a:grpSpLocks/>
            </p:cNvGrpSpPr>
            <p:nvPr/>
          </p:nvGrpSpPr>
          <p:grpSpPr bwMode="auto">
            <a:xfrm>
              <a:off x="3888" y="3744"/>
              <a:ext cx="1145" cy="437"/>
              <a:chOff x="3888" y="3744"/>
              <a:chExt cx="1145" cy="437"/>
            </a:xfrm>
          </p:grpSpPr>
          <p:sp>
            <p:nvSpPr>
              <p:cNvPr id="8225" name="Oval 33"/>
              <p:cNvSpPr>
                <a:spLocks noChangeArrowheads="1"/>
              </p:cNvSpPr>
              <p:nvPr/>
            </p:nvSpPr>
            <p:spPr bwMode="auto">
              <a:xfrm>
                <a:off x="3888" y="3744"/>
                <a:ext cx="234" cy="9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26" name="Oval 34"/>
              <p:cNvSpPr>
                <a:spLocks noChangeArrowheads="1"/>
              </p:cNvSpPr>
              <p:nvPr/>
            </p:nvSpPr>
            <p:spPr bwMode="auto">
              <a:xfrm>
                <a:off x="4224" y="3744"/>
                <a:ext cx="234" cy="9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27" name="Oval 35"/>
              <p:cNvSpPr>
                <a:spLocks noChangeArrowheads="1"/>
              </p:cNvSpPr>
              <p:nvPr/>
            </p:nvSpPr>
            <p:spPr bwMode="auto">
              <a:xfrm>
                <a:off x="4799" y="3744"/>
                <a:ext cx="234" cy="9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28" name="Oval 36"/>
              <p:cNvSpPr>
                <a:spLocks noChangeArrowheads="1"/>
              </p:cNvSpPr>
              <p:nvPr/>
            </p:nvSpPr>
            <p:spPr bwMode="auto">
              <a:xfrm>
                <a:off x="4511" y="3744"/>
                <a:ext cx="234" cy="9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29" name="Text Box 37"/>
              <p:cNvSpPr txBox="1">
                <a:spLocks noChangeArrowheads="1"/>
              </p:cNvSpPr>
              <p:nvPr/>
            </p:nvSpPr>
            <p:spPr bwMode="auto">
              <a:xfrm>
                <a:off x="4080" y="3824"/>
                <a:ext cx="809"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ts val="750"/>
                  </a:spcBef>
                  <a:spcAft>
                    <a:spcPct val="0"/>
                  </a:spcAft>
                  <a:buSzPct val="100000"/>
                </a:pPr>
                <a:r>
                  <a:rPr lang="en-US" sz="1200" b="1">
                    <a:effectLst>
                      <a:outerShdw blurRad="38100" dist="38100" dir="2700000" algn="tl">
                        <a:srgbClr val="000000"/>
                      </a:outerShdw>
                    </a:effectLst>
                  </a:rPr>
                  <a:t>Section / Local Nets</a:t>
                </a:r>
              </a:p>
            </p:txBody>
          </p:sp>
        </p:grpSp>
        <p:sp>
          <p:nvSpPr>
            <p:cNvPr id="8230" name="Line 38"/>
            <p:cNvSpPr>
              <a:spLocks noChangeShapeType="1"/>
            </p:cNvSpPr>
            <p:nvPr/>
          </p:nvSpPr>
          <p:spPr bwMode="auto">
            <a:xfrm flipH="1">
              <a:off x="4020" y="3504"/>
              <a:ext cx="66" cy="186"/>
            </a:xfrm>
            <a:prstGeom prst="line">
              <a:avLst/>
            </a:prstGeom>
            <a:noFill/>
            <a:ln w="1260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31" name="Line 39"/>
            <p:cNvSpPr>
              <a:spLocks noChangeShapeType="1"/>
            </p:cNvSpPr>
            <p:nvPr/>
          </p:nvSpPr>
          <p:spPr bwMode="auto">
            <a:xfrm>
              <a:off x="4320" y="3504"/>
              <a:ext cx="42" cy="186"/>
            </a:xfrm>
            <a:prstGeom prst="line">
              <a:avLst/>
            </a:prstGeom>
            <a:noFill/>
            <a:ln w="1260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32" name="Line 40"/>
            <p:cNvSpPr>
              <a:spLocks noChangeShapeType="1"/>
            </p:cNvSpPr>
            <p:nvPr/>
          </p:nvSpPr>
          <p:spPr bwMode="auto">
            <a:xfrm>
              <a:off x="4464" y="3504"/>
              <a:ext cx="138" cy="186"/>
            </a:xfrm>
            <a:prstGeom prst="line">
              <a:avLst/>
            </a:prstGeom>
            <a:noFill/>
            <a:ln w="936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33" name="Line 41"/>
            <p:cNvSpPr>
              <a:spLocks noChangeShapeType="1"/>
            </p:cNvSpPr>
            <p:nvPr/>
          </p:nvSpPr>
          <p:spPr bwMode="auto">
            <a:xfrm>
              <a:off x="4608" y="3456"/>
              <a:ext cx="282" cy="234"/>
            </a:xfrm>
            <a:prstGeom prst="line">
              <a:avLst/>
            </a:prstGeom>
            <a:noFill/>
            <a:ln w="9360">
              <a:solidFill>
                <a:srgbClr val="FFFF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grpSp>
      <p:sp>
        <p:nvSpPr>
          <p:cNvPr id="8234" name="Text Box 42"/>
          <p:cNvSpPr txBox="1">
            <a:spLocks noChangeArrowheads="1"/>
          </p:cNvSpPr>
          <p:nvPr/>
        </p:nvSpPr>
        <p:spPr bwMode="auto">
          <a:xfrm>
            <a:off x="2514600" y="5943600"/>
            <a:ext cx="3505200" cy="331788"/>
          </a:xfrm>
          <a:prstGeom prst="rect">
            <a:avLst/>
          </a:prstGeom>
          <a:noFill/>
          <a:ln w="93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ts val="750"/>
              </a:spcBef>
              <a:spcAft>
                <a:spcPct val="0"/>
              </a:spcAft>
              <a:buSzPct val="100000"/>
            </a:pPr>
            <a:r>
              <a:rPr lang="en-US" sz="1200" b="1">
                <a:solidFill>
                  <a:srgbClr val="FF0000"/>
                </a:solidFill>
                <a:effectLst>
                  <a:outerShdw blurRad="38100" dist="38100" dir="2700000" algn="tl">
                    <a:srgbClr val="000000"/>
                  </a:outerShdw>
                </a:effectLst>
              </a:rPr>
              <a:t>VHF/UHF Phone, HF Phone, CW, Digital</a:t>
            </a:r>
          </a:p>
        </p:txBody>
      </p:sp>
      <p:grpSp>
        <p:nvGrpSpPr>
          <p:cNvPr id="8235" name="Group 43"/>
          <p:cNvGrpSpPr>
            <a:grpSpLocks/>
          </p:cNvGrpSpPr>
          <p:nvPr/>
        </p:nvGrpSpPr>
        <p:grpSpPr bwMode="auto">
          <a:xfrm>
            <a:off x="3276600" y="5181600"/>
            <a:ext cx="2122488" cy="330200"/>
            <a:chOff x="2064" y="3264"/>
            <a:chExt cx="1337" cy="208"/>
          </a:xfrm>
        </p:grpSpPr>
        <p:sp>
          <p:nvSpPr>
            <p:cNvPr id="8236" name="Text Box 44"/>
            <p:cNvSpPr txBox="1">
              <a:spLocks noChangeArrowheads="1"/>
            </p:cNvSpPr>
            <p:nvPr/>
          </p:nvSpPr>
          <p:spPr bwMode="auto">
            <a:xfrm>
              <a:off x="2064" y="3264"/>
              <a:ext cx="1337" cy="207"/>
            </a:xfrm>
            <a:prstGeom prst="rect">
              <a:avLst/>
            </a:prstGeom>
            <a:noFill/>
            <a:ln w="936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fontAlgn="base">
                <a:spcBef>
                  <a:spcPct val="0"/>
                </a:spcBef>
                <a:spcAft>
                  <a:spcPct val="0"/>
                </a:spcAft>
                <a:buClr>
                  <a:srgbClr val="000000"/>
                </a:buClr>
                <a:buSzPct val="100000"/>
                <a:buFont typeface="Times New Roman" pitchFamily="18" charset="0"/>
                <a:buNone/>
              </a:pPr>
              <a:endParaRPr lang="en-US">
                <a:solidFill>
                  <a:srgbClr val="FFFFFF"/>
                </a:solidFill>
                <a:latin typeface="Arial" charset="0"/>
              </a:endParaRPr>
            </a:p>
          </p:txBody>
        </p:sp>
        <p:sp>
          <p:nvSpPr>
            <p:cNvPr id="8237" name="Text Box 45"/>
            <p:cNvSpPr txBox="1">
              <a:spLocks noChangeArrowheads="1"/>
            </p:cNvSpPr>
            <p:nvPr/>
          </p:nvSpPr>
          <p:spPr bwMode="auto">
            <a:xfrm>
              <a:off x="2160" y="3264"/>
              <a:ext cx="1123"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gn="ctr" defTabSz="457200" fontAlgn="base">
                <a:lnSpc>
                  <a:spcPct val="130000"/>
                </a:lnSpc>
                <a:spcBef>
                  <a:spcPct val="0"/>
                </a:spcBef>
                <a:spcAft>
                  <a:spcPct val="0"/>
                </a:spcAft>
                <a:buSzPct val="100000"/>
              </a:pPr>
              <a:r>
                <a:rPr lang="en-US" sz="1200" b="1">
                  <a:solidFill>
                    <a:srgbClr val="FF0000"/>
                  </a:solidFill>
                  <a:effectLst>
                    <a:outerShdw blurRad="38100" dist="38100" dir="2700000" algn="tl">
                      <a:srgbClr val="000000"/>
                    </a:outerShdw>
                  </a:effectLst>
                </a:rPr>
                <a:t>HF Phone, CW, Digital</a:t>
              </a:r>
            </a:p>
          </p:txBody>
        </p:sp>
      </p:grpSp>
    </p:spTree>
    <p:extLst>
      <p:ext uri="{BB962C8B-B14F-4D97-AF65-F5344CB8AC3E}">
        <p14:creationId xmlns:p14="http://schemas.microsoft.com/office/powerpoint/2010/main" val="146675174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NTS Radiogram</a:t>
            </a:r>
            <a:endParaRPr lang="en-US" dirty="0"/>
          </a:p>
        </p:txBody>
      </p:sp>
      <p:grpSp>
        <p:nvGrpSpPr>
          <p:cNvPr id="8" name="Group 1"/>
          <p:cNvGrpSpPr>
            <a:grpSpLocks/>
          </p:cNvGrpSpPr>
          <p:nvPr/>
        </p:nvGrpSpPr>
        <p:grpSpPr bwMode="auto">
          <a:xfrm>
            <a:off x="282568" y="1614055"/>
            <a:ext cx="8142288" cy="5175250"/>
            <a:chOff x="528" y="336"/>
            <a:chExt cx="5129" cy="326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l="4811" t="3339" r="2405"/>
            <a:stretch>
              <a:fillRect/>
            </a:stretch>
          </p:blipFill>
          <p:spPr bwMode="auto">
            <a:xfrm>
              <a:off x="576" y="336"/>
              <a:ext cx="4698" cy="3260"/>
            </a:xfrm>
            <a:prstGeom prst="rect">
              <a:avLst/>
            </a:prstGeom>
            <a:noFill/>
            <a:ln>
              <a:noFill/>
            </a:ln>
            <a:effectLst/>
            <a:extLst>
              <a:ext uri="{909E8E84-426E-40DD-AFC4-6F175D3DCCD1}">
                <a14:hiddenFill xmlns:a14="http://schemas.microsoft.com/office/drawing/2010/main">
                  <a:blipFill dpi="0" rotWithShape="0">
                    <a:blip/>
                    <a:srcRect l="4811" t="3339" r="2405"/>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 name="Group 3"/>
            <p:cNvGrpSpPr>
              <a:grpSpLocks/>
            </p:cNvGrpSpPr>
            <p:nvPr/>
          </p:nvGrpSpPr>
          <p:grpSpPr bwMode="auto">
            <a:xfrm>
              <a:off x="528" y="960"/>
              <a:ext cx="5129" cy="2056"/>
              <a:chOff x="528" y="960"/>
              <a:chExt cx="5129" cy="2056"/>
            </a:xfrm>
          </p:grpSpPr>
          <p:sp>
            <p:nvSpPr>
              <p:cNvPr id="11" name="Rectangle 4"/>
              <p:cNvSpPr>
                <a:spLocks noChangeArrowheads="1"/>
              </p:cNvSpPr>
              <p:nvPr/>
            </p:nvSpPr>
            <p:spPr bwMode="auto">
              <a:xfrm>
                <a:off x="768" y="960"/>
                <a:ext cx="4457"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effectLst>
                      <a:outerShdw blurRad="38100" dist="38100" dir="2700000" algn="tl">
                        <a:srgbClr val="000000"/>
                      </a:outerShdw>
                    </a:effectLst>
                    <a:latin typeface="Comic Sans MS" pitchFamily="64" charset="0"/>
                  </a:rPr>
                  <a:t>704          R          C        N2GS           14       CHESTER NJ     1830       JUL 2</a:t>
                </a:r>
              </a:p>
            </p:txBody>
          </p:sp>
          <p:sp>
            <p:nvSpPr>
              <p:cNvPr id="12" name="Rectangle 5"/>
              <p:cNvSpPr>
                <a:spLocks noChangeArrowheads="1"/>
              </p:cNvSpPr>
              <p:nvPr/>
            </p:nvSpPr>
            <p:spPr bwMode="auto">
              <a:xfrm>
                <a:off x="720" y="2695"/>
                <a:ext cx="4937"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effectLst>
                      <a:outerShdw blurRad="38100" dist="38100" dir="2700000" algn="tl">
                        <a:srgbClr val="000000"/>
                      </a:outerShdw>
                    </a:effectLst>
                    <a:latin typeface="Comic Sans MS" pitchFamily="64" charset="0"/>
                  </a:rPr>
                  <a:t>GREG SZPUNAR N2GS</a:t>
                </a:r>
              </a:p>
            </p:txBody>
          </p:sp>
          <p:sp>
            <p:nvSpPr>
              <p:cNvPr id="13" name="Rectangle 6"/>
              <p:cNvSpPr>
                <a:spLocks noChangeArrowheads="1"/>
              </p:cNvSpPr>
              <p:nvPr/>
            </p:nvSpPr>
            <p:spPr bwMode="auto">
              <a:xfrm>
                <a:off x="864" y="1247"/>
                <a:ext cx="1578"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effectLst>
                      <a:outerShdw blurRad="38100" dist="38100" dir="2700000" algn="tl">
                        <a:srgbClr val="000000"/>
                      </a:outerShdw>
                    </a:effectLst>
                    <a:latin typeface="Comic Sans MS" pitchFamily="64" charset="0"/>
                  </a:rPr>
                  <a:t>JOE SMITH KC2XXY</a:t>
                </a:r>
                <a:br>
                  <a:rPr lang="en-US" sz="1200" b="1">
                    <a:solidFill>
                      <a:srgbClr val="FF0000"/>
                    </a:solidFill>
                    <a:effectLst>
                      <a:outerShdw blurRad="38100" dist="38100" dir="2700000" algn="tl">
                        <a:srgbClr val="000000"/>
                      </a:outerShdw>
                    </a:effectLst>
                    <a:latin typeface="Comic Sans MS" pitchFamily="64" charset="0"/>
                  </a:rPr>
                </a:br>
                <a:r>
                  <a:rPr lang="en-US" sz="1200" b="1">
                    <a:solidFill>
                      <a:srgbClr val="FF0000"/>
                    </a:solidFill>
                    <a:effectLst>
                      <a:outerShdw blurRad="38100" dist="38100" dir="2700000" algn="tl">
                        <a:srgbClr val="000000"/>
                      </a:outerShdw>
                    </a:effectLst>
                    <a:latin typeface="Comic Sans MS" pitchFamily="64" charset="0"/>
                  </a:rPr>
                  <a:t>1234 SECOND ST</a:t>
                </a:r>
                <a:br>
                  <a:rPr lang="en-US" sz="1200" b="1">
                    <a:solidFill>
                      <a:srgbClr val="FF0000"/>
                    </a:solidFill>
                    <a:effectLst>
                      <a:outerShdw blurRad="38100" dist="38100" dir="2700000" algn="tl">
                        <a:srgbClr val="000000"/>
                      </a:outerShdw>
                    </a:effectLst>
                    <a:latin typeface="Comic Sans MS" pitchFamily="64" charset="0"/>
                  </a:rPr>
                </a:br>
                <a:r>
                  <a:rPr lang="en-US" sz="1200" b="1">
                    <a:solidFill>
                      <a:srgbClr val="FF0000"/>
                    </a:solidFill>
                    <a:effectLst>
                      <a:outerShdw blurRad="38100" dist="38100" dir="2700000" algn="tl">
                        <a:srgbClr val="000000"/>
                      </a:outerShdw>
                    </a:effectLst>
                    <a:latin typeface="Comic Sans MS" pitchFamily="64" charset="0"/>
                  </a:rPr>
                  <a:t>SUMMIT NJ 07901</a:t>
                </a:r>
              </a:p>
            </p:txBody>
          </p:sp>
          <p:sp>
            <p:nvSpPr>
              <p:cNvPr id="14" name="Rectangle 7"/>
              <p:cNvSpPr>
                <a:spLocks noChangeArrowheads="1"/>
              </p:cNvSpPr>
              <p:nvPr/>
            </p:nvSpPr>
            <p:spPr bwMode="auto">
              <a:xfrm>
                <a:off x="1679" y="1727"/>
                <a:ext cx="95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0000"/>
                    </a:solidFill>
                    <a:effectLst>
                      <a:outerShdw blurRad="38100" dist="38100" dir="2700000" algn="tl">
                        <a:srgbClr val="000000"/>
                      </a:outerShdw>
                    </a:effectLst>
                    <a:latin typeface="Comic Sans MS" pitchFamily="64" charset="0"/>
                  </a:rPr>
                  <a:t>650-123-4567</a:t>
                </a:r>
              </a:p>
            </p:txBody>
          </p:sp>
          <p:sp>
            <p:nvSpPr>
              <p:cNvPr id="15" name="Rectangle 8"/>
              <p:cNvSpPr>
                <a:spLocks noChangeArrowheads="1"/>
              </p:cNvSpPr>
              <p:nvPr/>
            </p:nvSpPr>
            <p:spPr bwMode="auto">
              <a:xfrm>
                <a:off x="528" y="2830"/>
                <a:ext cx="493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b="1">
                    <a:solidFill>
                      <a:srgbClr val="FF0000"/>
                    </a:solidFill>
                    <a:effectLst>
                      <a:outerShdw blurRad="38100" dist="38100" dir="2700000" algn="tl">
                        <a:srgbClr val="000000"/>
                      </a:outerShdw>
                    </a:effectLst>
                    <a:latin typeface="Comic Sans MS" pitchFamily="64" charset="0"/>
                  </a:rPr>
                  <a:t>                                              a</a:t>
                </a:r>
                <a:r>
                  <a:rPr lang="en-US" sz="1200" b="1">
                    <a:solidFill>
                      <a:srgbClr val="FF0000"/>
                    </a:solidFill>
                    <a:effectLst>
                      <a:outerShdw blurRad="38100" dist="38100" dir="2700000" algn="tl">
                        <a:srgbClr val="000000"/>
                      </a:outerShdw>
                    </a:effectLst>
                    <a:latin typeface="Comic Sans MS" pitchFamily="64" charset="0"/>
                  </a:rPr>
                  <a:t>ustin AK2US    7/2/03     2112 EDT  </a:t>
                </a:r>
              </a:p>
            </p:txBody>
          </p:sp>
          <p:sp>
            <p:nvSpPr>
              <p:cNvPr id="16" name="Text Box 9"/>
              <p:cNvSpPr txBox="1">
                <a:spLocks noChangeArrowheads="1"/>
              </p:cNvSpPr>
              <p:nvPr/>
            </p:nvSpPr>
            <p:spPr bwMode="auto">
              <a:xfrm>
                <a:off x="720" y="1871"/>
                <a:ext cx="4313"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charset="0"/>
                    <a:ea typeface="Lucida Sans Unicode" charset="0"/>
                    <a:cs typeface="Lucida Sans Unicode" charset="0"/>
                  </a:defRPr>
                </a:lvl9pPr>
              </a:lstStyle>
              <a:p>
                <a:pPr>
                  <a:lnSpc>
                    <a:spcPct val="130000"/>
                  </a:lnSpc>
                  <a:spcBef>
                    <a:spcPts val="750"/>
                  </a:spcBef>
                  <a:buClrTx/>
                  <a:buFontTx/>
                  <a:buNone/>
                </a:pPr>
                <a:r>
                  <a:rPr lang="en-US" sz="1200" b="1">
                    <a:solidFill>
                      <a:srgbClr val="FF0000"/>
                    </a:solidFill>
                    <a:effectLst>
                      <a:outerShdw blurRad="38100" dist="38100" dir="2700000" algn="tl">
                        <a:srgbClr val="000000"/>
                      </a:outerShdw>
                    </a:effectLst>
                  </a:rPr>
                  <a:t>THIS                               IS                             THE                          ARRL                  RADIOGRAM                                   FORM                         XRAY                         DETAIL                           TO                      FOLLOW           XRAY                           HAVE                          FUN                            73</a:t>
                </a:r>
              </a:p>
            </p:txBody>
          </p:sp>
        </p:grpSp>
      </p:grpSp>
    </p:spTree>
    <p:extLst>
      <p:ext uri="{BB962C8B-B14F-4D97-AF65-F5344CB8AC3E}">
        <p14:creationId xmlns:p14="http://schemas.microsoft.com/office/powerpoint/2010/main" val="3803595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ARRL Numbered Messages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ARL FORTY SIX = Greetings on your birthday and best wishes for many more to come.</a:t>
            </a:r>
          </a:p>
          <a:p>
            <a:r>
              <a:rPr lang="en-US" dirty="0" smtClean="0"/>
              <a:t>ARL FORTY SEVEN = Your message ______ to ______ delivered _______ _______UTC</a:t>
            </a:r>
          </a:p>
          <a:p>
            <a:r>
              <a:rPr lang="en-US" dirty="0" smtClean="0"/>
              <a:t>ARL FIFTY = Greetings by amateur radio.</a:t>
            </a:r>
          </a:p>
          <a:p>
            <a:r>
              <a:rPr lang="en-US" dirty="0" smtClean="0"/>
              <a:t>ARL FIFTY ONE = Greetings by amateur radio. This message is sent as a free public service by ham radio operators at _______. Am having a wonderful time.</a:t>
            </a:r>
          </a:p>
          <a:p>
            <a:r>
              <a:rPr lang="en-US" dirty="0" smtClean="0"/>
              <a:t>ARL SIXTY SEVEN = Your message number _____ undeliverable because of ______. Please advise.</a:t>
            </a:r>
          </a:p>
          <a:p>
            <a:endParaRPr lang="en-US" dirty="0"/>
          </a:p>
        </p:txBody>
      </p:sp>
    </p:spTree>
    <p:extLst>
      <p:ext uri="{BB962C8B-B14F-4D97-AF65-F5344CB8AC3E}">
        <p14:creationId xmlns:p14="http://schemas.microsoft.com/office/powerpoint/2010/main" val="3412802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Support</a:t>
            </a:r>
            <a:endParaRPr lang="en-US" dirty="0"/>
          </a:p>
        </p:txBody>
      </p:sp>
      <p:sp>
        <p:nvSpPr>
          <p:cNvPr id="3" name="Content Placeholder 2"/>
          <p:cNvSpPr>
            <a:spLocks noGrp="1"/>
          </p:cNvSpPr>
          <p:nvPr>
            <p:ph idx="1"/>
          </p:nvPr>
        </p:nvSpPr>
        <p:spPr/>
        <p:txBody>
          <a:bodyPr>
            <a:normAutofit lnSpcReduction="10000"/>
          </a:bodyPr>
          <a:lstStyle/>
          <a:p>
            <a:r>
              <a:rPr lang="en-US" dirty="0" smtClean="0"/>
              <a:t>As a rule we don’t ‘Self-Deploy’</a:t>
            </a:r>
          </a:p>
          <a:p>
            <a:r>
              <a:rPr lang="en-US" dirty="0" smtClean="0"/>
              <a:t>Called out by DC HSEMA for incidents</a:t>
            </a:r>
          </a:p>
          <a:p>
            <a:pPr lvl="1"/>
            <a:r>
              <a:rPr lang="en-US" dirty="0" smtClean="0"/>
              <a:t>Hurricane Irene (Red Cross)</a:t>
            </a:r>
          </a:p>
          <a:p>
            <a:pPr lvl="1"/>
            <a:r>
              <a:rPr lang="en-US" dirty="0" smtClean="0"/>
              <a:t>Hurricane Irene (HSEMA)</a:t>
            </a:r>
          </a:p>
          <a:p>
            <a:pPr lvl="1"/>
            <a:r>
              <a:rPr lang="en-US" dirty="0" smtClean="0"/>
              <a:t>Sandy (HSEMA)</a:t>
            </a:r>
          </a:p>
          <a:p>
            <a:pPr lvl="1"/>
            <a:r>
              <a:rPr lang="en-US" dirty="0" smtClean="0"/>
              <a:t>Sandy (EOM – Disaster Assessments)</a:t>
            </a:r>
          </a:p>
          <a:p>
            <a:pPr lvl="1"/>
            <a:r>
              <a:rPr lang="en-US" dirty="0" smtClean="0"/>
              <a:t>Next Up – Presidential Inauguration</a:t>
            </a:r>
          </a:p>
          <a:p>
            <a:r>
              <a:rPr lang="en-US" dirty="0" smtClean="0"/>
              <a:t>Usually operate on VHF or UHF Repeaters</a:t>
            </a:r>
          </a:p>
          <a:p>
            <a:r>
              <a:rPr lang="en-US" dirty="0" smtClean="0"/>
              <a:t>Some events use 6m or NVIS 80m </a:t>
            </a:r>
            <a:endParaRPr lang="en-US" dirty="0"/>
          </a:p>
        </p:txBody>
      </p:sp>
    </p:spTree>
    <p:extLst>
      <p:ext uri="{BB962C8B-B14F-4D97-AF65-F5344CB8AC3E}">
        <p14:creationId xmlns:p14="http://schemas.microsoft.com/office/powerpoint/2010/main" val="955472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a:t>
            </a:r>
            <a:endParaRPr lang="en-US" dirty="0"/>
          </a:p>
        </p:txBody>
      </p:sp>
      <p:sp>
        <p:nvSpPr>
          <p:cNvPr id="3" name="Content Placeholder 2"/>
          <p:cNvSpPr>
            <a:spLocks noGrp="1"/>
          </p:cNvSpPr>
          <p:nvPr>
            <p:ph idx="1"/>
          </p:nvPr>
        </p:nvSpPr>
        <p:spPr/>
        <p:txBody>
          <a:bodyPr/>
          <a:lstStyle/>
          <a:p>
            <a:r>
              <a:rPr lang="en-US" dirty="0" smtClean="0"/>
              <a:t>HF – Long-Haul using 40/80m NVIS or otherwise; voice, </a:t>
            </a:r>
            <a:r>
              <a:rPr lang="en-US" dirty="0" err="1" smtClean="0"/>
              <a:t>cw</a:t>
            </a:r>
            <a:r>
              <a:rPr lang="en-US" dirty="0" smtClean="0"/>
              <a:t>, digital</a:t>
            </a:r>
          </a:p>
          <a:p>
            <a:r>
              <a:rPr lang="en-US" dirty="0" smtClean="0"/>
              <a:t>VHF – Primarily local and via gateways; voice, digital</a:t>
            </a:r>
          </a:p>
          <a:p>
            <a:r>
              <a:rPr lang="en-US" dirty="0" smtClean="0"/>
              <a:t>UHF – Primarily local and via gateways; voice, digital</a:t>
            </a:r>
          </a:p>
          <a:p>
            <a:r>
              <a:rPr lang="en-US" dirty="0" err="1" smtClean="0"/>
              <a:t>Winlink</a:t>
            </a:r>
            <a:r>
              <a:rPr lang="en-US" dirty="0" smtClean="0"/>
              <a:t> 2000 – HF/VHF email using a sound card in you computer as a digital modem.</a:t>
            </a:r>
            <a:endParaRPr lang="en-US" dirty="0"/>
          </a:p>
        </p:txBody>
      </p:sp>
    </p:spTree>
    <p:extLst>
      <p:ext uri="{BB962C8B-B14F-4D97-AF65-F5344CB8AC3E}">
        <p14:creationId xmlns:p14="http://schemas.microsoft.com/office/powerpoint/2010/main" val="2425359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modes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effectLst/>
                <a:latin typeface="Times New Roman"/>
                <a:ea typeface="Times New Roman"/>
              </a:rPr>
              <a:t>A. Voice net</a:t>
            </a:r>
            <a:br>
              <a:rPr lang="en-US" dirty="0" smtClean="0">
                <a:effectLst/>
                <a:latin typeface="Times New Roman"/>
                <a:ea typeface="Times New Roman"/>
              </a:rPr>
            </a:br>
            <a:r>
              <a:rPr lang="en-US" dirty="0" smtClean="0">
                <a:effectLst/>
                <a:latin typeface="Times New Roman"/>
                <a:ea typeface="Times New Roman"/>
              </a:rPr>
              <a:t>Useful for short, real-time, tactical messages, not attractive for long lists of materials (e.g., a large supply list) or for sensitive information.  Acronyms can be tedious to send, lots of “I Spell…”</a:t>
            </a:r>
            <a:br>
              <a:rPr lang="en-US" dirty="0" smtClean="0">
                <a:effectLst/>
                <a:latin typeface="Times New Roman"/>
                <a:ea typeface="Times New Roman"/>
              </a:rPr>
            </a:br>
            <a:endParaRPr lang="en-US" dirty="0">
              <a:latin typeface="Times New Roman"/>
              <a:ea typeface="Times New Roman"/>
            </a:endParaRPr>
          </a:p>
          <a:p>
            <a:r>
              <a:rPr lang="en-US" dirty="0" smtClean="0">
                <a:effectLst/>
                <a:latin typeface="Times New Roman"/>
                <a:ea typeface="Times New Roman"/>
              </a:rPr>
              <a:t>B. CW net</a:t>
            </a:r>
            <a:br>
              <a:rPr lang="en-US" dirty="0" smtClean="0">
                <a:effectLst/>
                <a:latin typeface="Times New Roman"/>
                <a:ea typeface="Times New Roman"/>
              </a:rPr>
            </a:br>
            <a:r>
              <a:rPr lang="en-US" dirty="0" smtClean="0">
                <a:effectLst/>
                <a:latin typeface="Times New Roman"/>
                <a:ea typeface="Times New Roman"/>
              </a:rPr>
              <a:t>Advantage is that you get a positive character-by-character copy of messages.  More secure than voice because not as many people can copy code.  Can be tedious for long lists of materials (e.g., large supply listing).  Acronyms are sent positively as code.</a:t>
            </a:r>
            <a:br>
              <a:rPr lang="en-US" dirty="0" smtClean="0">
                <a:effectLst/>
                <a:latin typeface="Times New Roman"/>
                <a:ea typeface="Times New Roman"/>
              </a:rPr>
            </a:br>
            <a:endParaRPr lang="en-US" dirty="0" smtClean="0">
              <a:effectLst/>
              <a:latin typeface="Times New Roman"/>
              <a:ea typeface="Times New Roman"/>
            </a:endParaRPr>
          </a:p>
          <a:p>
            <a:r>
              <a:rPr lang="en-US" dirty="0" smtClean="0">
                <a:effectLst/>
                <a:latin typeface="Times New Roman"/>
                <a:ea typeface="Times New Roman"/>
              </a:rPr>
              <a:t>C. Packet</a:t>
            </a:r>
            <a:br>
              <a:rPr lang="en-US" dirty="0" smtClean="0">
                <a:effectLst/>
                <a:latin typeface="Times New Roman"/>
                <a:ea typeface="Times New Roman"/>
              </a:rPr>
            </a:br>
            <a:r>
              <a:rPr lang="en-US" dirty="0" smtClean="0">
                <a:effectLst/>
                <a:latin typeface="Times New Roman"/>
                <a:ea typeface="Times New Roman"/>
              </a:rPr>
              <a:t>More secure than voice or cw.  Can send longer messages more effectively than voice or cw.  Not very effective for immediate passing of information to a large number of stations.  No requirement for an NCS</a:t>
            </a:r>
            <a:br>
              <a:rPr lang="en-US" dirty="0" smtClean="0">
                <a:effectLst/>
                <a:latin typeface="Times New Roman"/>
                <a:ea typeface="Times New Roman"/>
              </a:rPr>
            </a:br>
            <a:endParaRPr lang="en-US" dirty="0" smtClean="0">
              <a:effectLst/>
              <a:latin typeface="Times New Roman"/>
              <a:ea typeface="Times New Roman"/>
            </a:endParaRPr>
          </a:p>
          <a:p>
            <a:r>
              <a:rPr lang="en-US" dirty="0" smtClean="0">
                <a:effectLst/>
                <a:latin typeface="Times New Roman"/>
                <a:ea typeface="Times New Roman"/>
              </a:rPr>
              <a:t>D. Non-Packet Digital</a:t>
            </a:r>
            <a:br>
              <a:rPr lang="en-US" dirty="0" smtClean="0">
                <a:effectLst/>
                <a:latin typeface="Times New Roman"/>
                <a:ea typeface="Times New Roman"/>
              </a:rPr>
            </a:br>
            <a:r>
              <a:rPr lang="en-US" dirty="0" smtClean="0">
                <a:effectLst/>
                <a:latin typeface="Times New Roman"/>
                <a:ea typeface="Times New Roman"/>
              </a:rPr>
              <a:t>More secure than voice or cw.  Require an NCS; can send images as fax in some cases, good for longer lists, maps, directions</a:t>
            </a:r>
          </a:p>
          <a:p>
            <a:endParaRPr lang="en-US" dirty="0" smtClean="0">
              <a:effectLst/>
              <a:latin typeface="Times New Roman"/>
              <a:ea typeface="Times New Roman"/>
            </a:endParaRPr>
          </a:p>
          <a:p>
            <a:r>
              <a:rPr lang="en-US" dirty="0" smtClean="0">
                <a:latin typeface="Times New Roman"/>
                <a:ea typeface="Times New Roman"/>
              </a:rPr>
              <a:t>E. </a:t>
            </a:r>
            <a:r>
              <a:rPr lang="en-US" dirty="0" err="1" smtClean="0">
                <a:effectLst/>
                <a:latin typeface="Times New Roman"/>
                <a:ea typeface="Times New Roman"/>
              </a:rPr>
              <a:t>Winlink</a:t>
            </a:r>
            <a:r>
              <a:rPr lang="en-US" dirty="0" smtClean="0">
                <a:effectLst/>
                <a:latin typeface="Times New Roman"/>
                <a:ea typeface="Times New Roman"/>
              </a:rPr>
              <a:t> 2000</a:t>
            </a:r>
            <a:br>
              <a:rPr lang="en-US" dirty="0" smtClean="0">
                <a:effectLst/>
                <a:latin typeface="Times New Roman"/>
                <a:ea typeface="Times New Roman"/>
              </a:rPr>
            </a:br>
            <a:r>
              <a:rPr lang="en-US" dirty="0" smtClean="0">
                <a:effectLst/>
                <a:latin typeface="Times New Roman"/>
                <a:ea typeface="Times New Roman"/>
              </a:rPr>
              <a:t>More secure than voice or cw.  Send/Receive email over the radio (HF or VHF).  Originally developed for use at sea.</a:t>
            </a:r>
            <a:endParaRPr lang="en-US" dirty="0"/>
          </a:p>
        </p:txBody>
      </p:sp>
    </p:spTree>
    <p:extLst>
      <p:ext uri="{BB962C8B-B14F-4D97-AF65-F5344CB8AC3E}">
        <p14:creationId xmlns:p14="http://schemas.microsoft.com/office/powerpoint/2010/main" val="2669725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ARRL EMCOMM Courses</a:t>
            </a:r>
          </a:p>
          <a:p>
            <a:pPr lvl="1"/>
            <a:r>
              <a:rPr lang="en-US" dirty="0" smtClean="0"/>
              <a:t>Level 1 – Basic to Advanced EMCOMM</a:t>
            </a:r>
          </a:p>
          <a:p>
            <a:pPr lvl="1"/>
            <a:r>
              <a:rPr lang="en-US" dirty="0" smtClean="0"/>
              <a:t>Level 2 – EMCOMM for managers</a:t>
            </a:r>
          </a:p>
          <a:p>
            <a:r>
              <a:rPr lang="en-US" dirty="0" smtClean="0"/>
              <a:t>ARRL Website</a:t>
            </a:r>
          </a:p>
          <a:p>
            <a:pPr lvl="1"/>
            <a:r>
              <a:rPr lang="en-US" dirty="0" smtClean="0"/>
              <a:t>PS Communications Manual</a:t>
            </a:r>
          </a:p>
          <a:p>
            <a:pPr lvl="1"/>
            <a:r>
              <a:rPr lang="en-US" dirty="0" smtClean="0"/>
              <a:t>NTS Resources</a:t>
            </a:r>
          </a:p>
          <a:p>
            <a:pPr lvl="1"/>
            <a:r>
              <a:rPr lang="en-US" dirty="0" smtClean="0"/>
              <a:t>ARES Resources</a:t>
            </a:r>
          </a:p>
          <a:p>
            <a:r>
              <a:rPr lang="en-US" dirty="0" smtClean="0"/>
              <a:t>FEMA</a:t>
            </a:r>
          </a:p>
          <a:p>
            <a:pPr lvl="1"/>
            <a:r>
              <a:rPr lang="en-US" dirty="0" smtClean="0"/>
              <a:t>Training.Fema.org – ICS and related training</a:t>
            </a:r>
          </a:p>
          <a:p>
            <a:pPr lvl="1"/>
            <a:r>
              <a:rPr lang="en-US" dirty="0" smtClean="0"/>
              <a:t>National Interoperability Field Operations Guide (NIFOG)</a:t>
            </a:r>
          </a:p>
          <a:p>
            <a:endParaRPr lang="en-US" dirty="0"/>
          </a:p>
        </p:txBody>
      </p:sp>
    </p:spTree>
    <p:extLst>
      <p:ext uri="{BB962C8B-B14F-4D97-AF65-F5344CB8AC3E}">
        <p14:creationId xmlns:p14="http://schemas.microsoft.com/office/powerpoint/2010/main" val="905330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Training</a:t>
            </a:r>
            <a:endParaRPr lang="en-US" dirty="0"/>
          </a:p>
        </p:txBody>
      </p:sp>
      <p:sp>
        <p:nvSpPr>
          <p:cNvPr id="3" name="Content Placeholder 2"/>
          <p:cNvSpPr>
            <a:spLocks noGrp="1"/>
          </p:cNvSpPr>
          <p:nvPr>
            <p:ph idx="1"/>
          </p:nvPr>
        </p:nvSpPr>
        <p:spPr/>
        <p:txBody>
          <a:bodyPr/>
          <a:lstStyle/>
          <a:p>
            <a:r>
              <a:rPr lang="en-US" dirty="0" smtClean="0"/>
              <a:t>DC HSEMA Training Site:</a:t>
            </a:r>
          </a:p>
          <a:p>
            <a:pPr lvl="1"/>
            <a:r>
              <a:rPr lang="en-US" dirty="0" smtClean="0">
                <a:hlinkClick r:id="rId2"/>
              </a:rPr>
              <a:t>https://trainingtrack.hsema.dc.gov/Home.aspx</a:t>
            </a:r>
            <a:endParaRPr lang="en-US" dirty="0" smtClean="0"/>
          </a:p>
          <a:p>
            <a:r>
              <a:rPr lang="en-US" dirty="0" smtClean="0"/>
              <a:t>Capitol Region NIMS Courses</a:t>
            </a:r>
          </a:p>
          <a:p>
            <a:pPr lvl="1"/>
            <a:r>
              <a:rPr lang="en-US" dirty="0" smtClean="0">
                <a:hlinkClick r:id="rId3"/>
              </a:rPr>
              <a:t>http://www.ncr-nims-officers.eventbrite.com/</a:t>
            </a:r>
            <a:endParaRPr lang="en-US" dirty="0" smtClean="0"/>
          </a:p>
          <a:p>
            <a:r>
              <a:rPr lang="en-US" dirty="0" smtClean="0"/>
              <a:t>Texas A&amp;M Engineering Extension Service</a:t>
            </a:r>
          </a:p>
          <a:p>
            <a:pPr lvl="1"/>
            <a:r>
              <a:rPr lang="en-US" dirty="0" smtClean="0">
                <a:hlinkClick r:id="rId4"/>
              </a:rPr>
              <a:t>http://www.teex.org/index.cfm</a:t>
            </a:r>
            <a:endParaRPr lang="en-US" dirty="0" smtClean="0"/>
          </a:p>
          <a:p>
            <a:pPr lvl="1"/>
            <a:endParaRPr lang="en-US" dirty="0"/>
          </a:p>
        </p:txBody>
      </p:sp>
    </p:spTree>
    <p:extLst>
      <p:ext uri="{BB962C8B-B14F-4D97-AF65-F5344CB8AC3E}">
        <p14:creationId xmlns:p14="http://schemas.microsoft.com/office/powerpoint/2010/main" val="1637167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a:bodyPr>
          <a:lstStyle/>
          <a:p>
            <a:r>
              <a:rPr lang="en-US" dirty="0" smtClean="0"/>
              <a:t>Introduction to Public Service Communications</a:t>
            </a:r>
          </a:p>
          <a:p>
            <a:r>
              <a:rPr lang="en-US" dirty="0" smtClean="0"/>
              <a:t>PS Communications Organizations</a:t>
            </a:r>
          </a:p>
          <a:p>
            <a:r>
              <a:rPr lang="en-US" dirty="0" smtClean="0"/>
              <a:t>Incident Command System (ICS)</a:t>
            </a:r>
          </a:p>
          <a:p>
            <a:r>
              <a:rPr lang="en-US" dirty="0" smtClean="0"/>
              <a:t>Nets</a:t>
            </a:r>
          </a:p>
          <a:p>
            <a:r>
              <a:rPr lang="en-US" dirty="0" smtClean="0"/>
              <a:t>Traffic Handling</a:t>
            </a:r>
          </a:p>
          <a:p>
            <a:r>
              <a:rPr lang="en-US" dirty="0" smtClean="0"/>
              <a:t>Emergency Support</a:t>
            </a:r>
          </a:p>
          <a:p>
            <a:r>
              <a:rPr lang="en-US" dirty="0" smtClean="0"/>
              <a:t>Modes</a:t>
            </a:r>
          </a:p>
          <a:p>
            <a:r>
              <a:rPr lang="en-US" dirty="0" smtClean="0"/>
              <a:t>Training/Resources</a:t>
            </a:r>
            <a:endParaRPr lang="en-US" dirty="0"/>
          </a:p>
        </p:txBody>
      </p:sp>
    </p:spTree>
    <p:extLst>
      <p:ext uri="{BB962C8B-B14F-4D97-AF65-F5344CB8AC3E}">
        <p14:creationId xmlns:p14="http://schemas.microsoft.com/office/powerpoint/2010/main" val="277427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Amateur License</a:t>
            </a:r>
          </a:p>
          <a:p>
            <a:pPr lvl="1"/>
            <a:r>
              <a:rPr lang="en-US" dirty="0" smtClean="0"/>
              <a:t>LICENSING CLASS</a:t>
            </a:r>
          </a:p>
          <a:p>
            <a:pPr lvl="1"/>
            <a:r>
              <a:rPr lang="en-US" dirty="0" smtClean="0"/>
              <a:t>02/26/2013 | Alexandria VA 22314</a:t>
            </a:r>
          </a:p>
          <a:p>
            <a:pPr lvl="1"/>
            <a:r>
              <a:rPr lang="en-US" dirty="0" smtClean="0"/>
              <a:t>Start/End Dates: 02/26/2013 - 05/07/2013</a:t>
            </a:r>
          </a:p>
          <a:p>
            <a:pPr lvl="1"/>
            <a:r>
              <a:rPr lang="en-US" dirty="0" smtClean="0"/>
              <a:t>Times: 1900 - 2130</a:t>
            </a:r>
          </a:p>
          <a:p>
            <a:pPr lvl="1"/>
            <a:r>
              <a:rPr lang="en-US" dirty="0" smtClean="0"/>
              <a:t># of Sessions: 9</a:t>
            </a:r>
          </a:p>
          <a:p>
            <a:pPr lvl="1"/>
            <a:r>
              <a:rPr lang="en-US" dirty="0" smtClean="0"/>
              <a:t>Class level: Technician</a:t>
            </a:r>
          </a:p>
          <a:p>
            <a:r>
              <a:rPr lang="en-US" smtClean="0"/>
              <a:t>Come Join Us!</a:t>
            </a:r>
            <a:endParaRPr lang="en-US" dirty="0"/>
          </a:p>
        </p:txBody>
      </p:sp>
    </p:spTree>
    <p:extLst>
      <p:ext uri="{BB962C8B-B14F-4D97-AF65-F5344CB8AC3E}">
        <p14:creationId xmlns:p14="http://schemas.microsoft.com/office/powerpoint/2010/main" val="3029689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Public Service Communications</a:t>
            </a:r>
          </a:p>
          <a:p>
            <a:pPr lvl="1"/>
            <a:r>
              <a:rPr lang="en-US" dirty="0" smtClean="0"/>
              <a:t>Served Agencies (e.g., DC-HSEMA, Hospitals, etc.)</a:t>
            </a:r>
          </a:p>
          <a:p>
            <a:pPr lvl="1"/>
            <a:r>
              <a:rPr lang="en-US" dirty="0" smtClean="0"/>
              <a:t>Public Events (Marathons, </a:t>
            </a:r>
            <a:r>
              <a:rPr lang="en-US" dirty="0" err="1" smtClean="0"/>
              <a:t>Bikeathons</a:t>
            </a:r>
            <a:r>
              <a:rPr lang="en-US" dirty="0" smtClean="0"/>
              <a:t>)</a:t>
            </a:r>
          </a:p>
          <a:p>
            <a:pPr lvl="1"/>
            <a:r>
              <a:rPr lang="en-US" dirty="0" smtClean="0"/>
              <a:t>Special Events (Inauguration)</a:t>
            </a:r>
          </a:p>
          <a:p>
            <a:pPr lvl="1"/>
            <a:r>
              <a:rPr lang="en-US" dirty="0" smtClean="0"/>
              <a:t>Simulated Emergency Test</a:t>
            </a:r>
          </a:p>
          <a:p>
            <a:pPr lvl="1"/>
            <a:r>
              <a:rPr lang="en-US" dirty="0" smtClean="0"/>
              <a:t>Local Emergencies (Hurricanes, SKYWARN, Snow): usually coordinated locally</a:t>
            </a:r>
          </a:p>
          <a:p>
            <a:pPr lvl="1"/>
            <a:r>
              <a:rPr lang="en-US" dirty="0" smtClean="0"/>
              <a:t>Remote Emergencies (Large scale disasters, Katrina, Sandy): Coordinated by Section or ARRL</a:t>
            </a:r>
            <a:endParaRPr lang="en-US" dirty="0"/>
          </a:p>
        </p:txBody>
      </p:sp>
    </p:spTree>
    <p:extLst>
      <p:ext uri="{BB962C8B-B14F-4D97-AF65-F5344CB8AC3E}">
        <p14:creationId xmlns:p14="http://schemas.microsoft.com/office/powerpoint/2010/main" val="3679046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 Communications Orgs.</a:t>
            </a:r>
            <a:endParaRPr lang="en-US" dirty="0"/>
          </a:p>
        </p:txBody>
      </p:sp>
      <p:sp>
        <p:nvSpPr>
          <p:cNvPr id="3" name="Content Placeholder 2"/>
          <p:cNvSpPr>
            <a:spLocks noGrp="1"/>
          </p:cNvSpPr>
          <p:nvPr>
            <p:ph idx="1"/>
          </p:nvPr>
        </p:nvSpPr>
        <p:spPr/>
        <p:txBody>
          <a:bodyPr>
            <a:normAutofit/>
          </a:bodyPr>
          <a:lstStyle/>
          <a:p>
            <a:r>
              <a:rPr lang="en-US" dirty="0" smtClean="0"/>
              <a:t>American Radio Relay League</a:t>
            </a:r>
          </a:p>
          <a:p>
            <a:pPr lvl="1"/>
            <a:r>
              <a:rPr lang="en-US" dirty="0" smtClean="0"/>
              <a:t>Amateur Radio Emergency Service (ARES)</a:t>
            </a:r>
          </a:p>
          <a:p>
            <a:pPr lvl="1"/>
            <a:r>
              <a:rPr lang="en-US" dirty="0" smtClean="0"/>
              <a:t>Radio Amateur Civil Emergency Service (RACES)</a:t>
            </a:r>
          </a:p>
          <a:p>
            <a:pPr lvl="1"/>
            <a:r>
              <a:rPr lang="en-US" dirty="0" smtClean="0"/>
              <a:t>National Traffic System (NTS)</a:t>
            </a:r>
            <a:endParaRPr lang="en-US" dirty="0"/>
          </a:p>
          <a:p>
            <a:r>
              <a:rPr lang="en-US" dirty="0" smtClean="0"/>
              <a:t>Radio Emergency Associated Communications Teams (REACT)</a:t>
            </a:r>
          </a:p>
          <a:p>
            <a:r>
              <a:rPr lang="en-US" dirty="0" smtClean="0"/>
              <a:t>Salvation Army Team Emergency Radio Network (SATERN)</a:t>
            </a:r>
            <a:endParaRPr lang="en-US" dirty="0"/>
          </a:p>
        </p:txBody>
      </p:sp>
    </p:spTree>
    <p:extLst>
      <p:ext uri="{BB962C8B-B14F-4D97-AF65-F5344CB8AC3E}">
        <p14:creationId xmlns:p14="http://schemas.microsoft.com/office/powerpoint/2010/main" val="583006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Command System (ICS)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Incident Command System (ICS) is a standardized, on-scene, all-hazards incident management approach that:</a:t>
            </a:r>
          </a:p>
          <a:p>
            <a:pPr lvl="1"/>
            <a:r>
              <a:rPr lang="en-US" dirty="0" smtClean="0"/>
              <a:t>Allows for the integration of facilities, equipment, personnel, procedures and communications operating within a common organizational structure.</a:t>
            </a:r>
          </a:p>
          <a:p>
            <a:pPr lvl="1"/>
            <a:r>
              <a:rPr lang="en-US" dirty="0" smtClean="0"/>
              <a:t>Enables a coordinated response among various jurisdictions and functional agencies, both public and private.</a:t>
            </a:r>
          </a:p>
          <a:p>
            <a:pPr lvl="1"/>
            <a:r>
              <a:rPr lang="en-US" dirty="0" smtClean="0"/>
              <a:t>Establishes common processes for planning and managing resources.</a:t>
            </a:r>
          </a:p>
          <a:p>
            <a:r>
              <a:rPr lang="en-US" dirty="0" smtClean="0"/>
              <a:t>Required for use as part of the National Incident Management System (NIMS)</a:t>
            </a:r>
          </a:p>
          <a:p>
            <a:r>
              <a:rPr lang="en-US" dirty="0" smtClean="0"/>
              <a:t>Based upon lessons learned after major California wildfires in the 1970’s</a:t>
            </a:r>
          </a:p>
          <a:p>
            <a:endParaRPr lang="en-US" dirty="0"/>
          </a:p>
        </p:txBody>
      </p:sp>
    </p:spTree>
    <p:extLst>
      <p:ext uri="{BB962C8B-B14F-4D97-AF65-F5344CB8AC3E}">
        <p14:creationId xmlns:p14="http://schemas.microsoft.com/office/powerpoint/2010/main" val="637622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ICS Features</a:t>
            </a:r>
            <a:endParaRPr lang="en-US" dirty="0"/>
          </a:p>
        </p:txBody>
      </p:sp>
      <p:sp>
        <p:nvSpPr>
          <p:cNvPr id="4" name="Rectangle 4"/>
          <p:cNvSpPr txBox="1">
            <a:spLocks noChangeArrowheads="1"/>
          </p:cNvSpPr>
          <p:nvPr/>
        </p:nvSpPr>
        <p:spPr>
          <a:xfrm>
            <a:off x="4648200" y="1722437"/>
            <a:ext cx="4038600" cy="4525963"/>
          </a:xfrm>
          <a:prstGeom prst="rect">
            <a:avLst/>
          </a:prstGeom>
          <a:no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3550" lvl="1" indent="-349250"/>
            <a:r>
              <a:rPr lang="en-US" sz="1800" smtClean="0"/>
              <a:t>Facilities and Resources</a:t>
            </a:r>
          </a:p>
          <a:p>
            <a:pPr marL="909638" lvl="2" indent="-225425"/>
            <a:r>
              <a:rPr lang="en-US" sz="1800" smtClean="0"/>
              <a:t>Comprehensive resource management</a:t>
            </a:r>
          </a:p>
          <a:p>
            <a:pPr marL="909638" lvl="2" indent="-225425"/>
            <a:r>
              <a:rPr lang="en-US" sz="1800" smtClean="0"/>
              <a:t>Incident locations and facilities</a:t>
            </a:r>
          </a:p>
          <a:p>
            <a:pPr marL="463550" lvl="1" indent="-349250"/>
            <a:r>
              <a:rPr lang="en-US" sz="1800" smtClean="0"/>
              <a:t>Communications/Information Management</a:t>
            </a:r>
          </a:p>
          <a:p>
            <a:pPr marL="909638" lvl="2" indent="-225425"/>
            <a:r>
              <a:rPr lang="en-US" sz="1800" smtClean="0"/>
              <a:t>Integrated communications</a:t>
            </a:r>
          </a:p>
          <a:p>
            <a:pPr marL="909638" lvl="2" indent="-225425"/>
            <a:r>
              <a:rPr lang="en-US" sz="1800" smtClean="0"/>
              <a:t>Information and intelligence management</a:t>
            </a:r>
          </a:p>
          <a:p>
            <a:pPr marL="463550" lvl="1" indent="-349250"/>
            <a:r>
              <a:rPr lang="en-US" sz="1800" smtClean="0"/>
              <a:t>Professionalism</a:t>
            </a:r>
          </a:p>
          <a:p>
            <a:pPr marL="909638" lvl="2" indent="-225425"/>
            <a:r>
              <a:rPr lang="en-US" sz="1800" smtClean="0"/>
              <a:t>Accountability</a:t>
            </a:r>
          </a:p>
          <a:p>
            <a:pPr marL="909638" lvl="2" indent="-225425"/>
            <a:r>
              <a:rPr lang="en-US" sz="1800" smtClean="0"/>
              <a:t>Dispatch/Deployment </a:t>
            </a:r>
            <a:endParaRPr lang="en-US" sz="1800"/>
          </a:p>
        </p:txBody>
      </p:sp>
      <p:sp>
        <p:nvSpPr>
          <p:cNvPr id="5" name="Rectangle 3"/>
          <p:cNvSpPr txBox="1">
            <a:spLocks noChangeArrowheads="1"/>
          </p:cNvSpPr>
          <p:nvPr/>
        </p:nvSpPr>
        <p:spPr>
          <a:xfrm>
            <a:off x="317500" y="1722437"/>
            <a:ext cx="4140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3550" lvl="1" indent="-349250"/>
            <a:r>
              <a:rPr lang="en-US" sz="1800" dirty="0" smtClean="0"/>
              <a:t>Standardization</a:t>
            </a:r>
          </a:p>
          <a:p>
            <a:pPr marL="909638" lvl="2" indent="-225425"/>
            <a:r>
              <a:rPr lang="en-US" sz="1800" dirty="0" smtClean="0"/>
              <a:t>Common terminology</a:t>
            </a:r>
          </a:p>
          <a:p>
            <a:pPr marL="463550" lvl="1" indent="-349250"/>
            <a:r>
              <a:rPr lang="en-US" sz="1800" dirty="0" smtClean="0"/>
              <a:t>Command</a:t>
            </a:r>
          </a:p>
          <a:p>
            <a:pPr marL="909638" lvl="2" indent="-225425"/>
            <a:r>
              <a:rPr lang="en-US" sz="1800" dirty="0" smtClean="0"/>
              <a:t>Establishment and transfer of command</a:t>
            </a:r>
          </a:p>
          <a:p>
            <a:pPr marL="909638" lvl="2" indent="-225425"/>
            <a:r>
              <a:rPr lang="en-US" sz="1800" dirty="0" smtClean="0"/>
              <a:t>Chain of command and unity of command</a:t>
            </a:r>
          </a:p>
          <a:p>
            <a:pPr marL="463550" lvl="1" indent="-349250"/>
            <a:r>
              <a:rPr lang="en-US" sz="1800" dirty="0" smtClean="0"/>
              <a:t>Planning/Organizational Structure</a:t>
            </a:r>
          </a:p>
          <a:p>
            <a:pPr marL="909638" lvl="2" indent="-225425"/>
            <a:r>
              <a:rPr lang="en-US" sz="1800" dirty="0" smtClean="0"/>
              <a:t>Management by objectives </a:t>
            </a:r>
          </a:p>
          <a:p>
            <a:pPr marL="909638" lvl="2" indent="-225425"/>
            <a:r>
              <a:rPr lang="en-US" sz="1800" dirty="0" smtClean="0"/>
              <a:t>Incident Action Plan (IAP)</a:t>
            </a:r>
          </a:p>
          <a:p>
            <a:pPr marL="909638" lvl="2" indent="-225425"/>
            <a:r>
              <a:rPr lang="en-US" sz="1800" dirty="0" smtClean="0"/>
              <a:t>Modular organization</a:t>
            </a:r>
          </a:p>
          <a:p>
            <a:pPr marL="909638" lvl="2" indent="-225425"/>
            <a:r>
              <a:rPr lang="en-US" sz="1800" dirty="0" smtClean="0"/>
              <a:t>Manageable span of control </a:t>
            </a:r>
            <a:endParaRPr lang="en-US" sz="1800" dirty="0"/>
          </a:p>
        </p:txBody>
      </p:sp>
    </p:spTree>
    <p:extLst>
      <p:ext uri="{BB962C8B-B14F-4D97-AF65-F5344CB8AC3E}">
        <p14:creationId xmlns:p14="http://schemas.microsoft.com/office/powerpoint/2010/main" val="3418739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ICS Organization</a:t>
            </a:r>
            <a:endParaRPr lang="en-US" dirty="0"/>
          </a:p>
        </p:txBody>
      </p:sp>
      <p:grpSp>
        <p:nvGrpSpPr>
          <p:cNvPr id="12" name="Group 12" descr="Graphic:  Organization Chart&#10;&#10;Top Row:  Incident Command&#10;2nd Row:  Operations Section, Planning Section, Logistics Section, and Finance/Admin Section"/>
          <p:cNvGrpSpPr>
            <a:grpSpLocks/>
          </p:cNvGrpSpPr>
          <p:nvPr/>
        </p:nvGrpSpPr>
        <p:grpSpPr bwMode="auto">
          <a:xfrm>
            <a:off x="583820" y="1424462"/>
            <a:ext cx="7848979" cy="2298698"/>
            <a:chOff x="1182356" y="1787025"/>
            <a:chExt cx="6867857" cy="1495424"/>
          </a:xfrm>
        </p:grpSpPr>
        <p:cxnSp>
          <p:nvCxnSpPr>
            <p:cNvPr id="13" name="AutoShape 5"/>
            <p:cNvCxnSpPr>
              <a:cxnSpLocks noChangeShapeType="1"/>
            </p:cNvCxnSpPr>
            <p:nvPr/>
          </p:nvCxnSpPr>
          <p:spPr bwMode="auto">
            <a:xfrm rot="-5400000">
              <a:off x="4560888" y="120650"/>
              <a:ext cx="44450" cy="5302250"/>
            </a:xfrm>
            <a:prstGeom prst="bentConnector3">
              <a:avLst>
                <a:gd name="adj1" fmla="val 614287"/>
              </a:avLst>
            </a:prstGeom>
            <a:noFill/>
            <a:ln w="22225">
              <a:solidFill>
                <a:srgbClr val="25387D"/>
              </a:solidFill>
              <a:miter lim="800000"/>
              <a:headEnd/>
              <a:tailEnd/>
            </a:ln>
            <a:extLst>
              <a:ext uri="{909E8E84-426E-40DD-AFC4-6F175D3DCCD1}">
                <a14:hiddenFill xmlns:a14="http://schemas.microsoft.com/office/drawing/2010/main">
                  <a:noFill/>
                </a14:hiddenFill>
              </a:ext>
            </a:extLst>
          </p:spPr>
        </p:cxnSp>
        <p:sp>
          <p:nvSpPr>
            <p:cNvPr id="14" name="Line 6"/>
            <p:cNvSpPr>
              <a:spLocks noChangeShapeType="1"/>
            </p:cNvSpPr>
            <p:nvPr/>
          </p:nvSpPr>
          <p:spPr bwMode="auto">
            <a:xfrm flipV="1">
              <a:off x="4545013" y="2060575"/>
              <a:ext cx="0" cy="460375"/>
            </a:xfrm>
            <a:prstGeom prst="line">
              <a:avLst/>
            </a:prstGeom>
            <a:noFill/>
            <a:ln w="19050">
              <a:solidFill>
                <a:srgbClr val="25387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
            <p:cNvSpPr>
              <a:spLocks noChangeShapeType="1"/>
            </p:cNvSpPr>
            <p:nvPr/>
          </p:nvSpPr>
          <p:spPr bwMode="auto">
            <a:xfrm flipV="1">
              <a:off x="3706813" y="2520950"/>
              <a:ext cx="0" cy="228600"/>
            </a:xfrm>
            <a:prstGeom prst="line">
              <a:avLst/>
            </a:prstGeom>
            <a:noFill/>
            <a:ln w="22225">
              <a:solidFill>
                <a:srgbClr val="25387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
            <p:cNvSpPr>
              <a:spLocks noChangeShapeType="1"/>
            </p:cNvSpPr>
            <p:nvPr/>
          </p:nvSpPr>
          <p:spPr bwMode="auto">
            <a:xfrm flipV="1">
              <a:off x="5459413" y="2520950"/>
              <a:ext cx="0" cy="228600"/>
            </a:xfrm>
            <a:prstGeom prst="line">
              <a:avLst/>
            </a:prstGeom>
            <a:noFill/>
            <a:ln w="22225">
              <a:solidFill>
                <a:srgbClr val="25387D"/>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AutoShape 9"/>
            <p:cNvSpPr>
              <a:spLocks noChangeArrowheads="1"/>
            </p:cNvSpPr>
            <p:nvPr/>
          </p:nvSpPr>
          <p:spPr bwMode="auto">
            <a:xfrm>
              <a:off x="3772958" y="1787025"/>
              <a:ext cx="1676598" cy="532900"/>
            </a:xfrm>
            <a:prstGeom prst="cube">
              <a:avLst>
                <a:gd name="adj" fmla="val 8333"/>
              </a:avLst>
            </a:prstGeom>
            <a:solidFill>
              <a:srgbClr val="000066"/>
            </a:solidFill>
            <a:ln w="9525">
              <a:solidFill>
                <a:srgbClr val="25387D"/>
              </a:solidFill>
              <a:miter lim="800000"/>
              <a:headEnd/>
              <a:tailEnd/>
            </a:ln>
            <a:effectLst>
              <a:outerShdw dist="35921" dir="2700000" algn="ctr" rotWithShape="0">
                <a:srgbClr val="18314A">
                  <a:alpha val="50000"/>
                </a:srgbClr>
              </a:outerShdw>
            </a:effectLst>
          </p:spPr>
          <p:txBody>
            <a:bodyPr wrap="none" bIns="18288" anchor="ctr"/>
            <a:lstStyle/>
            <a:p>
              <a:pPr algn="ctr">
                <a:lnSpc>
                  <a:spcPct val="85000"/>
                </a:lnSpc>
                <a:defRPr/>
              </a:pPr>
              <a:r>
                <a:rPr lang="en-US" sz="1400" b="1" dirty="0">
                  <a:solidFill>
                    <a:schemeClr val="bg1"/>
                  </a:solidFill>
                  <a:latin typeface="Arial" charset="0"/>
                  <a:cs typeface="+mn-cs"/>
                </a:rPr>
                <a:t>Incident</a:t>
              </a:r>
            </a:p>
            <a:p>
              <a:pPr algn="ctr">
                <a:lnSpc>
                  <a:spcPct val="85000"/>
                </a:lnSpc>
                <a:defRPr/>
              </a:pPr>
              <a:r>
                <a:rPr lang="en-US" sz="1400" b="1" dirty="0">
                  <a:solidFill>
                    <a:schemeClr val="bg1"/>
                  </a:solidFill>
                  <a:latin typeface="Arial" charset="0"/>
                  <a:cs typeface="+mn-cs"/>
                </a:rPr>
                <a:t>Command</a:t>
              </a:r>
            </a:p>
          </p:txBody>
        </p:sp>
        <p:sp>
          <p:nvSpPr>
            <p:cNvPr id="18" name="AutoShape 10"/>
            <p:cNvSpPr>
              <a:spLocks noChangeArrowheads="1"/>
            </p:cNvSpPr>
            <p:nvPr/>
          </p:nvSpPr>
          <p:spPr bwMode="auto">
            <a:xfrm>
              <a:off x="1182356" y="2749549"/>
              <a:ext cx="1676599" cy="532900"/>
            </a:xfrm>
            <a:prstGeom prst="cube">
              <a:avLst>
                <a:gd name="adj" fmla="val 8333"/>
              </a:avLst>
            </a:prstGeom>
            <a:solidFill>
              <a:schemeClr val="bg1"/>
            </a:solidFill>
            <a:ln w="9525">
              <a:solidFill>
                <a:srgbClr val="25387D"/>
              </a:solidFill>
              <a:miter lim="800000"/>
              <a:headEnd/>
              <a:tailEnd/>
            </a:ln>
            <a:effectLst>
              <a:outerShdw dist="35921" dir="2700000" algn="ctr" rotWithShape="0">
                <a:srgbClr val="18314A">
                  <a:alpha val="50000"/>
                </a:srgbClr>
              </a:outerShdw>
            </a:effectLst>
          </p:spPr>
          <p:txBody>
            <a:bodyPr wrap="none" bIns="18288" anchor="ctr"/>
            <a:lstStyle/>
            <a:p>
              <a:pPr algn="ctr">
                <a:lnSpc>
                  <a:spcPct val="85000"/>
                </a:lnSpc>
              </a:pPr>
              <a:r>
                <a:rPr lang="en-US" sz="1400" b="1">
                  <a:solidFill>
                    <a:srgbClr val="1D3B59"/>
                  </a:solidFill>
                  <a:latin typeface="Arial" charset="0"/>
                </a:rPr>
                <a:t>Operations</a:t>
              </a:r>
            </a:p>
            <a:p>
              <a:pPr algn="ctr">
                <a:lnSpc>
                  <a:spcPct val="85000"/>
                </a:lnSpc>
              </a:pPr>
              <a:r>
                <a:rPr lang="en-US" sz="1400" b="1">
                  <a:solidFill>
                    <a:srgbClr val="1D3B59"/>
                  </a:solidFill>
                  <a:latin typeface="Arial" charset="0"/>
                </a:rPr>
                <a:t>Section</a:t>
              </a:r>
              <a:endParaRPr lang="en-US" sz="1400" b="1">
                <a:latin typeface="Arial" charset="0"/>
              </a:endParaRPr>
            </a:p>
          </p:txBody>
        </p:sp>
        <p:sp>
          <p:nvSpPr>
            <p:cNvPr id="19" name="AutoShape 11"/>
            <p:cNvSpPr>
              <a:spLocks noChangeArrowheads="1"/>
            </p:cNvSpPr>
            <p:nvPr/>
          </p:nvSpPr>
          <p:spPr bwMode="auto">
            <a:xfrm>
              <a:off x="2935353" y="2673850"/>
              <a:ext cx="1676599" cy="532900"/>
            </a:xfrm>
            <a:prstGeom prst="cube">
              <a:avLst>
                <a:gd name="adj" fmla="val 8333"/>
              </a:avLst>
            </a:prstGeom>
            <a:solidFill>
              <a:schemeClr val="bg1"/>
            </a:solidFill>
            <a:ln w="9525">
              <a:solidFill>
                <a:srgbClr val="25387D"/>
              </a:solidFill>
              <a:miter lim="800000"/>
              <a:headEnd/>
              <a:tailEnd/>
            </a:ln>
            <a:effectLst>
              <a:outerShdw dist="35921" dir="2700000" algn="ctr" rotWithShape="0">
                <a:srgbClr val="18314A">
                  <a:alpha val="50000"/>
                </a:srgbClr>
              </a:outerShdw>
            </a:effectLst>
          </p:spPr>
          <p:txBody>
            <a:bodyPr wrap="none" bIns="18288" anchor="ctr"/>
            <a:lstStyle/>
            <a:p>
              <a:pPr algn="ctr">
                <a:lnSpc>
                  <a:spcPct val="85000"/>
                </a:lnSpc>
              </a:pPr>
              <a:r>
                <a:rPr lang="en-US" sz="1400" b="1">
                  <a:solidFill>
                    <a:srgbClr val="1D3B59"/>
                  </a:solidFill>
                  <a:latin typeface="Arial" charset="0"/>
                </a:rPr>
                <a:t>Planning</a:t>
              </a:r>
            </a:p>
            <a:p>
              <a:pPr algn="ctr">
                <a:lnSpc>
                  <a:spcPct val="85000"/>
                </a:lnSpc>
              </a:pPr>
              <a:r>
                <a:rPr lang="en-US" sz="1400" b="1">
                  <a:solidFill>
                    <a:srgbClr val="1D3B59"/>
                  </a:solidFill>
                  <a:latin typeface="Arial" charset="0"/>
                </a:rPr>
                <a:t>Section</a:t>
              </a:r>
              <a:endParaRPr lang="en-US" sz="1400" b="1">
                <a:latin typeface="Arial" charset="0"/>
              </a:endParaRPr>
            </a:p>
          </p:txBody>
        </p:sp>
        <p:sp>
          <p:nvSpPr>
            <p:cNvPr id="20" name="AutoShape 12"/>
            <p:cNvSpPr>
              <a:spLocks noChangeArrowheads="1"/>
            </p:cNvSpPr>
            <p:nvPr/>
          </p:nvSpPr>
          <p:spPr bwMode="auto">
            <a:xfrm>
              <a:off x="4686961" y="2673850"/>
              <a:ext cx="1676598" cy="532900"/>
            </a:xfrm>
            <a:prstGeom prst="cube">
              <a:avLst>
                <a:gd name="adj" fmla="val 8333"/>
              </a:avLst>
            </a:prstGeom>
            <a:solidFill>
              <a:schemeClr val="bg1"/>
            </a:solidFill>
            <a:ln w="9525">
              <a:solidFill>
                <a:srgbClr val="25387D"/>
              </a:solidFill>
              <a:miter lim="800000"/>
              <a:headEnd/>
              <a:tailEnd/>
            </a:ln>
            <a:effectLst>
              <a:outerShdw dist="35921" dir="2700000" algn="ctr" rotWithShape="0">
                <a:srgbClr val="18314A">
                  <a:alpha val="50000"/>
                </a:srgbClr>
              </a:outerShdw>
            </a:effectLst>
          </p:spPr>
          <p:txBody>
            <a:bodyPr wrap="none" bIns="18288" anchor="ctr"/>
            <a:lstStyle/>
            <a:p>
              <a:pPr algn="ctr">
                <a:lnSpc>
                  <a:spcPct val="85000"/>
                </a:lnSpc>
              </a:pPr>
              <a:r>
                <a:rPr lang="en-US" sz="1400" b="1">
                  <a:solidFill>
                    <a:srgbClr val="1D3B59"/>
                  </a:solidFill>
                  <a:latin typeface="Arial" charset="0"/>
                </a:rPr>
                <a:t>Logistics</a:t>
              </a:r>
            </a:p>
            <a:p>
              <a:pPr algn="ctr">
                <a:lnSpc>
                  <a:spcPct val="85000"/>
                </a:lnSpc>
              </a:pPr>
              <a:r>
                <a:rPr lang="en-US" sz="1400" b="1">
                  <a:solidFill>
                    <a:srgbClr val="1D3B59"/>
                  </a:solidFill>
                  <a:latin typeface="Arial" charset="0"/>
                </a:rPr>
                <a:t>Section</a:t>
              </a:r>
              <a:endParaRPr lang="en-US" sz="1400" b="1">
                <a:latin typeface="Arial" charset="0"/>
              </a:endParaRPr>
            </a:p>
          </p:txBody>
        </p:sp>
        <p:sp>
          <p:nvSpPr>
            <p:cNvPr id="21" name="AutoShape 13"/>
            <p:cNvSpPr>
              <a:spLocks noChangeArrowheads="1"/>
            </p:cNvSpPr>
            <p:nvPr/>
          </p:nvSpPr>
          <p:spPr bwMode="auto">
            <a:xfrm>
              <a:off x="6373615" y="2673850"/>
              <a:ext cx="1676598" cy="532900"/>
            </a:xfrm>
            <a:prstGeom prst="cube">
              <a:avLst>
                <a:gd name="adj" fmla="val 8333"/>
              </a:avLst>
            </a:prstGeom>
            <a:solidFill>
              <a:schemeClr val="bg1"/>
            </a:solidFill>
            <a:ln w="9525">
              <a:solidFill>
                <a:srgbClr val="25387D"/>
              </a:solidFill>
              <a:miter lim="800000"/>
              <a:headEnd/>
              <a:tailEnd/>
            </a:ln>
            <a:effectLst>
              <a:outerShdw dist="35921" dir="2700000" algn="ctr" rotWithShape="0">
                <a:srgbClr val="18314A">
                  <a:alpha val="50000"/>
                </a:srgbClr>
              </a:outerShdw>
            </a:effectLst>
          </p:spPr>
          <p:txBody>
            <a:bodyPr wrap="none" bIns="18288" anchor="ctr"/>
            <a:lstStyle/>
            <a:p>
              <a:pPr algn="ctr">
                <a:lnSpc>
                  <a:spcPct val="85000"/>
                </a:lnSpc>
              </a:pPr>
              <a:r>
                <a:rPr lang="en-US" sz="1400" b="1">
                  <a:solidFill>
                    <a:srgbClr val="1D3B59"/>
                  </a:solidFill>
                  <a:latin typeface="Arial" charset="0"/>
                </a:rPr>
                <a:t>Finance/Admin</a:t>
              </a:r>
            </a:p>
            <a:p>
              <a:pPr algn="ctr">
                <a:lnSpc>
                  <a:spcPct val="85000"/>
                </a:lnSpc>
              </a:pPr>
              <a:r>
                <a:rPr lang="en-US" sz="1400" b="1">
                  <a:solidFill>
                    <a:srgbClr val="1D3B59"/>
                  </a:solidFill>
                  <a:latin typeface="Arial" charset="0"/>
                </a:rPr>
                <a:t>Section</a:t>
              </a:r>
              <a:endParaRPr lang="en-US" sz="1400" b="1">
                <a:latin typeface="Arial" charset="0"/>
              </a:endParaRPr>
            </a:p>
          </p:txBody>
        </p:sp>
      </p:gr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9933" y="4264163"/>
            <a:ext cx="4913313" cy="227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493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ICS Forms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4249927" cy="536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2138531"/>
            <a:ext cx="6210300" cy="2433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285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PS Communications Nets</a:t>
            </a:r>
          </a:p>
          <a:p>
            <a:pPr lvl="1"/>
            <a:r>
              <a:rPr lang="en-US" dirty="0" smtClean="0"/>
              <a:t>Open Nets</a:t>
            </a:r>
          </a:p>
          <a:p>
            <a:pPr lvl="1"/>
            <a:r>
              <a:rPr lang="en-US" dirty="0" smtClean="0"/>
              <a:t>Directed Nets</a:t>
            </a:r>
          </a:p>
          <a:p>
            <a:pPr lvl="1"/>
            <a:r>
              <a:rPr lang="en-US" dirty="0" smtClean="0"/>
              <a:t>NTS Nets</a:t>
            </a:r>
          </a:p>
          <a:p>
            <a:r>
              <a:rPr lang="en-US" dirty="0" smtClean="0"/>
              <a:t>Types of Nets</a:t>
            </a:r>
          </a:p>
          <a:p>
            <a:pPr lvl="1"/>
            <a:r>
              <a:rPr lang="en-US" dirty="0" smtClean="0"/>
              <a:t>Resource Nets</a:t>
            </a:r>
          </a:p>
          <a:p>
            <a:pPr lvl="1"/>
            <a:r>
              <a:rPr lang="en-US" dirty="0" smtClean="0"/>
              <a:t>Tactical Nets</a:t>
            </a:r>
          </a:p>
          <a:p>
            <a:pPr lvl="1"/>
            <a:r>
              <a:rPr lang="en-US" dirty="0" smtClean="0"/>
              <a:t>Logistics Nets</a:t>
            </a:r>
          </a:p>
          <a:p>
            <a:pPr lvl="1"/>
            <a:r>
              <a:rPr lang="en-US" dirty="0" smtClean="0"/>
              <a:t>Emergency Nets</a:t>
            </a:r>
          </a:p>
          <a:p>
            <a:pPr lvl="1"/>
            <a:r>
              <a:rPr lang="en-US" dirty="0" smtClean="0"/>
              <a:t>NTS Nets</a:t>
            </a:r>
          </a:p>
          <a:p>
            <a:pPr lvl="1"/>
            <a:r>
              <a:rPr lang="en-US" dirty="0" smtClean="0"/>
              <a:t>ARES Training Nets</a:t>
            </a:r>
          </a:p>
          <a:p>
            <a:pPr lvl="1"/>
            <a:endParaRPr lang="en-US" dirty="0"/>
          </a:p>
        </p:txBody>
      </p:sp>
    </p:spTree>
    <p:extLst>
      <p:ext uri="{BB962C8B-B14F-4D97-AF65-F5344CB8AC3E}">
        <p14:creationId xmlns:p14="http://schemas.microsoft.com/office/powerpoint/2010/main" val="441205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Lucida Sans Unicode"/>
        <a:cs typeface="Lucida Sans Unicode"/>
      </a:majorFont>
      <a:minorFont>
        <a:latin typeface="Verdana"/>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Lucida Sans Unicode"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Lucida Sans Unicode" charset="0"/>
            <a:cs typeface="Lucida Sans Unicode"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891</Words>
  <Application>Microsoft Office PowerPoint</Application>
  <PresentationFormat>On-screen Show (4:3)</PresentationFormat>
  <Paragraphs>176</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Default Design</vt:lpstr>
      <vt:lpstr>Public Service Communications</vt:lpstr>
      <vt:lpstr>Agenda</vt:lpstr>
      <vt:lpstr>Introduction</vt:lpstr>
      <vt:lpstr>PS Communications Orgs.</vt:lpstr>
      <vt:lpstr>Incident Command System (ICS)</vt:lpstr>
      <vt:lpstr>ICS Features</vt:lpstr>
      <vt:lpstr>ICS Organization</vt:lpstr>
      <vt:lpstr>Standard ICS Forms</vt:lpstr>
      <vt:lpstr>Nets</vt:lpstr>
      <vt:lpstr>Nets …</vt:lpstr>
      <vt:lpstr>National Traffic System (NTS)</vt:lpstr>
      <vt:lpstr>NTS Hierarchy and Modes</vt:lpstr>
      <vt:lpstr>NTS Radiogram</vt:lpstr>
      <vt:lpstr>ARRL Numbered Messages</vt:lpstr>
      <vt:lpstr>Emergency Support</vt:lpstr>
      <vt:lpstr>Modes</vt:lpstr>
      <vt:lpstr>Advantages of modes</vt:lpstr>
      <vt:lpstr>Training/Resources</vt:lpstr>
      <vt:lpstr>Local Training</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Service Communications</dc:title>
  <dc:creator>Jack</dc:creator>
  <cp:lastModifiedBy>Jack</cp:lastModifiedBy>
  <cp:revision>12</cp:revision>
  <dcterms:created xsi:type="dcterms:W3CDTF">2012-11-28T21:06:41Z</dcterms:created>
  <dcterms:modified xsi:type="dcterms:W3CDTF">2012-11-29T01:29:52Z</dcterms:modified>
</cp:coreProperties>
</file>