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DM Sans"/>
      <p:bold r:id="rId21"/>
      <p:boldItalic r:id="rId22"/>
    </p:embeddedFont>
    <p:embeddedFont>
      <p:font typeface="Open Sans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iJWYC2R/NS5gNdpIWBmWw0pnPa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E37A52-1D74-4F71-8C3B-83AA266A89A7}">
  <a:tblStyle styleId="{A4E37A52-1D74-4F71-8C3B-83AA266A89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DMSans-boldItalic.fntdata"/><Relationship Id="rId21" Type="http://schemas.openxmlformats.org/officeDocument/2006/relationships/font" Target="fonts/DMSans-bold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Oswald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7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4127816" y="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5188884" y="2718396"/>
            <a:ext cx="13099116" cy="3062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DEPLOYING A CREDIT RISK ANALYSIS MODEL ON AWS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rot="10800000">
            <a:off x="0" y="617220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0" y="0"/>
            <a:ext cx="5503176" cy="8623210"/>
          </a:xfrm>
          <a:custGeom>
            <a:rect b="b" l="l" r="r" t="t"/>
            <a:pathLst>
              <a:path extrusionOk="0" h="8623210" w="5503176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0864403" y="7932175"/>
            <a:ext cx="69219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Awwal Choudhari.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7E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7688831" y="522387"/>
            <a:ext cx="9349662" cy="2049035"/>
            <a:chOff x="0" y="-133350"/>
            <a:chExt cx="2462463" cy="539664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2462462" cy="406314"/>
            </a:xfrm>
            <a:custGeom>
              <a:rect b="b" l="l" r="r" t="t"/>
              <a:pathLst>
                <a:path extrusionOk="0" h="406314" w="2462462">
                  <a:moveTo>
                    <a:pt x="0" y="0"/>
                  </a:moveTo>
                  <a:lnTo>
                    <a:pt x="2462462" y="0"/>
                  </a:lnTo>
                  <a:lnTo>
                    <a:pt x="2462462" y="406314"/>
                  </a:lnTo>
                  <a:lnTo>
                    <a:pt x="0" y="406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5" name="Google Shape;95;p2"/>
            <p:cNvSpPr txBox="1"/>
            <p:nvPr/>
          </p:nvSpPr>
          <p:spPr>
            <a:xfrm>
              <a:off x="0" y="-133350"/>
              <a:ext cx="2462463" cy="539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INTRODUCTION:</a:t>
              </a:r>
              <a:endParaRPr/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797340" y="4425510"/>
            <a:ext cx="16693321" cy="191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4376" lvl="1" marL="788753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53"/>
              <a:buFont typeface="Arial"/>
              <a:buChar char="•"/>
            </a:pPr>
            <a:r>
              <a:rPr b="0" i="0" lang="en-US" sz="365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Effective credit risk analysis is crucial for informed lending decisions. Machine learning offers powerful tools for developing accurate risk assessment models.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7340" y="7029489"/>
            <a:ext cx="17490660" cy="1862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3582" lvl="1" marL="767163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53"/>
              <a:buFont typeface="Arial"/>
              <a:buChar char="•"/>
            </a:pPr>
            <a:r>
              <a:rPr b="0" i="0" lang="en-US" sz="355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provides robust infrastructure for deploying ML models, including Amazon SageMaker, EC2, and S3. Leveraging these services streamlines deployment, ensures high availability, and enables efficient scaling.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7E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1028700" y="1322450"/>
            <a:ext cx="8570548" cy="2788804"/>
            <a:chOff x="0" y="-38100"/>
            <a:chExt cx="2257264" cy="734500"/>
          </a:xfrm>
        </p:grpSpPr>
        <p:sp>
          <p:nvSpPr>
            <p:cNvPr id="103" name="Google Shape;103;p3"/>
            <p:cNvSpPr/>
            <p:nvPr/>
          </p:nvSpPr>
          <p:spPr>
            <a:xfrm>
              <a:off x="0" y="0"/>
              <a:ext cx="2257264" cy="696400"/>
            </a:xfrm>
            <a:custGeom>
              <a:rect b="b" l="l" r="r" t="t"/>
              <a:pathLst>
                <a:path extrusionOk="0" h="696400" w="2257264">
                  <a:moveTo>
                    <a:pt x="0" y="0"/>
                  </a:moveTo>
                  <a:lnTo>
                    <a:pt x="2257264" y="0"/>
                  </a:lnTo>
                  <a:lnTo>
                    <a:pt x="2257264" y="696400"/>
                  </a:lnTo>
                  <a:lnTo>
                    <a:pt x="0" y="69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4" name="Google Shape;104;p3"/>
            <p:cNvSpPr txBox="1"/>
            <p:nvPr/>
          </p:nvSpPr>
          <p:spPr>
            <a:xfrm>
              <a:off x="0" y="-38100"/>
              <a:ext cx="2257264" cy="7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516190" y="1800486"/>
            <a:ext cx="7595568" cy="18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9" u="none" cap="none" strike="noStrike">
                <a:solidFill>
                  <a:srgbClr val="5E17E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is the purpose of this project?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218878" y="5515106"/>
            <a:ext cx="11969524" cy="3803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3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PURPOSE OF THIS PROJECT IS TO UNDERSTAND THE PROCESS OF DEPLOYING ON AWS. BY FOLLOWING THESE STEPS, ONE CAN GAIN HANDS-ON EXPERIENCE WITH AWS SERVICES, DEPLOYMENT PROCEDURES, AND TROUBLESHOOTING TECHNIQUES.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7E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4"/>
          <p:cNvGrpSpPr/>
          <p:nvPr/>
        </p:nvGrpSpPr>
        <p:grpSpPr>
          <a:xfrm>
            <a:off x="1028700" y="5936074"/>
            <a:ext cx="964534" cy="964534"/>
            <a:chOff x="0" y="0"/>
            <a:chExt cx="812800" cy="812800"/>
          </a:xfrm>
        </p:grpSpPr>
        <p:sp>
          <p:nvSpPr>
            <p:cNvPr id="112" name="Google Shape;11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</a:t>
              </a: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1028700" y="7272083"/>
            <a:ext cx="964534" cy="964534"/>
            <a:chOff x="0" y="0"/>
            <a:chExt cx="812800" cy="812800"/>
          </a:xfrm>
        </p:grpSpPr>
        <p:sp>
          <p:nvSpPr>
            <p:cNvPr id="115" name="Google Shape;11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</a:t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9144000" y="5936074"/>
            <a:ext cx="964534" cy="964534"/>
            <a:chOff x="0" y="0"/>
            <a:chExt cx="812800" cy="812800"/>
          </a:xfrm>
        </p:grpSpPr>
        <p:sp>
          <p:nvSpPr>
            <p:cNvPr id="118" name="Google Shape;118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B</a:t>
              </a:r>
              <a:endParaRPr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9144000" y="7293354"/>
            <a:ext cx="964534" cy="964534"/>
            <a:chOff x="0" y="0"/>
            <a:chExt cx="812800" cy="812800"/>
          </a:xfrm>
        </p:grpSpPr>
        <p:sp>
          <p:nvSpPr>
            <p:cNvPr id="121" name="Google Shape;12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D</a:t>
              </a:r>
              <a:endParaRPr/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1028700" y="3327461"/>
            <a:ext cx="9255494" cy="2237342"/>
            <a:chOff x="0" y="-38100"/>
            <a:chExt cx="2437661" cy="589259"/>
          </a:xfrm>
        </p:grpSpPr>
        <p:sp>
          <p:nvSpPr>
            <p:cNvPr id="124" name="Google Shape;124;p4"/>
            <p:cNvSpPr/>
            <p:nvPr/>
          </p:nvSpPr>
          <p:spPr>
            <a:xfrm>
              <a:off x="0" y="0"/>
              <a:ext cx="2437661" cy="551159"/>
            </a:xfrm>
            <a:custGeom>
              <a:rect b="b" l="l" r="r" t="t"/>
              <a:pathLst>
                <a:path extrusionOk="0" h="551159" w="2437661">
                  <a:moveTo>
                    <a:pt x="0" y="0"/>
                  </a:moveTo>
                  <a:lnTo>
                    <a:pt x="2437661" y="0"/>
                  </a:lnTo>
                  <a:lnTo>
                    <a:pt x="2437661" y="551159"/>
                  </a:lnTo>
                  <a:lnTo>
                    <a:pt x="0" y="551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5" name="Google Shape;125;p4"/>
            <p:cNvSpPr txBox="1"/>
            <p:nvPr/>
          </p:nvSpPr>
          <p:spPr>
            <a:xfrm>
              <a:off x="0" y="-38100"/>
              <a:ext cx="2437661" cy="589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 txBox="1"/>
          <p:nvPr/>
        </p:nvSpPr>
        <p:spPr>
          <a:xfrm>
            <a:off x="10690681" y="6182121"/>
            <a:ext cx="6270132" cy="4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Putty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0690681" y="7504158"/>
            <a:ext cx="6270132" cy="4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WinSCP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347881" y="3547546"/>
            <a:ext cx="8617132" cy="1837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Services and Other Tools Used: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841091" y="6146878"/>
            <a:ext cx="6270132" cy="4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EC2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2766354" y="7485109"/>
            <a:ext cx="2890093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TERMINAL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1028700" y="8776033"/>
            <a:ext cx="964534" cy="964534"/>
            <a:chOff x="0" y="0"/>
            <a:chExt cx="812800" cy="812800"/>
          </a:xfrm>
        </p:grpSpPr>
        <p:sp>
          <p:nvSpPr>
            <p:cNvPr id="132" name="Google Shape;13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</a:t>
              </a:r>
              <a:endParaRPr/>
            </a:p>
          </p:txBody>
        </p:sp>
      </p:grpSp>
      <p:sp>
        <p:nvSpPr>
          <p:cNvPr id="134" name="Google Shape;134;p4"/>
          <p:cNvSpPr txBox="1"/>
          <p:nvPr/>
        </p:nvSpPr>
        <p:spPr>
          <a:xfrm>
            <a:off x="2373934" y="8972550"/>
            <a:ext cx="525405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Various Python packages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0" y="3012925"/>
            <a:ext cx="18288000" cy="7274075"/>
            <a:chOff x="0" y="-38100"/>
            <a:chExt cx="4816593" cy="1915806"/>
          </a:xfrm>
        </p:grpSpPr>
        <p:sp>
          <p:nvSpPr>
            <p:cNvPr id="140" name="Google Shape;140;p5"/>
            <p:cNvSpPr/>
            <p:nvPr/>
          </p:nvSpPr>
          <p:spPr>
            <a:xfrm>
              <a:off x="0" y="0"/>
              <a:ext cx="4816592" cy="1877706"/>
            </a:xfrm>
            <a:custGeom>
              <a:rect b="b" l="l" r="r" t="t"/>
              <a:pathLst>
                <a:path extrusionOk="0" h="187770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5"/>
              </a:srgbClr>
            </a:solidFill>
            <a:ln>
              <a:noFill/>
            </a:ln>
          </p:spPr>
        </p:sp>
        <p:sp>
          <p:nvSpPr>
            <p:cNvPr id="141" name="Google Shape;141;p5"/>
            <p:cNvSpPr txBox="1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028700" y="3942151"/>
            <a:ext cx="4761624" cy="5560283"/>
          </a:xfrm>
          <a:custGeom>
            <a:rect b="b" l="l" r="r" t="t"/>
            <a:pathLst>
              <a:path extrusionOk="0" h="5560283" w="4761624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 txBox="1"/>
          <p:nvPr/>
        </p:nvSpPr>
        <p:spPr>
          <a:xfrm>
            <a:off x="1884359" y="858300"/>
            <a:ext cx="15693348" cy="2299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1" u="none" cap="none" strike="noStrike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STEPS FOR DEPLOYING THE MODEL ON THE AWS</a:t>
            </a:r>
            <a:endParaRPr/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6387711" y="4030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{A4E37A52-1D74-4F71-8C3B-83AA266A89A7}</a:tableStyleId>
              </a:tblPr>
              <a:tblGrid>
                <a:gridCol w="1132750"/>
                <a:gridCol w="9738825"/>
              </a:tblGrid>
              <a:tr h="104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 u="none" cap="none" strike="noStrike">
                          <a:solidFill>
                            <a:srgbClr val="7AC7C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Launch an EC2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 u="none" cap="none" strike="noStrike">
                          <a:solidFill>
                            <a:srgbClr val="7AC7C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9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 u="none" cap="none" strike="noStrike">
                          <a:solidFill>
                            <a:srgbClr val="7AC7C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u="none" cap="none" strike="noStrike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Upload Files to the EC2 Instance using WinSCP 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 u="none" cap="none" strike="noStrike">
                          <a:solidFill>
                            <a:srgbClr val="7AC7C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u="none" cap="none" strike="noStrike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Configure Dependencies and Install Necessary Packages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 u="none" cap="none" strike="noStrike">
                          <a:solidFill>
                            <a:srgbClr val="7AC7C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Run the Web App and Deploy it on Ec2 instance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5"/>
          <p:cNvSpPr txBox="1"/>
          <p:nvPr/>
        </p:nvSpPr>
        <p:spPr>
          <a:xfrm>
            <a:off x="6018713" y="5343505"/>
            <a:ext cx="1046879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CONNECT TO THE EC2 INSTANCE USING PUTTY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7E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1032910" y="1820826"/>
            <a:ext cx="11142211" cy="1318058"/>
            <a:chOff x="0" y="-38100"/>
            <a:chExt cx="2934574" cy="347143"/>
          </a:xfrm>
        </p:grpSpPr>
        <p:sp>
          <p:nvSpPr>
            <p:cNvPr id="151" name="Google Shape;151;p6"/>
            <p:cNvSpPr/>
            <p:nvPr/>
          </p:nvSpPr>
          <p:spPr>
            <a:xfrm>
              <a:off x="0" y="0"/>
              <a:ext cx="2934574" cy="309043"/>
            </a:xfrm>
            <a:custGeom>
              <a:rect b="b" l="l" r="r" t="t"/>
              <a:pathLst>
                <a:path extrusionOk="0" h="309043" w="2934574">
                  <a:moveTo>
                    <a:pt x="0" y="0"/>
                  </a:moveTo>
                  <a:lnTo>
                    <a:pt x="2934574" y="0"/>
                  </a:lnTo>
                  <a:lnTo>
                    <a:pt x="2934574" y="309043"/>
                  </a:lnTo>
                  <a:lnTo>
                    <a:pt x="0" y="3090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2" name="Google Shape;152;p6"/>
            <p:cNvSpPr txBox="1"/>
            <p:nvPr/>
          </p:nvSpPr>
          <p:spPr>
            <a:xfrm>
              <a:off x="0" y="-38100"/>
              <a:ext cx="2934574" cy="347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1028700" y="4110434"/>
            <a:ext cx="964534" cy="964534"/>
            <a:chOff x="0" y="0"/>
            <a:chExt cx="812800" cy="812800"/>
          </a:xfrm>
        </p:grpSpPr>
        <p:sp>
          <p:nvSpPr>
            <p:cNvPr id="154" name="Google Shape;154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</a:t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1028700" y="5507449"/>
            <a:ext cx="964534" cy="964534"/>
            <a:chOff x="0" y="0"/>
            <a:chExt cx="812800" cy="812800"/>
          </a:xfrm>
        </p:grpSpPr>
        <p:sp>
          <p:nvSpPr>
            <p:cNvPr id="157" name="Google Shape;157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B</a:t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1028700" y="6900608"/>
            <a:ext cx="964534" cy="964534"/>
            <a:chOff x="0" y="0"/>
            <a:chExt cx="812800" cy="812800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</a:t>
              </a:r>
              <a:endParaRPr/>
            </a:p>
          </p:txBody>
        </p:sp>
      </p:grpSp>
      <p:grpSp>
        <p:nvGrpSpPr>
          <p:cNvPr id="162" name="Google Shape;162;p6"/>
          <p:cNvGrpSpPr/>
          <p:nvPr/>
        </p:nvGrpSpPr>
        <p:grpSpPr>
          <a:xfrm>
            <a:off x="1032910" y="8293766"/>
            <a:ext cx="964534" cy="964534"/>
            <a:chOff x="0" y="0"/>
            <a:chExt cx="812800" cy="812800"/>
          </a:xfrm>
        </p:grpSpPr>
        <p:sp>
          <p:nvSpPr>
            <p:cNvPr id="163" name="Google Shape;16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99" u="none" cap="none" strike="noStrike">
                  <a:solidFill>
                    <a:srgbClr val="5E17EB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D</a:t>
              </a:r>
              <a:endParaRPr/>
            </a:p>
          </p:txBody>
        </p:sp>
      </p:grpSp>
      <p:sp>
        <p:nvSpPr>
          <p:cNvPr id="165" name="Google Shape;165;p6"/>
          <p:cNvSpPr txBox="1"/>
          <p:nvPr/>
        </p:nvSpPr>
        <p:spPr>
          <a:xfrm>
            <a:off x="2168894" y="4323460"/>
            <a:ext cx="10006227" cy="976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Dependency issues with Python packages. 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2168894" y="5718547"/>
            <a:ext cx="10198047" cy="976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Configuration errors in security groups. 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2168894" y="7113634"/>
            <a:ext cx="10006227" cy="976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Compatibility issues with Python versions. 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2168894" y="8506793"/>
            <a:ext cx="10006227" cy="48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Troubleshooting SSH connections and file transfers.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028700" y="2067997"/>
            <a:ext cx="10703756" cy="90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FACED: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E17EB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>
            <a:off x="841091" y="305131"/>
            <a:ext cx="9147151" cy="2049035"/>
            <a:chOff x="0" y="-133350"/>
            <a:chExt cx="2409126" cy="539664"/>
          </a:xfrm>
        </p:grpSpPr>
        <p:sp>
          <p:nvSpPr>
            <p:cNvPr id="175" name="Google Shape;175;p7"/>
            <p:cNvSpPr/>
            <p:nvPr/>
          </p:nvSpPr>
          <p:spPr>
            <a:xfrm>
              <a:off x="0" y="0"/>
              <a:ext cx="2409126" cy="406314"/>
            </a:xfrm>
            <a:custGeom>
              <a:rect b="b" l="l" r="r" t="t"/>
              <a:pathLst>
                <a:path extrusionOk="0" h="406314" w="2409126">
                  <a:moveTo>
                    <a:pt x="0" y="0"/>
                  </a:moveTo>
                  <a:lnTo>
                    <a:pt x="2409126" y="0"/>
                  </a:lnTo>
                  <a:lnTo>
                    <a:pt x="2409126" y="406314"/>
                  </a:lnTo>
                  <a:lnTo>
                    <a:pt x="0" y="406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6" name="Google Shape;176;p7"/>
            <p:cNvSpPr txBox="1"/>
            <p:nvPr/>
          </p:nvSpPr>
          <p:spPr>
            <a:xfrm>
              <a:off x="0" y="-133350"/>
              <a:ext cx="2409126" cy="539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CONCLUSION:</a:t>
              </a:r>
              <a:endParaRPr/>
            </a:p>
          </p:txBody>
        </p:sp>
      </p:grpSp>
      <p:sp>
        <p:nvSpPr>
          <p:cNvPr id="177" name="Google Shape;177;p7"/>
          <p:cNvSpPr txBox="1"/>
          <p:nvPr/>
        </p:nvSpPr>
        <p:spPr>
          <a:xfrm>
            <a:off x="0" y="3538239"/>
            <a:ext cx="11641348" cy="4020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47" u="none" cap="none" strike="noStrike">
                <a:solidFill>
                  <a:srgbClr val="EAE5FF"/>
                </a:solidFill>
                <a:latin typeface="Arial"/>
                <a:ea typeface="Arial"/>
                <a:cs typeface="Arial"/>
                <a:sym typeface="Arial"/>
              </a:rPr>
              <a:t>Deploying a website on AWS requires careful planning, configuration, and troubleshooting skills. By following steps diligently and addressing challenges proactively, users gain insights into cloud deployment practices and leverage AWS services fully.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 flipH="1" rot="10800000">
            <a:off x="-3096977" y="3770114"/>
            <a:ext cx="11056785" cy="5488186"/>
          </a:xfrm>
          <a:custGeom>
            <a:rect b="b" l="l" r="r" t="t"/>
            <a:pathLst>
              <a:path extrusionOk="0" h="5488186" w="11056785">
                <a:moveTo>
                  <a:pt x="11056784" y="0"/>
                </a:moveTo>
                <a:lnTo>
                  <a:pt x="0" y="0"/>
                </a:lnTo>
                <a:lnTo>
                  <a:pt x="0" y="5488186"/>
                </a:lnTo>
                <a:lnTo>
                  <a:pt x="11056784" y="5488186"/>
                </a:lnTo>
                <a:lnTo>
                  <a:pt x="1105678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8"/>
          <p:cNvSpPr/>
          <p:nvPr/>
        </p:nvSpPr>
        <p:spPr>
          <a:xfrm flipH="1" rot="10800000">
            <a:off x="-604405" y="-327718"/>
            <a:ext cx="13784099" cy="6841926"/>
          </a:xfrm>
          <a:custGeom>
            <a:rect b="b" l="l" r="r" t="t"/>
            <a:pathLst>
              <a:path extrusionOk="0" h="6841926" w="13784099">
                <a:moveTo>
                  <a:pt x="13784099" y="0"/>
                </a:moveTo>
                <a:lnTo>
                  <a:pt x="0" y="0"/>
                </a:lnTo>
                <a:lnTo>
                  <a:pt x="0" y="6841925"/>
                </a:lnTo>
                <a:lnTo>
                  <a:pt x="13784099" y="6841925"/>
                </a:lnTo>
                <a:lnTo>
                  <a:pt x="1378409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8"/>
          <p:cNvSpPr/>
          <p:nvPr/>
        </p:nvSpPr>
        <p:spPr>
          <a:xfrm flipH="1">
            <a:off x="16081389" y="-327718"/>
            <a:ext cx="8255707" cy="4097833"/>
          </a:xfrm>
          <a:custGeom>
            <a:rect b="b" l="l" r="r" t="t"/>
            <a:pathLst>
              <a:path extrusionOk="0" h="4097833" w="8255707">
                <a:moveTo>
                  <a:pt x="0" y="4097832"/>
                </a:moveTo>
                <a:lnTo>
                  <a:pt x="8255707" y="4097832"/>
                </a:lnTo>
                <a:lnTo>
                  <a:pt x="8255707" y="0"/>
                </a:lnTo>
                <a:lnTo>
                  <a:pt x="0" y="0"/>
                </a:lnTo>
                <a:lnTo>
                  <a:pt x="0" y="40978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8"/>
          <p:cNvSpPr/>
          <p:nvPr/>
        </p:nvSpPr>
        <p:spPr>
          <a:xfrm rot="10800000">
            <a:off x="6676161" y="4653902"/>
            <a:ext cx="10178222" cy="3720611"/>
          </a:xfrm>
          <a:custGeom>
            <a:rect b="b" l="l" r="r" t="t"/>
            <a:pathLst>
              <a:path extrusionOk="0" h="3720611" w="10178222">
                <a:moveTo>
                  <a:pt x="0" y="0"/>
                </a:moveTo>
                <a:lnTo>
                  <a:pt x="10178222" y="0"/>
                </a:lnTo>
                <a:lnTo>
                  <a:pt x="10178222" y="3720610"/>
                </a:lnTo>
                <a:lnTo>
                  <a:pt x="0" y="3720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8"/>
          <p:cNvSpPr/>
          <p:nvPr/>
        </p:nvSpPr>
        <p:spPr>
          <a:xfrm>
            <a:off x="8883694" y="3770114"/>
            <a:ext cx="7197695" cy="5488186"/>
          </a:xfrm>
          <a:custGeom>
            <a:rect b="b" l="l" r="r" t="t"/>
            <a:pathLst>
              <a:path extrusionOk="0" h="4899152" w="6425184">
                <a:moveTo>
                  <a:pt x="2841625" y="0"/>
                </a:moveTo>
                <a:lnTo>
                  <a:pt x="0" y="4899152"/>
                </a:lnTo>
                <a:lnTo>
                  <a:pt x="3583559" y="4899152"/>
                </a:lnTo>
                <a:lnTo>
                  <a:pt x="6425184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1701" r="-2670" t="0"/>
            </a:stretch>
          </a:blipFill>
          <a:ln>
            <a:noFill/>
          </a:ln>
        </p:spPr>
      </p:sp>
      <p:sp>
        <p:nvSpPr>
          <p:cNvPr id="187" name="Google Shape;187;p8"/>
          <p:cNvSpPr txBox="1"/>
          <p:nvPr/>
        </p:nvSpPr>
        <p:spPr>
          <a:xfrm>
            <a:off x="1028700" y="1513774"/>
            <a:ext cx="665562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