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60" r:id="rId5"/>
    <p:sldId id="266" r:id="rId6"/>
    <p:sldId id="258" r:id="rId7"/>
    <p:sldId id="263" r:id="rId8"/>
    <p:sldId id="265" r:id="rId9"/>
    <p:sldId id="262" r:id="rId10"/>
    <p:sldId id="259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446B8-66FE-4AF4-A814-CF83818080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52AF9-5506-4B17-821A-64083C7A4D8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Pensamiento computacional: expresar un problema en términos de operaciones entre variables</a:t>
          </a:r>
          <a:endParaRPr lang="en-US" dirty="0"/>
        </a:p>
      </dgm:t>
    </dgm:pt>
    <dgm:pt modelId="{5622B613-0C7E-439D-9F29-8324A7F25A53}" type="parTrans" cxnId="{9864EE46-884D-4A62-9854-8E2D9AF383E8}">
      <dgm:prSet/>
      <dgm:spPr/>
      <dgm:t>
        <a:bodyPr/>
        <a:lstStyle/>
        <a:p>
          <a:endParaRPr lang="en-US"/>
        </a:p>
      </dgm:t>
    </dgm:pt>
    <dgm:pt modelId="{6FE5D89C-A95F-445D-87E2-9FEBD47381AA}" type="sibTrans" cxnId="{9864EE46-884D-4A62-9854-8E2D9AF383E8}">
      <dgm:prSet/>
      <dgm:spPr/>
      <dgm:t>
        <a:bodyPr/>
        <a:lstStyle/>
        <a:p>
          <a:endParaRPr lang="en-US"/>
        </a:p>
      </dgm:t>
    </dgm:pt>
    <dgm:pt modelId="{AE053D50-B078-411C-BFDB-1A8815C5764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“¿Qué variables existen en un lenguaje de programación?”</a:t>
          </a:r>
          <a:endParaRPr lang="en-US"/>
        </a:p>
      </dgm:t>
    </dgm:pt>
    <dgm:pt modelId="{19D4008D-D56B-41D7-980F-1A580D2E5392}" type="parTrans" cxnId="{E237CBCF-48B5-446E-9F0F-16915724DE1A}">
      <dgm:prSet/>
      <dgm:spPr/>
      <dgm:t>
        <a:bodyPr/>
        <a:lstStyle/>
        <a:p>
          <a:endParaRPr lang="en-US"/>
        </a:p>
      </dgm:t>
    </dgm:pt>
    <dgm:pt modelId="{2DADF48E-99C0-473D-B4C9-3855CD663792}" type="sibTrans" cxnId="{E237CBCF-48B5-446E-9F0F-16915724DE1A}">
      <dgm:prSet/>
      <dgm:spPr/>
      <dgm:t>
        <a:bodyPr/>
        <a:lstStyle/>
        <a:p>
          <a:endParaRPr lang="en-US"/>
        </a:p>
      </dgm:t>
    </dgm:pt>
    <dgm:pt modelId="{96D5854D-13AC-4CFB-9BC5-E626B8E9BFE6}" type="pres">
      <dgm:prSet presAssocID="{A37446B8-66FE-4AF4-A814-CF8381808027}" presName="root" presStyleCnt="0">
        <dgm:presLayoutVars>
          <dgm:dir/>
          <dgm:resizeHandles val="exact"/>
        </dgm:presLayoutVars>
      </dgm:prSet>
      <dgm:spPr/>
    </dgm:pt>
    <dgm:pt modelId="{FBF7C8D9-3C22-4FAB-8E03-5B92122C24EB}" type="pres">
      <dgm:prSet presAssocID="{F8552AF9-5506-4B17-821A-64083C7A4D87}" presName="compNode" presStyleCnt="0"/>
      <dgm:spPr/>
    </dgm:pt>
    <dgm:pt modelId="{5201BDEE-8495-4A6D-9325-D08B674E8B7F}" type="pres">
      <dgm:prSet presAssocID="{F8552AF9-5506-4B17-821A-64083C7A4D87}" presName="bgRect" presStyleLbl="bgShp" presStyleIdx="0" presStyleCnt="2"/>
      <dgm:spPr/>
    </dgm:pt>
    <dgm:pt modelId="{03648B25-77EF-4983-927E-A0416B76F961}" type="pres">
      <dgm:prSet presAssocID="{F8552AF9-5506-4B17-821A-64083C7A4D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032E1D-67DC-46DF-BEEA-1FDF5C59C332}" type="pres">
      <dgm:prSet presAssocID="{F8552AF9-5506-4B17-821A-64083C7A4D87}" presName="spaceRect" presStyleCnt="0"/>
      <dgm:spPr/>
    </dgm:pt>
    <dgm:pt modelId="{505997C3-8626-417F-9958-4C22BA477048}" type="pres">
      <dgm:prSet presAssocID="{F8552AF9-5506-4B17-821A-64083C7A4D87}" presName="parTx" presStyleLbl="revTx" presStyleIdx="0" presStyleCnt="2">
        <dgm:presLayoutVars>
          <dgm:chMax val="0"/>
          <dgm:chPref val="0"/>
        </dgm:presLayoutVars>
      </dgm:prSet>
      <dgm:spPr/>
    </dgm:pt>
    <dgm:pt modelId="{55342CC4-2578-4C7E-88D7-2967E8C73BB2}" type="pres">
      <dgm:prSet presAssocID="{6FE5D89C-A95F-445D-87E2-9FEBD47381AA}" presName="sibTrans" presStyleCnt="0"/>
      <dgm:spPr/>
    </dgm:pt>
    <dgm:pt modelId="{F22A1D63-D707-4B2F-9DFE-39F179C2AD42}" type="pres">
      <dgm:prSet presAssocID="{AE053D50-B078-411C-BFDB-1A8815C5764D}" presName="compNode" presStyleCnt="0"/>
      <dgm:spPr/>
    </dgm:pt>
    <dgm:pt modelId="{F15684ED-6630-41EB-8B37-18062DBEF1B2}" type="pres">
      <dgm:prSet presAssocID="{AE053D50-B078-411C-BFDB-1A8815C5764D}" presName="bgRect" presStyleLbl="bgShp" presStyleIdx="1" presStyleCnt="2"/>
      <dgm:spPr/>
    </dgm:pt>
    <dgm:pt modelId="{491189E6-E54E-4605-9106-CEED67985B4F}" type="pres">
      <dgm:prSet presAssocID="{AE053D50-B078-411C-BFDB-1A8815C576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DA984EE-3504-4CC6-AAC0-0671333651B4}" type="pres">
      <dgm:prSet presAssocID="{AE053D50-B078-411C-BFDB-1A8815C5764D}" presName="spaceRect" presStyleCnt="0"/>
      <dgm:spPr/>
    </dgm:pt>
    <dgm:pt modelId="{18A19180-510C-4C72-81E7-94A6C30DA9B7}" type="pres">
      <dgm:prSet presAssocID="{AE053D50-B078-411C-BFDB-1A8815C576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64EE46-884D-4A62-9854-8E2D9AF383E8}" srcId="{A37446B8-66FE-4AF4-A814-CF8381808027}" destId="{F8552AF9-5506-4B17-821A-64083C7A4D87}" srcOrd="0" destOrd="0" parTransId="{5622B613-0C7E-439D-9F29-8324A7F25A53}" sibTransId="{6FE5D89C-A95F-445D-87E2-9FEBD47381AA}"/>
    <dgm:cxn modelId="{1B9688A5-21F7-4AC1-B47D-C7B47DBB9191}" type="presOf" srcId="{A37446B8-66FE-4AF4-A814-CF8381808027}" destId="{96D5854D-13AC-4CFB-9BC5-E626B8E9BFE6}" srcOrd="0" destOrd="0" presId="urn:microsoft.com/office/officeart/2018/2/layout/IconVerticalSolidList"/>
    <dgm:cxn modelId="{E237CBCF-48B5-446E-9F0F-16915724DE1A}" srcId="{A37446B8-66FE-4AF4-A814-CF8381808027}" destId="{AE053D50-B078-411C-BFDB-1A8815C5764D}" srcOrd="1" destOrd="0" parTransId="{19D4008D-D56B-41D7-980F-1A580D2E5392}" sibTransId="{2DADF48E-99C0-473D-B4C9-3855CD663792}"/>
    <dgm:cxn modelId="{BFE77BDF-A85C-42E8-BCDC-953EDDEE11BB}" type="presOf" srcId="{F8552AF9-5506-4B17-821A-64083C7A4D87}" destId="{505997C3-8626-417F-9958-4C22BA477048}" srcOrd="0" destOrd="0" presId="urn:microsoft.com/office/officeart/2018/2/layout/IconVerticalSolidList"/>
    <dgm:cxn modelId="{331925E3-BFD7-476B-B711-D3C5AFA30E0A}" type="presOf" srcId="{AE053D50-B078-411C-BFDB-1A8815C5764D}" destId="{18A19180-510C-4C72-81E7-94A6C30DA9B7}" srcOrd="0" destOrd="0" presId="urn:microsoft.com/office/officeart/2018/2/layout/IconVerticalSolidList"/>
    <dgm:cxn modelId="{BB669060-1EE0-4127-B1E6-7108F0329033}" type="presParOf" srcId="{96D5854D-13AC-4CFB-9BC5-E626B8E9BFE6}" destId="{FBF7C8D9-3C22-4FAB-8E03-5B92122C24EB}" srcOrd="0" destOrd="0" presId="urn:microsoft.com/office/officeart/2018/2/layout/IconVerticalSolidList"/>
    <dgm:cxn modelId="{B7B62E5B-AC87-4CBE-AC3A-C68370984D3A}" type="presParOf" srcId="{FBF7C8D9-3C22-4FAB-8E03-5B92122C24EB}" destId="{5201BDEE-8495-4A6D-9325-D08B674E8B7F}" srcOrd="0" destOrd="0" presId="urn:microsoft.com/office/officeart/2018/2/layout/IconVerticalSolidList"/>
    <dgm:cxn modelId="{46F3AEE5-B0FE-406E-9D02-B3D4545459E4}" type="presParOf" srcId="{FBF7C8D9-3C22-4FAB-8E03-5B92122C24EB}" destId="{03648B25-77EF-4983-927E-A0416B76F961}" srcOrd="1" destOrd="0" presId="urn:microsoft.com/office/officeart/2018/2/layout/IconVerticalSolidList"/>
    <dgm:cxn modelId="{9F5A1782-063C-4592-BBA3-BB5FB8461133}" type="presParOf" srcId="{FBF7C8D9-3C22-4FAB-8E03-5B92122C24EB}" destId="{5F032E1D-67DC-46DF-BEEA-1FDF5C59C332}" srcOrd="2" destOrd="0" presId="urn:microsoft.com/office/officeart/2018/2/layout/IconVerticalSolidList"/>
    <dgm:cxn modelId="{C0FF3781-4401-4CA5-BD93-7BECA54C0575}" type="presParOf" srcId="{FBF7C8D9-3C22-4FAB-8E03-5B92122C24EB}" destId="{505997C3-8626-417F-9958-4C22BA477048}" srcOrd="3" destOrd="0" presId="urn:microsoft.com/office/officeart/2018/2/layout/IconVerticalSolidList"/>
    <dgm:cxn modelId="{B11AF8C8-79E1-4320-B9C2-EFBDC8A093D2}" type="presParOf" srcId="{96D5854D-13AC-4CFB-9BC5-E626B8E9BFE6}" destId="{55342CC4-2578-4C7E-88D7-2967E8C73BB2}" srcOrd="1" destOrd="0" presId="urn:microsoft.com/office/officeart/2018/2/layout/IconVerticalSolidList"/>
    <dgm:cxn modelId="{DD7F86FE-C616-4EB0-9810-99E1397C0EDB}" type="presParOf" srcId="{96D5854D-13AC-4CFB-9BC5-E626B8E9BFE6}" destId="{F22A1D63-D707-4B2F-9DFE-39F179C2AD42}" srcOrd="2" destOrd="0" presId="urn:microsoft.com/office/officeart/2018/2/layout/IconVerticalSolidList"/>
    <dgm:cxn modelId="{5334E740-2A1C-4176-9228-AB384FA5F547}" type="presParOf" srcId="{F22A1D63-D707-4B2F-9DFE-39F179C2AD42}" destId="{F15684ED-6630-41EB-8B37-18062DBEF1B2}" srcOrd="0" destOrd="0" presId="urn:microsoft.com/office/officeart/2018/2/layout/IconVerticalSolidList"/>
    <dgm:cxn modelId="{4592BBD1-E765-49F1-A20E-DD795E4B48C7}" type="presParOf" srcId="{F22A1D63-D707-4B2F-9DFE-39F179C2AD42}" destId="{491189E6-E54E-4605-9106-CEED67985B4F}" srcOrd="1" destOrd="0" presId="urn:microsoft.com/office/officeart/2018/2/layout/IconVerticalSolidList"/>
    <dgm:cxn modelId="{09CF7DB9-8705-4CD0-B971-EAAE69FC37BC}" type="presParOf" srcId="{F22A1D63-D707-4B2F-9DFE-39F179C2AD42}" destId="{BDA984EE-3504-4CC6-AAC0-0671333651B4}" srcOrd="2" destOrd="0" presId="urn:microsoft.com/office/officeart/2018/2/layout/IconVerticalSolidList"/>
    <dgm:cxn modelId="{AE34C2B3-C56A-4989-A996-42EBB69C9CDB}" type="presParOf" srcId="{F22A1D63-D707-4B2F-9DFE-39F179C2AD42}" destId="{18A19180-510C-4C72-81E7-94A6C30DA9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1BDEE-8495-4A6D-9325-D08B674E8B7F}">
      <dsp:nvSpPr>
        <dsp:cNvPr id="0" name=""/>
        <dsp:cNvSpPr/>
      </dsp:nvSpPr>
      <dsp:spPr>
        <a:xfrm>
          <a:off x="0" y="714022"/>
          <a:ext cx="4279405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48B25-77EF-4983-927E-A0416B76F961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97C3-8626-417F-9958-4C22BA477048}">
      <dsp:nvSpPr>
        <dsp:cNvPr id="0" name=""/>
        <dsp:cNvSpPr/>
      </dsp:nvSpPr>
      <dsp:spPr>
        <a:xfrm>
          <a:off x="1522514" y="714022"/>
          <a:ext cx="2756890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Pensamiento computacional: expresar un problema en términos de operaciones entre variables</a:t>
          </a:r>
          <a:endParaRPr lang="en-US" sz="1600" kern="1200" dirty="0"/>
        </a:p>
      </dsp:txBody>
      <dsp:txXfrm>
        <a:off x="1522514" y="714022"/>
        <a:ext cx="2756890" cy="1318194"/>
      </dsp:txXfrm>
    </dsp:sp>
    <dsp:sp modelId="{F15684ED-6630-41EB-8B37-18062DBEF1B2}">
      <dsp:nvSpPr>
        <dsp:cNvPr id="0" name=""/>
        <dsp:cNvSpPr/>
      </dsp:nvSpPr>
      <dsp:spPr>
        <a:xfrm>
          <a:off x="0" y="2361765"/>
          <a:ext cx="4279405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189E6-E54E-4605-9106-CEED67985B4F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19180-510C-4C72-81E7-94A6C30DA9B7}">
      <dsp:nvSpPr>
        <dsp:cNvPr id="0" name=""/>
        <dsp:cNvSpPr/>
      </dsp:nvSpPr>
      <dsp:spPr>
        <a:xfrm>
          <a:off x="1522514" y="2361765"/>
          <a:ext cx="2756890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/>
            <a:t>“¿Qué variables existen en un lenguaje de programación?”</a:t>
          </a:r>
          <a:endParaRPr lang="en-US" sz="1600" kern="1200"/>
        </a:p>
      </dsp:txBody>
      <dsp:txXfrm>
        <a:off x="1522514" y="2361765"/>
        <a:ext cx="2756890" cy="131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8:41:18.016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712A-B333-3DEA-E43D-4DDB2738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463-C61B-74A8-69FA-84F2A62A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56B9-DD03-C173-59D8-0D704A32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7848-CD34-358A-5F94-AE057B35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72F5-E80B-8374-79C2-2A64D79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20D2-753F-248F-7634-12840C0B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53A1-6FE8-7708-78BF-D7B9655E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C501-AB78-3D93-3E5C-C4EAC850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7C49-9609-5B95-3290-5B427DDC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6454-27AA-2E75-4C45-FC8678CB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B385D-43F4-2379-BF1A-35946D382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4799-3137-B587-A0C6-144ECA4FF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6B67-59C2-0C23-97C8-7868842C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34A4-9543-2FDB-02A2-537FB4E2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8053-9FE8-B2AF-A284-7EDCDEC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3E00-3E23-4088-ADF1-4DA8812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787D-0F2C-42C7-848B-D46B9B2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7A68-C9C4-49E1-A6DD-37898528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1189-41E7-46DA-A2BB-19060DC4A82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5E86-7930-4327-8474-B1FF66D2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EA95-58D0-4705-9D83-16A7858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1BE-A688-44B9-8705-7D1B58C4A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77-1EBB-A4DC-2A75-82850BC4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7115-01CF-4893-8DA7-3D6C07C6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DD8F4-98D2-2798-8AA1-6CB143E8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1E8F-7890-2F69-AE53-99916B0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B7C7-8858-8BA5-30B4-20686645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596-2CC7-DED5-A17B-51B96C68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BCCE4-27F8-660E-6794-3B501F5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7B11-F221-76B5-7835-6231496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32A8-BA4F-40E1-1D11-9B0E35CD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3D58-2C08-CDF6-571A-3D2F3458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1A73-27E1-BA11-8906-5EB922FA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6A89-CAA8-68F3-FEFD-CAA50578A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858F-9D46-55AA-C05C-5E6C200C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B40F-1B27-D453-3EA8-D3A05CE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5895-4A05-CD8C-DFE6-319B1AA8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275F-878A-9F1F-AC47-5FE7611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16EF-F801-75F3-6326-1C1B8B27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1080-AF78-285F-2C59-B5F5A27E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51EB4-5278-72D4-91D5-A34F053B0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FFB20-74D6-BBC3-D24D-30B200B6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69A39-180F-D329-38ED-4DC5B383A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5E3A4-BA7C-E373-B39F-F21F53FF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3B4C-235F-58CA-25B3-1755B185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0FEF9-248E-8189-7D4F-30F6C62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4D93-175A-754B-169E-6BC7B12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C65D5-C009-3E40-42C9-994A017C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784C2-0D1A-6B88-43CA-EE9EDEA1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CCB1-4FAE-7BCD-F0D0-04808F5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69F01-2B7E-C0E4-BDAD-76D5111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B846E-3C54-1618-10EF-04DEB631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9DF2-D224-1324-648C-22CEA7C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05F-74FC-8FFD-84E1-C8FB7C75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D07E-A084-E4A7-0E35-F6746B9B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85A8-BADF-DD30-816E-A0BC0F69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2E3F7-92D5-04E8-9281-C781C8A6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9883-EA76-D199-6D7B-3D1B3044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D5CB-0F1E-7C93-49AE-C6D4078B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593A-CBCD-6633-36AE-FF506BE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8B64F-D775-5726-D788-450AF8D5C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9439-19A3-E72F-66C7-CA6A3173D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F2565-75F0-1BD3-03D0-C182CF5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EC17-0B33-E613-EA2E-3E3E0853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DDE9-79DB-99AB-5F16-1122348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24F8B-C243-B60F-AFE4-298227B4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8E53-D860-7D26-36AE-4AE33F9D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4A6D-B433-83A2-3271-7AD74512E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CE22-39E9-490D-917E-B128C579111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4B5F-F4AA-E60F-9D12-9171CD3E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A830-0FD0-9699-68E2-177673E7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4E5F-979C-482F-B203-05971A72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7B3AC-4444-4447-BC45-11E90CA7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D6A1-74F1-4B51-9884-CF709E0B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91AA-C4E5-40A2-92CF-864929DD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1189-41E7-46DA-A2BB-19060DC4A82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F7BC-4BCF-44EF-96D8-ED8B24D61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F2FF-9115-4714-92C8-964A277F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21BE-A688-44B9-8705-7D1B58C4A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ran-lms.com/images/images/Books/PDF/Python-Programming_-An-Introduction-to-Computer-Science-Franklin-Beedle--Associates-2016---John-M.-Zell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snippets.tech/jdk-vs-jre-vs-jvm-in-java-whats-the-differenc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CAF44D0D-464A-3D3F-5555-65E1B0E9E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b="77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919B-0322-04F1-E738-8CC076B0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Capítulo</a:t>
            </a:r>
            <a:r>
              <a:rPr lang="en-US" sz="5200">
                <a:solidFill>
                  <a:srgbClr val="FFFFFF"/>
                </a:solidFill>
              </a:rPr>
              <a:t> I - Fundamentos de programación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E497C-027D-80D0-4819-ACE549EE0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El terminal de comando, tipos de variables, valores y expresiones</a:t>
            </a:r>
          </a:p>
        </p:txBody>
      </p:sp>
    </p:spTree>
    <p:extLst>
      <p:ext uri="{BB962C8B-B14F-4D97-AF65-F5344CB8AC3E}">
        <p14:creationId xmlns:p14="http://schemas.microsoft.com/office/powerpoint/2010/main" val="278551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A613-A1DA-1C5D-787E-AD5ECC42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4A90-0551-AB87-4888-709092A96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Ejercicios sobre variables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1. Intenta definir una variable en Python que consiste de multiplicar un entero con un carácter, ejemplo: </a:t>
                </a:r>
                <a14:m>
                  <m:oMath xmlns:m="http://schemas.openxmlformats.org/officeDocument/2006/math">
                    <m:r>
                      <a:rPr lang="es-419" sz="1800" b="1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s-419" sz="1800" b="1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∗′</m:t>
                    </m:r>
                    <m:r>
                      <a:rPr lang="es-419" sz="1800" b="1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s-419" sz="1800" b="1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419" sz="1800" b="1" dirty="0">
                    <a:effectLst/>
                    <a:latin typeface="Calibri Light" panose="020F0302020204030204" pitchFamily="34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. Intenta realizar lo mismo en Java y observa qué error ocurre.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3. ¿Qué es compilación?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4. Distinguir los conceptos de variable, expresión, tipos de variables y valor.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5. Trata de imprimir una lista en Java: 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¿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Qu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é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observas?.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6. Trata de crear una lista de enteros y caracteres en Python (ejemplo: [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‘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, 1, 8, 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‘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]), e </a:t>
                </a:r>
                <a:r>
                  <a:rPr lang="es-419" sz="1800" b="1" dirty="0" err="1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impr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í</a:t>
                </a:r>
                <a:r>
                  <a:rPr lang="es-419" sz="1800" b="1" dirty="0" err="1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melo</a:t>
                </a: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a la consola. Trata de hacer lo mismo en Java.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7. Imprime los tipos de variables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4A90-0551-AB87-4888-709092A96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560" r="-4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0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4E71B7-CF35-28B2-669B-733B262F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4" y="1022858"/>
            <a:ext cx="90342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2. El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libro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digital de Python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recomienda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realizar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lo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siguiente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Puedes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hacer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lo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mismo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Java: 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 descr="Text&#10;&#10;Description automatically generated">
            <a:extLst>
              <a:ext uri="{FF2B5EF4-FFF2-40B4-BE49-F238E27FC236}">
                <a16:creationId xmlns:a16="http://schemas.microsoft.com/office/drawing/2014/main" id="{57E40443-3B00-8F53-0A1A-A26F777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/>
          <a:stretch>
            <a:fillRect/>
          </a:stretch>
        </p:blipFill>
        <p:spPr bwMode="auto">
          <a:xfrm>
            <a:off x="880336" y="1697665"/>
            <a:ext cx="5877232" cy="424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2A62C51-C46E-C93A-9565-96ECB05F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14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151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B21-6392-172F-B28A-AAE858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Bibliografía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97FC-B047-64D8-381C-CFCCE1C9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Eck, D. J. (2020). </a:t>
            </a:r>
            <a:r>
              <a:rPr lang="en-US" sz="1800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 to Programming Using Java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(8th ed.). Retrieved from http://math.hws.edu/javanotes/index.html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Zelle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J. (2017). </a:t>
            </a:r>
            <a:r>
              <a:rPr lang="en-US" sz="1800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Python Programming: An Introduction to Computer Science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(3th ed.). FRANKLIN, BEEDLE. Retrieved from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http://iran-lms.com/images/images/Books/PDF/Python-Programming_-An-Introduction-to-Computer-Science-Franklin-Beedle--Associates-2016---John-M.-Zelle.pdf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Antes de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finalizar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algunos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comentarios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relativamente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avanzados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conciernen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lenguaje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 Jav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985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8125-E3D3-EB4B-1A1D-5E1828F4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419" sz="5400"/>
              <a:t>Java en VS Code	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1024-79B5-C0D2-9735-5679ED67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/>
            <a:r>
              <a:rPr lang="es-419" sz="2000" dirty="0"/>
              <a:t>Crear proyectos usando Maven y/o </a:t>
            </a:r>
            <a:r>
              <a:rPr lang="es-419" sz="2000" dirty="0" err="1"/>
              <a:t>Gradle</a:t>
            </a:r>
            <a:r>
              <a:rPr lang="es-419" sz="2000" dirty="0"/>
              <a:t> puede resultar en algunos errores: </a:t>
            </a:r>
          </a:p>
          <a:p>
            <a:pPr lvl="1" algn="just"/>
            <a:r>
              <a:rPr lang="es-419" sz="2000" dirty="0"/>
              <a:t>Error de JNI (Java Native Interface)</a:t>
            </a:r>
          </a:p>
          <a:p>
            <a:pPr lvl="1" algn="just"/>
            <a:r>
              <a:rPr lang="es-419" sz="2000" dirty="0"/>
              <a:t>Error de variable de entorno JAVA_HOME no especificado</a:t>
            </a:r>
          </a:p>
          <a:p>
            <a:pPr lvl="1" algn="just"/>
            <a:r>
              <a:rPr lang="es-419" sz="2000" dirty="0"/>
              <a:t>Especificación de alguna variable PATH</a:t>
            </a:r>
          </a:p>
          <a:p>
            <a:pPr algn="just"/>
            <a:endParaRPr lang="es-419" sz="2000" dirty="0"/>
          </a:p>
          <a:p>
            <a:pPr algn="just"/>
            <a:endParaRPr lang="es-419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5E99D0-B261-2C20-7098-7664CF478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8735"/>
            <a:ext cx="6903720" cy="516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213CAF-255F-BD66-BCE3-BEE3F87A77BB}"/>
              </a:ext>
            </a:extLst>
          </p:cNvPr>
          <p:cNvSpPr txBox="1"/>
          <p:nvPr/>
        </p:nvSpPr>
        <p:spPr>
          <a:xfrm>
            <a:off x="4609658" y="60736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hlinkClick r:id="rId3"/>
              </a:rPr>
              <a:t>https://simplesnippets.tech/jdk-vs-jre-vs-jvm-in-java-whats-the-difference/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9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n old computer with a keyboard&#10;&#10;Description automatically generated with low confidence">
            <a:extLst>
              <a:ext uri="{FF2B5EF4-FFF2-40B4-BE49-F238E27FC236}">
                <a16:creationId xmlns:a16="http://schemas.microsoft.com/office/drawing/2014/main" id="{8869549E-ABF0-4305-88C4-4D1CFF12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r="819" b="-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8B430-A4CD-CD15-10AB-C93B1A1BC60B}"/>
              </a:ext>
            </a:extLst>
          </p:cNvPr>
          <p:cNvSpPr txBox="1"/>
          <p:nvPr/>
        </p:nvSpPr>
        <p:spPr>
          <a:xfrm>
            <a:off x="9376047" y="2334894"/>
            <a:ext cx="2693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Era contemporánea: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Interfaz gráfico más amigable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M</a:t>
            </a:r>
            <a:r>
              <a:rPr lang="es-419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ucha mayor velocidad de computación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M</a:t>
            </a:r>
            <a:r>
              <a:rPr lang="es-419" dirty="0"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ás </a:t>
            </a:r>
            <a:r>
              <a:rPr lang="es-419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memoria por unidad de costo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23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5CB9-6F0F-7512-ECD7-7514D6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08A60-C4BC-1801-E917-1EBBA09BEEC1}"/>
              </a:ext>
            </a:extLst>
          </p:cNvPr>
          <p:cNvGrpSpPr/>
          <p:nvPr/>
        </p:nvGrpSpPr>
        <p:grpSpPr>
          <a:xfrm>
            <a:off x="838200" y="3056975"/>
            <a:ext cx="10188460" cy="1631928"/>
            <a:chOff x="843334" y="3323530"/>
            <a:chExt cx="8472041" cy="135552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5BE1CB8-995F-33FA-3673-24BC32B4B450}"/>
                </a:ext>
              </a:extLst>
            </p:cNvPr>
            <p:cNvSpPr/>
            <p:nvPr/>
          </p:nvSpPr>
          <p:spPr>
            <a:xfrm>
              <a:off x="2400468" y="3696928"/>
              <a:ext cx="1896246" cy="608730"/>
            </a:xfrm>
            <a:prstGeom prst="rightArrow">
              <a:avLst>
                <a:gd name="adj1" fmla="val 7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206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7E9F7C-E9F7-E433-D09E-2CAFAF095B0E}"/>
                </a:ext>
              </a:extLst>
            </p:cNvPr>
            <p:cNvSpPr/>
            <p:nvPr/>
          </p:nvSpPr>
          <p:spPr>
            <a:xfrm>
              <a:off x="843334" y="3323530"/>
              <a:ext cx="1355526" cy="1355526"/>
            </a:xfrm>
            <a:custGeom>
              <a:avLst/>
              <a:gdLst>
                <a:gd name="connsiteX0" fmla="*/ 0 w 1355526"/>
                <a:gd name="connsiteY0" fmla="*/ 677763 h 1355526"/>
                <a:gd name="connsiteX1" fmla="*/ 677763 w 1355526"/>
                <a:gd name="connsiteY1" fmla="*/ 0 h 1355526"/>
                <a:gd name="connsiteX2" fmla="*/ 1355526 w 1355526"/>
                <a:gd name="connsiteY2" fmla="*/ 677763 h 1355526"/>
                <a:gd name="connsiteX3" fmla="*/ 677763 w 1355526"/>
                <a:gd name="connsiteY3" fmla="*/ 1355526 h 1355526"/>
                <a:gd name="connsiteX4" fmla="*/ 0 w 1355526"/>
                <a:gd name="connsiteY4" fmla="*/ 677763 h 135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26" h="1355526">
                  <a:moveTo>
                    <a:pt x="0" y="677763"/>
                  </a:moveTo>
                  <a:cubicBezTo>
                    <a:pt x="0" y="303445"/>
                    <a:pt x="303445" y="0"/>
                    <a:pt x="677763" y="0"/>
                  </a:cubicBezTo>
                  <a:cubicBezTo>
                    <a:pt x="1052081" y="0"/>
                    <a:pt x="1355526" y="303445"/>
                    <a:pt x="1355526" y="677763"/>
                  </a:cubicBezTo>
                  <a:cubicBezTo>
                    <a:pt x="1355526" y="1052081"/>
                    <a:pt x="1052081" y="1355526"/>
                    <a:pt x="677763" y="1355526"/>
                  </a:cubicBezTo>
                  <a:cubicBezTo>
                    <a:pt x="303445" y="1355526"/>
                    <a:pt x="0" y="1052081"/>
                    <a:pt x="0" y="677763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767" tIns="206767" rIns="206767" bIns="20676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300" kern="1200" dirty="0"/>
                <a:t>Lenguaje</a:t>
              </a:r>
              <a:r>
                <a:rPr lang="en-GB" sz="1300" kern="1200" dirty="0"/>
                <a:t> </a:t>
              </a:r>
              <a:r>
                <a:rPr lang="es-419" sz="1300" kern="1200" dirty="0"/>
                <a:t>humano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21287F-2559-2B4A-70C8-05367C1BA770}"/>
                </a:ext>
              </a:extLst>
            </p:cNvPr>
            <p:cNvSpPr/>
            <p:nvPr/>
          </p:nvSpPr>
          <p:spPr>
            <a:xfrm>
              <a:off x="4401591" y="3323530"/>
              <a:ext cx="1355526" cy="1355526"/>
            </a:xfrm>
            <a:custGeom>
              <a:avLst/>
              <a:gdLst>
                <a:gd name="connsiteX0" fmla="*/ 0 w 1355526"/>
                <a:gd name="connsiteY0" fmla="*/ 677763 h 1355526"/>
                <a:gd name="connsiteX1" fmla="*/ 677763 w 1355526"/>
                <a:gd name="connsiteY1" fmla="*/ 0 h 1355526"/>
                <a:gd name="connsiteX2" fmla="*/ 1355526 w 1355526"/>
                <a:gd name="connsiteY2" fmla="*/ 677763 h 1355526"/>
                <a:gd name="connsiteX3" fmla="*/ 677763 w 1355526"/>
                <a:gd name="connsiteY3" fmla="*/ 1355526 h 1355526"/>
                <a:gd name="connsiteX4" fmla="*/ 0 w 1355526"/>
                <a:gd name="connsiteY4" fmla="*/ 677763 h 135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26" h="1355526">
                  <a:moveTo>
                    <a:pt x="0" y="677763"/>
                  </a:moveTo>
                  <a:cubicBezTo>
                    <a:pt x="0" y="303445"/>
                    <a:pt x="303445" y="0"/>
                    <a:pt x="677763" y="0"/>
                  </a:cubicBezTo>
                  <a:cubicBezTo>
                    <a:pt x="1052081" y="0"/>
                    <a:pt x="1355526" y="303445"/>
                    <a:pt x="1355526" y="677763"/>
                  </a:cubicBezTo>
                  <a:cubicBezTo>
                    <a:pt x="1355526" y="1052081"/>
                    <a:pt x="1052081" y="1355526"/>
                    <a:pt x="677763" y="1355526"/>
                  </a:cubicBezTo>
                  <a:cubicBezTo>
                    <a:pt x="303445" y="1355526"/>
                    <a:pt x="0" y="1052081"/>
                    <a:pt x="0" y="6777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767" tIns="206767" rIns="206767" bIns="20676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300" kern="1200" dirty="0"/>
                <a:t>Lenguaje de programación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09A1A7-7013-0BE8-7B94-487471954014}"/>
                </a:ext>
              </a:extLst>
            </p:cNvPr>
            <p:cNvSpPr/>
            <p:nvPr/>
          </p:nvSpPr>
          <p:spPr>
            <a:xfrm>
              <a:off x="7959849" y="3323530"/>
              <a:ext cx="1355526" cy="1355526"/>
            </a:xfrm>
            <a:custGeom>
              <a:avLst/>
              <a:gdLst>
                <a:gd name="connsiteX0" fmla="*/ 0 w 1355526"/>
                <a:gd name="connsiteY0" fmla="*/ 677763 h 1355526"/>
                <a:gd name="connsiteX1" fmla="*/ 677763 w 1355526"/>
                <a:gd name="connsiteY1" fmla="*/ 0 h 1355526"/>
                <a:gd name="connsiteX2" fmla="*/ 1355526 w 1355526"/>
                <a:gd name="connsiteY2" fmla="*/ 677763 h 1355526"/>
                <a:gd name="connsiteX3" fmla="*/ 677763 w 1355526"/>
                <a:gd name="connsiteY3" fmla="*/ 1355526 h 1355526"/>
                <a:gd name="connsiteX4" fmla="*/ 0 w 1355526"/>
                <a:gd name="connsiteY4" fmla="*/ 677763 h 135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26" h="1355526">
                  <a:moveTo>
                    <a:pt x="0" y="677763"/>
                  </a:moveTo>
                  <a:cubicBezTo>
                    <a:pt x="0" y="303445"/>
                    <a:pt x="303445" y="0"/>
                    <a:pt x="677763" y="0"/>
                  </a:cubicBezTo>
                  <a:cubicBezTo>
                    <a:pt x="1052081" y="0"/>
                    <a:pt x="1355526" y="303445"/>
                    <a:pt x="1355526" y="677763"/>
                  </a:cubicBezTo>
                  <a:cubicBezTo>
                    <a:pt x="1355526" y="1052081"/>
                    <a:pt x="1052081" y="1355526"/>
                    <a:pt x="677763" y="1355526"/>
                  </a:cubicBezTo>
                  <a:cubicBezTo>
                    <a:pt x="303445" y="1355526"/>
                    <a:pt x="0" y="1052081"/>
                    <a:pt x="0" y="677763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767" tIns="206767" rIns="206767" bIns="20676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300" kern="1200" dirty="0"/>
                <a:t>Lenguaje binario</a:t>
              </a:r>
              <a:endParaRPr lang="en-US" sz="1300" kern="1200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D2E985-B6E1-1A71-544F-E14F93B0A130}"/>
              </a:ext>
            </a:extLst>
          </p:cNvPr>
          <p:cNvSpPr/>
          <p:nvPr/>
        </p:nvSpPr>
        <p:spPr>
          <a:xfrm>
            <a:off x="6931795" y="3469993"/>
            <a:ext cx="2280422" cy="732855"/>
          </a:xfrm>
          <a:prstGeom prst="rightArrow">
            <a:avLst>
              <a:gd name="adj1" fmla="val 70000"/>
              <a:gd name="adj2" fmla="val 50000"/>
            </a:avLst>
          </a:prstGeom>
          <a:gradFill>
            <a:gsLst>
              <a:gs pos="0">
                <a:srgbClr val="002060"/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63770-3771-F54F-3113-0A7D4FDD9087}"/>
              </a:ext>
            </a:extLst>
          </p:cNvPr>
          <p:cNvSpPr txBox="1"/>
          <p:nvPr/>
        </p:nvSpPr>
        <p:spPr>
          <a:xfrm>
            <a:off x="2589579" y="4319571"/>
            <a:ext cx="240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Aprender a programar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8015-E2D5-0EBB-FEFD-1F74516D377B}"/>
              </a:ext>
            </a:extLst>
          </p:cNvPr>
          <p:cNvSpPr txBox="1"/>
          <p:nvPr/>
        </p:nvSpPr>
        <p:spPr>
          <a:xfrm>
            <a:off x="7365479" y="2954198"/>
            <a:ext cx="240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Compilación</a:t>
            </a:r>
            <a:endParaRPr lang="en-US" dirty="0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F6176344-7A77-0BD1-993C-B513C35C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9" y="1264016"/>
            <a:ext cx="2280422" cy="160997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73A6950-DE02-7909-088E-C1B03DFC5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08" y="1588825"/>
            <a:ext cx="3344634" cy="1238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D72FFF-158F-539A-4743-5C8DC5FE0F63}"/>
                  </a:ext>
                </a:extLst>
              </p14:cNvPr>
              <p14:cNvContentPartPr/>
              <p14:nvPr/>
            </p14:nvContentPartPr>
            <p14:xfrm>
              <a:off x="5117353" y="365125"/>
              <a:ext cx="1497555" cy="89889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D72FFF-158F-539A-4743-5C8DC5FE0F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157" y="326890"/>
                <a:ext cx="1573586" cy="975001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C5AEE8B2-BF18-1DB1-E7B7-00E66ABA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26" y="5559465"/>
            <a:ext cx="2102901" cy="1169537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E93C915-2A42-A018-3B62-DBF473295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55" y="5542143"/>
            <a:ext cx="1499191" cy="1186859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F404DE15-9E87-05D2-DBFA-396CC4742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46" y="4825709"/>
            <a:ext cx="3024520" cy="19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1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2EE1CF-996F-6687-55F3-8DEA12F62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F4B1F-F18E-0227-65FF-827FE91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419" dirty="0">
                <a:solidFill>
                  <a:schemeClr val="bg1"/>
                </a:solidFill>
              </a:rPr>
              <a:t>Terminal de comando</a:t>
            </a:r>
          </a:p>
        </p:txBody>
      </p:sp>
      <p:sp>
        <p:nvSpPr>
          <p:cNvPr id="42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F0937D7-CFC6-C567-BBA4-F5679C160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419" sz="2400" dirty="0">
                    <a:solidFill>
                      <a:schemeClr val="bg1"/>
                    </a:solidFill>
                  </a:rPr>
                  <a:t>El terminal de comando es como el entorno más primitivo en donde empleamos el lenguaje de programación más básico</a:t>
                </a:r>
              </a:p>
              <a:p>
                <a:pPr algn="just"/>
                <a:endParaRPr lang="es-419" sz="2400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es-419" sz="2400" dirty="0">
                    <a:solidFill>
                      <a:schemeClr val="bg1"/>
                    </a:solidFill>
                  </a:rPr>
                  <a:t>Funcionalidad incluye: navegación, ejecución de archivos, administración de programas, entre otros.</a:t>
                </a:r>
              </a:p>
              <a:p>
                <a:pPr algn="just"/>
                <a:endParaRPr lang="es-419" sz="2400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es-419" sz="2400" dirty="0">
                    <a:solidFill>
                      <a:schemeClr val="bg1"/>
                    </a:solidFill>
                  </a:rPr>
                  <a:t>Sintaxis: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𝑐𝑜𝑚𝑎𝑛𝑑𝑜</m:t>
                    </m:r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𝑜𝑝𝑒𝑟𝑎𝑑𝑜𝑟</m:t>
                    </m:r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𝑜𝑝𝑐𝑖𝑜𝑛𝑎𝑙</m:t>
                    </m:r>
                    <m:r>
                      <a:rPr lang="es-419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s-419" sz="20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𝑖𝑛𝑔𝑟𝑒𝑠𝑜𝑠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lvl="1" algn="just"/>
                <a:endParaRPr lang="es-419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F0937D7-CFC6-C567-BBA4-F5679C160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3"/>
                <a:stretch>
                  <a:fillRect l="-1242" r="-143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A46BA0-3DAD-279C-725B-E223EE400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7041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𝑐𝑜𝑚𝑎𝑛𝑑𝑜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𝑜𝑝𝑒𝑟𝑎𝑑𝑜𝑟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𝑜𝑝𝑐𝑖𝑜𝑛𝑎𝑙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419" sz="1800" b="0" i="1" smtClean="0">
                          <a:effectLst/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m:t>𝑖𝑛𝑔𝑟𝑒𝑠𝑜𝑠</m:t>
                      </m:r>
                    </m:oMath>
                  </m:oMathPara>
                </a14:m>
                <a:br>
                  <a:rPr lang="en-GB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:endParaRPr lang="es-419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A46BA0-3DAD-279C-725B-E223EE400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704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03F7B-3487-6AE4-2D9E-339CC8131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07516"/>
              </p:ext>
            </p:extLst>
          </p:nvPr>
        </p:nvGraphicFramePr>
        <p:xfrm>
          <a:off x="838200" y="1442604"/>
          <a:ext cx="7439136" cy="5240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390">
                  <a:extLst>
                    <a:ext uri="{9D8B030D-6E8A-4147-A177-3AD203B41FA5}">
                      <a16:colId xmlns:a16="http://schemas.microsoft.com/office/drawing/2014/main" val="1876371595"/>
                    </a:ext>
                  </a:extLst>
                </a:gridCol>
                <a:gridCol w="2253383">
                  <a:extLst>
                    <a:ext uri="{9D8B030D-6E8A-4147-A177-3AD203B41FA5}">
                      <a16:colId xmlns:a16="http://schemas.microsoft.com/office/drawing/2014/main" val="3600765328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78149922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40582747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911552030"/>
                    </a:ext>
                  </a:extLst>
                </a:gridCol>
              </a:tblGrid>
              <a:tr h="779047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Comandos más usados y su función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Operador 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Ejemplo de argumentos: nombre de directorio o archivo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Ejemplo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03969"/>
                  </a:ext>
                </a:extLst>
              </a:tr>
              <a:tr h="779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cd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Cambiar de directorio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.. (para retroceder)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“Desktop/club”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cd Desktop/club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481644"/>
                  </a:ext>
                </a:extLst>
              </a:tr>
              <a:tr h="779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dir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Desplegar menú de archivos y carpetas en el directorio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dir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882991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mkdir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Crear una carpeta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“club”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Proyectos</a:t>
                      </a: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317503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 err="1">
                          <a:effectLst/>
                          <a:latin typeface="+mj-lt"/>
                        </a:rPr>
                        <a:t>rmdir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Eliminar una carpeta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-r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“</a:t>
                      </a:r>
                      <a:r>
                        <a:rPr lang="es-419" sz="1600" dirty="0" err="1">
                          <a:effectLst/>
                          <a:latin typeface="+mj-lt"/>
                        </a:rPr>
                        <a:t>clob</a:t>
                      </a:r>
                      <a:r>
                        <a:rPr lang="es-419" sz="1600" dirty="0">
                          <a:effectLst/>
                          <a:latin typeface="+mj-lt"/>
                        </a:rPr>
                        <a:t>”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rmdir </a:t>
                      </a: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–r “</a:t>
                      </a: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Proyectos</a:t>
                      </a: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650410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start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+mj-lt"/>
                        </a:rPr>
                        <a:t>Iniciar un programa</a:t>
                      </a:r>
                      <a:endParaRPr lang="es-419" sz="16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+mj-lt"/>
                        </a:rPr>
                        <a:t>“app.exe”</a:t>
                      </a:r>
                      <a:endParaRPr lang="es-419" sz="16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 err="1">
                          <a:latin typeface="+mj-lt"/>
                        </a:rPr>
                        <a:t>start</a:t>
                      </a:r>
                      <a:r>
                        <a:rPr lang="es-419" sz="1600" dirty="0">
                          <a:latin typeface="+mj-lt"/>
                        </a:rPr>
                        <a:t> “app.exe”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725088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python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+mj-lt"/>
                        </a:rPr>
                        <a:t>Ejecutar un archivo </a:t>
                      </a:r>
                      <a:r>
                        <a:rPr lang="es-419" sz="1600" dirty="0" err="1">
                          <a:effectLst/>
                          <a:latin typeface="+mj-lt"/>
                        </a:rPr>
                        <a:t>python</a:t>
                      </a:r>
                      <a:endParaRPr lang="es-419" sz="16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+mj-lt"/>
                        </a:rPr>
                        <a:t>“main.py”</a:t>
                      </a:r>
                      <a:endParaRPr lang="es-419" sz="16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419" sz="1600" dirty="0" err="1">
                          <a:latin typeface="+mj-lt"/>
                        </a:rPr>
                        <a:t>python</a:t>
                      </a:r>
                      <a:r>
                        <a:rPr lang="es-419" sz="1600" dirty="0">
                          <a:latin typeface="+mj-lt"/>
                        </a:rPr>
                        <a:t> main.py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069686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javac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Compilar un archivo java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“Main.java”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javac</a:t>
                      </a: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“main.java”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597709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java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Ejecutar un archivo en java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>
                          <a:effectLst/>
                          <a:latin typeface="+mj-lt"/>
                        </a:rPr>
                        <a:t> </a:t>
                      </a:r>
                      <a:endParaRPr lang="en-GB" sz="160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  <a:latin typeface="+mj-lt"/>
                        </a:rPr>
                        <a:t>“Main.java”</a:t>
                      </a:r>
                      <a:endParaRPr lang="en-GB" sz="16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java “main.java”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4846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71707-C50F-E678-0F47-CB36325AE2E4}"/>
                  </a:ext>
                </a:extLst>
              </p:cNvPr>
              <p:cNvSpPr txBox="1"/>
              <p:nvPr/>
            </p:nvSpPr>
            <p:spPr>
              <a:xfrm>
                <a:off x="4685630" y="859149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𝑛𝑜𝑚𝑏𝑟𝑒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𝑎𝑟𝑐h𝑖𝑣𝑜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71707-C50F-E678-0F47-CB36325AE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30" y="859149"/>
                <a:ext cx="60977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220C5D-6678-73FC-2272-CD0C454CE6F8}"/>
              </a:ext>
            </a:extLst>
          </p:cNvPr>
          <p:cNvSpPr txBox="1"/>
          <p:nvPr/>
        </p:nvSpPr>
        <p:spPr>
          <a:xfrm>
            <a:off x="8924367" y="2240183"/>
            <a:ext cx="2678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/>
              <a:t>Egreso</a:t>
            </a:r>
            <a:r>
              <a:rPr lang="es-419" dirty="0"/>
              <a:t>: Ejecución de un proceso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460428-84F7-5D21-46E3-9F8B39F2AB09}"/>
              </a:ext>
            </a:extLst>
          </p:cNvPr>
          <p:cNvSpPr txBox="1">
            <a:spLocks/>
          </p:cNvSpPr>
          <p:nvPr/>
        </p:nvSpPr>
        <p:spPr>
          <a:xfrm>
            <a:off x="7944465" y="3684093"/>
            <a:ext cx="4329612" cy="499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s-419" sz="2000" i="1" dirty="0"/>
              <a:t>“Los verdaderos pros no usan el ratón” </a:t>
            </a:r>
          </a:p>
        </p:txBody>
      </p:sp>
    </p:spTree>
    <p:extLst>
      <p:ext uri="{BB962C8B-B14F-4D97-AF65-F5344CB8AC3E}">
        <p14:creationId xmlns:p14="http://schemas.microsoft.com/office/powerpoint/2010/main" val="18791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00CFC-6D45-B6A0-603D-07A184DE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419" sz="3600"/>
              <a:t>Variables en informática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F7FEF91-5513-0B95-40BF-9BB8B7C38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8" y="1782981"/>
          <a:ext cx="4279405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89446F-52C9-2834-021C-2DEB75993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997702"/>
            <a:ext cx="6253212" cy="1932450"/>
          </a:xfrm>
          <a:prstGeom prst="rect">
            <a:avLst/>
          </a:prstGeom>
          <a:noFill/>
        </p:spPr>
      </p:pic>
      <p:grpSp>
        <p:nvGrpSpPr>
          <p:cNvPr id="31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0F176-8CBE-24EC-26B9-44064BBC71C0}"/>
              </a:ext>
            </a:extLst>
          </p:cNvPr>
          <p:cNvSpPr txBox="1"/>
          <p:nvPr/>
        </p:nvSpPr>
        <p:spPr>
          <a:xfrm>
            <a:off x="6897872" y="2517647"/>
            <a:ext cx="609777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Resolución de un Problema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9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E8EA-4CA8-33FF-54DF-81410782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920"/>
            <a:ext cx="10515600" cy="1325563"/>
          </a:xfrm>
        </p:spPr>
        <p:txBody>
          <a:bodyPr/>
          <a:lstStyle/>
          <a:p>
            <a:r>
              <a:rPr lang="es-419" dirty="0"/>
              <a:t>Variables en Java 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A27-348F-06F5-7F83-8619DD8A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6F5595-2DB5-A4C7-20FF-05BABF436F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465142"/>
                  </p:ext>
                </p:extLst>
              </p:nvPr>
            </p:nvGraphicFramePr>
            <p:xfrm>
              <a:off x="2032000" y="1008380"/>
              <a:ext cx="8910321" cy="545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0107">
                      <a:extLst>
                        <a:ext uri="{9D8B030D-6E8A-4147-A177-3AD203B41FA5}">
                          <a16:colId xmlns:a16="http://schemas.microsoft.com/office/drawing/2014/main" val="1268195397"/>
                        </a:ext>
                      </a:extLst>
                    </a:gridCol>
                    <a:gridCol w="2970107">
                      <a:extLst>
                        <a:ext uri="{9D8B030D-6E8A-4147-A177-3AD203B41FA5}">
                          <a16:colId xmlns:a16="http://schemas.microsoft.com/office/drawing/2014/main" val="416660357"/>
                        </a:ext>
                      </a:extLst>
                    </a:gridCol>
                    <a:gridCol w="2970107">
                      <a:extLst>
                        <a:ext uri="{9D8B030D-6E8A-4147-A177-3AD203B41FA5}">
                          <a16:colId xmlns:a16="http://schemas.microsoft.com/office/drawing/2014/main" val="89216583"/>
                        </a:ext>
                      </a:extLst>
                    </a:gridCol>
                  </a:tblGrid>
                  <a:tr h="317838">
                    <a:tc gridSpan="3">
                      <a:txBody>
                        <a:bodyPr/>
                        <a:lstStyle/>
                        <a:p>
                          <a:r>
                            <a:rPr lang="en-GB" dirty="0"/>
                            <a:t>Variables </a:t>
                          </a:r>
                          <a:r>
                            <a:rPr lang="es-419" noProof="0" dirty="0"/>
                            <a:t>Primitivas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Tipo</a:t>
                          </a:r>
                          <a:endParaRPr lang="es-419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noProof="0" dirty="0"/>
                            <a:t>Valores</a:t>
                          </a:r>
                          <a:r>
                            <a:rPr lang="en-GB" b="1" dirty="0"/>
                            <a:t> </a:t>
                          </a:r>
                          <a:endParaRPr lang="es-419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noProof="0" dirty="0"/>
                            <a:t>Operaciones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294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byte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short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977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long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18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-6; 8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16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float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3.14 (6-7 </a:t>
                          </a:r>
                          <a:r>
                            <a:rPr lang="en-GB" dirty="0" err="1"/>
                            <a:t>decimales</a:t>
                          </a:r>
                          <a:r>
                            <a:rPr lang="en-GB" dirty="0"/>
                            <a:t>)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7628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double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3.14159236…. (15-16 </a:t>
                          </a:r>
                          <a:r>
                            <a:rPr lang="en-GB" dirty="0" err="1"/>
                            <a:t>dígitos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precisión</a:t>
                          </a:r>
                          <a:r>
                            <a:rPr lang="en-GB" dirty="0"/>
                            <a:t>)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57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dirty="0" err="1"/>
                            <a:t>char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‘a’; ’b’; ’c’….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+</a:t>
                          </a:r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358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dirty="0" err="1"/>
                            <a:t>boolean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true;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&lt; ; &gt;; ==; !=; &amp;&amp;; ||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64868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s-419" b="1" noProof="0" dirty="0">
                              <a:solidFill>
                                <a:schemeClr val="bg1"/>
                              </a:solidFill>
                            </a:rPr>
                            <a:t>Variables Referenciales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77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String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Arreglo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caracteres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18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int[]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Arreglo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enteros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76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Clases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747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6F5595-2DB5-A4C7-20FF-05BABF436F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465142"/>
                  </p:ext>
                </p:extLst>
              </p:nvPr>
            </p:nvGraphicFramePr>
            <p:xfrm>
              <a:off x="2032000" y="1008380"/>
              <a:ext cx="8910321" cy="545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0107">
                      <a:extLst>
                        <a:ext uri="{9D8B030D-6E8A-4147-A177-3AD203B41FA5}">
                          <a16:colId xmlns:a16="http://schemas.microsoft.com/office/drawing/2014/main" val="1268195397"/>
                        </a:ext>
                      </a:extLst>
                    </a:gridCol>
                    <a:gridCol w="2970107">
                      <a:extLst>
                        <a:ext uri="{9D8B030D-6E8A-4147-A177-3AD203B41FA5}">
                          <a16:colId xmlns:a16="http://schemas.microsoft.com/office/drawing/2014/main" val="416660357"/>
                        </a:ext>
                      </a:extLst>
                    </a:gridCol>
                    <a:gridCol w="2970107">
                      <a:extLst>
                        <a:ext uri="{9D8B030D-6E8A-4147-A177-3AD203B41FA5}">
                          <a16:colId xmlns:a16="http://schemas.microsoft.com/office/drawing/2014/main" val="89216583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r>
                            <a:rPr lang="en-GB" dirty="0"/>
                            <a:t>Variables </a:t>
                          </a:r>
                          <a:r>
                            <a:rPr lang="es-419" noProof="0" dirty="0"/>
                            <a:t>Primitivas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Tipo</a:t>
                          </a:r>
                          <a:endParaRPr lang="es-419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noProof="0" dirty="0"/>
                            <a:t>Valores</a:t>
                          </a:r>
                          <a:r>
                            <a:rPr lang="en-GB" b="1" dirty="0"/>
                            <a:t> </a:t>
                          </a:r>
                          <a:endParaRPr lang="es-419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noProof="0" dirty="0"/>
                            <a:t>Operaciones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294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byte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206557" r="-101027" b="-11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short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06557" r="-101027" b="-10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977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long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406557" r="-101027" b="-9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18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-6; 8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16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float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3.14 (6-7 </a:t>
                          </a:r>
                          <a:r>
                            <a:rPr lang="en-GB" dirty="0" err="1"/>
                            <a:t>decimales</a:t>
                          </a:r>
                          <a:r>
                            <a:rPr lang="en-GB" dirty="0"/>
                            <a:t>)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7628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double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3.14159236…. (15-16 </a:t>
                          </a:r>
                          <a:r>
                            <a:rPr lang="en-GB" dirty="0" err="1"/>
                            <a:t>dígitos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precisión</a:t>
                          </a:r>
                          <a:r>
                            <a:rPr lang="en-GB" dirty="0"/>
                            <a:t>)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+; -; *;  /;  % ; //; **</a:t>
                          </a:r>
                        </a:p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57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dirty="0" err="1"/>
                            <a:t>char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‘a’; ’b’; ’c’….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+</a:t>
                          </a:r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358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dirty="0" err="1"/>
                            <a:t>boolean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true;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&lt; ; &gt;; ==; !=; &amp;&amp;; ||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64868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s-419" b="1" noProof="0" dirty="0">
                              <a:solidFill>
                                <a:schemeClr val="bg1"/>
                              </a:solidFill>
                            </a:rPr>
                            <a:t>Variables Referenciales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77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String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Arreglo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caracteres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18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int[]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Arreglo</a:t>
                          </a:r>
                          <a:r>
                            <a:rPr lang="en-GB" dirty="0"/>
                            <a:t> de </a:t>
                          </a:r>
                          <a:r>
                            <a:rPr lang="en-GB" dirty="0" err="1"/>
                            <a:t>enteros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76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Clases</a:t>
                          </a:r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419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7474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4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5A27-464D-9AB7-D58C-921433D7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419" sz="4100"/>
              <a:t>Sintaxis para definir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7ED84-758F-650E-0BBC-8CDA83345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7226549" cy="37854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𝑡𝑖𝑝𝑜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𝑣𝑎𝑟𝑖𝑎𝑏𝑙𝑒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𝑣𝑎𝑟𝑖𝑎𝑏𝑙𝑒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𝑣𝑎𝑙𝑜𝑟</m:t>
                    </m:r>
                  </m:oMath>
                </a14:m>
                <a:endParaRPr lang="en-GB" sz="2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2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𝑡𝑖𝑝𝑜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𝑣𝑎𝑟𝑖𝑎𝑏𝑙𝑒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419" sz="2000" i="1"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𝑣𝑎𝑟𝑖𝑎𝑏𝑙𝑒</m:t>
                    </m:r>
                    <m:r>
                      <a:rPr lang="es-419" sz="2000" b="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𝑒𝑥𝑝𝑟𝑒𝑠𝑖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ó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s-419" sz="2000" i="1">
                        <a:effectLst/>
                        <a:latin typeface="Cambria Math" panose="020405030504060302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419" sz="2000" dirty="0"/>
              </a:p>
              <a:p>
                <a:endParaRPr lang="es-419" sz="2000" dirty="0"/>
              </a:p>
              <a:p>
                <a:endParaRPr lang="es-419" sz="2000" dirty="0"/>
              </a:p>
              <a:p>
                <a:r>
                  <a:rPr lang="es-419" sz="2000" i="0" dirty="0" err="1">
                    <a:latin typeface="+mj-lt"/>
                  </a:rPr>
                  <a:t>tipo_var</a:t>
                </a:r>
                <a:r>
                  <a:rPr lang="es-419" sz="2000" i="0" dirty="0">
                    <a:latin typeface="+mj-lt"/>
                  </a:rPr>
                  <a:t>[]  </a:t>
                </a:r>
                <a:r>
                  <a:rPr lang="es-419" sz="2000" i="0" dirty="0" err="1">
                    <a:latin typeface="+mj-lt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nombre_de_variable</a:t>
                </a:r>
                <a:r>
                  <a:rPr lang="es-419" sz="2000" i="0" dirty="0">
                    <a:latin typeface="+mj-lt"/>
                  </a:rPr>
                  <a:t>= new </a:t>
                </a:r>
                <a:r>
                  <a:rPr lang="es-419" sz="2000" i="0" dirty="0" err="1">
                    <a:latin typeface="+mj-lt"/>
                  </a:rPr>
                  <a:t>tipo_var</a:t>
                </a:r>
                <a:r>
                  <a:rPr lang="en-GB" sz="2000" b="0" i="0" dirty="0" err="1">
                    <a:latin typeface="+mj-lt"/>
                  </a:rPr>
                  <a:t>iable</a:t>
                </a:r>
                <a:r>
                  <a:rPr lang="es-419" sz="2000" i="0" dirty="0">
                    <a:latin typeface="+mj-lt"/>
                  </a:rPr>
                  <a:t>[</a:t>
                </a:r>
                <a:r>
                  <a:rPr lang="es-419" sz="2000" i="0" dirty="0" err="1">
                    <a:latin typeface="+mj-lt"/>
                  </a:rPr>
                  <a:t>tama</a:t>
                </a:r>
                <a:r>
                  <a:rPr lang="es-419" sz="2000" b="0" i="0" dirty="0" err="1">
                    <a:latin typeface="+mj-lt"/>
                  </a:rPr>
                  <a:t>ñ</a:t>
                </a:r>
                <a:r>
                  <a:rPr lang="es-419" sz="2000" i="0" dirty="0" err="1">
                    <a:latin typeface="+mj-lt"/>
                  </a:rPr>
                  <a:t>o_lista</a:t>
                </a:r>
                <a:r>
                  <a:rPr lang="es-419" sz="2000" i="0" dirty="0">
                    <a:latin typeface="+mj-lt"/>
                  </a:rPr>
                  <a:t>]</a:t>
                </a:r>
                <a:endParaRPr lang="es-419" sz="2000" dirty="0"/>
              </a:p>
              <a:p>
                <a:endParaRPr lang="es-419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7ED84-758F-650E-0BBC-8CDA83345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7226549" cy="3785419"/>
              </a:xfrm>
              <a:blipFill>
                <a:blip r:embed="rId2"/>
                <a:stretch>
                  <a:fillRect l="-759" t="-144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02C6C7EC-1825-2ACA-F865-8B07B1B57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90" r="183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E775-9C93-9EFC-F957-B555A98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63A4-686C-3F4E-FBF1-0A3F79D1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Introducido el terminal de comando,  </a:t>
            </a:r>
          </a:p>
          <a:p>
            <a:pPr algn="just"/>
            <a:r>
              <a:rPr lang="es-ES" dirty="0"/>
              <a:t>Introducido el EDI para trabajar con un lenguaje de programación y</a:t>
            </a:r>
          </a:p>
          <a:p>
            <a:pPr algn="just"/>
            <a:r>
              <a:rPr lang="es-ES" dirty="0"/>
              <a:t>	Aprendido a definir variables, </a:t>
            </a:r>
          </a:p>
          <a:p>
            <a:pPr algn="just"/>
            <a:r>
              <a:rPr lang="es-ES" dirty="0"/>
              <a:t>	distinguir tipos de variables </a:t>
            </a:r>
          </a:p>
          <a:p>
            <a:pPr algn="just"/>
            <a:r>
              <a:rPr lang="es-ES" dirty="0"/>
              <a:t>	y escribir expresiones. </a:t>
            </a:r>
          </a:p>
          <a:p>
            <a:pPr algn="just"/>
            <a:r>
              <a:rPr lang="es-ES" dirty="0"/>
              <a:t>Para finalizar, te recomiendo a que respondas las siguientes preguntas y realices los siguientes ejercicios para explorar las variables. </a:t>
            </a:r>
          </a:p>
          <a:p>
            <a:pPr algn="just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6654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822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Office Theme</vt:lpstr>
      <vt:lpstr>Capítulo I - Fundamentos de programación</vt:lpstr>
      <vt:lpstr>PowerPoint Presentation</vt:lpstr>
      <vt:lpstr>PowerPoint Presentation</vt:lpstr>
      <vt:lpstr>Terminal de comando</vt:lpstr>
      <vt:lpstr>comando     operador_opcional     ingresos </vt:lpstr>
      <vt:lpstr>Variables en informática</vt:lpstr>
      <vt:lpstr>Variables en Java y Python</vt:lpstr>
      <vt:lpstr>Sintaxis para definir variables</vt:lpstr>
      <vt:lpstr>Resumen</vt:lpstr>
      <vt:lpstr>PowerPoint Presentation</vt:lpstr>
      <vt:lpstr>PowerPoint Presentation</vt:lpstr>
      <vt:lpstr>Bibliografía </vt:lpstr>
      <vt:lpstr>Java en VS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 - Fundamentos de programación</dc:title>
  <dc:creator>86136</dc:creator>
  <cp:lastModifiedBy>86136</cp:lastModifiedBy>
  <cp:revision>7</cp:revision>
  <dcterms:created xsi:type="dcterms:W3CDTF">2022-05-30T11:30:04Z</dcterms:created>
  <dcterms:modified xsi:type="dcterms:W3CDTF">2022-06-23T14:56:14Z</dcterms:modified>
</cp:coreProperties>
</file>