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5143500" cx="9144000"/>
  <p:notesSz cx="6858000" cy="9144000"/>
  <p:embeddedFontLst>
    <p:embeddedFont>
      <p:font typeface="Nunito"/>
      <p:regular r:id="rId37"/>
      <p:bold r:id="rId38"/>
      <p:italic r:id="rId39"/>
      <p:boldItalic r:id="rId40"/>
    </p:embeddedFont>
    <p:embeddedFont>
      <p:font typeface="Maven Pro"/>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Zgherm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1D65CF-AC4B-4FEA-9AD6-73921846EBDE}">
  <a:tblStyle styleId="{C31D65CF-AC4B-4FEA-9AD6-73921846EBD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3.xml"/><Relationship Id="rId42" Type="http://schemas.openxmlformats.org/officeDocument/2006/relationships/font" Target="fonts/MavenPro-bold.fntdata"/><Relationship Id="rId41" Type="http://schemas.openxmlformats.org/officeDocument/2006/relationships/font" Target="fonts/MavenPro-regular.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Nunito-regular.fntdata"/><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Nunito-italic.fntdata"/><Relationship Id="rId16" Type="http://schemas.openxmlformats.org/officeDocument/2006/relationships/slide" Target="slides/slide9.xml"/><Relationship Id="rId38" Type="http://schemas.openxmlformats.org/officeDocument/2006/relationships/font" Target="fonts/Nunito-bold.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10-17T18:09:56.020">
    <p:pos x="821" y="1253"/>
    <p:text>From the book Software Requirements Third Ed. [WB], pg 20, Creeping user Requirements.
As requirements evolve during development, projects often exceed their planned schedules and budgets (which are nearly always too optimistic anyway). To manage scope creep, begin with a clear statement of the project's business objectives, strategic vision, scope, limitations, and success criteria. Evaluate all proposed new features or requirements changes against this reference. Requirements will change and grow. The project manager should build contingency buffers into schedules so the first new requirement that comes along doesnt derail the schedule. Agile projects take the approach of adjusting the scope for a certain iteration to fit into a defined budget and duration for the iteration. As new requirements come along, they are placed into the backlog of pending work and allocated to future iterations based on priority. Change might be critical to success, but change always has a price.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fac960e128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fac960e128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fac960e128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fac960e128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fac960e128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fac960e128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fac960e12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fac960e12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f9a45a40d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f9a45a40d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f9a45a40d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f9a45a40d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f9a45a40d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f9a45a40d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fac960e128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fac960e128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fac960e128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fac960e128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f931f11a7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f931f11a7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9a45a40d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9a45a40d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f931f11a7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f931f11a7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f931f11a7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f931f11a7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f931f11a7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f931f11a7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f931f11a7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f931f11a7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f931f11a7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f931f11a7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f931f11a7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f931f11a7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f931f11a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f931f11a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f931f11a7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f931f11a7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f931f11a7a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f931f11a7a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f931f11a7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f931f11a7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9a45a40d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f9a45a40d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9a45a40d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f9a45a40d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f9a45a40d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f9a45a40d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f9a45a40d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f9a45a40d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f9a45a40d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f9a45a40d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fac960e12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fac960e12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fac960e128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fac960e128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comments" Target="../comments/commen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Blindsight:</a:t>
            </a:r>
            <a:br>
              <a:rPr lang="en"/>
            </a:br>
            <a:r>
              <a:rPr lang="en" sz="4000"/>
              <a:t>Navigation for the Blind</a:t>
            </a:r>
            <a:endParaRPr sz="40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92500"/>
          </a:bodyPr>
          <a:lstStyle/>
          <a:p>
            <a:pPr indent="0" lvl="0" marL="0" rtl="0" algn="l">
              <a:lnSpc>
                <a:spcPct val="80000"/>
              </a:lnSpc>
              <a:spcBef>
                <a:spcPts val="0"/>
              </a:spcBef>
              <a:spcAft>
                <a:spcPts val="0"/>
              </a:spcAft>
              <a:buSzPct val="49210"/>
              <a:buNone/>
            </a:pPr>
            <a:r>
              <a:rPr lang="en" sz="1900"/>
              <a:t>Team CARZ - Charlie Wong, Alec Yeasting, Riley Hunter, Zach Gherman</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Priority AS IS and TO BE (Cont.)</a:t>
            </a:r>
            <a:endParaRPr/>
          </a:p>
          <a:p>
            <a:pPr indent="0" lvl="0" marL="0" rtl="0" algn="l">
              <a:spcBef>
                <a:spcPts val="0"/>
              </a:spcBef>
              <a:spcAft>
                <a:spcPts val="0"/>
              </a:spcAft>
              <a:buNone/>
            </a:pPr>
            <a:r>
              <a:t/>
            </a:r>
            <a:endParaRPr/>
          </a:p>
        </p:txBody>
      </p:sp>
      <p:sp>
        <p:nvSpPr>
          <p:cNvPr id="332" name="Google Shape;332;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When (should the system communicate with the User)?</a:t>
            </a:r>
            <a:endParaRPr/>
          </a:p>
          <a:p>
            <a:pPr indent="-298450" lvl="1" marL="914400" rtl="0" algn="l">
              <a:spcBef>
                <a:spcPts val="0"/>
              </a:spcBef>
              <a:spcAft>
                <a:spcPts val="0"/>
              </a:spcAft>
              <a:buSzPts val="1100"/>
              <a:buChar char="-"/>
            </a:pPr>
            <a:r>
              <a:rPr lang="en"/>
              <a:t>Approaching a point in navigation where a turn is required.</a:t>
            </a:r>
            <a:endParaRPr/>
          </a:p>
          <a:p>
            <a:pPr indent="-298450" lvl="1" marL="914400" rtl="0" algn="l">
              <a:spcBef>
                <a:spcPts val="0"/>
              </a:spcBef>
              <a:spcAft>
                <a:spcPts val="0"/>
              </a:spcAft>
              <a:buSzPts val="1100"/>
              <a:buChar char="-"/>
            </a:pPr>
            <a:r>
              <a:rPr lang="en"/>
              <a:t>Approaching a static obstacle such as a desk, trashcan, etc.</a:t>
            </a:r>
            <a:endParaRPr/>
          </a:p>
          <a:p>
            <a:pPr indent="-298450" lvl="1" marL="914400" rtl="0" algn="l">
              <a:spcBef>
                <a:spcPts val="0"/>
              </a:spcBef>
              <a:spcAft>
                <a:spcPts val="0"/>
              </a:spcAft>
              <a:buSzPts val="1100"/>
              <a:buChar char="-"/>
            </a:pPr>
            <a:r>
              <a:rPr lang="en"/>
              <a:t>Approaching a system that allows user to traverse levels in a building (Stairs, Escalator, Elevator, etc.)</a:t>
            </a:r>
            <a:endParaRPr/>
          </a:p>
          <a:p>
            <a:pPr indent="-298450" lvl="1" marL="914400" rtl="0" algn="l">
              <a:spcBef>
                <a:spcPts val="0"/>
              </a:spcBef>
              <a:spcAft>
                <a:spcPts val="0"/>
              </a:spcAft>
              <a:buSzPts val="1100"/>
              <a:buChar char="-"/>
            </a:pPr>
            <a:r>
              <a:rPr lang="en"/>
              <a:t>Start of navigation.</a:t>
            </a:r>
            <a:endParaRPr/>
          </a:p>
          <a:p>
            <a:pPr indent="-298450" lvl="1" marL="914400" rtl="0" algn="l">
              <a:spcBef>
                <a:spcPts val="0"/>
              </a:spcBef>
              <a:spcAft>
                <a:spcPts val="0"/>
              </a:spcAft>
              <a:buSzPts val="1100"/>
              <a:buChar char="-"/>
            </a:pPr>
            <a:r>
              <a:rPr lang="en"/>
              <a:t>Approaching final destination.</a:t>
            </a:r>
            <a:endParaRPr/>
          </a:p>
          <a:p>
            <a:pPr indent="-298450" lvl="1" marL="914400" rtl="0" algn="l">
              <a:spcBef>
                <a:spcPts val="0"/>
              </a:spcBef>
              <a:spcAft>
                <a:spcPts val="0"/>
              </a:spcAft>
              <a:buSzPts val="1100"/>
              <a:buChar char="-"/>
            </a:pPr>
            <a:r>
              <a:rPr lang="en"/>
              <a:t>Confirming selected route.</a:t>
            </a:r>
            <a:endParaRPr/>
          </a:p>
          <a:p>
            <a:pPr indent="-298450" lvl="1" marL="914400" rtl="0" algn="l">
              <a:spcBef>
                <a:spcPts val="0"/>
              </a:spcBef>
              <a:spcAft>
                <a:spcPts val="0"/>
              </a:spcAft>
              <a:buSzPts val="1100"/>
              <a:buChar char="-"/>
            </a:pPr>
            <a:r>
              <a:rPr lang="en"/>
              <a:t>Getting route from User.</a:t>
            </a:r>
            <a:endParaRPr/>
          </a:p>
          <a:p>
            <a:pPr indent="-298450" lvl="1" marL="914400" rtl="0" algn="l">
              <a:spcBef>
                <a:spcPts val="0"/>
              </a:spcBef>
              <a:spcAft>
                <a:spcPts val="0"/>
              </a:spcAft>
              <a:buSzPts val="1100"/>
              <a:buChar char="-"/>
            </a:pPr>
            <a:r>
              <a:rPr lang="en"/>
              <a:t>Updates are available.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Priority AS IS and TO BE (Cont.)</a:t>
            </a:r>
            <a:endParaRPr/>
          </a:p>
          <a:p>
            <a:pPr indent="0" lvl="0" marL="0" rtl="0" algn="l">
              <a:spcBef>
                <a:spcPts val="0"/>
              </a:spcBef>
              <a:spcAft>
                <a:spcPts val="0"/>
              </a:spcAft>
              <a:buNone/>
            </a:pPr>
            <a:r>
              <a:t/>
            </a:r>
            <a:endParaRPr/>
          </a:p>
        </p:txBody>
      </p:sp>
      <p:sp>
        <p:nvSpPr>
          <p:cNvPr id="338" name="Google Shape;338;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How To (Communicate with User)?</a:t>
            </a:r>
            <a:endParaRPr/>
          </a:p>
          <a:p>
            <a:pPr indent="-298450" lvl="1" marL="914400" rtl="0" algn="l">
              <a:spcBef>
                <a:spcPts val="0"/>
              </a:spcBef>
              <a:spcAft>
                <a:spcPts val="0"/>
              </a:spcAft>
              <a:buSzPts val="1100"/>
              <a:buChar char="-"/>
            </a:pPr>
            <a:r>
              <a:rPr lang="en"/>
              <a:t>TextToSpeech.</a:t>
            </a:r>
            <a:endParaRPr/>
          </a:p>
          <a:p>
            <a:pPr indent="-298450" lvl="1" marL="914400" rtl="0" algn="l">
              <a:spcBef>
                <a:spcPts val="0"/>
              </a:spcBef>
              <a:spcAft>
                <a:spcPts val="0"/>
              </a:spcAft>
              <a:buSzPts val="1100"/>
              <a:buChar char="-"/>
            </a:pPr>
            <a:r>
              <a:rPr lang="en"/>
              <a:t>Text output to GUI (for non-blind individuals assisting Blind User).</a:t>
            </a:r>
            <a:endParaRPr/>
          </a:p>
          <a:p>
            <a:pPr indent="-298450" lvl="1" marL="914400" rtl="0" algn="l">
              <a:spcBef>
                <a:spcPts val="0"/>
              </a:spcBef>
              <a:spcAft>
                <a:spcPts val="0"/>
              </a:spcAft>
              <a:buSzPts val="1100"/>
              <a:buChar char="-"/>
            </a:pPr>
            <a:r>
              <a:rPr lang="en"/>
              <a:t>SpeechToText (to get input from Blind User).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 Point Estimation</a:t>
            </a:r>
            <a:endParaRPr/>
          </a:p>
        </p:txBody>
      </p:sp>
      <p:sp>
        <p:nvSpPr>
          <p:cNvPr id="344" name="Google Shape;344;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found two methods for function point estimation. The first provided by this class, and the second from another software design class (CptS 583 - Software Quality) which one of our members had prior experience with. Because this member felt more confident in that method we decided to calculate our function point estimates both ways. The method used by this class is called the “Tutorialspoint Method” for our purposes and the other method is the “Geeks for geeks Method”. Both methods ended up with similar average estimates as you will see.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120"/>
              <a:t>Function Points Estimation - Geeksforgeeks Method</a:t>
            </a:r>
            <a:endParaRPr sz="2120"/>
          </a:p>
        </p:txBody>
      </p:sp>
      <p:sp>
        <p:nvSpPr>
          <p:cNvPr id="350" name="Google Shape;350;p25"/>
          <p:cNvSpPr txBox="1"/>
          <p:nvPr>
            <p:ph idx="1" type="body"/>
          </p:nvPr>
        </p:nvSpPr>
        <p:spPr>
          <a:xfrm>
            <a:off x="558600" y="1501675"/>
            <a:ext cx="7452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EI: 3</a:t>
            </a:r>
            <a:br>
              <a:rPr lang="en"/>
            </a:br>
            <a:r>
              <a:rPr lang="en"/>
              <a:t>EO: 1</a:t>
            </a:r>
            <a:br>
              <a:rPr lang="en"/>
            </a:br>
            <a:r>
              <a:rPr lang="en"/>
              <a:t>EQ: 2</a:t>
            </a:r>
            <a:br>
              <a:rPr lang="en"/>
            </a:br>
            <a:r>
              <a:rPr lang="en"/>
              <a:t>ILF: 2</a:t>
            </a:r>
            <a:br>
              <a:rPr lang="en"/>
            </a:br>
            <a:r>
              <a:rPr lang="en"/>
              <a:t>EIF: 4</a:t>
            </a:r>
            <a:endParaRPr/>
          </a:p>
        </p:txBody>
      </p:sp>
      <p:pic>
        <p:nvPicPr>
          <p:cNvPr id="351" name="Google Shape;351;p25"/>
          <p:cNvPicPr preferRelativeResize="0"/>
          <p:nvPr/>
        </p:nvPicPr>
        <p:blipFill>
          <a:blip r:embed="rId3">
            <a:alphaModFix/>
          </a:blip>
          <a:stretch>
            <a:fillRect/>
          </a:stretch>
        </p:blipFill>
        <p:spPr>
          <a:xfrm>
            <a:off x="6021965" y="993428"/>
            <a:ext cx="3122039" cy="2035700"/>
          </a:xfrm>
          <a:prstGeom prst="rect">
            <a:avLst/>
          </a:prstGeom>
          <a:noFill/>
          <a:ln>
            <a:noFill/>
          </a:ln>
        </p:spPr>
      </p:pic>
      <p:graphicFrame>
        <p:nvGraphicFramePr>
          <p:cNvPr id="352" name="Google Shape;352;p25"/>
          <p:cNvGraphicFramePr/>
          <p:nvPr/>
        </p:nvGraphicFramePr>
        <p:xfrm>
          <a:off x="79675" y="2691250"/>
          <a:ext cx="3000000" cy="3000000"/>
        </p:xfrm>
        <a:graphic>
          <a:graphicData uri="http://schemas.openxmlformats.org/drawingml/2006/table">
            <a:tbl>
              <a:tblPr>
                <a:noFill/>
                <a:tableStyleId>{C31D65CF-AC4B-4FEA-9AD6-73921846EBDE}</a:tableStyleId>
              </a:tblPr>
              <a:tblGrid>
                <a:gridCol w="684700"/>
                <a:gridCol w="684700"/>
                <a:gridCol w="684700"/>
                <a:gridCol w="684700"/>
                <a:gridCol w="684700"/>
                <a:gridCol w="684700"/>
              </a:tblGrid>
              <a:tr h="3962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3*3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4*3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6*3</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4*1</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5*1</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7*1</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3*2</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4*2</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6*2</a:t>
                      </a:r>
                      <a:endParaRPr/>
                    </a:p>
                  </a:txBody>
                  <a:tcPr marT="91425" marB="91425" marR="91425" marL="91425"/>
                </a:tc>
              </a:tr>
              <a:tr h="38100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7*2</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10*2</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15*2</a:t>
                      </a:r>
                      <a:endParaRPr/>
                    </a:p>
                  </a:txBody>
                  <a:tcPr marT="91425" marB="91425" marR="91425" marL="91425"/>
                </a:tc>
              </a:tr>
              <a:tr h="3810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5*4</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7*4</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10*4</a:t>
                      </a:r>
                      <a:endParaRPr/>
                    </a:p>
                  </a:txBody>
                  <a:tcPr marT="91425" marB="91425" marR="91425" marL="91425"/>
                </a:tc>
              </a:tr>
              <a:tr h="381000">
                <a:tc>
                  <a:txBody>
                    <a:bodyPr/>
                    <a:lstStyle/>
                    <a:p>
                      <a:pPr indent="0" lvl="0" marL="0" rtl="0" algn="l">
                        <a:spcBef>
                          <a:spcPts val="0"/>
                        </a:spcBef>
                        <a:spcAft>
                          <a:spcPts val="0"/>
                        </a:spcAft>
                        <a:buNone/>
                      </a:pPr>
                      <a:r>
                        <a:rPr lang="en"/>
                        <a:t>Low</a:t>
                      </a:r>
                      <a:endParaRPr/>
                    </a:p>
                  </a:txBody>
                  <a:tcPr marT="91425" marB="91425" marR="91425" marL="91425"/>
                </a:tc>
                <a:tc>
                  <a:txBody>
                    <a:bodyPr/>
                    <a:lstStyle/>
                    <a:p>
                      <a:pPr indent="0" lvl="0" marL="0" rtl="0" algn="l">
                        <a:spcBef>
                          <a:spcPts val="0"/>
                        </a:spcBef>
                        <a:spcAft>
                          <a:spcPts val="0"/>
                        </a:spcAft>
                        <a:buNone/>
                      </a:pPr>
                      <a:r>
                        <a:rPr lang="en"/>
                        <a:t>53</a:t>
                      </a:r>
                      <a:endParaRPr/>
                    </a:p>
                  </a:txBody>
                  <a:tcPr marT="91425" marB="91425" marR="91425" marL="91425"/>
                </a:tc>
                <a:tc>
                  <a:txBody>
                    <a:bodyPr/>
                    <a:lstStyle/>
                    <a:p>
                      <a:pPr indent="0" lvl="0" marL="0" rtl="0" algn="l">
                        <a:spcBef>
                          <a:spcPts val="0"/>
                        </a:spcBef>
                        <a:spcAft>
                          <a:spcPts val="0"/>
                        </a:spcAft>
                        <a:buNone/>
                      </a:pPr>
                      <a:r>
                        <a:rPr lang="en"/>
                        <a:t>Avg.</a:t>
                      </a:r>
                      <a:endParaRPr/>
                    </a:p>
                  </a:txBody>
                  <a:tcPr marT="91425" marB="91425" marR="91425" marL="91425"/>
                </a:tc>
                <a:tc>
                  <a:txBody>
                    <a:bodyPr/>
                    <a:lstStyle/>
                    <a:p>
                      <a:pPr indent="0" lvl="0" marL="0" rtl="0" algn="l">
                        <a:spcBef>
                          <a:spcPts val="0"/>
                        </a:spcBef>
                        <a:spcAft>
                          <a:spcPts val="0"/>
                        </a:spcAft>
                        <a:buNone/>
                      </a:pPr>
                      <a:r>
                        <a:rPr lang="en"/>
                        <a:t>73</a:t>
                      </a:r>
                      <a:endParaRPr/>
                    </a:p>
                  </a:txBody>
                  <a:tcPr marT="91425" marB="91425" marR="91425" marL="91425"/>
                </a:tc>
                <a:tc>
                  <a:txBody>
                    <a:bodyPr/>
                    <a:lstStyle/>
                    <a:p>
                      <a:pPr indent="0" lvl="0" marL="0" rtl="0" algn="l">
                        <a:spcBef>
                          <a:spcPts val="0"/>
                        </a:spcBef>
                        <a:spcAft>
                          <a:spcPts val="0"/>
                        </a:spcAft>
                        <a:buNone/>
                      </a:pPr>
                      <a:r>
                        <a:rPr lang="en"/>
                        <a:t>High</a:t>
                      </a:r>
                      <a:endParaRPr/>
                    </a:p>
                  </a:txBody>
                  <a:tcPr marT="91425" marB="91425" marR="91425" marL="91425"/>
                </a:tc>
                <a:tc>
                  <a:txBody>
                    <a:bodyPr/>
                    <a:lstStyle/>
                    <a:p>
                      <a:pPr indent="0" lvl="0" marL="0" rtl="0" algn="l">
                        <a:spcBef>
                          <a:spcPts val="0"/>
                        </a:spcBef>
                        <a:spcAft>
                          <a:spcPts val="0"/>
                        </a:spcAft>
                        <a:buNone/>
                      </a:pPr>
                      <a:r>
                        <a:rPr lang="en"/>
                        <a:t>107</a:t>
                      </a:r>
                      <a:endParaRPr/>
                    </a:p>
                  </a:txBody>
                  <a:tcPr marT="91425" marB="91425" marR="91425" marL="91425"/>
                </a:tc>
              </a:tr>
            </a:tbl>
          </a:graphicData>
        </a:graphic>
      </p:graphicFrame>
      <p:sp>
        <p:nvSpPr>
          <p:cNvPr id="353" name="Google Shape;353;p25"/>
          <p:cNvSpPr txBox="1"/>
          <p:nvPr/>
        </p:nvSpPr>
        <p:spPr>
          <a:xfrm>
            <a:off x="1300950" y="1190800"/>
            <a:ext cx="2098800" cy="15393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SzPts val="800"/>
              <a:buFont typeface="Nunito"/>
              <a:buAutoNum type="arabicPeriod"/>
            </a:pPr>
            <a:r>
              <a:rPr lang="en" sz="800">
                <a:latin typeface="Nunito"/>
                <a:ea typeface="Nunito"/>
                <a:cs typeface="Nunito"/>
                <a:sym typeface="Nunito"/>
              </a:rPr>
              <a:t>Data Communication             5</a:t>
            </a:r>
            <a:endParaRPr sz="800">
              <a:latin typeface="Nunito"/>
              <a:ea typeface="Nunito"/>
              <a:cs typeface="Nunito"/>
              <a:sym typeface="Nunito"/>
            </a:endParaRPr>
          </a:p>
          <a:p>
            <a:pPr indent="-279400" lvl="0" marL="457200" rtl="0" algn="l">
              <a:spcBef>
                <a:spcPts val="0"/>
              </a:spcBef>
              <a:spcAft>
                <a:spcPts val="0"/>
              </a:spcAft>
              <a:buSzPts val="800"/>
              <a:buFont typeface="Nunito"/>
              <a:buAutoNum type="arabicPeriod"/>
            </a:pPr>
            <a:r>
              <a:rPr lang="en" sz="800">
                <a:latin typeface="Nunito"/>
                <a:ea typeface="Nunito"/>
                <a:cs typeface="Nunito"/>
                <a:sym typeface="Nunito"/>
              </a:rPr>
              <a:t>Distributed Data Processing 2</a:t>
            </a:r>
            <a:endParaRPr sz="800">
              <a:latin typeface="Nunito"/>
              <a:ea typeface="Nunito"/>
              <a:cs typeface="Nunito"/>
              <a:sym typeface="Nunito"/>
            </a:endParaRPr>
          </a:p>
          <a:p>
            <a:pPr indent="-279400" lvl="0" marL="457200" rtl="0" algn="l">
              <a:spcBef>
                <a:spcPts val="0"/>
              </a:spcBef>
              <a:spcAft>
                <a:spcPts val="0"/>
              </a:spcAft>
              <a:buSzPts val="800"/>
              <a:buFont typeface="Nunito"/>
              <a:buAutoNum type="arabicPeriod"/>
            </a:pPr>
            <a:r>
              <a:rPr lang="en" sz="800">
                <a:latin typeface="Nunito"/>
                <a:ea typeface="Nunito"/>
                <a:cs typeface="Nunito"/>
                <a:sym typeface="Nunito"/>
              </a:rPr>
              <a:t>Performance                            5</a:t>
            </a:r>
            <a:endParaRPr sz="800">
              <a:latin typeface="Nunito"/>
              <a:ea typeface="Nunito"/>
              <a:cs typeface="Nunito"/>
              <a:sym typeface="Nunito"/>
            </a:endParaRPr>
          </a:p>
          <a:p>
            <a:pPr indent="-279400" lvl="0" marL="457200" rtl="0" algn="l">
              <a:spcBef>
                <a:spcPts val="0"/>
              </a:spcBef>
              <a:spcAft>
                <a:spcPts val="0"/>
              </a:spcAft>
              <a:buSzPts val="800"/>
              <a:buFont typeface="Nunito"/>
              <a:buAutoNum type="arabicPeriod"/>
            </a:pPr>
            <a:r>
              <a:rPr lang="en" sz="800">
                <a:latin typeface="Nunito"/>
                <a:ea typeface="Nunito"/>
                <a:cs typeface="Nunito"/>
                <a:sym typeface="Nunito"/>
              </a:rPr>
              <a:t>Heavily Used Configurations 1</a:t>
            </a:r>
            <a:endParaRPr sz="800">
              <a:latin typeface="Nunito"/>
              <a:ea typeface="Nunito"/>
              <a:cs typeface="Nunito"/>
              <a:sym typeface="Nunito"/>
            </a:endParaRPr>
          </a:p>
          <a:p>
            <a:pPr indent="-279400" lvl="0" marL="457200" rtl="0" algn="l">
              <a:spcBef>
                <a:spcPts val="0"/>
              </a:spcBef>
              <a:spcAft>
                <a:spcPts val="0"/>
              </a:spcAft>
              <a:buSzPts val="800"/>
              <a:buFont typeface="Nunito"/>
              <a:buAutoNum type="arabicPeriod"/>
            </a:pPr>
            <a:r>
              <a:rPr lang="en" sz="800">
                <a:latin typeface="Nunito"/>
                <a:ea typeface="Nunito"/>
                <a:cs typeface="Nunito"/>
                <a:sym typeface="Nunito"/>
              </a:rPr>
              <a:t>Transaction Role                      2</a:t>
            </a:r>
            <a:endParaRPr sz="800">
              <a:latin typeface="Nunito"/>
              <a:ea typeface="Nunito"/>
              <a:cs typeface="Nunito"/>
              <a:sym typeface="Nunito"/>
            </a:endParaRPr>
          </a:p>
          <a:p>
            <a:pPr indent="-279400" lvl="0" marL="457200" rtl="0" algn="l">
              <a:spcBef>
                <a:spcPts val="0"/>
              </a:spcBef>
              <a:spcAft>
                <a:spcPts val="0"/>
              </a:spcAft>
              <a:buSzPts val="800"/>
              <a:buFont typeface="Nunito"/>
              <a:buAutoNum type="arabicPeriod"/>
            </a:pPr>
            <a:r>
              <a:rPr lang="en" sz="800">
                <a:latin typeface="Nunito"/>
                <a:ea typeface="Nunito"/>
                <a:cs typeface="Nunito"/>
                <a:sym typeface="Nunito"/>
              </a:rPr>
              <a:t>Online Data Entry                   0</a:t>
            </a:r>
            <a:endParaRPr sz="800">
              <a:latin typeface="Nunito"/>
              <a:ea typeface="Nunito"/>
              <a:cs typeface="Nunito"/>
              <a:sym typeface="Nunito"/>
            </a:endParaRPr>
          </a:p>
          <a:p>
            <a:pPr indent="-279400" lvl="0" marL="457200" rtl="0" algn="l">
              <a:spcBef>
                <a:spcPts val="0"/>
              </a:spcBef>
              <a:spcAft>
                <a:spcPts val="0"/>
              </a:spcAft>
              <a:buSzPts val="800"/>
              <a:buFont typeface="Nunito"/>
              <a:buAutoNum type="arabicPeriod"/>
            </a:pPr>
            <a:r>
              <a:rPr lang="en" sz="800">
                <a:latin typeface="Nunito"/>
                <a:ea typeface="Nunito"/>
                <a:cs typeface="Nunito"/>
                <a:sym typeface="Nunito"/>
              </a:rPr>
              <a:t>End-User Efficiency                4</a:t>
            </a:r>
            <a:endParaRPr sz="800">
              <a:latin typeface="Nunito"/>
              <a:ea typeface="Nunito"/>
              <a:cs typeface="Nunito"/>
              <a:sym typeface="Nunito"/>
            </a:endParaRPr>
          </a:p>
          <a:p>
            <a:pPr indent="-279400" lvl="0" marL="457200" rtl="0" algn="l">
              <a:spcBef>
                <a:spcPts val="0"/>
              </a:spcBef>
              <a:spcAft>
                <a:spcPts val="0"/>
              </a:spcAft>
              <a:buSzPts val="800"/>
              <a:buFont typeface="Nunito"/>
              <a:buAutoNum type="arabicPeriod"/>
            </a:pPr>
            <a:r>
              <a:rPr lang="en" sz="800">
                <a:latin typeface="Nunito"/>
                <a:ea typeface="Nunito"/>
                <a:cs typeface="Nunito"/>
                <a:sym typeface="Nunito"/>
              </a:rPr>
              <a:t>Online Update                        1</a:t>
            </a:r>
            <a:endParaRPr sz="800">
              <a:latin typeface="Nunito"/>
              <a:ea typeface="Nunito"/>
              <a:cs typeface="Nunito"/>
              <a:sym typeface="Nunito"/>
            </a:endParaRPr>
          </a:p>
          <a:p>
            <a:pPr indent="-279400" lvl="0" marL="457200" rtl="0" algn="l">
              <a:spcBef>
                <a:spcPts val="0"/>
              </a:spcBef>
              <a:spcAft>
                <a:spcPts val="0"/>
              </a:spcAft>
              <a:buSzPts val="800"/>
              <a:buFont typeface="Nunito"/>
              <a:buAutoNum type="arabicPeriod"/>
            </a:pPr>
            <a:r>
              <a:rPr lang="en" sz="800">
                <a:latin typeface="Nunito"/>
                <a:ea typeface="Nunito"/>
                <a:cs typeface="Nunito"/>
                <a:sym typeface="Nunito"/>
              </a:rPr>
              <a:t>Complex Processes                3</a:t>
            </a:r>
            <a:endParaRPr sz="800">
              <a:latin typeface="Nunito"/>
              <a:ea typeface="Nunito"/>
              <a:cs typeface="Nunito"/>
              <a:sym typeface="Nunito"/>
            </a:endParaRPr>
          </a:p>
          <a:p>
            <a:pPr indent="-279400" lvl="0" marL="457200" rtl="0" algn="l">
              <a:spcBef>
                <a:spcPts val="0"/>
              </a:spcBef>
              <a:spcAft>
                <a:spcPts val="0"/>
              </a:spcAft>
              <a:buSzPts val="800"/>
              <a:buFont typeface="Nunito"/>
              <a:buAutoNum type="arabicPeriod"/>
            </a:pPr>
            <a:r>
              <a:rPr lang="en" sz="800">
                <a:latin typeface="Nunito"/>
                <a:ea typeface="Nunito"/>
                <a:cs typeface="Nunito"/>
                <a:sym typeface="Nunito"/>
              </a:rPr>
              <a:t>Reusability                              2</a:t>
            </a:r>
            <a:endParaRPr sz="800">
              <a:latin typeface="Nunito"/>
              <a:ea typeface="Nunito"/>
              <a:cs typeface="Nunito"/>
              <a:sym typeface="Nunito"/>
            </a:endParaRPr>
          </a:p>
          <a:p>
            <a:pPr indent="-279400" lvl="0" marL="457200" rtl="0" algn="l">
              <a:spcBef>
                <a:spcPts val="0"/>
              </a:spcBef>
              <a:spcAft>
                <a:spcPts val="0"/>
              </a:spcAft>
              <a:buSzPts val="800"/>
              <a:buFont typeface="Nunito"/>
              <a:buAutoNum type="arabicPeriod"/>
            </a:pPr>
            <a:r>
              <a:rPr lang="en" sz="800">
                <a:latin typeface="Nunito"/>
                <a:ea typeface="Nunito"/>
                <a:cs typeface="Nunito"/>
                <a:sym typeface="Nunito"/>
              </a:rPr>
              <a:t>Installation Ease                    4</a:t>
            </a:r>
            <a:endParaRPr sz="800">
              <a:latin typeface="Nunito"/>
              <a:ea typeface="Nunito"/>
              <a:cs typeface="Nunito"/>
              <a:sym typeface="Nunito"/>
            </a:endParaRPr>
          </a:p>
        </p:txBody>
      </p:sp>
      <p:sp>
        <p:nvSpPr>
          <p:cNvPr id="354" name="Google Shape;354;p25"/>
          <p:cNvSpPr txBox="1"/>
          <p:nvPr/>
        </p:nvSpPr>
        <p:spPr>
          <a:xfrm>
            <a:off x="3337400" y="1190800"/>
            <a:ext cx="2098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Nunito"/>
                <a:ea typeface="Nunito"/>
                <a:cs typeface="Nunito"/>
                <a:sym typeface="Nunito"/>
              </a:rPr>
              <a:t>12.        Operational Ease 4</a:t>
            </a:r>
            <a:endParaRPr sz="800">
              <a:latin typeface="Nunito"/>
              <a:ea typeface="Nunito"/>
              <a:cs typeface="Nunito"/>
              <a:sym typeface="Nunito"/>
            </a:endParaRPr>
          </a:p>
          <a:p>
            <a:pPr indent="0" lvl="0" marL="0" rtl="0" algn="l">
              <a:spcBef>
                <a:spcPts val="0"/>
              </a:spcBef>
              <a:spcAft>
                <a:spcPts val="0"/>
              </a:spcAft>
              <a:buNone/>
            </a:pPr>
            <a:r>
              <a:rPr lang="en" sz="800">
                <a:latin typeface="Nunito"/>
                <a:ea typeface="Nunito"/>
                <a:cs typeface="Nunito"/>
                <a:sym typeface="Nunito"/>
              </a:rPr>
              <a:t>13.        Multiple Sites       0</a:t>
            </a:r>
            <a:endParaRPr sz="800">
              <a:latin typeface="Nunito"/>
              <a:ea typeface="Nunito"/>
              <a:cs typeface="Nunito"/>
              <a:sym typeface="Nunito"/>
            </a:endParaRPr>
          </a:p>
          <a:p>
            <a:pPr indent="0" lvl="0" marL="0" rtl="0" algn="l">
              <a:spcBef>
                <a:spcPts val="0"/>
              </a:spcBef>
              <a:spcAft>
                <a:spcPts val="0"/>
              </a:spcAft>
              <a:buNone/>
            </a:pPr>
            <a:r>
              <a:rPr lang="en" sz="800">
                <a:latin typeface="Nunito"/>
                <a:ea typeface="Nunito"/>
                <a:cs typeface="Nunito"/>
                <a:sym typeface="Nunito"/>
              </a:rPr>
              <a:t>14.        Facilitate Change 3</a:t>
            </a:r>
            <a:endParaRPr sz="800">
              <a:latin typeface="Nunito"/>
              <a:ea typeface="Nunito"/>
              <a:cs typeface="Nunito"/>
              <a:sym typeface="Nunito"/>
            </a:endParaRPr>
          </a:p>
        </p:txBody>
      </p:sp>
      <p:sp>
        <p:nvSpPr>
          <p:cNvPr id="355" name="Google Shape;355;p25"/>
          <p:cNvSpPr txBox="1"/>
          <p:nvPr/>
        </p:nvSpPr>
        <p:spPr>
          <a:xfrm>
            <a:off x="4324700" y="3092325"/>
            <a:ext cx="46551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CAF = 0.65 + (0.01 x Sum(Fi))</a:t>
            </a:r>
            <a:endParaRPr>
              <a:latin typeface="Nunito"/>
              <a:ea typeface="Nunito"/>
              <a:cs typeface="Nunito"/>
              <a:sym typeface="Nunito"/>
            </a:endParaRPr>
          </a:p>
          <a:p>
            <a:pPr indent="0" lvl="0" marL="0" rtl="0" algn="l">
              <a:spcBef>
                <a:spcPts val="0"/>
              </a:spcBef>
              <a:spcAft>
                <a:spcPts val="0"/>
              </a:spcAft>
              <a:buNone/>
            </a:pPr>
            <a:r>
              <a:rPr lang="en" sz="800">
                <a:latin typeface="Nunito"/>
                <a:ea typeface="Nunito"/>
                <a:cs typeface="Nunito"/>
                <a:sym typeface="Nunito"/>
              </a:rPr>
              <a:t>Sum(Fi) = (2x5) + (3x4) + (2x3) + (3x2) + (2x1) + (2x0) = 36</a:t>
            </a:r>
            <a:endParaRPr sz="800">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CAF = 1.01</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sz="1000">
                <a:latin typeface="Nunito"/>
                <a:ea typeface="Nunito"/>
                <a:cs typeface="Nunito"/>
                <a:sym typeface="Nunito"/>
              </a:rPr>
              <a:t>Low = 1.01x53 = 53.53</a:t>
            </a:r>
            <a:endParaRPr sz="1000">
              <a:latin typeface="Nunito"/>
              <a:ea typeface="Nunito"/>
              <a:cs typeface="Nunito"/>
              <a:sym typeface="Nunito"/>
            </a:endParaRPr>
          </a:p>
          <a:p>
            <a:pPr indent="0" lvl="0" marL="0" rtl="0" algn="l">
              <a:spcBef>
                <a:spcPts val="0"/>
              </a:spcBef>
              <a:spcAft>
                <a:spcPts val="0"/>
              </a:spcAft>
              <a:buNone/>
            </a:pPr>
            <a:r>
              <a:rPr lang="en" sz="1000">
                <a:latin typeface="Nunito"/>
                <a:ea typeface="Nunito"/>
                <a:cs typeface="Nunito"/>
                <a:sym typeface="Nunito"/>
              </a:rPr>
              <a:t>Avg. = 1.01x73 = 73.73</a:t>
            </a:r>
            <a:endParaRPr sz="1000">
              <a:latin typeface="Nunito"/>
              <a:ea typeface="Nunito"/>
              <a:cs typeface="Nunito"/>
              <a:sym typeface="Nunito"/>
            </a:endParaRPr>
          </a:p>
          <a:p>
            <a:pPr indent="0" lvl="0" marL="0" rtl="0" algn="l">
              <a:spcBef>
                <a:spcPts val="0"/>
              </a:spcBef>
              <a:spcAft>
                <a:spcPts val="0"/>
              </a:spcAft>
              <a:buNone/>
            </a:pPr>
            <a:r>
              <a:rPr lang="en" sz="1000">
                <a:latin typeface="Nunito"/>
                <a:ea typeface="Nunito"/>
                <a:cs typeface="Nunito"/>
                <a:sym typeface="Nunito"/>
              </a:rPr>
              <a:t>High = 1.01x107 = 108.07</a:t>
            </a:r>
            <a:endParaRPr sz="1000">
              <a:latin typeface="Nunito"/>
              <a:ea typeface="Nunito"/>
              <a:cs typeface="Nunito"/>
              <a:sym typeface="Nunito"/>
            </a:endParaRPr>
          </a:p>
        </p:txBody>
      </p:sp>
      <p:pic>
        <p:nvPicPr>
          <p:cNvPr id="356" name="Google Shape;356;p25"/>
          <p:cNvPicPr preferRelativeResize="0"/>
          <p:nvPr/>
        </p:nvPicPr>
        <p:blipFill>
          <a:blip r:embed="rId4">
            <a:alphaModFix/>
          </a:blip>
          <a:stretch>
            <a:fillRect/>
          </a:stretch>
        </p:blipFill>
        <p:spPr>
          <a:xfrm>
            <a:off x="6229350" y="3879875"/>
            <a:ext cx="505001" cy="5050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120"/>
              <a:t>Function Points Estimation - TutorialsPoint Method</a:t>
            </a:r>
            <a:endParaRPr sz="2120"/>
          </a:p>
        </p:txBody>
      </p:sp>
      <p:pic>
        <p:nvPicPr>
          <p:cNvPr id="362" name="Google Shape;362;p26"/>
          <p:cNvPicPr preferRelativeResize="0"/>
          <p:nvPr/>
        </p:nvPicPr>
        <p:blipFill>
          <a:blip r:embed="rId3">
            <a:alphaModFix/>
          </a:blip>
          <a:stretch>
            <a:fillRect/>
          </a:stretch>
        </p:blipFill>
        <p:spPr>
          <a:xfrm>
            <a:off x="6021965" y="993428"/>
            <a:ext cx="3122039" cy="2035700"/>
          </a:xfrm>
          <a:prstGeom prst="rect">
            <a:avLst/>
          </a:prstGeom>
          <a:noFill/>
          <a:ln>
            <a:noFill/>
          </a:ln>
        </p:spPr>
      </p:pic>
      <p:pic>
        <p:nvPicPr>
          <p:cNvPr id="363" name="Google Shape;363;p26"/>
          <p:cNvPicPr preferRelativeResize="0"/>
          <p:nvPr/>
        </p:nvPicPr>
        <p:blipFill>
          <a:blip r:embed="rId4">
            <a:alphaModFix/>
          </a:blip>
          <a:stretch>
            <a:fillRect/>
          </a:stretch>
        </p:blipFill>
        <p:spPr>
          <a:xfrm>
            <a:off x="6229350" y="3879875"/>
            <a:ext cx="505001" cy="505001"/>
          </a:xfrm>
          <a:prstGeom prst="rect">
            <a:avLst/>
          </a:prstGeom>
          <a:noFill/>
          <a:ln>
            <a:noFill/>
          </a:ln>
        </p:spPr>
      </p:pic>
      <p:sp>
        <p:nvSpPr>
          <p:cNvPr id="364" name="Google Shape;364;p26"/>
          <p:cNvSpPr txBox="1"/>
          <p:nvPr/>
        </p:nvSpPr>
        <p:spPr>
          <a:xfrm>
            <a:off x="2378525" y="3932275"/>
            <a:ext cx="400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DFP = ADD + CFP = 35 + 15 + 9 + 8 + 6 = 73</a:t>
            </a:r>
            <a:endParaRPr>
              <a:latin typeface="Nunito"/>
              <a:ea typeface="Nunito"/>
              <a:cs typeface="Nunito"/>
              <a:sym typeface="Nunito"/>
            </a:endParaRPr>
          </a:p>
        </p:txBody>
      </p:sp>
      <p:sp>
        <p:nvSpPr>
          <p:cNvPr id="365" name="Google Shape;365;p26"/>
          <p:cNvSpPr txBox="1"/>
          <p:nvPr/>
        </p:nvSpPr>
        <p:spPr>
          <a:xfrm>
            <a:off x="620175" y="1687450"/>
            <a:ext cx="5235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ILF FPs = 5 * (low complexity: 7) = 35</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EIF FPs = 3 * (low complexity: 5) = 15</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EI FPs = 3 * (low complexity: 3) = 9</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EO FPs = 2 * (low </a:t>
            </a:r>
            <a:r>
              <a:rPr lang="en">
                <a:latin typeface="Nunito"/>
                <a:ea typeface="Nunito"/>
                <a:cs typeface="Nunito"/>
                <a:sym typeface="Nunito"/>
              </a:rPr>
              <a:t>complexity:</a:t>
            </a:r>
            <a:r>
              <a:rPr lang="en">
                <a:latin typeface="Nunito"/>
                <a:ea typeface="Nunito"/>
                <a:cs typeface="Nunito"/>
                <a:sym typeface="Nunito"/>
              </a:rPr>
              <a:t> 4) = 8</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EQ FPs = 2 * (low complexity: 3) = 6</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Because we designed for a minimum viable prototype, we minimized complexity which resulted in lower function point values for each step.</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Creeping Rate</a:t>
            </a:r>
            <a:endParaRPr/>
          </a:p>
        </p:txBody>
      </p:sp>
      <p:sp>
        <p:nvSpPr>
          <p:cNvPr id="371" name="Google Shape;371;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creep rate we calculated with 4 engineers over the course of 3 months completing 3 function points a week we could complete a total of 144 function points.</a:t>
            </a:r>
            <a:endParaRPr/>
          </a:p>
          <a:p>
            <a:pPr indent="0" lvl="0" marL="0" rtl="0" algn="l">
              <a:spcBef>
                <a:spcPts val="1200"/>
              </a:spcBef>
              <a:spcAft>
                <a:spcPts val="0"/>
              </a:spcAft>
              <a:buNone/>
            </a:pPr>
            <a:r>
              <a:rPr lang="en"/>
              <a:t>Starting from a base function points number of 73 that the </a:t>
            </a:r>
            <a:r>
              <a:rPr b="1" lang="en" u="sng"/>
              <a:t>maximum achievable creep rate is 32%</a:t>
            </a:r>
            <a:endParaRPr b="1" u="sng"/>
          </a:p>
          <a:p>
            <a:pPr indent="0" lvl="0" marL="0" rtl="0" algn="l">
              <a:spcBef>
                <a:spcPts val="1200"/>
              </a:spcBef>
              <a:spcAft>
                <a:spcPts val="1200"/>
              </a:spcAft>
              <a:buNone/>
            </a:pPr>
            <a:r>
              <a:rPr lang="en"/>
              <a:t>(3 months of 32% creep rate from 73 function points = 143.08 total function points)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Comparison</a:t>
            </a:r>
            <a:endParaRPr/>
          </a:p>
        </p:txBody>
      </p:sp>
      <p:graphicFrame>
        <p:nvGraphicFramePr>
          <p:cNvPr id="377" name="Google Shape;377;p28"/>
          <p:cNvGraphicFramePr/>
          <p:nvPr/>
        </p:nvGraphicFramePr>
        <p:xfrm>
          <a:off x="952500" y="1382750"/>
          <a:ext cx="3000000" cy="3000000"/>
        </p:xfrm>
        <a:graphic>
          <a:graphicData uri="http://schemas.openxmlformats.org/drawingml/2006/table">
            <a:tbl>
              <a:tblPr>
                <a:noFill/>
                <a:tableStyleId>{C31D65CF-AC4B-4FEA-9AD6-73921846EBDE}</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Cane</a:t>
                      </a:r>
                      <a:endParaRPr/>
                    </a:p>
                  </a:txBody>
                  <a:tcPr marT="91425" marB="91425" marR="91425" marL="91425"/>
                </a:tc>
                <a:tc>
                  <a:txBody>
                    <a:bodyPr/>
                    <a:lstStyle/>
                    <a:p>
                      <a:pPr indent="0" lvl="0" marL="0" rtl="0" algn="l">
                        <a:spcBef>
                          <a:spcPts val="0"/>
                        </a:spcBef>
                        <a:spcAft>
                          <a:spcPts val="0"/>
                        </a:spcAft>
                        <a:buNone/>
                      </a:pPr>
                      <a:r>
                        <a:rPr lang="en"/>
                        <a:t>Guide Dog</a:t>
                      </a:r>
                      <a:endParaRPr/>
                    </a:p>
                  </a:txBody>
                  <a:tcPr marT="91425" marB="91425" marR="91425" marL="91425"/>
                </a:tc>
                <a:tc>
                  <a:txBody>
                    <a:bodyPr/>
                    <a:lstStyle/>
                    <a:p>
                      <a:pPr indent="0" lvl="0" marL="0" rtl="0" algn="l">
                        <a:spcBef>
                          <a:spcPts val="0"/>
                        </a:spcBef>
                        <a:spcAft>
                          <a:spcPts val="0"/>
                        </a:spcAft>
                        <a:buNone/>
                      </a:pPr>
                      <a:r>
                        <a:rPr lang="en"/>
                        <a:t>Theia</a:t>
                      </a:r>
                      <a:endParaRPr/>
                    </a:p>
                  </a:txBody>
                  <a:tcPr marT="91425" marB="91425" marR="91425" marL="91425"/>
                </a:tc>
              </a:tr>
              <a:tr h="381000">
                <a:tc>
                  <a:txBody>
                    <a:bodyPr/>
                    <a:lstStyle/>
                    <a:p>
                      <a:pPr indent="0" lvl="0" marL="0" rtl="0" algn="l">
                        <a:spcBef>
                          <a:spcPts val="0"/>
                        </a:spcBef>
                        <a:spcAft>
                          <a:spcPts val="0"/>
                        </a:spcAft>
                        <a:buNone/>
                      </a:pPr>
                      <a:r>
                        <a:rPr lang="en"/>
                        <a:t>Reliability</a:t>
                      </a:r>
                      <a:endParaRPr/>
                    </a:p>
                  </a:txBody>
                  <a:tcPr marT="91425" marB="91425" marR="91425" marL="91425"/>
                </a:tc>
                <a:tc>
                  <a:txBody>
                    <a:bodyPr/>
                    <a:lstStyle/>
                    <a:p>
                      <a:pPr indent="0" lvl="0" marL="0" rtl="0" algn="l">
                        <a:spcBef>
                          <a:spcPts val="0"/>
                        </a:spcBef>
                        <a:spcAft>
                          <a:spcPts val="0"/>
                        </a:spcAft>
                        <a:buNone/>
                      </a:pPr>
                      <a:r>
                        <a:rPr lang="en"/>
                        <a:t>Average +/-</a:t>
                      </a:r>
                      <a:endParaRPr/>
                    </a:p>
                  </a:txBody>
                  <a:tcPr marT="91425" marB="91425" marR="91425" marL="91425"/>
                </a:tc>
                <a:tc>
                  <a:txBody>
                    <a:bodyPr/>
                    <a:lstStyle/>
                    <a:p>
                      <a:pPr indent="0" lvl="0" marL="0" rtl="0" algn="l">
                        <a:spcBef>
                          <a:spcPts val="0"/>
                        </a:spcBef>
                        <a:spcAft>
                          <a:spcPts val="0"/>
                        </a:spcAft>
                        <a:buNone/>
                      </a:pPr>
                      <a:r>
                        <a:rPr lang="en"/>
                        <a:t>Average +/-</a:t>
                      </a:r>
                      <a:endParaRPr/>
                    </a:p>
                  </a:txBody>
                  <a:tcPr marT="91425" marB="91425" marR="91425" marL="91425"/>
                </a:tc>
                <a:tc>
                  <a:txBody>
                    <a:bodyPr/>
                    <a:lstStyle/>
                    <a:p>
                      <a:pPr indent="0" lvl="0" marL="0" rtl="0" algn="l">
                        <a:spcBef>
                          <a:spcPts val="0"/>
                        </a:spcBef>
                        <a:spcAft>
                          <a:spcPts val="0"/>
                        </a:spcAft>
                        <a:buNone/>
                      </a:pPr>
                      <a:r>
                        <a:rPr lang="en"/>
                        <a:t>High +</a:t>
                      </a:r>
                      <a:endParaRPr/>
                    </a:p>
                  </a:txBody>
                  <a:tcPr marT="91425" marB="91425" marR="91425" marL="91425">
                    <a:solidFill>
                      <a:srgbClr val="B6D7A8"/>
                    </a:solidFill>
                  </a:tcPr>
                </a:tc>
              </a:tr>
              <a:tr h="381000">
                <a:tc>
                  <a:txBody>
                    <a:bodyPr/>
                    <a:lstStyle/>
                    <a:p>
                      <a:pPr indent="0" lvl="0" marL="0" rtl="0" algn="l">
                        <a:spcBef>
                          <a:spcPts val="0"/>
                        </a:spcBef>
                        <a:spcAft>
                          <a:spcPts val="0"/>
                        </a:spcAft>
                        <a:buNone/>
                      </a:pPr>
                      <a:r>
                        <a:rPr lang="en"/>
                        <a:t>Difficulty of Use</a:t>
                      </a:r>
                      <a:endParaRPr/>
                    </a:p>
                  </a:txBody>
                  <a:tcPr marT="91425" marB="91425" marR="91425" marL="91425"/>
                </a:tc>
                <a:tc>
                  <a:txBody>
                    <a:bodyPr/>
                    <a:lstStyle/>
                    <a:p>
                      <a:pPr indent="0" lvl="0" marL="0" rtl="0" algn="l">
                        <a:spcBef>
                          <a:spcPts val="0"/>
                        </a:spcBef>
                        <a:spcAft>
                          <a:spcPts val="0"/>
                        </a:spcAft>
                        <a:buNone/>
                      </a:pPr>
                      <a:r>
                        <a:rPr lang="en"/>
                        <a:t>Low +</a:t>
                      </a:r>
                      <a:endParaRPr/>
                    </a:p>
                  </a:txBody>
                  <a:tcPr marT="91425" marB="91425" marR="91425" marL="91425">
                    <a:solidFill>
                      <a:srgbClr val="B6D7A8"/>
                    </a:solidFill>
                  </a:tcPr>
                </a:tc>
                <a:tc>
                  <a:txBody>
                    <a:bodyPr/>
                    <a:lstStyle/>
                    <a:p>
                      <a:pPr indent="0" lvl="0" marL="0" rtl="0" algn="l">
                        <a:spcBef>
                          <a:spcPts val="0"/>
                        </a:spcBef>
                        <a:spcAft>
                          <a:spcPts val="0"/>
                        </a:spcAft>
                        <a:buNone/>
                      </a:pPr>
                      <a:r>
                        <a:rPr lang="en"/>
                        <a:t>Low +</a:t>
                      </a:r>
                      <a:endParaRPr/>
                    </a:p>
                  </a:txBody>
                  <a:tcPr marT="91425" marB="91425" marR="91425" marL="91425">
                    <a:solidFill>
                      <a:srgbClr val="B6D7A8"/>
                    </a:solidFill>
                  </a:tcPr>
                </a:tc>
                <a:tc>
                  <a:txBody>
                    <a:bodyPr/>
                    <a:lstStyle/>
                    <a:p>
                      <a:pPr indent="0" lvl="0" marL="0" rtl="0" algn="l">
                        <a:spcBef>
                          <a:spcPts val="0"/>
                        </a:spcBef>
                        <a:spcAft>
                          <a:spcPts val="0"/>
                        </a:spcAft>
                        <a:buNone/>
                      </a:pPr>
                      <a:r>
                        <a:rPr lang="en"/>
                        <a:t>Low +</a:t>
                      </a:r>
                      <a:endParaRPr/>
                    </a:p>
                  </a:txBody>
                  <a:tcPr marT="91425" marB="91425" marR="91425" marL="91425">
                    <a:solidFill>
                      <a:srgbClr val="B6D7A8"/>
                    </a:solidFill>
                  </a:tcPr>
                </a:tc>
              </a:tr>
              <a:tr h="381000">
                <a:tc>
                  <a:txBody>
                    <a:bodyPr/>
                    <a:lstStyle/>
                    <a:p>
                      <a:pPr indent="0" lvl="0" marL="0" rtl="0" algn="l">
                        <a:spcBef>
                          <a:spcPts val="0"/>
                        </a:spcBef>
                        <a:spcAft>
                          <a:spcPts val="0"/>
                        </a:spcAft>
                        <a:buNone/>
                      </a:pPr>
                      <a:r>
                        <a:rPr lang="en"/>
                        <a:t>Cost</a:t>
                      </a:r>
                      <a:endParaRPr/>
                    </a:p>
                  </a:txBody>
                  <a:tcPr marT="91425" marB="91425" marR="91425" marL="91425"/>
                </a:tc>
                <a:tc>
                  <a:txBody>
                    <a:bodyPr/>
                    <a:lstStyle/>
                    <a:p>
                      <a:pPr indent="0" lvl="0" marL="0" rtl="0" algn="l">
                        <a:spcBef>
                          <a:spcPts val="0"/>
                        </a:spcBef>
                        <a:spcAft>
                          <a:spcPts val="0"/>
                        </a:spcAft>
                        <a:buNone/>
                      </a:pPr>
                      <a:r>
                        <a:rPr lang="en"/>
                        <a:t>Average +/-</a:t>
                      </a:r>
                      <a:endParaRPr/>
                    </a:p>
                  </a:txBody>
                  <a:tcPr marT="91425" marB="91425" marR="91425" marL="91425"/>
                </a:tc>
                <a:tc>
                  <a:txBody>
                    <a:bodyPr/>
                    <a:lstStyle/>
                    <a:p>
                      <a:pPr indent="0" lvl="0" marL="0" rtl="0" algn="l">
                        <a:spcBef>
                          <a:spcPts val="0"/>
                        </a:spcBef>
                        <a:spcAft>
                          <a:spcPts val="0"/>
                        </a:spcAft>
                        <a:buNone/>
                      </a:pPr>
                      <a:r>
                        <a:rPr lang="en"/>
                        <a:t>High -</a:t>
                      </a:r>
                      <a:endParaRPr/>
                    </a:p>
                  </a:txBody>
                  <a:tcPr marT="91425" marB="91425" marR="91425" marL="91425">
                    <a:solidFill>
                      <a:srgbClr val="EA9999"/>
                    </a:solidFill>
                  </a:tcPr>
                </a:tc>
                <a:tc>
                  <a:txBody>
                    <a:bodyPr/>
                    <a:lstStyle/>
                    <a:p>
                      <a:pPr indent="0" lvl="0" marL="0" rtl="0" algn="l">
                        <a:spcBef>
                          <a:spcPts val="0"/>
                        </a:spcBef>
                        <a:spcAft>
                          <a:spcPts val="0"/>
                        </a:spcAft>
                        <a:buNone/>
                      </a:pPr>
                      <a:r>
                        <a:rPr lang="en"/>
                        <a:t>Low +</a:t>
                      </a:r>
                      <a:endParaRPr/>
                    </a:p>
                  </a:txBody>
                  <a:tcPr marT="91425" marB="91425" marR="91425" marL="91425">
                    <a:solidFill>
                      <a:srgbClr val="B6D7A8"/>
                    </a:solidFill>
                  </a:tcPr>
                </a:tc>
              </a:tr>
              <a:tr h="381000">
                <a:tc>
                  <a:txBody>
                    <a:bodyPr/>
                    <a:lstStyle/>
                    <a:p>
                      <a:pPr indent="0" lvl="0" marL="0" rtl="0" algn="l">
                        <a:spcBef>
                          <a:spcPts val="0"/>
                        </a:spcBef>
                        <a:spcAft>
                          <a:spcPts val="0"/>
                        </a:spcAft>
                        <a:buNone/>
                      </a:pPr>
                      <a:r>
                        <a:rPr lang="en"/>
                        <a:t>Comprehensibility of Information</a:t>
                      </a:r>
                      <a:endParaRPr/>
                    </a:p>
                  </a:txBody>
                  <a:tcPr marT="91425" marB="91425" marR="91425" marL="91425"/>
                </a:tc>
                <a:tc>
                  <a:txBody>
                    <a:bodyPr/>
                    <a:lstStyle/>
                    <a:p>
                      <a:pPr indent="0" lvl="0" marL="0" rtl="0" algn="l">
                        <a:spcBef>
                          <a:spcPts val="0"/>
                        </a:spcBef>
                        <a:spcAft>
                          <a:spcPts val="0"/>
                        </a:spcAft>
                        <a:buNone/>
                      </a:pPr>
                      <a:r>
                        <a:rPr lang="en"/>
                        <a:t>High +</a:t>
                      </a:r>
                      <a:endParaRPr/>
                    </a:p>
                  </a:txBody>
                  <a:tcPr marT="91425" marB="91425" marR="91425" marL="91425">
                    <a:solidFill>
                      <a:srgbClr val="B6D7A8"/>
                    </a:solidFill>
                  </a:tcPr>
                </a:tc>
                <a:tc>
                  <a:txBody>
                    <a:bodyPr/>
                    <a:lstStyle/>
                    <a:p>
                      <a:pPr indent="0" lvl="0" marL="0" rtl="0" algn="l">
                        <a:spcBef>
                          <a:spcPts val="0"/>
                        </a:spcBef>
                        <a:spcAft>
                          <a:spcPts val="0"/>
                        </a:spcAft>
                        <a:buNone/>
                      </a:pPr>
                      <a:r>
                        <a:rPr lang="en"/>
                        <a:t>Average +/-</a:t>
                      </a:r>
                      <a:endParaRPr/>
                    </a:p>
                  </a:txBody>
                  <a:tcPr marT="91425" marB="91425" marR="91425" marL="91425"/>
                </a:tc>
                <a:tc>
                  <a:txBody>
                    <a:bodyPr/>
                    <a:lstStyle/>
                    <a:p>
                      <a:pPr indent="0" lvl="0" marL="0" rtl="0" algn="l">
                        <a:spcBef>
                          <a:spcPts val="0"/>
                        </a:spcBef>
                        <a:spcAft>
                          <a:spcPts val="0"/>
                        </a:spcAft>
                        <a:buNone/>
                      </a:pPr>
                      <a:r>
                        <a:rPr lang="en"/>
                        <a:t>High +</a:t>
                      </a:r>
                      <a:endParaRPr/>
                    </a:p>
                  </a:txBody>
                  <a:tcPr marT="91425" marB="91425" marR="91425" marL="91425">
                    <a:solidFill>
                      <a:srgbClr val="B6D7A8"/>
                    </a:solidFill>
                  </a:tcPr>
                </a:tc>
              </a:tr>
              <a:tr h="381000">
                <a:tc>
                  <a:txBody>
                    <a:bodyPr/>
                    <a:lstStyle/>
                    <a:p>
                      <a:pPr indent="0" lvl="0" marL="0" rtl="0" algn="l">
                        <a:spcBef>
                          <a:spcPts val="0"/>
                        </a:spcBef>
                        <a:spcAft>
                          <a:spcPts val="0"/>
                        </a:spcAft>
                        <a:buNone/>
                      </a:pPr>
                      <a:r>
                        <a:rPr lang="en"/>
                        <a:t>Softness</a:t>
                      </a:r>
                      <a:endParaRPr/>
                    </a:p>
                  </a:txBody>
                  <a:tcPr marT="91425" marB="91425" marR="91425" marL="91425"/>
                </a:tc>
                <a:tc>
                  <a:txBody>
                    <a:bodyPr/>
                    <a:lstStyle/>
                    <a:p>
                      <a:pPr indent="0" lvl="0" marL="0" rtl="0" algn="l">
                        <a:spcBef>
                          <a:spcPts val="0"/>
                        </a:spcBef>
                        <a:spcAft>
                          <a:spcPts val="0"/>
                        </a:spcAft>
                        <a:buNone/>
                      </a:pPr>
                      <a:r>
                        <a:rPr lang="en"/>
                        <a:t>Low -</a:t>
                      </a:r>
                      <a:endParaRPr/>
                    </a:p>
                  </a:txBody>
                  <a:tcPr marT="91425" marB="91425" marR="91425" marL="91425">
                    <a:solidFill>
                      <a:srgbClr val="EA9999"/>
                    </a:solidFill>
                  </a:tcPr>
                </a:tc>
                <a:tc>
                  <a:txBody>
                    <a:bodyPr/>
                    <a:lstStyle/>
                    <a:p>
                      <a:pPr indent="0" lvl="0" marL="0" rtl="0" algn="l">
                        <a:spcBef>
                          <a:spcPts val="0"/>
                        </a:spcBef>
                        <a:spcAft>
                          <a:spcPts val="0"/>
                        </a:spcAft>
                        <a:buNone/>
                      </a:pPr>
                      <a:r>
                        <a:rPr lang="en"/>
                        <a:t>High +</a:t>
                      </a:r>
                      <a:endParaRPr/>
                    </a:p>
                  </a:txBody>
                  <a:tcPr marT="91425" marB="91425" marR="91425" marL="91425">
                    <a:solidFill>
                      <a:srgbClr val="B6D7A8"/>
                    </a:solidFill>
                  </a:tcPr>
                </a:tc>
                <a:tc>
                  <a:txBody>
                    <a:bodyPr/>
                    <a:lstStyle/>
                    <a:p>
                      <a:pPr indent="0" lvl="0" marL="0" rtl="0" algn="l">
                        <a:spcBef>
                          <a:spcPts val="0"/>
                        </a:spcBef>
                        <a:spcAft>
                          <a:spcPts val="0"/>
                        </a:spcAft>
                        <a:buNone/>
                      </a:pPr>
                      <a:r>
                        <a:rPr lang="en"/>
                        <a:t>Low -</a:t>
                      </a:r>
                      <a:endParaRPr/>
                    </a:p>
                  </a:txBody>
                  <a:tcPr marT="91425" marB="91425" marR="91425" marL="91425">
                    <a:solidFill>
                      <a:srgbClr val="EA9999"/>
                    </a:solidFill>
                  </a:tcPr>
                </a:tc>
              </a:tr>
              <a:tr h="381000">
                <a:tc>
                  <a:txBody>
                    <a:bodyPr/>
                    <a:lstStyle/>
                    <a:p>
                      <a:pPr indent="0" lvl="0" marL="0" rtl="0" algn="l">
                        <a:spcBef>
                          <a:spcPts val="0"/>
                        </a:spcBef>
                        <a:spcAft>
                          <a:spcPts val="0"/>
                        </a:spcAft>
                        <a:buNone/>
                      </a:pPr>
                      <a:r>
                        <a:rPr lang="en"/>
                        <a:t>Emotional Support</a:t>
                      </a:r>
                      <a:endParaRPr/>
                    </a:p>
                  </a:txBody>
                  <a:tcPr marT="91425" marB="91425" marR="91425" marL="91425"/>
                </a:tc>
                <a:tc>
                  <a:txBody>
                    <a:bodyPr/>
                    <a:lstStyle/>
                    <a:p>
                      <a:pPr indent="0" lvl="0" marL="0" rtl="0" algn="l">
                        <a:spcBef>
                          <a:spcPts val="0"/>
                        </a:spcBef>
                        <a:spcAft>
                          <a:spcPts val="0"/>
                        </a:spcAft>
                        <a:buNone/>
                      </a:pPr>
                      <a:r>
                        <a:rPr lang="en"/>
                        <a:t>Low -</a:t>
                      </a:r>
                      <a:endParaRPr/>
                    </a:p>
                  </a:txBody>
                  <a:tcPr marT="91425" marB="91425" marR="91425" marL="91425">
                    <a:solidFill>
                      <a:srgbClr val="EA9999"/>
                    </a:solidFill>
                  </a:tcPr>
                </a:tc>
                <a:tc>
                  <a:txBody>
                    <a:bodyPr/>
                    <a:lstStyle/>
                    <a:p>
                      <a:pPr indent="0" lvl="0" marL="0" rtl="0" algn="l">
                        <a:spcBef>
                          <a:spcPts val="0"/>
                        </a:spcBef>
                        <a:spcAft>
                          <a:spcPts val="0"/>
                        </a:spcAft>
                        <a:buNone/>
                      </a:pPr>
                      <a:r>
                        <a:rPr lang="en"/>
                        <a:t>High +</a:t>
                      </a:r>
                      <a:endParaRPr/>
                    </a:p>
                  </a:txBody>
                  <a:tcPr marT="91425" marB="91425" marR="91425" marL="91425">
                    <a:solidFill>
                      <a:srgbClr val="B6D7A8"/>
                    </a:solidFill>
                  </a:tcPr>
                </a:tc>
                <a:tc>
                  <a:txBody>
                    <a:bodyPr/>
                    <a:lstStyle/>
                    <a:p>
                      <a:pPr indent="0" lvl="0" marL="0" rtl="0" algn="l">
                        <a:spcBef>
                          <a:spcPts val="0"/>
                        </a:spcBef>
                        <a:spcAft>
                          <a:spcPts val="0"/>
                        </a:spcAft>
                        <a:buNone/>
                      </a:pPr>
                      <a:r>
                        <a:rPr lang="en"/>
                        <a:t>Average +/- (Low without extension of capability)</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Why BlindSight is the best option </a:t>
            </a:r>
            <a:br>
              <a:rPr lang="en"/>
            </a:br>
            <a:r>
              <a:rPr lang="en"/>
              <a:t>for Blind Navigation</a:t>
            </a:r>
            <a:endParaRPr/>
          </a:p>
        </p:txBody>
      </p:sp>
      <p:sp>
        <p:nvSpPr>
          <p:cNvPr id="383" name="Google Shape;383;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Blindsight will be cheaper than all the other options available to a blind person. It will be easy to communicate with for a blind person and provide them with more autonomy than the other options. A cane gives a narrower field of information for a blind person while being bulky and prone to user error. A guide dog cannot communicate to the same depth of information as our system will and are far more difficult to train, resulting in a higher cost to providing it for more blind people.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Extra Information</a:t>
            </a:r>
            <a:endParaRPr/>
          </a:p>
        </p:txBody>
      </p:sp>
      <p:sp>
        <p:nvSpPr>
          <p:cNvPr id="389" name="Google Shape;389;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following slides you will find additional information about how the team plans on tackling some important aspects of the project.</a:t>
            </a:r>
            <a:endParaRPr/>
          </a:p>
          <a:p>
            <a:pPr indent="0" lvl="0" marL="0" rtl="0" algn="l">
              <a:spcBef>
                <a:spcPts val="1200"/>
              </a:spcBef>
              <a:spcAft>
                <a:spcPts val="1200"/>
              </a:spcAft>
              <a:buNone/>
            </a:pPr>
            <a:r>
              <a:rPr lang="en"/>
              <a:t>The slides are unmodified from our initial presentation and is not necessary for the deliverable, you may stop here.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395" name="Google Shape;395;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Due to the size of the project, there were some questions we had to consider at the start of </a:t>
            </a:r>
            <a:r>
              <a:rPr lang="en"/>
              <a:t>designing</a:t>
            </a:r>
            <a:r>
              <a:rPr lang="en"/>
              <a:t> our project:</a:t>
            </a:r>
            <a:endParaRPr/>
          </a:p>
          <a:p>
            <a:pPr indent="-311150" lvl="0" marL="457200" rtl="0" algn="l">
              <a:spcBef>
                <a:spcPts val="1200"/>
              </a:spcBef>
              <a:spcAft>
                <a:spcPts val="0"/>
              </a:spcAft>
              <a:buSzPts val="1300"/>
              <a:buChar char="●"/>
            </a:pPr>
            <a:r>
              <a:rPr lang="en"/>
              <a:t>How will the system relay information to the user?</a:t>
            </a:r>
            <a:endParaRPr/>
          </a:p>
          <a:p>
            <a:pPr indent="-311150" lvl="0" marL="457200" rtl="0" algn="l">
              <a:spcBef>
                <a:spcPts val="0"/>
              </a:spcBef>
              <a:spcAft>
                <a:spcPts val="0"/>
              </a:spcAft>
              <a:buSzPts val="1300"/>
              <a:buChar char="●"/>
            </a:pPr>
            <a:r>
              <a:rPr lang="en"/>
              <a:t>How will the system track the movements of the user? </a:t>
            </a:r>
            <a:endParaRPr/>
          </a:p>
          <a:p>
            <a:pPr indent="-311150" lvl="0" marL="457200" rtl="0" algn="l">
              <a:spcBef>
                <a:spcPts val="0"/>
              </a:spcBef>
              <a:spcAft>
                <a:spcPts val="0"/>
              </a:spcAft>
              <a:buSzPts val="1300"/>
              <a:buChar char="●"/>
            </a:pPr>
            <a:r>
              <a:rPr lang="en"/>
              <a:t>How will the system process collision avoidance?</a:t>
            </a:r>
            <a:endParaRPr/>
          </a:p>
          <a:p>
            <a:pPr indent="-311150" lvl="0" marL="457200" rtl="0" algn="l">
              <a:spcBef>
                <a:spcPts val="0"/>
              </a:spcBef>
              <a:spcAft>
                <a:spcPts val="0"/>
              </a:spcAft>
              <a:buSzPts val="1300"/>
              <a:buChar char="●"/>
            </a:pPr>
            <a:r>
              <a:rPr lang="en"/>
              <a:t>How do we envision the system to look?</a:t>
            </a:r>
            <a:endParaRPr/>
          </a:p>
          <a:p>
            <a:pPr indent="-311150" lvl="0" marL="457200" rtl="0" algn="l">
              <a:spcBef>
                <a:spcPts val="0"/>
              </a:spcBef>
              <a:spcAft>
                <a:spcPts val="0"/>
              </a:spcAft>
              <a:buSzPts val="1300"/>
              <a:buChar char="●"/>
            </a:pPr>
            <a:r>
              <a:rPr lang="en"/>
              <a:t>How can we make this project achievable?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As-Is Scenario 1</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Stevie is trying to go to his next classroom.  He knows he needs to walk ahead a few steps, and then turn left around the corner</a:t>
            </a:r>
            <a:endParaRPr/>
          </a:p>
          <a:p>
            <a:pPr indent="-311150" lvl="0" marL="457200" rtl="0" algn="l">
              <a:spcBef>
                <a:spcPts val="0"/>
              </a:spcBef>
              <a:spcAft>
                <a:spcPts val="0"/>
              </a:spcAft>
              <a:buSzPts val="1300"/>
              <a:buChar char="-"/>
            </a:pPr>
            <a:r>
              <a:rPr lang="en"/>
              <a:t>However, he is not sure when to turn</a:t>
            </a:r>
            <a:endParaRPr/>
          </a:p>
          <a:p>
            <a:pPr indent="-311150" lvl="0" marL="457200" rtl="0" algn="l">
              <a:spcBef>
                <a:spcPts val="0"/>
              </a:spcBef>
              <a:spcAft>
                <a:spcPts val="0"/>
              </a:spcAft>
              <a:buSzPts val="1300"/>
              <a:buChar char="-"/>
            </a:pPr>
            <a:r>
              <a:rPr lang="en"/>
              <a:t>He took a guess, but turned too early, hit the wall and hurt his head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Audio In/Out</a:t>
            </a:r>
            <a:endParaRPr/>
          </a:p>
        </p:txBody>
      </p:sp>
      <p:sp>
        <p:nvSpPr>
          <p:cNvPr id="401" name="Google Shape;401;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lnSpcReduction="10000"/>
          </a:bodyPr>
          <a:lstStyle/>
          <a:p>
            <a:pPr indent="-298767" lvl="0" marL="457200" rtl="0" algn="l">
              <a:spcBef>
                <a:spcPts val="0"/>
              </a:spcBef>
              <a:spcAft>
                <a:spcPts val="0"/>
              </a:spcAft>
              <a:buSzPct val="100000"/>
              <a:buChar char="●"/>
            </a:pPr>
            <a:r>
              <a:rPr lang="en"/>
              <a:t>Soundpool</a:t>
            </a:r>
            <a:endParaRPr/>
          </a:p>
          <a:p>
            <a:pPr indent="-287972" lvl="1" marL="914400" rtl="0" algn="l">
              <a:spcBef>
                <a:spcPts val="0"/>
              </a:spcBef>
              <a:spcAft>
                <a:spcPts val="0"/>
              </a:spcAft>
              <a:buSzPct val="100000"/>
              <a:buChar char="○"/>
            </a:pPr>
            <a:r>
              <a:rPr lang="en"/>
              <a:t>A method that allows the developers to play a </a:t>
            </a:r>
            <a:r>
              <a:rPr lang="en"/>
              <a:t>sound byte</a:t>
            </a:r>
            <a:r>
              <a:rPr lang="en"/>
              <a:t> on an action/event.</a:t>
            </a:r>
            <a:endParaRPr/>
          </a:p>
          <a:p>
            <a:pPr indent="-287972" lvl="1" marL="914400" rtl="0" algn="l">
              <a:spcBef>
                <a:spcPts val="0"/>
              </a:spcBef>
              <a:spcAft>
                <a:spcPts val="0"/>
              </a:spcAft>
              <a:buSzPct val="100000"/>
              <a:buChar char="○"/>
            </a:pPr>
            <a:r>
              <a:rPr lang="en"/>
              <a:t>Allows for the creation of a collection of sounds that the system can pull from.</a:t>
            </a:r>
            <a:endParaRPr/>
          </a:p>
          <a:p>
            <a:pPr indent="-298767" lvl="0" marL="457200" rtl="0" algn="l">
              <a:spcBef>
                <a:spcPts val="0"/>
              </a:spcBef>
              <a:spcAft>
                <a:spcPts val="0"/>
              </a:spcAft>
              <a:buSzPct val="100000"/>
              <a:buChar char="●"/>
            </a:pPr>
            <a:r>
              <a:rPr lang="en"/>
              <a:t>AudioManager</a:t>
            </a:r>
            <a:endParaRPr/>
          </a:p>
          <a:p>
            <a:pPr indent="-287972" lvl="1" marL="914400" rtl="0" algn="l">
              <a:spcBef>
                <a:spcPts val="0"/>
              </a:spcBef>
              <a:spcAft>
                <a:spcPts val="0"/>
              </a:spcAft>
              <a:buSzPct val="100000"/>
              <a:buChar char="○"/>
            </a:pPr>
            <a:r>
              <a:rPr lang="en"/>
              <a:t>Another method that allows the developers to play a sound to the user.</a:t>
            </a:r>
            <a:endParaRPr/>
          </a:p>
          <a:p>
            <a:pPr indent="-287972" lvl="1" marL="914400" rtl="0" algn="l">
              <a:spcBef>
                <a:spcPts val="0"/>
              </a:spcBef>
              <a:spcAft>
                <a:spcPts val="0"/>
              </a:spcAft>
              <a:buSzPct val="100000"/>
              <a:buChar char="○"/>
            </a:pPr>
            <a:r>
              <a:rPr lang="en"/>
              <a:t>Generally used for playing longer sound bytes (</a:t>
            </a:r>
            <a:r>
              <a:rPr lang="en" sz="1300"/>
              <a:t>such as full length songs in .mp3 or .wav format</a:t>
            </a:r>
            <a:r>
              <a:rPr lang="en"/>
              <a:t>).</a:t>
            </a:r>
            <a:endParaRPr/>
          </a:p>
          <a:p>
            <a:pPr indent="-298767" lvl="0" marL="457200" rtl="0" algn="l">
              <a:spcBef>
                <a:spcPts val="0"/>
              </a:spcBef>
              <a:spcAft>
                <a:spcPts val="0"/>
              </a:spcAft>
              <a:buSzPct val="100000"/>
              <a:buChar char="●"/>
            </a:pPr>
            <a:r>
              <a:rPr lang="en"/>
              <a:t>TextToSpeech</a:t>
            </a:r>
            <a:endParaRPr/>
          </a:p>
          <a:p>
            <a:pPr indent="-287972" lvl="1" marL="914400" rtl="0" algn="l">
              <a:spcBef>
                <a:spcPts val="0"/>
              </a:spcBef>
              <a:spcAft>
                <a:spcPts val="0"/>
              </a:spcAft>
              <a:buSzPct val="100000"/>
              <a:buChar char="○"/>
            </a:pPr>
            <a:r>
              <a:rPr lang="en"/>
              <a:t>A method which allows the developers to have customized audio messages based on textual outputs from the system.</a:t>
            </a:r>
            <a:endParaRPr/>
          </a:p>
          <a:p>
            <a:pPr indent="-298767" lvl="0" marL="457200" rtl="0" algn="l">
              <a:spcBef>
                <a:spcPts val="0"/>
              </a:spcBef>
              <a:spcAft>
                <a:spcPts val="0"/>
              </a:spcAft>
              <a:buSzPct val="100000"/>
              <a:buChar char="●"/>
            </a:pPr>
            <a:r>
              <a:rPr lang="en"/>
              <a:t>SpeechRecognizer</a:t>
            </a:r>
            <a:endParaRPr/>
          </a:p>
          <a:p>
            <a:pPr indent="-287972" lvl="1" marL="914400" rtl="0" algn="l">
              <a:spcBef>
                <a:spcPts val="0"/>
              </a:spcBef>
              <a:spcAft>
                <a:spcPts val="0"/>
              </a:spcAft>
              <a:buSzPct val="100000"/>
              <a:buChar char="○"/>
            </a:pPr>
            <a:r>
              <a:rPr lang="en"/>
              <a:t>A class which allows the developers to invoke an intent to process speech into text for further processing. Easy to use for yes/no questions and basic category based user search.</a:t>
            </a:r>
            <a:endParaRPr/>
          </a:p>
          <a:p>
            <a:pPr indent="0" lvl="0" marL="45720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Positioning System</a:t>
            </a:r>
            <a:endParaRPr/>
          </a:p>
        </p:txBody>
      </p:sp>
      <p:sp>
        <p:nvSpPr>
          <p:cNvPr id="407" name="Google Shape;407;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Development based research into different basis positioning systems:</a:t>
            </a:r>
            <a:endParaRPr/>
          </a:p>
          <a:p>
            <a:pPr indent="-311150" lvl="0" marL="457200" rtl="0" algn="l">
              <a:spcBef>
                <a:spcPts val="1200"/>
              </a:spcBef>
              <a:spcAft>
                <a:spcPts val="0"/>
              </a:spcAft>
              <a:buSzPts val="1300"/>
              <a:buChar char="-"/>
            </a:pPr>
            <a:r>
              <a:rPr lang="en"/>
              <a:t>Accelerometer based</a:t>
            </a:r>
            <a:endParaRPr/>
          </a:p>
          <a:p>
            <a:pPr indent="-311150" lvl="0" marL="457200" rtl="0" algn="l">
              <a:spcBef>
                <a:spcPts val="0"/>
              </a:spcBef>
              <a:spcAft>
                <a:spcPts val="0"/>
              </a:spcAft>
              <a:buSzPts val="1300"/>
              <a:buChar char="-"/>
            </a:pPr>
            <a:r>
              <a:rPr lang="en"/>
              <a:t>WiFi based</a:t>
            </a:r>
            <a:endParaRPr/>
          </a:p>
          <a:p>
            <a:pPr indent="-311150" lvl="0" marL="457200" rtl="0" algn="l">
              <a:spcBef>
                <a:spcPts val="0"/>
              </a:spcBef>
              <a:spcAft>
                <a:spcPts val="0"/>
              </a:spcAft>
              <a:buSzPts val="1300"/>
              <a:buChar char="-"/>
            </a:pPr>
            <a:r>
              <a:rPr lang="en"/>
              <a:t>Bluetooth based</a:t>
            </a:r>
            <a:endParaRPr/>
          </a:p>
          <a:p>
            <a:pPr indent="-311150" lvl="0" marL="457200" rtl="0" algn="l">
              <a:spcBef>
                <a:spcPts val="0"/>
              </a:spcBef>
              <a:spcAft>
                <a:spcPts val="0"/>
              </a:spcAft>
              <a:buSzPts val="1300"/>
              <a:buChar char="-"/>
            </a:pPr>
            <a:r>
              <a:rPr lang="en"/>
              <a:t>Magnetometer based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Collision Detection</a:t>
            </a:r>
            <a:endParaRPr/>
          </a:p>
        </p:txBody>
      </p:sp>
      <p:sp>
        <p:nvSpPr>
          <p:cNvPr id="413" name="Google Shape;413;p3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approach: </a:t>
            </a:r>
            <a:endParaRPr/>
          </a:p>
          <a:p>
            <a:pPr indent="0" lvl="0" marL="0" rtl="0" algn="l">
              <a:spcBef>
                <a:spcPts val="1200"/>
              </a:spcBef>
              <a:spcAft>
                <a:spcPts val="1200"/>
              </a:spcAft>
              <a:buNone/>
            </a:pPr>
            <a:r>
              <a:rPr lang="en"/>
              <a:t>Use machine processing on standard camera data to estimate distances. Computer vision is beginning to be a mature field of computer science so we have no need to develop a system ourselves. We will try to use outside methods and libraries for this. OpenCV is our currently selected best candidate for doing this once we have a reliable stream of camera data.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Interface (Current Mockup)</a:t>
            </a:r>
            <a:endParaRPr/>
          </a:p>
          <a:p>
            <a:pPr indent="0" lvl="0" marL="0" rtl="0" algn="l">
              <a:spcBef>
                <a:spcPts val="0"/>
              </a:spcBef>
              <a:spcAft>
                <a:spcPts val="0"/>
              </a:spcAft>
              <a:buNone/>
            </a:pPr>
            <a:r>
              <a:t/>
            </a:r>
            <a:endParaRPr/>
          </a:p>
        </p:txBody>
      </p:sp>
      <p:pic>
        <p:nvPicPr>
          <p:cNvPr id="419" name="Google Shape;419;p35"/>
          <p:cNvPicPr preferRelativeResize="0"/>
          <p:nvPr/>
        </p:nvPicPr>
        <p:blipFill>
          <a:blip r:embed="rId3">
            <a:alphaModFix/>
          </a:blip>
          <a:stretch>
            <a:fillRect/>
          </a:stretch>
        </p:blipFill>
        <p:spPr>
          <a:xfrm>
            <a:off x="473775" y="1303325"/>
            <a:ext cx="2067875" cy="3103200"/>
          </a:xfrm>
          <a:prstGeom prst="rect">
            <a:avLst/>
          </a:prstGeom>
          <a:noFill/>
          <a:ln>
            <a:noFill/>
          </a:ln>
        </p:spPr>
      </p:pic>
      <p:pic>
        <p:nvPicPr>
          <p:cNvPr id="420" name="Google Shape;420;p35"/>
          <p:cNvPicPr preferRelativeResize="0"/>
          <p:nvPr/>
        </p:nvPicPr>
        <p:blipFill>
          <a:blip r:embed="rId4">
            <a:alphaModFix/>
          </a:blip>
          <a:stretch>
            <a:fillRect/>
          </a:stretch>
        </p:blipFill>
        <p:spPr>
          <a:xfrm>
            <a:off x="3531375" y="1302550"/>
            <a:ext cx="2024025" cy="3103200"/>
          </a:xfrm>
          <a:prstGeom prst="rect">
            <a:avLst/>
          </a:prstGeom>
          <a:noFill/>
          <a:ln>
            <a:noFill/>
          </a:ln>
        </p:spPr>
      </p:pic>
      <p:pic>
        <p:nvPicPr>
          <p:cNvPr id="421" name="Google Shape;421;p35"/>
          <p:cNvPicPr preferRelativeResize="0"/>
          <p:nvPr/>
        </p:nvPicPr>
        <p:blipFill>
          <a:blip r:embed="rId5">
            <a:alphaModFix/>
          </a:blip>
          <a:stretch>
            <a:fillRect/>
          </a:stretch>
        </p:blipFill>
        <p:spPr>
          <a:xfrm>
            <a:off x="6727150" y="1260500"/>
            <a:ext cx="1876425" cy="3007475"/>
          </a:xfrm>
          <a:prstGeom prst="rect">
            <a:avLst/>
          </a:prstGeom>
          <a:noFill/>
          <a:ln>
            <a:noFill/>
          </a:ln>
        </p:spPr>
      </p:pic>
      <p:sp>
        <p:nvSpPr>
          <p:cNvPr id="422" name="Google Shape;422;p35"/>
          <p:cNvSpPr txBox="1"/>
          <p:nvPr/>
        </p:nvSpPr>
        <p:spPr>
          <a:xfrm>
            <a:off x="495663" y="4406525"/>
            <a:ext cx="2024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Nunito"/>
                <a:ea typeface="Nunito"/>
                <a:cs typeface="Nunito"/>
                <a:sym typeface="Nunito"/>
              </a:rPr>
              <a:t>Figure 1. </a:t>
            </a:r>
            <a:r>
              <a:rPr lang="en" sz="1000">
                <a:latin typeface="Nunito"/>
                <a:ea typeface="Nunito"/>
                <a:cs typeface="Nunito"/>
                <a:sym typeface="Nunito"/>
              </a:rPr>
              <a:t>Login Page - Local email/password (serverless).</a:t>
            </a:r>
            <a:endParaRPr sz="1000">
              <a:latin typeface="Nunito"/>
              <a:ea typeface="Nunito"/>
              <a:cs typeface="Nunito"/>
              <a:sym typeface="Nunito"/>
            </a:endParaRPr>
          </a:p>
        </p:txBody>
      </p:sp>
      <p:sp>
        <p:nvSpPr>
          <p:cNvPr id="423" name="Google Shape;423;p35"/>
          <p:cNvSpPr txBox="1"/>
          <p:nvPr/>
        </p:nvSpPr>
        <p:spPr>
          <a:xfrm>
            <a:off x="3539025" y="4421875"/>
            <a:ext cx="2024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Nunito"/>
                <a:ea typeface="Nunito"/>
                <a:cs typeface="Nunito"/>
                <a:sym typeface="Nunito"/>
              </a:rPr>
              <a:t>Figure 2. </a:t>
            </a:r>
            <a:r>
              <a:rPr lang="en" sz="1000">
                <a:latin typeface="Nunito"/>
                <a:ea typeface="Nunito"/>
                <a:cs typeface="Nunito"/>
                <a:sym typeface="Nunito"/>
              </a:rPr>
              <a:t>Registration page (general account information).</a:t>
            </a:r>
            <a:endParaRPr sz="1000">
              <a:latin typeface="Nunito"/>
              <a:ea typeface="Nunito"/>
              <a:cs typeface="Nunito"/>
              <a:sym typeface="Nunito"/>
            </a:endParaRPr>
          </a:p>
        </p:txBody>
      </p:sp>
      <p:sp>
        <p:nvSpPr>
          <p:cNvPr id="424" name="Google Shape;424;p35"/>
          <p:cNvSpPr txBox="1"/>
          <p:nvPr/>
        </p:nvSpPr>
        <p:spPr>
          <a:xfrm>
            <a:off x="6728750" y="4267975"/>
            <a:ext cx="1873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Nunito"/>
                <a:ea typeface="Nunito"/>
                <a:cs typeface="Nunito"/>
                <a:sym typeface="Nunito"/>
              </a:rPr>
              <a:t>Figure 3.</a:t>
            </a:r>
            <a:r>
              <a:rPr lang="en" sz="1000">
                <a:latin typeface="Nunito"/>
                <a:ea typeface="Nunito"/>
                <a:cs typeface="Nunito"/>
                <a:sym typeface="Nunito"/>
              </a:rPr>
              <a:t> Setup page (for now </a:t>
            </a:r>
            <a:r>
              <a:rPr lang="en" sz="1000">
                <a:latin typeface="Nunito"/>
                <a:ea typeface="Nunito"/>
                <a:cs typeface="Nunito"/>
                <a:sym typeface="Nunito"/>
              </a:rPr>
              <a:t>questionnaire</a:t>
            </a:r>
            <a:r>
              <a:rPr lang="en" sz="1000">
                <a:latin typeface="Nunito"/>
                <a:ea typeface="Nunito"/>
                <a:cs typeface="Nunito"/>
                <a:sym typeface="Nunito"/>
              </a:rPr>
              <a:t> is left blank).</a:t>
            </a:r>
            <a:endParaRPr sz="1000">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Interface (Current Mockup)</a:t>
            </a:r>
            <a:endParaRPr/>
          </a:p>
          <a:p>
            <a:pPr indent="0" lvl="0" marL="0" rtl="0" algn="l">
              <a:spcBef>
                <a:spcPts val="0"/>
              </a:spcBef>
              <a:spcAft>
                <a:spcPts val="0"/>
              </a:spcAft>
              <a:buNone/>
            </a:pPr>
            <a:r>
              <a:t/>
            </a:r>
            <a:endParaRPr/>
          </a:p>
        </p:txBody>
      </p:sp>
      <p:sp>
        <p:nvSpPr>
          <p:cNvPr id="430" name="Google Shape;430;p36"/>
          <p:cNvSpPr txBox="1"/>
          <p:nvPr>
            <p:ph idx="1" type="body"/>
          </p:nvPr>
        </p:nvSpPr>
        <p:spPr>
          <a:xfrm>
            <a:off x="3381825" y="1152475"/>
            <a:ext cx="2465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000"/>
              <a:t>Figure 4. </a:t>
            </a:r>
            <a:r>
              <a:rPr lang="en" sz="1000"/>
              <a:t>(To the left) Main activity page where user selects the option needed.</a:t>
            </a:r>
            <a:endParaRPr sz="1000"/>
          </a:p>
          <a:p>
            <a:pPr indent="0" lvl="0" marL="0" rtl="0" algn="l">
              <a:spcBef>
                <a:spcPts val="1200"/>
              </a:spcBef>
              <a:spcAft>
                <a:spcPts val="1200"/>
              </a:spcAft>
              <a:buNone/>
            </a:pPr>
            <a:r>
              <a:rPr b="1" lang="en" sz="1000"/>
              <a:t>Figure 5.</a:t>
            </a:r>
            <a:r>
              <a:rPr lang="en" sz="1000"/>
              <a:t> (To the right) Set/search route for navigation page. Ability to search/save a particular destination/route. Contains start navigation button.</a:t>
            </a:r>
            <a:endParaRPr sz="1000"/>
          </a:p>
        </p:txBody>
      </p:sp>
      <p:pic>
        <p:nvPicPr>
          <p:cNvPr id="431" name="Google Shape;431;p36"/>
          <p:cNvPicPr preferRelativeResize="0"/>
          <p:nvPr/>
        </p:nvPicPr>
        <p:blipFill>
          <a:blip r:embed="rId3">
            <a:alphaModFix/>
          </a:blip>
          <a:stretch>
            <a:fillRect/>
          </a:stretch>
        </p:blipFill>
        <p:spPr>
          <a:xfrm>
            <a:off x="5930900" y="1203325"/>
            <a:ext cx="1847850" cy="3276600"/>
          </a:xfrm>
          <a:prstGeom prst="rect">
            <a:avLst/>
          </a:prstGeom>
          <a:noFill/>
          <a:ln>
            <a:noFill/>
          </a:ln>
        </p:spPr>
      </p:pic>
      <p:pic>
        <p:nvPicPr>
          <p:cNvPr id="432" name="Google Shape;432;p36"/>
          <p:cNvPicPr preferRelativeResize="0"/>
          <p:nvPr/>
        </p:nvPicPr>
        <p:blipFill>
          <a:blip r:embed="rId4">
            <a:alphaModFix/>
          </a:blip>
          <a:stretch>
            <a:fillRect/>
          </a:stretch>
        </p:blipFill>
        <p:spPr>
          <a:xfrm>
            <a:off x="1449225" y="1203325"/>
            <a:ext cx="1866900" cy="3314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Manual</a:t>
            </a:r>
            <a:endParaRPr/>
          </a:p>
        </p:txBody>
      </p:sp>
      <p:sp>
        <p:nvSpPr>
          <p:cNvPr id="438" name="Google Shape;438;p3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Signing into your local (serverless) account</a:t>
            </a:r>
            <a:endParaRPr/>
          </a:p>
          <a:p>
            <a:pPr indent="-311150" lvl="0" marL="457200" rtl="0" algn="l">
              <a:lnSpc>
                <a:spcPct val="150000"/>
              </a:lnSpc>
              <a:spcBef>
                <a:spcPts val="0"/>
              </a:spcBef>
              <a:spcAft>
                <a:spcPts val="0"/>
              </a:spcAft>
              <a:buSzPts val="1300"/>
              <a:buChar char="-"/>
            </a:pPr>
            <a:r>
              <a:rPr lang="en"/>
              <a:t>Registering and setting up your account</a:t>
            </a:r>
            <a:endParaRPr/>
          </a:p>
          <a:p>
            <a:pPr indent="-311150" lvl="0" marL="457200" rtl="0" algn="l">
              <a:lnSpc>
                <a:spcPct val="150000"/>
              </a:lnSpc>
              <a:spcBef>
                <a:spcPts val="0"/>
              </a:spcBef>
              <a:spcAft>
                <a:spcPts val="0"/>
              </a:spcAft>
              <a:buSzPts val="1300"/>
              <a:buChar char="-"/>
            </a:pPr>
            <a:r>
              <a:rPr lang="en"/>
              <a:t>Navigating the main application</a:t>
            </a:r>
            <a:endParaRPr/>
          </a:p>
          <a:p>
            <a:pPr indent="-311150" lvl="0" marL="457200" rtl="0" algn="l">
              <a:lnSpc>
                <a:spcPct val="150000"/>
              </a:lnSpc>
              <a:spcBef>
                <a:spcPts val="0"/>
              </a:spcBef>
              <a:spcAft>
                <a:spcPts val="0"/>
              </a:spcAft>
              <a:buSzPts val="1300"/>
              <a:buChar char="-"/>
            </a:pPr>
            <a:r>
              <a:rPr lang="en"/>
              <a:t>Account Settings</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Definition</a:t>
            </a:r>
            <a:endParaRPr/>
          </a:p>
        </p:txBody>
      </p:sp>
      <p:sp>
        <p:nvSpPr>
          <p:cNvPr id="444" name="Google Shape;444;p3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Goal </a:t>
            </a:r>
            <a:r>
              <a:rPr lang="en"/>
              <a:t>: To help blind individuals navigate indoors and across multiple floors of a building.</a:t>
            </a:r>
            <a:endParaRPr/>
          </a:p>
          <a:p>
            <a:pPr indent="0" lvl="0" marL="0" rtl="0" algn="l">
              <a:spcBef>
                <a:spcPts val="1200"/>
              </a:spcBef>
              <a:spcAft>
                <a:spcPts val="0"/>
              </a:spcAft>
              <a:buNone/>
            </a:pPr>
            <a:r>
              <a:rPr b="1" lang="en"/>
              <a:t>Scope</a:t>
            </a:r>
            <a:r>
              <a:rPr lang="en"/>
              <a:t>: </a:t>
            </a:r>
            <a:r>
              <a:rPr lang="en"/>
              <a:t>Android Mobile Devices</a:t>
            </a:r>
            <a:r>
              <a:rPr lang="en"/>
              <a:t> 5.0+ (Lollipop or later).</a:t>
            </a:r>
            <a:endParaRPr/>
          </a:p>
          <a:p>
            <a:pPr indent="0" lvl="0" marL="0" rtl="0" algn="l">
              <a:spcBef>
                <a:spcPts val="1200"/>
              </a:spcBef>
              <a:spcAft>
                <a:spcPts val="0"/>
              </a:spcAft>
              <a:buNone/>
            </a:pPr>
            <a:r>
              <a:rPr b="1" lang="en"/>
              <a:t>Objective</a:t>
            </a:r>
            <a:r>
              <a:rPr lang="en"/>
              <a:t>(s): </a:t>
            </a:r>
            <a:br>
              <a:rPr lang="en"/>
            </a:br>
            <a:r>
              <a:rPr lang="en"/>
              <a:t> - To help blind individuals navigate indoors.</a:t>
            </a:r>
            <a:br>
              <a:rPr lang="en"/>
            </a:br>
            <a:r>
              <a:rPr lang="en"/>
              <a:t> - To help blind individuals avoid obstacles.</a:t>
            </a:r>
            <a:endParaRPr/>
          </a:p>
          <a:p>
            <a:pPr indent="0" lvl="0" marL="0" rtl="0" algn="l">
              <a:spcBef>
                <a:spcPts val="1200"/>
              </a:spcBef>
              <a:spcAft>
                <a:spcPts val="1200"/>
              </a:spcAft>
              <a:buNone/>
            </a:pPr>
            <a:r>
              <a:rPr b="1" lang="en"/>
              <a:t>Limitations</a:t>
            </a:r>
            <a:r>
              <a:rPr lang="en"/>
              <a:t>: Knowledge of Android Studio, DenseNet, Bluetooth positioning, Wifi positioning.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Definition (Continued)</a:t>
            </a:r>
            <a:endParaRPr/>
          </a:p>
        </p:txBody>
      </p:sp>
      <p:sp>
        <p:nvSpPr>
          <p:cNvPr id="450" name="Google Shape;450;p3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Success Criteria</a:t>
            </a:r>
            <a:r>
              <a:rPr lang="en"/>
              <a:t>: </a:t>
            </a:r>
            <a:endParaRPr/>
          </a:p>
          <a:p>
            <a:pPr indent="-330200" lvl="0" marL="457200" rtl="0" algn="l">
              <a:spcBef>
                <a:spcPts val="120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Build a working prototype that utilizes at least one positioning system to achieve a reasonably accurate indoor navigation system in an arbitrary predefined environment.</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Build a working prototype that utilizes a camera to accurately determine the position of at least one obstacle in the blind individual’s path.</a:t>
            </a:r>
            <a:endParaRPr sz="1600">
              <a:solidFill>
                <a:schemeClr val="dk1"/>
              </a:solidFill>
              <a:latin typeface="Calibri"/>
              <a:ea typeface="Calibri"/>
              <a:cs typeface="Calibri"/>
              <a:sym typeface="Calibri"/>
            </a:endParaRPr>
          </a:p>
          <a:p>
            <a:pPr indent="0" lvl="0" marL="0" rtl="0" algn="l">
              <a:lnSpc>
                <a:spcPct val="115000"/>
              </a:lnSpc>
              <a:spcBef>
                <a:spcPts val="1000"/>
              </a:spcBef>
              <a:spcAft>
                <a:spcPts val="100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Creeping Rate</a:t>
            </a:r>
            <a:endParaRPr/>
          </a:p>
        </p:txBody>
      </p:sp>
      <p:sp>
        <p:nvSpPr>
          <p:cNvPr id="456" name="Google Shape;456;p4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t>What creeping rate can we handle?</a:t>
            </a:r>
            <a:endParaRPr b="1"/>
          </a:p>
          <a:p>
            <a:pPr indent="0" lvl="0" marL="0" rtl="0" algn="l">
              <a:lnSpc>
                <a:spcPct val="115000"/>
              </a:lnSpc>
              <a:spcBef>
                <a:spcPts val="1000"/>
              </a:spcBef>
              <a:spcAft>
                <a:spcPts val="0"/>
              </a:spcAft>
              <a:buNone/>
            </a:pPr>
            <a:r>
              <a:rPr b="1" lang="en" u="sng"/>
              <a:t>Low</a:t>
            </a:r>
            <a:r>
              <a:rPr b="1" lang="en"/>
              <a:t>. The scope of the project is big enough that we need a good plan for keeping creep at bay. All of us will already each need to individually learn a lot for the project to be realistically possible.</a:t>
            </a:r>
            <a:endParaRPr b="1"/>
          </a:p>
          <a:p>
            <a:pPr indent="0" lvl="0" marL="0" rtl="0" algn="l">
              <a:lnSpc>
                <a:spcPct val="115000"/>
              </a:lnSpc>
              <a:spcBef>
                <a:spcPts val="1000"/>
              </a:spcBef>
              <a:spcAft>
                <a:spcPts val="100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we plan to combat Creep</a:t>
            </a:r>
            <a:endParaRPr/>
          </a:p>
        </p:txBody>
      </p:sp>
      <p:sp>
        <p:nvSpPr>
          <p:cNvPr id="462" name="Google Shape;462;p4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Building small prototypes of key components.</a:t>
            </a:r>
            <a:endParaRPr/>
          </a:p>
          <a:p>
            <a:pPr indent="-311150" lvl="0" marL="457200" rtl="0" algn="l">
              <a:spcBef>
                <a:spcPts val="0"/>
              </a:spcBef>
              <a:spcAft>
                <a:spcPts val="0"/>
              </a:spcAft>
              <a:buSzPts val="1300"/>
              <a:buChar char="-"/>
            </a:pPr>
            <a:r>
              <a:rPr lang="en"/>
              <a:t>Setting reasonable time frames for development and documentation creation/evolution.</a:t>
            </a:r>
            <a:endParaRPr/>
          </a:p>
          <a:p>
            <a:pPr indent="-311150" lvl="0" marL="457200" rtl="0" algn="l">
              <a:spcBef>
                <a:spcPts val="0"/>
              </a:spcBef>
              <a:spcAft>
                <a:spcPts val="0"/>
              </a:spcAft>
              <a:buSzPts val="1300"/>
              <a:buChar char="-"/>
            </a:pPr>
            <a:r>
              <a:rPr lang="en"/>
              <a:t>Adherence</a:t>
            </a:r>
            <a:r>
              <a:rPr lang="en"/>
              <a:t> to the documentations set forth by the team.</a:t>
            </a:r>
            <a:endParaRPr/>
          </a:p>
          <a:p>
            <a:pPr indent="-311150" lvl="0" marL="457200" rtl="0" algn="l">
              <a:spcBef>
                <a:spcPts val="0"/>
              </a:spcBef>
              <a:spcAft>
                <a:spcPts val="0"/>
              </a:spcAft>
              <a:buSzPts val="1300"/>
              <a:buChar char="-"/>
            </a:pPr>
            <a:r>
              <a:rPr lang="en"/>
              <a:t>Treat our development as research, we need to be flexible enough to abandon a less feasible idea for a more feasible one to accomplish the project description.</a:t>
            </a:r>
            <a:endParaRPr/>
          </a:p>
          <a:p>
            <a:pPr indent="-311150" lvl="0" marL="457200" rtl="0" algn="l">
              <a:spcBef>
                <a:spcPts val="0"/>
              </a:spcBef>
              <a:spcAft>
                <a:spcPts val="0"/>
              </a:spcAft>
              <a:buSzPts val="1300"/>
              <a:buChar char="-"/>
            </a:pPr>
            <a:r>
              <a:rPr lang="en"/>
              <a:t>TESTING TESTING TESTING!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To-be Scenario 1</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Theia app asks Stevie to give his current location and destination.</a:t>
            </a:r>
            <a:endParaRPr/>
          </a:p>
          <a:p>
            <a:pPr indent="-311150" lvl="0" marL="457200" rtl="0" algn="l">
              <a:spcBef>
                <a:spcPts val="0"/>
              </a:spcBef>
              <a:spcAft>
                <a:spcPts val="0"/>
              </a:spcAft>
              <a:buSzPts val="1300"/>
              <a:buChar char="-"/>
            </a:pPr>
            <a:r>
              <a:rPr lang="en"/>
              <a:t>The app calculates the route from the current location to the destination</a:t>
            </a:r>
            <a:endParaRPr/>
          </a:p>
          <a:p>
            <a:pPr indent="-311150" lvl="0" marL="457200" rtl="0" algn="l">
              <a:spcBef>
                <a:spcPts val="0"/>
              </a:spcBef>
              <a:spcAft>
                <a:spcPts val="0"/>
              </a:spcAft>
              <a:buSzPts val="1300"/>
              <a:buChar char="-"/>
            </a:pPr>
            <a:r>
              <a:rPr lang="en"/>
              <a:t>BlindSight tells Stevie to “walk ahead 10 steps, then turn left”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As-Is Scenario 2</a:t>
            </a:r>
            <a:endParaRPr/>
          </a:p>
          <a:p>
            <a:pPr indent="0" lvl="0" marL="0" rtl="0" algn="l">
              <a:spcBef>
                <a:spcPts val="0"/>
              </a:spcBef>
              <a:spcAft>
                <a:spcPts val="0"/>
              </a:spcAft>
              <a:buNone/>
            </a:pPr>
            <a:r>
              <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Abe is walking on a sidewalk on his way to work at Peid Peiper for the first day using his cane and guide dog.</a:t>
            </a:r>
            <a:endParaRPr/>
          </a:p>
          <a:p>
            <a:pPr indent="-311150" lvl="0" marL="457200" rtl="0" algn="l">
              <a:spcBef>
                <a:spcPts val="0"/>
              </a:spcBef>
              <a:spcAft>
                <a:spcPts val="0"/>
              </a:spcAft>
              <a:buSzPts val="1300"/>
              <a:buChar char="-"/>
            </a:pPr>
            <a:r>
              <a:rPr lang="en"/>
              <a:t>However, because of the crowded route, it takes Abe longer to </a:t>
            </a:r>
            <a:r>
              <a:rPr lang="en"/>
              <a:t>meticulously</a:t>
            </a:r>
            <a:r>
              <a:rPr lang="en"/>
              <a:t> wade through the crowd with the help of the guide dog which ultimately leads him to building next to</a:t>
            </a:r>
            <a:r>
              <a:rPr lang="en"/>
              <a:t> Peid Peiper</a:t>
            </a:r>
            <a:r>
              <a:rPr lang="en"/>
              <a:t>.</a:t>
            </a:r>
            <a:endParaRPr/>
          </a:p>
          <a:p>
            <a:pPr indent="-311150" lvl="0" marL="457200" rtl="0" algn="l">
              <a:spcBef>
                <a:spcPts val="0"/>
              </a:spcBef>
              <a:spcAft>
                <a:spcPts val="0"/>
              </a:spcAft>
              <a:buSzPts val="1300"/>
              <a:buChar char="-"/>
            </a:pPr>
            <a:r>
              <a:rPr lang="en"/>
              <a:t>Abe is 10 minutes late because of this.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To-be Scenario 2</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Instead of relying on his own memory, Abe is able to set his route with BlindSight.</a:t>
            </a:r>
            <a:endParaRPr/>
          </a:p>
          <a:p>
            <a:pPr indent="-311150" lvl="0" marL="457200" rtl="0" algn="l">
              <a:spcBef>
                <a:spcPts val="0"/>
              </a:spcBef>
              <a:spcAft>
                <a:spcPts val="0"/>
              </a:spcAft>
              <a:buSzPts val="1300"/>
              <a:buChar char="-"/>
            </a:pPr>
            <a:r>
              <a:rPr lang="en"/>
              <a:t>BlindSight redirects Abe to a slightly longer but less busy route.</a:t>
            </a:r>
            <a:endParaRPr/>
          </a:p>
          <a:p>
            <a:pPr indent="-311150" lvl="0" marL="457200" rtl="0" algn="l">
              <a:spcBef>
                <a:spcPts val="0"/>
              </a:spcBef>
              <a:spcAft>
                <a:spcPts val="0"/>
              </a:spcAft>
              <a:buSzPts val="1300"/>
              <a:buChar char="-"/>
            </a:pPr>
            <a:r>
              <a:rPr lang="en"/>
              <a:t>Abe with his trusty guide dog arrives 2 minutes early with the help of BlindSight’s preferred route setting. </a:t>
            </a:r>
            <a:endParaRPr/>
          </a:p>
          <a:p>
            <a:pPr indent="-311150" lvl="0" marL="457200" rtl="0" algn="l">
              <a:spcBef>
                <a:spcPts val="0"/>
              </a:spcBef>
              <a:spcAft>
                <a:spcPts val="0"/>
              </a:spcAft>
              <a:buSzPts val="1300"/>
              <a:buChar char="-"/>
            </a:pPr>
            <a:r>
              <a:rPr lang="en"/>
              <a:t>“Warning, original route more busy than expected. Redirecting to preferred route.” Continuing on with directions to Peid Peiper.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As-Is Scenario 3</a:t>
            </a:r>
            <a:endParaRPr/>
          </a:p>
          <a:p>
            <a:pPr indent="0" lvl="0" marL="0" rtl="0" algn="l">
              <a:spcBef>
                <a:spcPts val="0"/>
              </a:spcBef>
              <a:spcAft>
                <a:spcPts val="0"/>
              </a:spcAft>
              <a:buNone/>
            </a:pPr>
            <a:r>
              <a:t/>
            </a:r>
            <a:endParaRPr/>
          </a:p>
        </p:txBody>
      </p:sp>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Richard is at the Bellevue Mall by himself trying to get to steakhouse.</a:t>
            </a:r>
            <a:endParaRPr/>
          </a:p>
          <a:p>
            <a:pPr indent="-311150" lvl="0" marL="457200" rtl="0" algn="l">
              <a:spcBef>
                <a:spcPts val="0"/>
              </a:spcBef>
              <a:spcAft>
                <a:spcPts val="0"/>
              </a:spcAft>
              <a:buSzPts val="1300"/>
              <a:buChar char="-"/>
            </a:pPr>
            <a:r>
              <a:rPr lang="en"/>
              <a:t>On the way Richard with only his cane and google maps gets directed up the </a:t>
            </a:r>
            <a:r>
              <a:rPr lang="en"/>
              <a:t>escalator</a:t>
            </a:r>
            <a:r>
              <a:rPr lang="en"/>
              <a:t>.</a:t>
            </a:r>
            <a:endParaRPr/>
          </a:p>
          <a:p>
            <a:pPr indent="-311150" lvl="0" marL="457200" rtl="0" algn="l">
              <a:spcBef>
                <a:spcPts val="0"/>
              </a:spcBef>
              <a:spcAft>
                <a:spcPts val="0"/>
              </a:spcAft>
              <a:buSzPts val="1300"/>
              <a:buChar char="-"/>
            </a:pPr>
            <a:r>
              <a:rPr lang="en"/>
              <a:t>Richard trips and falls ruining his dress shirt.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To-be Scenario 3</a:t>
            </a:r>
            <a:endParaRPr/>
          </a:p>
        </p:txBody>
      </p:sp>
      <p:sp>
        <p:nvSpPr>
          <p:cNvPr id="314" name="Google Shape;314;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While also helping Richard to a steakhouse, BlindSight also directs Richard up the stair which is preferred communicating “A choice of stairs or </a:t>
            </a:r>
            <a:r>
              <a:rPr lang="en"/>
              <a:t>escalators</a:t>
            </a:r>
            <a:r>
              <a:rPr lang="en"/>
              <a:t> ahead detected. Directing up stairs.”</a:t>
            </a:r>
            <a:endParaRPr/>
          </a:p>
          <a:p>
            <a:pPr indent="-311150" lvl="0" marL="457200" rtl="0" algn="l">
              <a:spcBef>
                <a:spcPts val="0"/>
              </a:spcBef>
              <a:spcAft>
                <a:spcPts val="0"/>
              </a:spcAft>
              <a:buSzPts val="1300"/>
              <a:buChar char="-"/>
            </a:pPr>
            <a:r>
              <a:rPr lang="en"/>
              <a:t>“Proceed to X steakhouse”.</a:t>
            </a:r>
            <a:endParaRPr/>
          </a:p>
          <a:p>
            <a:pPr indent="-311150" lvl="0" marL="457200" rtl="0" algn="l">
              <a:spcBef>
                <a:spcPts val="0"/>
              </a:spcBef>
              <a:spcAft>
                <a:spcPts val="0"/>
              </a:spcAft>
              <a:buSzPts val="1300"/>
              <a:buChar char="-"/>
            </a:pPr>
            <a:r>
              <a:rPr lang="en"/>
              <a:t>Richard arrives to the steakhouse mess and fall free.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Priority AS IS and TO BE (Scenario 3)</a:t>
            </a:r>
            <a:endParaRPr/>
          </a:p>
        </p:txBody>
      </p:sp>
      <p:sp>
        <p:nvSpPr>
          <p:cNvPr id="320" name="Google Shape;320;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What If (What could go wrong)?</a:t>
            </a:r>
            <a:endParaRPr/>
          </a:p>
          <a:p>
            <a:pPr indent="-298450" lvl="1" marL="914400" rtl="0" algn="l">
              <a:spcBef>
                <a:spcPts val="0"/>
              </a:spcBef>
              <a:spcAft>
                <a:spcPts val="0"/>
              </a:spcAft>
              <a:buSzPts val="1100"/>
              <a:buChar char="-"/>
            </a:pPr>
            <a:r>
              <a:rPr lang="en"/>
              <a:t>Settings were incorrectly configured so that user gets directed to stairs when they prefer some other method of traversing to a new level in a building?</a:t>
            </a:r>
            <a:endParaRPr/>
          </a:p>
          <a:p>
            <a:pPr indent="-298450" lvl="1" marL="914400" rtl="0" algn="l">
              <a:spcBef>
                <a:spcPts val="0"/>
              </a:spcBef>
              <a:spcAft>
                <a:spcPts val="0"/>
              </a:spcAft>
              <a:buSzPts val="1100"/>
              <a:buChar char="-"/>
            </a:pPr>
            <a:r>
              <a:rPr lang="en"/>
              <a:t>Device loses communication with GPS?</a:t>
            </a:r>
            <a:endParaRPr/>
          </a:p>
          <a:p>
            <a:pPr indent="-298450" lvl="1" marL="914400" rtl="0" algn="l">
              <a:spcBef>
                <a:spcPts val="0"/>
              </a:spcBef>
              <a:spcAft>
                <a:spcPts val="0"/>
              </a:spcAft>
              <a:buSzPts val="1100"/>
              <a:buChar char="-"/>
            </a:pPr>
            <a:r>
              <a:rPr lang="en"/>
              <a:t>Device is low on power and shuts off during directions?</a:t>
            </a:r>
            <a:endParaRPr/>
          </a:p>
          <a:p>
            <a:pPr indent="-298450" lvl="1" marL="914400" rtl="0" algn="l">
              <a:spcBef>
                <a:spcPts val="0"/>
              </a:spcBef>
              <a:spcAft>
                <a:spcPts val="0"/>
              </a:spcAft>
              <a:buSzPts val="1100"/>
              <a:buChar char="-"/>
            </a:pPr>
            <a:r>
              <a:rPr lang="en"/>
              <a:t>Device is stolen during directions?</a:t>
            </a:r>
            <a:endParaRPr/>
          </a:p>
          <a:p>
            <a:pPr indent="-298450" lvl="1" marL="914400" rtl="0" algn="l">
              <a:spcBef>
                <a:spcPts val="0"/>
              </a:spcBef>
              <a:spcAft>
                <a:spcPts val="0"/>
              </a:spcAft>
              <a:buSzPts val="1100"/>
              <a:buChar char="-"/>
            </a:pPr>
            <a:r>
              <a:rPr lang="en"/>
              <a:t>System is closed from SpeechToText input from surrounding white noise (Other people)?</a:t>
            </a:r>
            <a:endParaRPr/>
          </a:p>
          <a:p>
            <a:pPr indent="-298450" lvl="1" marL="914400" rtl="0" algn="l">
              <a:spcBef>
                <a:spcPts val="0"/>
              </a:spcBef>
              <a:spcAft>
                <a:spcPts val="0"/>
              </a:spcAft>
              <a:buSzPts val="1100"/>
              <a:buChar char="-"/>
            </a:pPr>
            <a:r>
              <a:rPr lang="en"/>
              <a:t>Device is dropped and shuts off?</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Priority AS IS and TO BE (Cont.)</a:t>
            </a:r>
            <a:endParaRPr/>
          </a:p>
        </p:txBody>
      </p:sp>
      <p:sp>
        <p:nvSpPr>
          <p:cNvPr id="326" name="Google Shape;326;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Who (is using BlindSight)?</a:t>
            </a:r>
            <a:endParaRPr/>
          </a:p>
          <a:p>
            <a:pPr indent="-298450" lvl="1" marL="914400" rtl="0" algn="l">
              <a:spcBef>
                <a:spcPts val="0"/>
              </a:spcBef>
              <a:spcAft>
                <a:spcPts val="0"/>
              </a:spcAft>
              <a:buSzPts val="1100"/>
              <a:buChar char="-"/>
            </a:pPr>
            <a:r>
              <a:rPr lang="en"/>
              <a:t>Blind User</a:t>
            </a:r>
            <a:endParaRPr/>
          </a:p>
          <a:p>
            <a:pPr indent="-298450" lvl="1" marL="914400" rtl="0" algn="l">
              <a:spcBef>
                <a:spcPts val="0"/>
              </a:spcBef>
              <a:spcAft>
                <a:spcPts val="0"/>
              </a:spcAft>
              <a:buSzPts val="1100"/>
              <a:buChar char="-"/>
            </a:pPr>
            <a:r>
              <a:rPr lang="en"/>
              <a:t>Caretaker assisting Blind User</a:t>
            </a:r>
            <a:endParaRPr/>
          </a:p>
          <a:p>
            <a:pPr indent="-298450" lvl="1" marL="914400" rtl="0" algn="l">
              <a:spcBef>
                <a:spcPts val="0"/>
              </a:spcBef>
              <a:spcAft>
                <a:spcPts val="0"/>
              </a:spcAft>
              <a:buSzPts val="1100"/>
              <a:buChar char="-"/>
            </a:pPr>
            <a:r>
              <a:rPr lang="en"/>
              <a:t>Stranger assisting Blind User</a:t>
            </a:r>
            <a:endParaRPr/>
          </a:p>
          <a:p>
            <a:pPr indent="-311150" lvl="0" marL="457200" rtl="0" algn="l">
              <a:spcBef>
                <a:spcPts val="0"/>
              </a:spcBef>
              <a:spcAft>
                <a:spcPts val="0"/>
              </a:spcAft>
              <a:buSzPts val="1300"/>
              <a:buChar char="-"/>
            </a:pPr>
            <a:r>
              <a:rPr lang="en"/>
              <a:t>What Kinds Of (Navigation)?</a:t>
            </a:r>
            <a:endParaRPr/>
          </a:p>
          <a:p>
            <a:pPr indent="-298450" lvl="1" marL="914400" rtl="0" algn="l">
              <a:spcBef>
                <a:spcPts val="0"/>
              </a:spcBef>
              <a:spcAft>
                <a:spcPts val="0"/>
              </a:spcAft>
              <a:buSzPts val="1100"/>
              <a:buChar char="-"/>
            </a:pPr>
            <a:r>
              <a:rPr lang="en"/>
              <a:t>Bluetooth</a:t>
            </a:r>
            <a:endParaRPr/>
          </a:p>
          <a:p>
            <a:pPr indent="-298450" lvl="1" marL="914400" rtl="0" algn="l">
              <a:spcBef>
                <a:spcPts val="0"/>
              </a:spcBef>
              <a:spcAft>
                <a:spcPts val="0"/>
              </a:spcAft>
              <a:buSzPts val="1100"/>
              <a:buChar char="-"/>
            </a:pPr>
            <a:r>
              <a:rPr lang="en"/>
              <a:t>Wi Fi</a:t>
            </a:r>
            <a:endParaRPr/>
          </a:p>
          <a:p>
            <a:pPr indent="-298450" lvl="1" marL="914400" rtl="0" algn="l">
              <a:spcBef>
                <a:spcPts val="0"/>
              </a:spcBef>
              <a:spcAft>
                <a:spcPts val="0"/>
              </a:spcAft>
              <a:buSzPts val="1100"/>
              <a:buChar char="-"/>
            </a:pPr>
            <a:r>
              <a:rPr lang="en"/>
              <a:t>Magnetometer</a:t>
            </a:r>
            <a:endParaRPr/>
          </a:p>
          <a:p>
            <a:pPr indent="-298450" lvl="1" marL="914400" rtl="0" algn="l">
              <a:spcBef>
                <a:spcPts val="0"/>
              </a:spcBef>
              <a:spcAft>
                <a:spcPts val="0"/>
              </a:spcAft>
              <a:buSzPts val="1100"/>
              <a:buChar char="-"/>
            </a:pPr>
            <a:r>
              <a:rPr lang="en"/>
              <a:t>Accelerometer</a:t>
            </a:r>
            <a:endParaRPr/>
          </a:p>
          <a:p>
            <a:pPr indent="-298450" lvl="1" marL="914400" rtl="0" algn="l">
              <a:spcBef>
                <a:spcPts val="0"/>
              </a:spcBef>
              <a:spcAft>
                <a:spcPts val="0"/>
              </a:spcAft>
              <a:buSzPts val="1100"/>
              <a:buChar char="-"/>
            </a:pPr>
            <a:r>
              <a:rPr lang="en"/>
              <a:t>GPS (as a last resort)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