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Zgher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17T18:09:56.020">
    <p:pos x="821" y="1253"/>
    <p:text>From the book Software Requirements Third Ed. [WB], pg 20, Creeping user Requirements.
As requirements evolve during development, projects often exceed their planned schedules and budgets (which are nearly always too optimistic anyway). To manage scope creep, begin with a clear statement of the project's business objectives, strategic vision, scope, limitations, and success criteria. Evaluate all proposed new features or requirements changes against this reference. Requirements will change and grow. The project manager should build contingency buffers into schedules so the first new requirement that comes along doesnt derail the schedule. Agile projects take the approach of adjusting the scope for a certain iteration to fit into a defined budget and duration for the iteration. As new requirements come along, they are placed into the backlog of pending work and allocated to future iterations based on priority. Change might be critical to success, but change always has a price.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931f11a7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931f11a7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931f11a7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931f11a7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931f11a7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931f11a7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931f11a7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931f11a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931f11a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931f11a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931f11a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931f11a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931f11a7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931f11a7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931f11a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931f11a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931f11a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931f11a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931f11a7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931f11a7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931f11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931f11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Blindsight:</a:t>
            </a:r>
            <a:br>
              <a:rPr lang="en"/>
            </a:br>
            <a:r>
              <a:rPr lang="en" sz="4000"/>
              <a:t>Navigation for the Blind</a:t>
            </a:r>
            <a:endParaRPr sz="4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a:bodyPr>
          <a:lstStyle/>
          <a:p>
            <a:pPr indent="0" lvl="0" marL="0" rtl="0" algn="l">
              <a:lnSpc>
                <a:spcPct val="80000"/>
              </a:lnSpc>
              <a:spcBef>
                <a:spcPts val="0"/>
              </a:spcBef>
              <a:spcAft>
                <a:spcPts val="0"/>
              </a:spcAft>
              <a:buSzPct val="49210"/>
              <a:buNone/>
            </a:pPr>
            <a:r>
              <a:rPr lang="en" sz="1900"/>
              <a:t>Team CARZ - Charlie Wong, Alec Yeasting, Riley Hunter, Zach Gherman</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Definition (Continued)</a:t>
            </a:r>
            <a:endParaRPr/>
          </a:p>
        </p:txBody>
      </p:sp>
      <p:sp>
        <p:nvSpPr>
          <p:cNvPr id="339" name="Google Shape;33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Success Criteria</a:t>
            </a:r>
            <a:r>
              <a:rPr lang="en"/>
              <a:t>: </a:t>
            </a:r>
            <a:endParaRPr/>
          </a:p>
          <a:p>
            <a:pPr indent="-330200" lvl="0" marL="457200" rtl="0" algn="l">
              <a:spcBef>
                <a:spcPts val="12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Build a working prototype that utilizes at least one positioning system to achieve a reasonably accurate indoor navigation system in an arbitrary predefined environment.</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Build a working prototype that utilizes a camera to accurately determine the position of at least one obstacle in the blind individual’s path.</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Creeping Rate</a:t>
            </a:r>
            <a:endParaRPr/>
          </a:p>
        </p:txBody>
      </p:sp>
      <p:sp>
        <p:nvSpPr>
          <p:cNvPr id="345" name="Google Shape;345;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t>What creeping rate can we handle?</a:t>
            </a:r>
            <a:endParaRPr b="1"/>
          </a:p>
          <a:p>
            <a:pPr indent="0" lvl="0" marL="0" rtl="0" algn="l">
              <a:lnSpc>
                <a:spcPct val="115000"/>
              </a:lnSpc>
              <a:spcBef>
                <a:spcPts val="1000"/>
              </a:spcBef>
              <a:spcAft>
                <a:spcPts val="0"/>
              </a:spcAft>
              <a:buNone/>
            </a:pPr>
            <a:r>
              <a:rPr b="1" lang="en" u="sng"/>
              <a:t>Low</a:t>
            </a:r>
            <a:r>
              <a:rPr b="1" lang="en"/>
              <a:t>. The scope of the project is big enough that we need a good plan for keeping creep at bay. All of us will already each need to individually learn a lot for the project to be realistically possible.</a:t>
            </a:r>
            <a:endParaRPr b="1"/>
          </a:p>
          <a:p>
            <a:pPr indent="0" lvl="0" marL="0" rtl="0" algn="l">
              <a:lnSpc>
                <a:spcPct val="115000"/>
              </a:lnSpc>
              <a:spcBef>
                <a:spcPts val="1000"/>
              </a:spcBef>
              <a:spcAft>
                <a:spcPts val="100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plan to combat Creep</a:t>
            </a:r>
            <a:endParaRPr/>
          </a:p>
        </p:txBody>
      </p:sp>
      <p:sp>
        <p:nvSpPr>
          <p:cNvPr id="351" name="Google Shape;35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Building small prototypes of key components.</a:t>
            </a:r>
            <a:endParaRPr/>
          </a:p>
          <a:p>
            <a:pPr indent="-311150" lvl="0" marL="457200" rtl="0" algn="l">
              <a:spcBef>
                <a:spcPts val="0"/>
              </a:spcBef>
              <a:spcAft>
                <a:spcPts val="0"/>
              </a:spcAft>
              <a:buSzPts val="1300"/>
              <a:buChar char="-"/>
            </a:pPr>
            <a:r>
              <a:rPr lang="en"/>
              <a:t>Setting reasonable time frames for development and documentation creation/evolution.</a:t>
            </a:r>
            <a:endParaRPr/>
          </a:p>
          <a:p>
            <a:pPr indent="-311150" lvl="0" marL="457200" rtl="0" algn="l">
              <a:spcBef>
                <a:spcPts val="0"/>
              </a:spcBef>
              <a:spcAft>
                <a:spcPts val="0"/>
              </a:spcAft>
              <a:buSzPts val="1300"/>
              <a:buChar char="-"/>
            </a:pPr>
            <a:r>
              <a:rPr lang="en"/>
              <a:t>Adherence</a:t>
            </a:r>
            <a:r>
              <a:rPr lang="en"/>
              <a:t> to the documentations set forth by the team.</a:t>
            </a:r>
            <a:endParaRPr/>
          </a:p>
          <a:p>
            <a:pPr indent="-311150" lvl="0" marL="457200" rtl="0" algn="l">
              <a:spcBef>
                <a:spcPts val="0"/>
              </a:spcBef>
              <a:spcAft>
                <a:spcPts val="0"/>
              </a:spcAft>
              <a:buSzPts val="1300"/>
              <a:buChar char="-"/>
            </a:pPr>
            <a:r>
              <a:rPr lang="en"/>
              <a:t>Treat our development as research, we need to be flexible enough to abandon a less feasible idea for a more feasible one to accomplish the project description.</a:t>
            </a:r>
            <a:endParaRPr/>
          </a:p>
          <a:p>
            <a:pPr indent="-311150" lvl="0" marL="457200" rtl="0" algn="l">
              <a:spcBef>
                <a:spcPts val="0"/>
              </a:spcBef>
              <a:spcAft>
                <a:spcPts val="0"/>
              </a:spcAft>
              <a:buSzPts val="1300"/>
              <a:buChar char="-"/>
            </a:pPr>
            <a:r>
              <a:rPr lang="en"/>
              <a:t>TESTING TESTING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the size of the project, there were some questions we had to consider at the start of </a:t>
            </a:r>
            <a:r>
              <a:rPr lang="en"/>
              <a:t>designing</a:t>
            </a:r>
            <a:r>
              <a:rPr lang="en"/>
              <a:t> our project:</a:t>
            </a:r>
            <a:endParaRPr/>
          </a:p>
          <a:p>
            <a:pPr indent="-311150" lvl="0" marL="457200" rtl="0" algn="l">
              <a:spcBef>
                <a:spcPts val="1200"/>
              </a:spcBef>
              <a:spcAft>
                <a:spcPts val="0"/>
              </a:spcAft>
              <a:buSzPts val="1300"/>
              <a:buChar char="●"/>
            </a:pPr>
            <a:r>
              <a:rPr lang="en"/>
              <a:t>How will the system relay information to the user?</a:t>
            </a:r>
            <a:endParaRPr/>
          </a:p>
          <a:p>
            <a:pPr indent="-311150" lvl="0" marL="457200" rtl="0" algn="l">
              <a:spcBef>
                <a:spcPts val="0"/>
              </a:spcBef>
              <a:spcAft>
                <a:spcPts val="0"/>
              </a:spcAft>
              <a:buSzPts val="1300"/>
              <a:buChar char="●"/>
            </a:pPr>
            <a:r>
              <a:rPr lang="en"/>
              <a:t>How will the system track the movements of the user? </a:t>
            </a:r>
            <a:endParaRPr/>
          </a:p>
          <a:p>
            <a:pPr indent="-311150" lvl="0" marL="457200" rtl="0" algn="l">
              <a:spcBef>
                <a:spcPts val="0"/>
              </a:spcBef>
              <a:spcAft>
                <a:spcPts val="0"/>
              </a:spcAft>
              <a:buSzPts val="1300"/>
              <a:buChar char="●"/>
            </a:pPr>
            <a:r>
              <a:rPr lang="en"/>
              <a:t>How will the system process collision avoidance?</a:t>
            </a:r>
            <a:endParaRPr/>
          </a:p>
          <a:p>
            <a:pPr indent="-311150" lvl="0" marL="457200" rtl="0" algn="l">
              <a:spcBef>
                <a:spcPts val="0"/>
              </a:spcBef>
              <a:spcAft>
                <a:spcPts val="0"/>
              </a:spcAft>
              <a:buSzPts val="1300"/>
              <a:buChar char="●"/>
            </a:pPr>
            <a:r>
              <a:rPr lang="en"/>
              <a:t>How do we envision the system to look?</a:t>
            </a:r>
            <a:endParaRPr/>
          </a:p>
          <a:p>
            <a:pPr indent="-311150" lvl="0" marL="457200" rtl="0" algn="l">
              <a:spcBef>
                <a:spcPts val="0"/>
              </a:spcBef>
              <a:spcAft>
                <a:spcPts val="0"/>
              </a:spcAft>
              <a:buSzPts val="1300"/>
              <a:buChar char="●"/>
            </a:pPr>
            <a:r>
              <a:rPr lang="en"/>
              <a:t>How can we make this project achievable?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Audio In/Out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Soundpool</a:t>
            </a:r>
            <a:endParaRPr/>
          </a:p>
          <a:p>
            <a:pPr indent="-287972" lvl="1" marL="914400" rtl="0" algn="l">
              <a:spcBef>
                <a:spcPts val="0"/>
              </a:spcBef>
              <a:spcAft>
                <a:spcPts val="0"/>
              </a:spcAft>
              <a:buSzPct val="100000"/>
              <a:buChar char="○"/>
            </a:pPr>
            <a:r>
              <a:rPr lang="en"/>
              <a:t>A method that allows the developers to play a </a:t>
            </a:r>
            <a:r>
              <a:rPr lang="en"/>
              <a:t>sound byte</a:t>
            </a:r>
            <a:r>
              <a:rPr lang="en"/>
              <a:t> on an action/event.</a:t>
            </a:r>
            <a:endParaRPr/>
          </a:p>
          <a:p>
            <a:pPr indent="-287972" lvl="1" marL="914400" rtl="0" algn="l">
              <a:spcBef>
                <a:spcPts val="0"/>
              </a:spcBef>
              <a:spcAft>
                <a:spcPts val="0"/>
              </a:spcAft>
              <a:buSzPct val="100000"/>
              <a:buChar char="○"/>
            </a:pPr>
            <a:r>
              <a:rPr lang="en"/>
              <a:t>Allows for the creation of a collection of sounds that the system can pull from.</a:t>
            </a:r>
            <a:endParaRPr/>
          </a:p>
          <a:p>
            <a:pPr indent="-298767" lvl="0" marL="457200" rtl="0" algn="l">
              <a:spcBef>
                <a:spcPts val="0"/>
              </a:spcBef>
              <a:spcAft>
                <a:spcPts val="0"/>
              </a:spcAft>
              <a:buSzPct val="100000"/>
              <a:buChar char="●"/>
            </a:pPr>
            <a:r>
              <a:rPr lang="en"/>
              <a:t>AudioManager</a:t>
            </a:r>
            <a:endParaRPr/>
          </a:p>
          <a:p>
            <a:pPr indent="-287972" lvl="1" marL="914400" rtl="0" algn="l">
              <a:spcBef>
                <a:spcPts val="0"/>
              </a:spcBef>
              <a:spcAft>
                <a:spcPts val="0"/>
              </a:spcAft>
              <a:buSzPct val="100000"/>
              <a:buChar char="○"/>
            </a:pPr>
            <a:r>
              <a:rPr lang="en"/>
              <a:t>Another method that allows the developers to play a sound to the user.</a:t>
            </a:r>
            <a:endParaRPr/>
          </a:p>
          <a:p>
            <a:pPr indent="-287972" lvl="1" marL="914400" rtl="0" algn="l">
              <a:spcBef>
                <a:spcPts val="0"/>
              </a:spcBef>
              <a:spcAft>
                <a:spcPts val="0"/>
              </a:spcAft>
              <a:buSzPct val="100000"/>
              <a:buChar char="○"/>
            </a:pPr>
            <a:r>
              <a:rPr lang="en"/>
              <a:t>Generally used for playing longer sound bytes (</a:t>
            </a:r>
            <a:r>
              <a:rPr lang="en" sz="1300"/>
              <a:t>such as full length songs in .mp3 or .wav format</a:t>
            </a:r>
            <a:r>
              <a:rPr lang="en"/>
              <a:t>).</a:t>
            </a:r>
            <a:endParaRPr/>
          </a:p>
          <a:p>
            <a:pPr indent="-298767" lvl="0" marL="457200" rtl="0" algn="l">
              <a:spcBef>
                <a:spcPts val="0"/>
              </a:spcBef>
              <a:spcAft>
                <a:spcPts val="0"/>
              </a:spcAft>
              <a:buSzPct val="100000"/>
              <a:buChar char="●"/>
            </a:pPr>
            <a:r>
              <a:rPr lang="en"/>
              <a:t>TextToSpeech</a:t>
            </a:r>
            <a:endParaRPr/>
          </a:p>
          <a:p>
            <a:pPr indent="-287972" lvl="1" marL="914400" rtl="0" algn="l">
              <a:spcBef>
                <a:spcPts val="0"/>
              </a:spcBef>
              <a:spcAft>
                <a:spcPts val="0"/>
              </a:spcAft>
              <a:buSzPct val="100000"/>
              <a:buChar char="○"/>
            </a:pPr>
            <a:r>
              <a:rPr lang="en"/>
              <a:t>A method which allows the developers to have customized audio messages based on textual outputs from the system.</a:t>
            </a:r>
            <a:endParaRPr/>
          </a:p>
          <a:p>
            <a:pPr indent="-298767" lvl="0" marL="457200" rtl="0" algn="l">
              <a:spcBef>
                <a:spcPts val="0"/>
              </a:spcBef>
              <a:spcAft>
                <a:spcPts val="0"/>
              </a:spcAft>
              <a:buSzPct val="100000"/>
              <a:buChar char="●"/>
            </a:pPr>
            <a:r>
              <a:rPr lang="en"/>
              <a:t>SpeechRecognizer</a:t>
            </a:r>
            <a:endParaRPr/>
          </a:p>
          <a:p>
            <a:pPr indent="-287972" lvl="1" marL="914400" rtl="0" algn="l">
              <a:spcBef>
                <a:spcPts val="0"/>
              </a:spcBef>
              <a:spcAft>
                <a:spcPts val="0"/>
              </a:spcAft>
              <a:buSzPct val="100000"/>
              <a:buChar char="○"/>
            </a:pPr>
            <a:r>
              <a:rPr lang="en"/>
              <a:t>A class which allows the developers to invoke an intent to process speech into text for further processing. Easy to use for yes/no questions and basic category based user search.</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Positioning System</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based research into different basis positioning systems:</a:t>
            </a:r>
            <a:endParaRPr/>
          </a:p>
          <a:p>
            <a:pPr indent="-311150" lvl="0" marL="457200" rtl="0" algn="l">
              <a:spcBef>
                <a:spcPts val="1200"/>
              </a:spcBef>
              <a:spcAft>
                <a:spcPts val="0"/>
              </a:spcAft>
              <a:buSzPts val="1300"/>
              <a:buChar char="-"/>
            </a:pPr>
            <a:r>
              <a:rPr lang="en"/>
              <a:t>Accelerometer based</a:t>
            </a:r>
            <a:endParaRPr/>
          </a:p>
          <a:p>
            <a:pPr indent="-311150" lvl="0" marL="457200" rtl="0" algn="l">
              <a:spcBef>
                <a:spcPts val="0"/>
              </a:spcBef>
              <a:spcAft>
                <a:spcPts val="0"/>
              </a:spcAft>
              <a:buSzPts val="1300"/>
              <a:buChar char="-"/>
            </a:pPr>
            <a:r>
              <a:rPr lang="en"/>
              <a:t>WiFi based</a:t>
            </a:r>
            <a:endParaRPr/>
          </a:p>
          <a:p>
            <a:pPr indent="-311150" lvl="0" marL="457200" rtl="0" algn="l">
              <a:spcBef>
                <a:spcPts val="0"/>
              </a:spcBef>
              <a:spcAft>
                <a:spcPts val="0"/>
              </a:spcAft>
              <a:buSzPts val="1300"/>
              <a:buChar char="-"/>
            </a:pPr>
            <a:r>
              <a:rPr lang="en"/>
              <a:t>Bluetooth based</a:t>
            </a:r>
            <a:endParaRPr/>
          </a:p>
          <a:p>
            <a:pPr indent="-311150" lvl="0" marL="457200" rtl="0" algn="l">
              <a:spcBef>
                <a:spcPts val="0"/>
              </a:spcBef>
              <a:spcAft>
                <a:spcPts val="0"/>
              </a:spcAft>
              <a:buSzPts val="1300"/>
              <a:buChar char="-"/>
            </a:pPr>
            <a:r>
              <a:rPr lang="en"/>
              <a:t>Magnetometer based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Collision Detection</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 </a:t>
            </a:r>
            <a:endParaRPr/>
          </a:p>
          <a:p>
            <a:pPr indent="0" lvl="0" marL="0" rtl="0" algn="l">
              <a:spcBef>
                <a:spcPts val="1200"/>
              </a:spcBef>
              <a:spcAft>
                <a:spcPts val="1200"/>
              </a:spcAft>
              <a:buNone/>
            </a:pPr>
            <a:r>
              <a:rPr lang="en"/>
              <a:t>Use machine processing on standard camera data to estimate distances. Computer vision is beginning to be a mature field of computer science so we have no need to develop a system ourselves. We will try to use outside methods and libraries for this. OpenCV is our currently selected best candidate for doing this once we have a reliable stream of camera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(Current Mockup)</a:t>
            </a:r>
            <a:endParaRPr/>
          </a:p>
          <a:p>
            <a:pPr indent="0" lvl="0" marL="0" rtl="0" algn="l">
              <a:spcBef>
                <a:spcPts val="0"/>
              </a:spcBef>
              <a:spcAft>
                <a:spcPts val="0"/>
              </a:spcAft>
              <a:buNone/>
            </a:pPr>
            <a:r>
              <a:t/>
            </a:r>
            <a:endParaRPr/>
          </a:p>
        </p:txBody>
      </p:sp>
      <p:pic>
        <p:nvPicPr>
          <p:cNvPr id="308" name="Google Shape;308;p18"/>
          <p:cNvPicPr preferRelativeResize="0"/>
          <p:nvPr/>
        </p:nvPicPr>
        <p:blipFill>
          <a:blip r:embed="rId3">
            <a:alphaModFix/>
          </a:blip>
          <a:stretch>
            <a:fillRect/>
          </a:stretch>
        </p:blipFill>
        <p:spPr>
          <a:xfrm>
            <a:off x="473775" y="1303325"/>
            <a:ext cx="2067875" cy="3103200"/>
          </a:xfrm>
          <a:prstGeom prst="rect">
            <a:avLst/>
          </a:prstGeom>
          <a:noFill/>
          <a:ln>
            <a:noFill/>
          </a:ln>
        </p:spPr>
      </p:pic>
      <p:pic>
        <p:nvPicPr>
          <p:cNvPr id="309" name="Google Shape;309;p18"/>
          <p:cNvPicPr preferRelativeResize="0"/>
          <p:nvPr/>
        </p:nvPicPr>
        <p:blipFill>
          <a:blip r:embed="rId4">
            <a:alphaModFix/>
          </a:blip>
          <a:stretch>
            <a:fillRect/>
          </a:stretch>
        </p:blipFill>
        <p:spPr>
          <a:xfrm>
            <a:off x="3531375" y="1302550"/>
            <a:ext cx="2024025" cy="3103200"/>
          </a:xfrm>
          <a:prstGeom prst="rect">
            <a:avLst/>
          </a:prstGeom>
          <a:noFill/>
          <a:ln>
            <a:noFill/>
          </a:ln>
        </p:spPr>
      </p:pic>
      <p:pic>
        <p:nvPicPr>
          <p:cNvPr id="310" name="Google Shape;310;p18"/>
          <p:cNvPicPr preferRelativeResize="0"/>
          <p:nvPr/>
        </p:nvPicPr>
        <p:blipFill>
          <a:blip r:embed="rId5">
            <a:alphaModFix/>
          </a:blip>
          <a:stretch>
            <a:fillRect/>
          </a:stretch>
        </p:blipFill>
        <p:spPr>
          <a:xfrm>
            <a:off x="6727150" y="1260500"/>
            <a:ext cx="1876425" cy="3007475"/>
          </a:xfrm>
          <a:prstGeom prst="rect">
            <a:avLst/>
          </a:prstGeom>
          <a:noFill/>
          <a:ln>
            <a:noFill/>
          </a:ln>
        </p:spPr>
      </p:pic>
      <p:sp>
        <p:nvSpPr>
          <p:cNvPr id="311" name="Google Shape;311;p18"/>
          <p:cNvSpPr txBox="1"/>
          <p:nvPr/>
        </p:nvSpPr>
        <p:spPr>
          <a:xfrm>
            <a:off x="495663" y="4406525"/>
            <a:ext cx="202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Nunito"/>
                <a:ea typeface="Nunito"/>
                <a:cs typeface="Nunito"/>
                <a:sym typeface="Nunito"/>
              </a:rPr>
              <a:t>Figure 1. </a:t>
            </a:r>
            <a:r>
              <a:rPr lang="en" sz="1000">
                <a:latin typeface="Nunito"/>
                <a:ea typeface="Nunito"/>
                <a:cs typeface="Nunito"/>
                <a:sym typeface="Nunito"/>
              </a:rPr>
              <a:t>Login Page - Local email/password (serverless).</a:t>
            </a:r>
            <a:endParaRPr sz="1000">
              <a:latin typeface="Nunito"/>
              <a:ea typeface="Nunito"/>
              <a:cs typeface="Nunito"/>
              <a:sym typeface="Nunito"/>
            </a:endParaRPr>
          </a:p>
        </p:txBody>
      </p:sp>
      <p:sp>
        <p:nvSpPr>
          <p:cNvPr id="312" name="Google Shape;312;p18"/>
          <p:cNvSpPr txBox="1"/>
          <p:nvPr/>
        </p:nvSpPr>
        <p:spPr>
          <a:xfrm>
            <a:off x="3539025" y="4421875"/>
            <a:ext cx="202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Nunito"/>
                <a:ea typeface="Nunito"/>
                <a:cs typeface="Nunito"/>
                <a:sym typeface="Nunito"/>
              </a:rPr>
              <a:t>Figure 2. </a:t>
            </a:r>
            <a:r>
              <a:rPr lang="en" sz="1000">
                <a:latin typeface="Nunito"/>
                <a:ea typeface="Nunito"/>
                <a:cs typeface="Nunito"/>
                <a:sym typeface="Nunito"/>
              </a:rPr>
              <a:t>Registration page (general account information).</a:t>
            </a:r>
            <a:endParaRPr sz="1000">
              <a:latin typeface="Nunito"/>
              <a:ea typeface="Nunito"/>
              <a:cs typeface="Nunito"/>
              <a:sym typeface="Nunito"/>
            </a:endParaRPr>
          </a:p>
        </p:txBody>
      </p:sp>
      <p:sp>
        <p:nvSpPr>
          <p:cNvPr id="313" name="Google Shape;313;p18"/>
          <p:cNvSpPr txBox="1"/>
          <p:nvPr/>
        </p:nvSpPr>
        <p:spPr>
          <a:xfrm>
            <a:off x="6728750" y="4267975"/>
            <a:ext cx="187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Nunito"/>
                <a:ea typeface="Nunito"/>
                <a:cs typeface="Nunito"/>
                <a:sym typeface="Nunito"/>
              </a:rPr>
              <a:t>Figure 3.</a:t>
            </a:r>
            <a:r>
              <a:rPr lang="en" sz="1000">
                <a:latin typeface="Nunito"/>
                <a:ea typeface="Nunito"/>
                <a:cs typeface="Nunito"/>
                <a:sym typeface="Nunito"/>
              </a:rPr>
              <a:t> Setup page (for now </a:t>
            </a:r>
            <a:r>
              <a:rPr lang="en" sz="1000">
                <a:latin typeface="Nunito"/>
                <a:ea typeface="Nunito"/>
                <a:cs typeface="Nunito"/>
                <a:sym typeface="Nunito"/>
              </a:rPr>
              <a:t>questionnaire</a:t>
            </a:r>
            <a:r>
              <a:rPr lang="en" sz="1000">
                <a:latin typeface="Nunito"/>
                <a:ea typeface="Nunito"/>
                <a:cs typeface="Nunito"/>
                <a:sym typeface="Nunito"/>
              </a:rPr>
              <a:t> is left blank).</a:t>
            </a:r>
            <a:endParaRPr sz="10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(Current Mockup)</a:t>
            </a:r>
            <a:endParaRPr/>
          </a:p>
          <a:p>
            <a:pPr indent="0" lvl="0" marL="0" rtl="0" algn="l">
              <a:spcBef>
                <a:spcPts val="0"/>
              </a:spcBef>
              <a:spcAft>
                <a:spcPts val="0"/>
              </a:spcAft>
              <a:buNone/>
            </a:pPr>
            <a:r>
              <a:t/>
            </a:r>
            <a:endParaRPr/>
          </a:p>
        </p:txBody>
      </p:sp>
      <p:sp>
        <p:nvSpPr>
          <p:cNvPr id="319" name="Google Shape;319;p19"/>
          <p:cNvSpPr txBox="1"/>
          <p:nvPr>
            <p:ph idx="1" type="body"/>
          </p:nvPr>
        </p:nvSpPr>
        <p:spPr>
          <a:xfrm>
            <a:off x="3381825" y="1152475"/>
            <a:ext cx="246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t>Figure 4. </a:t>
            </a:r>
            <a:r>
              <a:rPr lang="en" sz="1000"/>
              <a:t>(To the left) Main activity page where user selects the option needed.</a:t>
            </a:r>
            <a:endParaRPr sz="1000"/>
          </a:p>
          <a:p>
            <a:pPr indent="0" lvl="0" marL="0" rtl="0" algn="l">
              <a:spcBef>
                <a:spcPts val="1200"/>
              </a:spcBef>
              <a:spcAft>
                <a:spcPts val="1200"/>
              </a:spcAft>
              <a:buNone/>
            </a:pPr>
            <a:r>
              <a:rPr b="1" lang="en" sz="1000"/>
              <a:t>Figure 5.</a:t>
            </a:r>
            <a:r>
              <a:rPr lang="en" sz="1000"/>
              <a:t> (To the right) Set/search route for navigation page. Ability to search/save a particular destination/route. Contains start navigation button.</a:t>
            </a:r>
            <a:endParaRPr sz="1000"/>
          </a:p>
        </p:txBody>
      </p:sp>
      <p:pic>
        <p:nvPicPr>
          <p:cNvPr id="320" name="Google Shape;320;p19"/>
          <p:cNvPicPr preferRelativeResize="0"/>
          <p:nvPr/>
        </p:nvPicPr>
        <p:blipFill>
          <a:blip r:embed="rId3">
            <a:alphaModFix/>
          </a:blip>
          <a:stretch>
            <a:fillRect/>
          </a:stretch>
        </p:blipFill>
        <p:spPr>
          <a:xfrm>
            <a:off x="5930900" y="1203325"/>
            <a:ext cx="1847850" cy="3276600"/>
          </a:xfrm>
          <a:prstGeom prst="rect">
            <a:avLst/>
          </a:prstGeom>
          <a:noFill/>
          <a:ln>
            <a:noFill/>
          </a:ln>
        </p:spPr>
      </p:pic>
      <p:pic>
        <p:nvPicPr>
          <p:cNvPr id="321" name="Google Shape;321;p19"/>
          <p:cNvPicPr preferRelativeResize="0"/>
          <p:nvPr/>
        </p:nvPicPr>
        <p:blipFill>
          <a:blip r:embed="rId4">
            <a:alphaModFix/>
          </a:blip>
          <a:stretch>
            <a:fillRect/>
          </a:stretch>
        </p:blipFill>
        <p:spPr>
          <a:xfrm>
            <a:off x="1449225" y="1203325"/>
            <a:ext cx="1866900" cy="331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Manual</a:t>
            </a:r>
            <a:endParaRPr/>
          </a:p>
        </p:txBody>
      </p:sp>
      <p:sp>
        <p:nvSpPr>
          <p:cNvPr id="327" name="Google Shape;327;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Signing into your local (serverless) account</a:t>
            </a:r>
            <a:endParaRPr/>
          </a:p>
          <a:p>
            <a:pPr indent="-311150" lvl="0" marL="457200" rtl="0" algn="l">
              <a:lnSpc>
                <a:spcPct val="150000"/>
              </a:lnSpc>
              <a:spcBef>
                <a:spcPts val="0"/>
              </a:spcBef>
              <a:spcAft>
                <a:spcPts val="0"/>
              </a:spcAft>
              <a:buSzPts val="1300"/>
              <a:buChar char="-"/>
            </a:pPr>
            <a:r>
              <a:rPr lang="en"/>
              <a:t>Registering and setting up your account</a:t>
            </a:r>
            <a:endParaRPr/>
          </a:p>
          <a:p>
            <a:pPr indent="-311150" lvl="0" marL="457200" rtl="0" algn="l">
              <a:lnSpc>
                <a:spcPct val="150000"/>
              </a:lnSpc>
              <a:spcBef>
                <a:spcPts val="0"/>
              </a:spcBef>
              <a:spcAft>
                <a:spcPts val="0"/>
              </a:spcAft>
              <a:buSzPts val="1300"/>
              <a:buChar char="-"/>
            </a:pPr>
            <a:r>
              <a:rPr lang="en"/>
              <a:t>Navigating the main application</a:t>
            </a:r>
            <a:endParaRPr/>
          </a:p>
          <a:p>
            <a:pPr indent="-311150" lvl="0" marL="457200" rtl="0" algn="l">
              <a:lnSpc>
                <a:spcPct val="150000"/>
              </a:lnSpc>
              <a:spcBef>
                <a:spcPts val="0"/>
              </a:spcBef>
              <a:spcAft>
                <a:spcPts val="0"/>
              </a:spcAft>
              <a:buSzPts val="1300"/>
              <a:buChar char="-"/>
            </a:pPr>
            <a:r>
              <a:rPr lang="en"/>
              <a:t>Account Settings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Definition</a:t>
            </a:r>
            <a:endParaRPr/>
          </a:p>
        </p:txBody>
      </p:sp>
      <p:sp>
        <p:nvSpPr>
          <p:cNvPr id="333" name="Google Shape;333;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 </a:t>
            </a:r>
            <a:r>
              <a:rPr lang="en"/>
              <a:t>: To help blind individuals navigate indoors and across multiple floors of a building.</a:t>
            </a:r>
            <a:endParaRPr/>
          </a:p>
          <a:p>
            <a:pPr indent="0" lvl="0" marL="0" rtl="0" algn="l">
              <a:spcBef>
                <a:spcPts val="1200"/>
              </a:spcBef>
              <a:spcAft>
                <a:spcPts val="0"/>
              </a:spcAft>
              <a:buNone/>
            </a:pPr>
            <a:r>
              <a:rPr b="1" lang="en"/>
              <a:t>Scope</a:t>
            </a:r>
            <a:r>
              <a:rPr lang="en"/>
              <a:t>: </a:t>
            </a:r>
            <a:r>
              <a:rPr lang="en"/>
              <a:t>Android Mobile Devices</a:t>
            </a:r>
            <a:r>
              <a:rPr lang="en"/>
              <a:t> 5.0+ (Lollipop or later).</a:t>
            </a:r>
            <a:endParaRPr/>
          </a:p>
          <a:p>
            <a:pPr indent="0" lvl="0" marL="0" rtl="0" algn="l">
              <a:spcBef>
                <a:spcPts val="1200"/>
              </a:spcBef>
              <a:spcAft>
                <a:spcPts val="0"/>
              </a:spcAft>
              <a:buNone/>
            </a:pPr>
            <a:r>
              <a:rPr b="1" lang="en"/>
              <a:t>Objective</a:t>
            </a:r>
            <a:r>
              <a:rPr lang="en"/>
              <a:t>(s): </a:t>
            </a:r>
            <a:br>
              <a:rPr lang="en"/>
            </a:br>
            <a:r>
              <a:rPr lang="en"/>
              <a:t> - To help blind individuals navigate indoors.</a:t>
            </a:r>
            <a:br>
              <a:rPr lang="en"/>
            </a:br>
            <a:r>
              <a:rPr lang="en"/>
              <a:t> - To help blind individuals avoid obstacles.</a:t>
            </a:r>
            <a:endParaRPr/>
          </a:p>
          <a:p>
            <a:pPr indent="0" lvl="0" marL="0" rtl="0" algn="l">
              <a:spcBef>
                <a:spcPts val="1200"/>
              </a:spcBef>
              <a:spcAft>
                <a:spcPts val="1200"/>
              </a:spcAft>
              <a:buNone/>
            </a:pPr>
            <a:r>
              <a:rPr b="1" lang="en"/>
              <a:t>Limitations</a:t>
            </a:r>
            <a:r>
              <a:rPr lang="en"/>
              <a:t>: Knowledge of Android Studio, DenseNet, Bluetooth positioning, Wifi positioning.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