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6" r:id="rId3"/>
    <p:sldId id="268" r:id="rId4"/>
    <p:sldId id="257" r:id="rId5"/>
    <p:sldId id="258" r:id="rId6"/>
    <p:sldId id="259" r:id="rId7"/>
    <p:sldId id="260" r:id="rId8"/>
    <p:sldId id="265" r:id="rId9"/>
    <p:sldId id="261" r:id="rId10"/>
    <p:sldId id="263" r:id="rId11"/>
    <p:sldId id="264" r:id="rId12"/>
    <p:sldId id="267" r:id="rId13"/>
    <p:sldId id="271" r:id="rId14"/>
    <p:sldId id="270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135" autoAdjust="0"/>
  </p:normalViewPr>
  <p:slideViewPr>
    <p:cSldViewPr snapToGrid="0">
      <p:cViewPr varScale="1">
        <p:scale>
          <a:sx n="100" d="100"/>
          <a:sy n="100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47A5D-1E05-4EA5-BF80-7D656DE4C85D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A650B-1852-406C-B8D6-9A5A2F4836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45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888888"/>
                </a:solidFill>
                <a:effectLst/>
                <a:latin typeface="Raleway" panose="020B0604020202020204" pitchFamily="2" charset="0"/>
              </a:rPr>
              <a:t>Established 1981.</a:t>
            </a:r>
          </a:p>
          <a:p>
            <a:pPr algn="l" fontAlgn="base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888888"/>
                </a:solidFill>
                <a:effectLst/>
                <a:latin typeface="Raleway" panose="020B0604020202020204" pitchFamily="2" charset="0"/>
              </a:rPr>
              <a:t>Unifying organisation for bodies that go back to the 1870s</a:t>
            </a:r>
          </a:p>
          <a:p>
            <a:pPr algn="l" fontAlgn="base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888888"/>
                </a:solidFill>
                <a:effectLst/>
                <a:latin typeface="Raleway" panose="020B0604020202020204" pitchFamily="2" charset="0"/>
              </a:rPr>
              <a:t>8 constituents making up the 6 states and two Territories</a:t>
            </a:r>
          </a:p>
          <a:p>
            <a:pPr algn="l" fontAlgn="base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888888"/>
                </a:solidFill>
                <a:effectLst/>
                <a:latin typeface="Raleway" panose="020B0604020202020204" pitchFamily="2" charset="0"/>
              </a:rPr>
              <a:t>The northern territories is represented exclusively by an office in Darwin and runs one shelter. The role there is performed more broadly by an Animal Welfare Authority.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888888"/>
              </a:solidFill>
              <a:effectLst/>
              <a:latin typeface="Raleway" panose="020B0604020202020204" pitchFamily="2" charset="0"/>
            </a:endParaRPr>
          </a:p>
          <a:p>
            <a:pPr algn="l" fontAlgn="base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888888"/>
                </a:solidFill>
                <a:effectLst/>
                <a:latin typeface="Raleway" panose="020B0604020202020204" pitchFamily="2" charset="0"/>
              </a:rPr>
              <a:t>What they do –</a:t>
            </a:r>
          </a:p>
          <a:p>
            <a:pPr algn="l" fontAlgn="base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888888"/>
                </a:solidFill>
                <a:effectLst/>
                <a:latin typeface="Raleway" panose="020B0604020202020204" pitchFamily="2" charset="0"/>
              </a:rPr>
              <a:t>Rescue and rehabilitation of stray, injured, and/or abused animals</a:t>
            </a:r>
          </a:p>
          <a:p>
            <a:pPr algn="l" fontAlgn="base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888888"/>
                </a:solidFill>
                <a:effectLst/>
                <a:latin typeface="Raleway" panose="020B0604020202020204" pitchFamily="2" charset="0"/>
              </a:rPr>
              <a:t>Political advocacy around animal welfare and animal cruelty, lobbying governments for legislation around protections and public outreach on the same issues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888888"/>
              </a:solidFill>
              <a:effectLst/>
              <a:latin typeface="Raleway" panose="020B0604020202020204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888888"/>
                </a:solidFill>
                <a:effectLst/>
                <a:latin typeface="Raleway" panose="020B0604020202020204" pitchFamily="2" charset="0"/>
              </a:rPr>
              <a:t>Law Enforcement: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888888"/>
                </a:solidFill>
                <a:effectLst/>
                <a:latin typeface="Raleway" panose="020B0604020202020204" pitchFamily="2" charset="0"/>
              </a:rPr>
              <a:t>enter property;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888888"/>
                </a:solidFill>
                <a:effectLst/>
                <a:latin typeface="Raleway" panose="020B0604020202020204" pitchFamily="2" charset="0"/>
              </a:rPr>
              <a:t>seize animals;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888888"/>
                </a:solidFill>
                <a:effectLst/>
                <a:latin typeface="Raleway" panose="020B0604020202020204" pitchFamily="2" charset="0"/>
              </a:rPr>
              <a:t>seize evidence of animal cruelty offences;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888888"/>
                </a:solidFill>
                <a:effectLst/>
                <a:latin typeface="Raleway" panose="020B0604020202020204" pitchFamily="2" charset="0"/>
              </a:rPr>
              <a:t>issue animal welfare directions/notices;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888888"/>
                </a:solidFill>
                <a:effectLst/>
                <a:latin typeface="Raleway" panose="020B0604020202020204" pitchFamily="2" charset="0"/>
              </a:rPr>
              <a:t>issue on-the-spot fines; and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888888"/>
                </a:solidFill>
                <a:effectLst/>
                <a:latin typeface="Raleway" panose="020B0604020202020204" pitchFamily="2" charset="0"/>
              </a:rPr>
              <a:t>initiate prosecutions under animal welfare legislation.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888888"/>
              </a:solidFill>
              <a:effectLst/>
              <a:latin typeface="Raleway" panose="020B06040202020202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650B-1852-406C-B8D6-9A5A2F4836D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38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Big stats!!!</a:t>
            </a:r>
          </a:p>
          <a:p>
            <a:endParaRPr lang="en-GB" dirty="0"/>
          </a:p>
          <a:p>
            <a:r>
              <a:rPr lang="en-GB" dirty="0"/>
              <a:t>Note the fact the graph is raw number of animals, so we can pivot to positive…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650B-1852-406C-B8D6-9A5A2F4836D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31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Number of animals being processed without </a:t>
            </a:r>
            <a:r>
              <a:rPr lang="en-GB" dirty="0" err="1"/>
              <a:t>euthanisation</a:t>
            </a:r>
            <a:r>
              <a:rPr lang="en-GB" dirty="0"/>
              <a:t> also climbing drastically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650B-1852-406C-B8D6-9A5A2F4836D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458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Things are better for a variety of reasons –</a:t>
            </a:r>
          </a:p>
          <a:p>
            <a:endParaRPr lang="en-GB" dirty="0"/>
          </a:p>
          <a:p>
            <a:r>
              <a:rPr lang="en-GB" dirty="0"/>
              <a:t>Much better promotion of pet adoption through the internet and social media.</a:t>
            </a:r>
          </a:p>
          <a:p>
            <a:r>
              <a:rPr lang="en-GB" dirty="0"/>
              <a:t>Working with smaller rescue groups to extend reach</a:t>
            </a:r>
          </a:p>
          <a:p>
            <a:r>
              <a:rPr lang="en-GB" dirty="0"/>
              <a:t>Services to help reunite pets</a:t>
            </a:r>
          </a:p>
          <a:p>
            <a:r>
              <a:rPr lang="en-GB" dirty="0"/>
              <a:t>Expanding foster care networks</a:t>
            </a:r>
          </a:p>
          <a:p>
            <a:r>
              <a:rPr lang="en-GB" dirty="0"/>
              <a:t>Dedicated behavioural trainers</a:t>
            </a:r>
          </a:p>
          <a:p>
            <a:r>
              <a:rPr lang="en-GB" dirty="0"/>
              <a:t>Advances in veterinary 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650B-1852-406C-B8D6-9A5A2F4836D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407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Data scraped rather than CSV – parsing errors!!!</a:t>
            </a:r>
          </a:p>
          <a:p>
            <a:pPr algn="l">
              <a:buFont typeface="Arial" panose="020B0604020202020204" pitchFamily="34" charset="0"/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Brief:  sample questions looking at trend in injuries By Region, different peaks of times of year per region?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Brief was interested in injuries, when none of the data is specific like this – the RSPCA reporting doesn’t specify the condition of animals coming into care, and on top of that it doesn’t break my specifically than by year.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Worked on data about complaint calls in a couple of Queensland cities, but it didn’t integrate with this presentation in any meaningful way and I decided it was best to just focus on the RSPCA.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What next?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First step would be to add data on euthanasia reasons, since it is recorded in ever report but wasn’t scraped.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Afterwards would be cruelty complaints and prosecutions, which was also covered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650B-1852-406C-B8D6-9A5A2F4836D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24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124,146 animals</a:t>
            </a:r>
          </a:p>
          <a:p>
            <a:endParaRPr lang="en-GB" dirty="0"/>
          </a:p>
          <a:p>
            <a:r>
              <a:rPr lang="en-GB" dirty="0"/>
              <a:t>Predominately cats and dogs, as you might expect</a:t>
            </a:r>
          </a:p>
          <a:p>
            <a:endParaRPr lang="en-GB" dirty="0"/>
          </a:p>
          <a:p>
            <a:r>
              <a:rPr lang="en-GB" dirty="0"/>
              <a:t>Livestock any kind of animal in the agriculture industry – cows, pigs, sheep etc. If kept as pets they don’t qualify!</a:t>
            </a:r>
          </a:p>
          <a:p>
            <a:r>
              <a:rPr lang="en-GB" dirty="0"/>
              <a:t>Wildlife – any non-pet</a:t>
            </a:r>
          </a:p>
          <a:p>
            <a:r>
              <a:rPr lang="en-GB" dirty="0"/>
              <a:t>Other – all the other weird and wonderful pets</a:t>
            </a:r>
          </a:p>
          <a:p>
            <a:endParaRPr lang="en-GB" dirty="0"/>
          </a:p>
          <a:p>
            <a:r>
              <a:rPr lang="en-GB" dirty="0"/>
              <a:t>The proportion of wildlife has increased a lot in the last decade, and we’ll touch on that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650B-1852-406C-B8D6-9A5A2F4836D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29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Graph showing the proportions of the various recorded outcomes</a:t>
            </a:r>
          </a:p>
          <a:p>
            <a:endParaRPr lang="en-GB" dirty="0"/>
          </a:p>
          <a:p>
            <a:r>
              <a:rPr lang="en-GB" dirty="0"/>
              <a:t>Transferred: animals transferred to another RSPCA facility or non-RSPCA facility such as </a:t>
            </a:r>
            <a:r>
              <a:rPr lang="en-GB" dirty="0" err="1"/>
              <a:t>pound,welfare</a:t>
            </a:r>
            <a:r>
              <a:rPr lang="en-GB" dirty="0"/>
              <a:t> or rescue group</a:t>
            </a:r>
          </a:p>
          <a:p>
            <a:r>
              <a:rPr lang="en-GB" dirty="0"/>
              <a:t>Other includes animals dead on arrival, escaped, or none of the above categories</a:t>
            </a:r>
          </a:p>
          <a:p>
            <a:endParaRPr lang="en-GB" dirty="0"/>
          </a:p>
          <a:p>
            <a:r>
              <a:rPr lang="en-GB" dirty="0"/>
              <a:t>Blue bar euthanasia sticks out – sadly reality is that a huge proportion of animals in shelters are put down.</a:t>
            </a:r>
          </a:p>
          <a:p>
            <a:endParaRPr lang="en-GB" dirty="0"/>
          </a:p>
          <a:p>
            <a:r>
              <a:rPr lang="en-GB" dirty="0"/>
              <a:t>Orange and purple Rehome/Reclaim is good news!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It’s worth nothing the gradual growth in transfers – the ability to hand off animals for longer care or more focused adoption efforts will greatly enhance the likelihood of a better outcome for any given animal.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650B-1852-406C-B8D6-9A5A2F4836D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756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Wild difference in outcomes for cats and dogs.</a:t>
            </a:r>
          </a:p>
          <a:p>
            <a:r>
              <a:rPr lang="en-GB" dirty="0"/>
              <a:t>Cats are extremely unlikely to be reclaimed if they end up in shelters. A depressing fact is that a lot of shelters put down unwanted animals at a depressingly high rate, and this is reflected in the front half of the reporting.</a:t>
            </a:r>
          </a:p>
          <a:p>
            <a:endParaRPr lang="en-GB" dirty="0"/>
          </a:p>
          <a:p>
            <a:r>
              <a:rPr lang="en-GB" dirty="0"/>
              <a:t>Dogs are a lot more fortunate – they are often reclaimed, and this makes a striking difference in their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650B-1852-406C-B8D6-9A5A2F4836D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535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Usually, wild animals (native and introduced) are presented to the RSPCA by members of the community and private veterinary clinics because the animals have been injured or orphaned.</a:t>
            </a:r>
          </a:p>
          <a:p>
            <a:endParaRPr lang="en-GB" dirty="0"/>
          </a:p>
          <a:p>
            <a:r>
              <a:rPr lang="en-GB" dirty="0"/>
              <a:t>Unfortunately, many of the animals’ injuries can cause significant pain and suffering and/or compromise their survival in the wild. </a:t>
            </a:r>
          </a:p>
          <a:p>
            <a:r>
              <a:rPr lang="en-GB" dirty="0"/>
              <a:t>Therefore, the RSPCA performs a difficult but valuable role relieving the suffering of injured wildlife through euthanasia.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650B-1852-406C-B8D6-9A5A2F4836D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699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ea typeface="Inter" panose="02000503000000020004" pitchFamily="2" charset="0"/>
              </a:rPr>
              <a:t>Basically “percentage of animals that lived”</a:t>
            </a:r>
          </a:p>
          <a:p>
            <a:endParaRPr lang="en-GB" sz="1200" dirty="0">
              <a:ea typeface="Inter" panose="02000503000000020004" pitchFamily="2" charset="0"/>
            </a:endParaRPr>
          </a:p>
          <a:p>
            <a:r>
              <a:rPr lang="en-GB" sz="1200" dirty="0">
                <a:ea typeface="Inter" panose="02000503000000020004" pitchFamily="2" charset="0"/>
              </a:rPr>
              <a:t>The LRR is the percentage of animals who were rehomed, reclaimed by their owner or transferred to a rescue group or other non-RSPCA facility as a percentage of the total number of animals received </a:t>
            </a:r>
          </a:p>
          <a:p>
            <a:r>
              <a:rPr lang="en-GB" sz="1200" dirty="0">
                <a:ea typeface="Inter" panose="02000503000000020004" pitchFamily="2" charset="0"/>
              </a:rPr>
              <a:t>(not including those currently in care or categorised as “other”)</a:t>
            </a:r>
          </a:p>
          <a:p>
            <a:endParaRPr lang="en-GB" sz="1200" dirty="0">
              <a:ea typeface="Inter" panose="02000503000000020004" pitchFamily="2" charset="0"/>
            </a:endParaRPr>
          </a:p>
          <a:p>
            <a:r>
              <a:rPr lang="en-GB" sz="1200" dirty="0">
                <a:ea typeface="Inter" panose="02000503000000020004" pitchFamily="2" charset="0"/>
              </a:rPr>
              <a:t>Notice the positive trend in everything bar wildlife.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650B-1852-406C-B8D6-9A5A2F4836D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68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2007 dip!</a:t>
            </a:r>
          </a:p>
          <a:p>
            <a:endParaRPr lang="en-GB" dirty="0"/>
          </a:p>
          <a:p>
            <a:r>
              <a:rPr lang="en-GB" dirty="0"/>
              <a:t>Euthanasia in dogs – mostly behavioural or infections, some legal</a:t>
            </a:r>
          </a:p>
          <a:p>
            <a:r>
              <a:rPr lang="en-GB" dirty="0"/>
              <a:t>Euthanasia in cats – Broadly all 3 infectious, medical and behavioural, but a giant “Other” amount which they don’t specify reasoning for, which I expect is overpopulation.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650B-1852-406C-B8D6-9A5A2F4836D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54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Big 3 states are Queensland, New South Wales, Victoria. No surprises as biggest states in Australia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650B-1852-406C-B8D6-9A5A2F4836D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963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54,508 animals!</a:t>
            </a:r>
          </a:p>
          <a:p>
            <a:endParaRPr lang="en-GB" dirty="0"/>
          </a:p>
          <a:p>
            <a:r>
              <a:rPr lang="en-GB" dirty="0"/>
              <a:t>Little over 46.5% of them are wildlife!!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650B-1852-406C-B8D6-9A5A2F4836D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0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AA0F4C-345D-4BF6-9517-98BB3735E02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7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30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32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61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3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86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6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46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81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99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AAA0F4C-345D-4BF6-9517-98BB3735E02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7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2121-BF1E-A83D-1FF5-44505BFBF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RSPCA Australia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9DBF8-24F2-4FCE-5582-238A3FDA2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Examination of Animals in Care and Their Outcomes</a:t>
            </a:r>
          </a:p>
        </p:txBody>
      </p:sp>
    </p:spTree>
    <p:extLst>
      <p:ext uri="{BB962C8B-B14F-4D97-AF65-F5344CB8AC3E}">
        <p14:creationId xmlns:p14="http://schemas.microsoft.com/office/powerpoint/2010/main" val="113489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52CB-514B-F827-7F0F-6C316B3A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Euthanisation</a:t>
            </a:r>
            <a:endParaRPr lang="en-GB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A61B660-15FC-F015-DCA7-3929E336C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396" y="1889760"/>
            <a:ext cx="6904854" cy="4261281"/>
          </a:xfrm>
        </p:spPr>
      </p:pic>
    </p:spTree>
    <p:extLst>
      <p:ext uri="{BB962C8B-B14F-4D97-AF65-F5344CB8AC3E}">
        <p14:creationId xmlns:p14="http://schemas.microsoft.com/office/powerpoint/2010/main" val="321640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4204-BFE1-AEE9-B4C4-4AE705A2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Queensland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B518F-E54D-65A4-5663-F64C0FA0A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420" y="1814340"/>
            <a:ext cx="7327773" cy="4522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987C0D-C4E4-9F87-2809-4BCDD4298E3C}"/>
              </a:ext>
            </a:extLst>
          </p:cNvPr>
          <p:cNvSpPr txBox="1"/>
          <p:nvPr/>
        </p:nvSpPr>
        <p:spPr>
          <a:xfrm>
            <a:off x="630722" y="2479147"/>
            <a:ext cx="314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animals received in 2018: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11,517</a:t>
            </a:r>
            <a:r>
              <a:rPr lang="en-GB" dirty="0"/>
              <a:t> Dogs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13,648</a:t>
            </a:r>
            <a:r>
              <a:rPr lang="en-GB" dirty="0"/>
              <a:t> Cats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125</a:t>
            </a:r>
            <a:r>
              <a:rPr lang="en-GB" dirty="0"/>
              <a:t> Horses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1,597</a:t>
            </a:r>
            <a:r>
              <a:rPr lang="en-GB" dirty="0"/>
              <a:t> Livestock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25,385</a:t>
            </a:r>
            <a:r>
              <a:rPr lang="en-GB" dirty="0"/>
              <a:t> Wildlife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2,236</a:t>
            </a:r>
            <a:r>
              <a:rPr lang="en-GB" dirty="0"/>
              <a:t> Other</a:t>
            </a:r>
          </a:p>
        </p:txBody>
      </p:sp>
    </p:spTree>
    <p:extLst>
      <p:ext uri="{BB962C8B-B14F-4D97-AF65-F5344CB8AC3E}">
        <p14:creationId xmlns:p14="http://schemas.microsoft.com/office/powerpoint/2010/main" val="13797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9C03B7-6F51-463F-9063-D67E1E9E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838" cy="1355725"/>
          </a:xfrm>
        </p:spPr>
        <p:txBody>
          <a:bodyPr/>
          <a:lstStyle/>
          <a:p>
            <a:r>
              <a:rPr lang="en-GB" dirty="0"/>
              <a:t>Queensland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523A7-4915-44DB-E0AD-F42F85312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64" y="1743521"/>
            <a:ext cx="7299574" cy="4504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FA278C-F3EC-C485-B284-EB6BD3EA2232}"/>
              </a:ext>
            </a:extLst>
          </p:cNvPr>
          <p:cNvSpPr txBox="1"/>
          <p:nvPr/>
        </p:nvSpPr>
        <p:spPr>
          <a:xfrm>
            <a:off x="399496" y="1743521"/>
            <a:ext cx="363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15,690 wildlife euthanised in 2018 </a:t>
            </a:r>
          </a:p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-- more than 92% of the recorded total for the entirety of Australia!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4C1D3-35D5-56ED-857A-AB7A58D61EB7}"/>
              </a:ext>
            </a:extLst>
          </p:cNvPr>
          <p:cNvSpPr txBox="1"/>
          <p:nvPr/>
        </p:nvSpPr>
        <p:spPr>
          <a:xfrm>
            <a:off x="399496" y="2735063"/>
            <a:ext cx="363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RSPCA Queensland operates specialist wildlife clinics to treat, rehabilitate and re-release wildlife.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B91883-C9DA-5F3A-C03B-BE4AB5024038}"/>
              </a:ext>
            </a:extLst>
          </p:cNvPr>
          <p:cNvSpPr txBox="1"/>
          <p:nvPr/>
        </p:nvSpPr>
        <p:spPr>
          <a:xfrm>
            <a:off x="399496" y="3800772"/>
            <a:ext cx="3630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Unfortunately, many of the animals injuries can cause significant pain and suffering or compromise their survival in the wild.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0322B-97F8-5FE2-5354-5E1AA38DC9B6}"/>
              </a:ext>
            </a:extLst>
          </p:cNvPr>
          <p:cNvSpPr txBox="1"/>
          <p:nvPr/>
        </p:nvSpPr>
        <p:spPr>
          <a:xfrm>
            <a:off x="359546" y="5102346"/>
            <a:ext cx="363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RSPCA performs a difficult but valuable role in relieving the suffering of injured wildlife.</a:t>
            </a:r>
          </a:p>
        </p:txBody>
      </p:sp>
    </p:spTree>
    <p:extLst>
      <p:ext uri="{BB962C8B-B14F-4D97-AF65-F5344CB8AC3E}">
        <p14:creationId xmlns:p14="http://schemas.microsoft.com/office/powerpoint/2010/main" val="808036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9C03B7-6F51-463F-9063-D67E1E9E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838" cy="1355725"/>
          </a:xfrm>
        </p:spPr>
        <p:txBody>
          <a:bodyPr/>
          <a:lstStyle/>
          <a:p>
            <a:r>
              <a:rPr lang="en-GB" dirty="0"/>
              <a:t>Queensland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DD605-2418-2C36-D4A8-610928357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85" y="1737231"/>
            <a:ext cx="7479540" cy="46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0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3007-01D4-7B74-0D2D-B32BB42D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EDD16-8A69-FE21-01D8-C9C98B957480}"/>
              </a:ext>
            </a:extLst>
          </p:cNvPr>
          <p:cNvSpPr txBox="1"/>
          <p:nvPr/>
        </p:nvSpPr>
        <p:spPr>
          <a:xfrm>
            <a:off x="951945" y="1781294"/>
            <a:ext cx="7096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Bit of a bummer, really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Things are getting better. Much better!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More of a bad outcome isn’t always a signifier of only bad things</a:t>
            </a:r>
          </a:p>
        </p:txBody>
      </p:sp>
    </p:spTree>
    <p:extLst>
      <p:ext uri="{BB962C8B-B14F-4D97-AF65-F5344CB8AC3E}">
        <p14:creationId xmlns:p14="http://schemas.microsoft.com/office/powerpoint/2010/main" val="395379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5B34-FE2B-63EF-2BC6-062B6412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Encountered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B1F92-D547-A0F2-861C-33C8F90E8900}"/>
              </a:ext>
            </a:extLst>
          </p:cNvPr>
          <p:cNvSpPr txBox="1"/>
          <p:nvPr/>
        </p:nvSpPr>
        <p:spPr>
          <a:xfrm>
            <a:off x="1158240" y="1792638"/>
            <a:ext cx="9377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Data scraped from published PDFs rather than released as a spreadsheet or .CSV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	-	Parsing errors</a:t>
            </a:r>
          </a:p>
          <a:p>
            <a:pPr marL="285750" indent="-285750">
              <a:buFontTx/>
              <a:buChar char="-"/>
            </a:pPr>
            <a:r>
              <a:rPr lang="en-GB" dirty="0"/>
              <a:t>I trusted the brief knew the data</a:t>
            </a:r>
          </a:p>
          <a:p>
            <a:pPr marL="285750" indent="-285750">
              <a:buFontTx/>
              <a:buChar char="-"/>
            </a:pPr>
            <a:r>
              <a:rPr lang="en-GB" dirty="0"/>
              <a:t>Would have liked more depth to the published statistics</a:t>
            </a:r>
          </a:p>
          <a:p>
            <a:pPr marL="285750" indent="-285750">
              <a:buFontTx/>
              <a:buChar char="-"/>
            </a:pPr>
            <a:r>
              <a:rPr lang="en-GB" dirty="0"/>
              <a:t>Worked on a whole set of data about a totally different topic simultaneously…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D9A14E-6FD5-8B79-7119-C4B20176EA03}"/>
              </a:ext>
            </a:extLst>
          </p:cNvPr>
          <p:cNvSpPr txBox="1">
            <a:spLocks/>
          </p:cNvSpPr>
          <p:nvPr/>
        </p:nvSpPr>
        <p:spPr>
          <a:xfrm>
            <a:off x="1158240" y="3318769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What Next?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5AD5B-58B0-4DC6-72AF-CF9C76ABF6D0}"/>
              </a:ext>
            </a:extLst>
          </p:cNvPr>
          <p:cNvSpPr txBox="1"/>
          <p:nvPr/>
        </p:nvSpPr>
        <p:spPr>
          <a:xfrm>
            <a:off x="1143000" y="4573973"/>
            <a:ext cx="9377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Integrate more data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	- Euthanasia reasons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	- Cruelty complaints and prosecutions</a:t>
            </a:r>
          </a:p>
        </p:txBody>
      </p:sp>
    </p:spTree>
    <p:extLst>
      <p:ext uri="{BB962C8B-B14F-4D97-AF65-F5344CB8AC3E}">
        <p14:creationId xmlns:p14="http://schemas.microsoft.com/office/powerpoint/2010/main" val="812653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1A4D-F0B2-2BD7-CB26-31EE9944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pic>
        <p:nvPicPr>
          <p:cNvPr id="1026" name="Picture 2" descr="50 Cute Puppy Pictures That You Need to See — Puppy Pictures ...">
            <a:extLst>
              <a:ext uri="{FF2B5EF4-FFF2-40B4-BE49-F238E27FC236}">
                <a16:creationId xmlns:a16="http://schemas.microsoft.com/office/drawing/2014/main" id="{1A1C97E6-2416-40CB-A5B8-70F8C23AC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10" y="1965960"/>
            <a:ext cx="5987415" cy="39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94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BF76C0-0FE6-958D-60D7-4E7C47AA3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66" y="449505"/>
            <a:ext cx="3740810" cy="120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A9791F-6D7A-9503-A513-C06FDDDF6C7A}"/>
              </a:ext>
            </a:extLst>
          </p:cNvPr>
          <p:cNvSpPr txBox="1"/>
          <p:nvPr/>
        </p:nvSpPr>
        <p:spPr>
          <a:xfrm>
            <a:off x="443880" y="2017398"/>
            <a:ext cx="40570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Established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1981</a:t>
            </a:r>
          </a:p>
          <a:p>
            <a:pPr marL="285750" indent="-285750">
              <a:buFontTx/>
              <a:buChar char="-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/>
              <a:t>Unifying body for state societies that go back to the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1870s</a:t>
            </a:r>
            <a:r>
              <a:rPr lang="en-GB" dirty="0"/>
              <a:t> 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8 constituents: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Victoria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New South Wales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Queensland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Tasmania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South Australia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Western Australia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Darwin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Capital Territory (ACT)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8B42E-A473-20C3-F2C6-8AAFAB67C82A}"/>
              </a:ext>
            </a:extLst>
          </p:cNvPr>
          <p:cNvSpPr txBox="1"/>
          <p:nvPr/>
        </p:nvSpPr>
        <p:spPr>
          <a:xfrm>
            <a:off x="6664911" y="2467992"/>
            <a:ext cx="31338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 and Shelters</a:t>
            </a:r>
          </a:p>
          <a:p>
            <a:pPr marL="285750" indent="-285750">
              <a:buFontTx/>
              <a:buChar char="-"/>
            </a:pPr>
            <a:r>
              <a:rPr lang="en-GB" dirty="0"/>
              <a:t>Rescue and rehabilitation</a:t>
            </a:r>
          </a:p>
          <a:p>
            <a:endParaRPr lang="en-GB" dirty="0"/>
          </a:p>
          <a:p>
            <a:r>
              <a:rPr lang="en-GB" dirty="0"/>
              <a:t>Advocacy</a:t>
            </a:r>
          </a:p>
          <a:p>
            <a:pPr marL="285750" indent="-285750">
              <a:buFontTx/>
              <a:buChar char="-"/>
            </a:pPr>
            <a:r>
              <a:rPr lang="en-GB" dirty="0"/>
              <a:t>Animal welfare lobbying</a:t>
            </a:r>
          </a:p>
          <a:p>
            <a:endParaRPr lang="en-GB" dirty="0"/>
          </a:p>
          <a:p>
            <a:r>
              <a:rPr lang="en-GB" dirty="0"/>
              <a:t>Law Enforcement</a:t>
            </a:r>
          </a:p>
          <a:p>
            <a:pPr marL="285750" indent="-285750">
              <a:buFontTx/>
              <a:buChar char="-"/>
            </a:pPr>
            <a:r>
              <a:rPr lang="en-GB" dirty="0"/>
              <a:t>Fines</a:t>
            </a:r>
          </a:p>
          <a:p>
            <a:pPr marL="285750" indent="-285750">
              <a:buFontTx/>
              <a:buChar char="-"/>
            </a:pPr>
            <a:r>
              <a:rPr lang="en-GB" dirty="0"/>
              <a:t>Prosecutions</a:t>
            </a:r>
          </a:p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241572-F8BE-29C1-7165-E2AD6EA2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623" y="511388"/>
            <a:ext cx="3517778" cy="1619252"/>
          </a:xfrm>
        </p:spPr>
        <p:txBody>
          <a:bodyPr/>
          <a:lstStyle/>
          <a:p>
            <a:r>
              <a:rPr lang="en-GB" dirty="0"/>
              <a:t>What they do</a:t>
            </a:r>
          </a:p>
        </p:txBody>
      </p:sp>
    </p:spTree>
    <p:extLst>
      <p:ext uri="{BB962C8B-B14F-4D97-AF65-F5344CB8AC3E}">
        <p14:creationId xmlns:p14="http://schemas.microsoft.com/office/powerpoint/2010/main" val="131845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9B77-8015-8944-87A7-8DC63EDC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we looking at?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39B89-347E-3EEA-318C-60FB9EC87DD8}"/>
              </a:ext>
            </a:extLst>
          </p:cNvPr>
          <p:cNvSpPr txBox="1"/>
          <p:nvPr/>
        </p:nvSpPr>
        <p:spPr>
          <a:xfrm>
            <a:off x="1143000" y="2587397"/>
            <a:ext cx="66072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What animals are being cared for?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/>
              <a:t>What outcomes can be expected from their care?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How is this changing?</a:t>
            </a:r>
          </a:p>
        </p:txBody>
      </p:sp>
    </p:spTree>
    <p:extLst>
      <p:ext uri="{BB962C8B-B14F-4D97-AF65-F5344CB8AC3E}">
        <p14:creationId xmlns:p14="http://schemas.microsoft.com/office/powerpoint/2010/main" val="400011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8E15A3-6EA9-0A0F-3E42-601820224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49" y="1918562"/>
            <a:ext cx="7179170" cy="44305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F83AF0-C560-A446-A177-E86F54D85EA9}"/>
              </a:ext>
            </a:extLst>
          </p:cNvPr>
          <p:cNvSpPr txBox="1"/>
          <p:nvPr/>
        </p:nvSpPr>
        <p:spPr>
          <a:xfrm>
            <a:off x="1546967" y="1797049"/>
            <a:ext cx="226245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/>
              <a:t>Total Animals in 2018</a:t>
            </a:r>
            <a:endParaRPr lang="en-GB" sz="1600" dirty="0"/>
          </a:p>
          <a:p>
            <a:pPr marL="285750" indent="-285750">
              <a:buFontTx/>
              <a:buChar char="-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33,863 </a:t>
            </a:r>
            <a:r>
              <a:rPr lang="en-GB" sz="1600" dirty="0">
                <a:cs typeface="Calibri" panose="020F0502020204030204" pitchFamily="34" charset="0"/>
              </a:rPr>
              <a:t>Dogs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51,170 </a:t>
            </a:r>
            <a:r>
              <a:rPr lang="en-GB" sz="1600" dirty="0">
                <a:cs typeface="Calibri" panose="020F0502020204030204" pitchFamily="34" charset="0"/>
              </a:rPr>
              <a:t>Cats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479 </a:t>
            </a:r>
            <a:r>
              <a:rPr lang="en-GB" sz="1600" dirty="0">
                <a:cs typeface="Calibri" panose="020F0502020204030204" pitchFamily="34" charset="0"/>
              </a:rPr>
              <a:t>Horses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3,309 </a:t>
            </a:r>
            <a:r>
              <a:rPr lang="en-GB" sz="1600" dirty="0">
                <a:cs typeface="Calibri" panose="020F0502020204030204" pitchFamily="34" charset="0"/>
              </a:rPr>
              <a:t>Livestock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28,183 </a:t>
            </a:r>
            <a:r>
              <a:rPr lang="en-GB" sz="1600" dirty="0">
                <a:cs typeface="Calibri" panose="020F0502020204030204" pitchFamily="34" charset="0"/>
              </a:rPr>
              <a:t>Wildlife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7,142 </a:t>
            </a:r>
            <a:r>
              <a:rPr lang="en-GB" sz="1600" dirty="0">
                <a:cs typeface="Calibri" panose="020F0502020204030204" pitchFamily="34" charset="0"/>
              </a:rPr>
              <a:t>Other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50DA6AE-C087-C8E8-58E6-22EE282B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Animals Cared 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5F16F-6BB3-B785-1F68-0D5EE9E9C230}"/>
              </a:ext>
            </a:extLst>
          </p:cNvPr>
          <p:cNvSpPr txBox="1"/>
          <p:nvPr/>
        </p:nvSpPr>
        <p:spPr>
          <a:xfrm>
            <a:off x="613579" y="4017156"/>
            <a:ext cx="18667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/>
              <a:t>Wildlife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Native birds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Lizards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Possums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Turtles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Koalas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Kangaroos &amp; Wallabies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Etc.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52B71-2E97-0F15-7BB8-D4F7EAD625E2}"/>
              </a:ext>
            </a:extLst>
          </p:cNvPr>
          <p:cNvSpPr txBox="1"/>
          <p:nvPr/>
        </p:nvSpPr>
        <p:spPr>
          <a:xfrm>
            <a:off x="2680374" y="4017156"/>
            <a:ext cx="18667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/>
              <a:t>Other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Budgies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Doves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Ferrets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Guinea Pigs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Mice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Rabbits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5609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222C-2A6D-1ED1-408F-8375F3D1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20266C9-C233-4DD9-2DFB-CC670EF733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895525"/>
            <a:ext cx="2838275" cy="28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4CADEB-F83B-C0A6-32F3-4457EE736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43" y="1690688"/>
            <a:ext cx="7645974" cy="471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4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71B12CE-FC25-7DD5-946C-5E8C2F51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 – Cats &amp; Dogs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11221-4F1D-59F6-36F5-5E9B13FDC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16" y="2143099"/>
            <a:ext cx="5317986" cy="3485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88AFA-CE70-2656-2EB8-C2BC3B925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99" y="2143099"/>
            <a:ext cx="5648472" cy="348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7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2BDF-4EFC-8F01-093E-6CBFD868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 – Wildlife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AA8B6-4A0B-68C1-AF63-EA92A88E0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31" y="1965960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3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3C9F-EFB4-E8DB-17DA-B456FF5D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Release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4E12A-8DEB-3A20-F05E-964044159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24" y="2075407"/>
            <a:ext cx="7242694" cy="44697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C6AD76-4BAF-E03D-FE5A-CB46388CE479}"/>
              </a:ext>
            </a:extLst>
          </p:cNvPr>
          <p:cNvSpPr txBox="1"/>
          <p:nvPr/>
        </p:nvSpPr>
        <p:spPr>
          <a:xfrm>
            <a:off x="450210" y="2997679"/>
            <a:ext cx="36352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ea typeface="Inter" panose="02000503000000020004" pitchFamily="2" charset="0"/>
              </a:rPr>
              <a:t>The LRR is the percentage of animals who were rehomed, reclaimed by their owner or transferred to a rescue group or other non-RSPCA facility as a percentage of the total number of animals received </a:t>
            </a:r>
          </a:p>
          <a:p>
            <a:r>
              <a:rPr lang="en-GB" sz="1600" dirty="0">
                <a:ea typeface="Inter" panose="02000503000000020004" pitchFamily="2" charset="0"/>
              </a:rPr>
              <a:t>(not including those currently in care or categorised as “other”)</a:t>
            </a:r>
          </a:p>
        </p:txBody>
      </p:sp>
    </p:spTree>
    <p:extLst>
      <p:ext uri="{BB962C8B-B14F-4D97-AF65-F5344CB8AC3E}">
        <p14:creationId xmlns:p14="http://schemas.microsoft.com/office/powerpoint/2010/main" val="108304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4D38-F373-9811-3331-DB69CFFB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Euthanisation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263E2-076D-6AB2-7EE1-5AFE39557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0742"/>
            <a:ext cx="5759131" cy="3554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C5BB37-F1AA-FAF5-E750-73AFA256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9" y="2050742"/>
            <a:ext cx="5759131" cy="355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4852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450</TotalTime>
  <Words>1216</Words>
  <Application>Microsoft Office PowerPoint</Application>
  <PresentationFormat>Widescreen</PresentationFormat>
  <Paragraphs>191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Helvetica Neue</vt:lpstr>
      <vt:lpstr>Raleway</vt:lpstr>
      <vt:lpstr>Basis</vt:lpstr>
      <vt:lpstr>RSPCA Australia</vt:lpstr>
      <vt:lpstr>What they do</vt:lpstr>
      <vt:lpstr>What are we looking at?</vt:lpstr>
      <vt:lpstr>Animals Cared For</vt:lpstr>
      <vt:lpstr>Outcomes</vt:lpstr>
      <vt:lpstr>Outcomes – Cats &amp; Dogs</vt:lpstr>
      <vt:lpstr>Outcomes – Wildlife</vt:lpstr>
      <vt:lpstr>Live Release Rates</vt:lpstr>
      <vt:lpstr>Euthanisation</vt:lpstr>
      <vt:lpstr>Euthanisation</vt:lpstr>
      <vt:lpstr>Queensland</vt:lpstr>
      <vt:lpstr>Queensland</vt:lpstr>
      <vt:lpstr>Queensland</vt:lpstr>
      <vt:lpstr>Conclusions</vt:lpstr>
      <vt:lpstr>Challenges Encountered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Animals and Australia</dc:title>
  <dc:creator>Andrew Wyllie</dc:creator>
  <cp:lastModifiedBy>Andrew Wyllie</cp:lastModifiedBy>
  <cp:revision>4</cp:revision>
  <dcterms:created xsi:type="dcterms:W3CDTF">2023-02-20T18:52:10Z</dcterms:created>
  <dcterms:modified xsi:type="dcterms:W3CDTF">2023-02-22T12:52:25Z</dcterms:modified>
</cp:coreProperties>
</file>