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5" r:id="rId8"/>
    <p:sldId id="261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47A5D-1E05-4EA5-BF80-7D656DE4C85D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A650B-1852-406C-B8D6-9A5A2F4836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451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Western Australia big year in 2006 – total reported animals is up more than 38% on the previous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A650B-1852-406C-B8D6-9A5A2F4836D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96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AAA0F4C-345D-4BF6-9517-98BB3735E02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256EE5-ABB3-418A-B601-E047CC6ABCF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77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0F4C-345D-4BF6-9517-98BB3735E02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6EE5-ABB3-418A-B601-E047CC6AB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30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0F4C-345D-4BF6-9517-98BB3735E02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6EE5-ABB3-418A-B601-E047CC6AB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32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0F4C-345D-4BF6-9517-98BB3735E02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6EE5-ABB3-418A-B601-E047CC6AB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61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0F4C-345D-4BF6-9517-98BB3735E02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6EE5-ABB3-418A-B601-E047CC6ABCF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0F4C-345D-4BF6-9517-98BB3735E02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6EE5-ABB3-418A-B601-E047CC6AB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3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0F4C-345D-4BF6-9517-98BB3735E02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6EE5-ABB3-418A-B601-E047CC6AB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86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0F4C-345D-4BF6-9517-98BB3735E02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6EE5-ABB3-418A-B601-E047CC6AB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26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0F4C-345D-4BF6-9517-98BB3735E02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6EE5-ABB3-418A-B601-E047CC6AB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46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0F4C-345D-4BF6-9517-98BB3735E02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6EE5-ABB3-418A-B601-E047CC6AB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81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0F4C-345D-4BF6-9517-98BB3735E02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6EE5-ABB3-418A-B601-E047CC6AB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99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AAA0F4C-345D-4BF6-9517-98BB3735E020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2256EE5-ABB3-418A-B601-E047CC6AB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17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2121-BF1E-A83D-1FF5-44505BFBF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Animals and Australia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9DBF8-24F2-4FCE-5582-238A3FDA2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 Examination of RSPCA Australia Reporting</a:t>
            </a:r>
          </a:p>
          <a:p>
            <a:r>
              <a:rPr lang="en-GB" dirty="0"/>
              <a:t>&amp;</a:t>
            </a:r>
          </a:p>
          <a:p>
            <a:r>
              <a:rPr lang="en-GB" dirty="0"/>
              <a:t>Municipal Complaints in Queensland Cities</a:t>
            </a:r>
          </a:p>
        </p:txBody>
      </p:sp>
    </p:spTree>
    <p:extLst>
      <p:ext uri="{BB962C8B-B14F-4D97-AF65-F5344CB8AC3E}">
        <p14:creationId xmlns:p14="http://schemas.microsoft.com/office/powerpoint/2010/main" val="113489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4204-BFE1-AEE9-B4C4-4AE705A2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Queensland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B518F-E54D-65A4-5663-F64C0FA0A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420" y="1814340"/>
            <a:ext cx="7327773" cy="45222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987C0D-C4E4-9F87-2809-4BCDD4298E3C}"/>
              </a:ext>
            </a:extLst>
          </p:cNvPr>
          <p:cNvSpPr txBox="1"/>
          <p:nvPr/>
        </p:nvSpPr>
        <p:spPr>
          <a:xfrm>
            <a:off x="630722" y="2479147"/>
            <a:ext cx="3142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 animals received in 2018: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11,517</a:t>
            </a:r>
            <a:r>
              <a:rPr lang="en-GB" dirty="0"/>
              <a:t> Dogs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13,648</a:t>
            </a:r>
            <a:r>
              <a:rPr lang="en-GB" dirty="0"/>
              <a:t> Cats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125</a:t>
            </a:r>
            <a:r>
              <a:rPr lang="en-GB" dirty="0"/>
              <a:t> Horses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1,597</a:t>
            </a:r>
            <a:r>
              <a:rPr lang="en-GB" dirty="0"/>
              <a:t> Livestock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25,385</a:t>
            </a:r>
            <a:r>
              <a:rPr lang="en-GB" dirty="0"/>
              <a:t> Wildlife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2,236</a:t>
            </a:r>
            <a:r>
              <a:rPr lang="en-GB" dirty="0"/>
              <a:t> Other</a:t>
            </a:r>
          </a:p>
        </p:txBody>
      </p:sp>
    </p:spTree>
    <p:extLst>
      <p:ext uri="{BB962C8B-B14F-4D97-AF65-F5344CB8AC3E}">
        <p14:creationId xmlns:p14="http://schemas.microsoft.com/office/powerpoint/2010/main" val="13797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C9C03B7-6F51-463F-9063-D67E1E9E6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838" cy="1355725"/>
          </a:xfrm>
        </p:spPr>
        <p:txBody>
          <a:bodyPr/>
          <a:lstStyle/>
          <a:p>
            <a:r>
              <a:rPr lang="en-GB" dirty="0"/>
              <a:t>Queensland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0523A7-4915-44DB-E0AD-F42F85312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564" y="1743521"/>
            <a:ext cx="7299574" cy="4504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FA278C-F3EC-C485-B284-EB6BD3EA2232}"/>
              </a:ext>
            </a:extLst>
          </p:cNvPr>
          <p:cNvSpPr txBox="1"/>
          <p:nvPr/>
        </p:nvSpPr>
        <p:spPr>
          <a:xfrm>
            <a:off x="399496" y="1743521"/>
            <a:ext cx="363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15,690 wildlife euthanised in 2018 </a:t>
            </a:r>
          </a:p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-- more than 92% of the recorded total for the entirety of Australia!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E4C1D3-35D5-56ED-857A-AB7A58D61EB7}"/>
              </a:ext>
            </a:extLst>
          </p:cNvPr>
          <p:cNvSpPr txBox="1"/>
          <p:nvPr/>
        </p:nvSpPr>
        <p:spPr>
          <a:xfrm>
            <a:off x="399496" y="2735063"/>
            <a:ext cx="363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RSPCA Queensland operates specialist wildlife clinics to treat, rehabilitate and re-release wildlife.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B91883-C9DA-5F3A-C03B-BE4AB5024038}"/>
              </a:ext>
            </a:extLst>
          </p:cNvPr>
          <p:cNvSpPr txBox="1"/>
          <p:nvPr/>
        </p:nvSpPr>
        <p:spPr>
          <a:xfrm>
            <a:off x="399496" y="3800772"/>
            <a:ext cx="3630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Unfortunately, many of the animals injuries can cause significant pain and suffering or compromise their survival in the wild.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0322B-97F8-5FE2-5354-5E1AA38DC9B6}"/>
              </a:ext>
            </a:extLst>
          </p:cNvPr>
          <p:cNvSpPr txBox="1"/>
          <p:nvPr/>
        </p:nvSpPr>
        <p:spPr>
          <a:xfrm>
            <a:off x="359546" y="5102346"/>
            <a:ext cx="363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RSPCA performs a difficult but valuable role in relieving the suffering of injured wildlife.</a:t>
            </a:r>
          </a:p>
        </p:txBody>
      </p:sp>
    </p:spTree>
    <p:extLst>
      <p:ext uri="{BB962C8B-B14F-4D97-AF65-F5344CB8AC3E}">
        <p14:creationId xmlns:p14="http://schemas.microsoft.com/office/powerpoint/2010/main" val="80803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BF76C0-0FE6-958D-60D7-4E7C47AA3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66" y="449505"/>
            <a:ext cx="3740810" cy="120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45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8E15A3-6EA9-0A0F-3E42-601820224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49" y="1918562"/>
            <a:ext cx="7179170" cy="44305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F83AF0-C560-A446-A177-E86F54D85EA9}"/>
              </a:ext>
            </a:extLst>
          </p:cNvPr>
          <p:cNvSpPr txBox="1"/>
          <p:nvPr/>
        </p:nvSpPr>
        <p:spPr>
          <a:xfrm>
            <a:off x="1546967" y="1797049"/>
            <a:ext cx="226245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1" dirty="0"/>
              <a:t>Total Animals in 2018</a:t>
            </a:r>
            <a:endParaRPr lang="en-GB" sz="1600" dirty="0"/>
          </a:p>
          <a:p>
            <a:pPr marL="285750" indent="-285750">
              <a:buFontTx/>
              <a:buChar char="-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33,863 </a:t>
            </a:r>
            <a:r>
              <a:rPr lang="en-GB" sz="1600" dirty="0">
                <a:cs typeface="Calibri" panose="020F0502020204030204" pitchFamily="34" charset="0"/>
              </a:rPr>
              <a:t>Dogs</a:t>
            </a:r>
          </a:p>
          <a:p>
            <a:pPr marL="285750" indent="-285750">
              <a:buFontTx/>
              <a:buChar char="-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51,170 </a:t>
            </a:r>
            <a:r>
              <a:rPr lang="en-GB" sz="1600" dirty="0">
                <a:cs typeface="Calibri" panose="020F0502020204030204" pitchFamily="34" charset="0"/>
              </a:rPr>
              <a:t>Cats</a:t>
            </a:r>
          </a:p>
          <a:p>
            <a:pPr marL="285750" indent="-285750">
              <a:buFontTx/>
              <a:buChar char="-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479 </a:t>
            </a:r>
            <a:r>
              <a:rPr lang="en-GB" sz="1600" dirty="0">
                <a:cs typeface="Calibri" panose="020F0502020204030204" pitchFamily="34" charset="0"/>
              </a:rPr>
              <a:t>Horses</a:t>
            </a:r>
          </a:p>
          <a:p>
            <a:pPr marL="285750" indent="-285750">
              <a:buFontTx/>
              <a:buChar char="-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3,309 </a:t>
            </a:r>
            <a:r>
              <a:rPr lang="en-GB" sz="1600" dirty="0">
                <a:cs typeface="Calibri" panose="020F0502020204030204" pitchFamily="34" charset="0"/>
              </a:rPr>
              <a:t>Livestock</a:t>
            </a:r>
          </a:p>
          <a:p>
            <a:pPr marL="285750" indent="-285750">
              <a:buFontTx/>
              <a:buChar char="-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28,183 </a:t>
            </a:r>
            <a:r>
              <a:rPr lang="en-GB" sz="1600" dirty="0">
                <a:cs typeface="Calibri" panose="020F0502020204030204" pitchFamily="34" charset="0"/>
              </a:rPr>
              <a:t>Wildlife</a:t>
            </a:r>
          </a:p>
          <a:p>
            <a:pPr marL="285750" indent="-285750">
              <a:buFontTx/>
              <a:buChar char="-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7,142 </a:t>
            </a:r>
            <a:r>
              <a:rPr lang="en-GB" sz="1600" dirty="0">
                <a:cs typeface="Calibri" panose="020F0502020204030204" pitchFamily="34" charset="0"/>
              </a:rPr>
              <a:t>Other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50DA6AE-C087-C8E8-58E6-22EE282B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Animals Cared 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5F16F-6BB3-B785-1F68-0D5EE9E9C230}"/>
              </a:ext>
            </a:extLst>
          </p:cNvPr>
          <p:cNvSpPr txBox="1"/>
          <p:nvPr/>
        </p:nvSpPr>
        <p:spPr>
          <a:xfrm>
            <a:off x="613579" y="4017156"/>
            <a:ext cx="18667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1" dirty="0"/>
              <a:t>Wildlife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Native birds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Lizards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Possums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Turtles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Koalas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Kangaroos &amp; Wallabies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Etc.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352B71-2E97-0F15-7BB8-D4F7EAD625E2}"/>
              </a:ext>
            </a:extLst>
          </p:cNvPr>
          <p:cNvSpPr txBox="1"/>
          <p:nvPr/>
        </p:nvSpPr>
        <p:spPr>
          <a:xfrm>
            <a:off x="2680374" y="4017156"/>
            <a:ext cx="186677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1" dirty="0"/>
              <a:t>Other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Budgies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Doves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Ferrets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Guinea Pigs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Mice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Rabbits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256090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222C-2A6D-1ED1-408F-8375F3D1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Outcomes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F20266C9-C233-4DD9-2DFB-CC670EF733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895525"/>
            <a:ext cx="2838275" cy="28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4CADEB-F83B-C0A6-32F3-4457EE736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543" y="1690688"/>
            <a:ext cx="7645974" cy="471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4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071B12CE-FC25-7DD5-946C-5E8C2F51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Outcomes – Cats &amp; Dogs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11221-4F1D-59F6-36F5-5E9B13FDC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95" y="2143099"/>
            <a:ext cx="5648472" cy="34859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288AFA-CE70-2656-2EB8-C2BC3B925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660" y="2143099"/>
            <a:ext cx="5648472" cy="348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7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2BDF-4EFC-8F01-093E-6CBFD868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Outcomes – Wildlife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AA8B6-4A0B-68C1-AF63-EA92A88E0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681" y="2067599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3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3C9F-EFB4-E8DB-17DA-B456FF5D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Live Release Rates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A4E12A-8DEB-3A20-F05E-964044159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24" y="2075407"/>
            <a:ext cx="7242694" cy="44697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C6AD76-4BAF-E03D-FE5A-CB46388CE479}"/>
              </a:ext>
            </a:extLst>
          </p:cNvPr>
          <p:cNvSpPr txBox="1"/>
          <p:nvPr/>
        </p:nvSpPr>
        <p:spPr>
          <a:xfrm>
            <a:off x="450210" y="4293079"/>
            <a:ext cx="36352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ea typeface="Inter" panose="02000503000000020004" pitchFamily="2" charset="0"/>
              </a:rPr>
              <a:t>The LRR is the percentage of animals who were rehomed, reclaimed by their owner or transferred to a rescue group or other non-RSPCA facility as a percentage of the total number of animals received </a:t>
            </a:r>
          </a:p>
          <a:p>
            <a:r>
              <a:rPr lang="en-GB" sz="1600" dirty="0">
                <a:ea typeface="Inter" panose="02000503000000020004" pitchFamily="2" charset="0"/>
              </a:rPr>
              <a:t>(not including those currently in care or categorised as “other”)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80EF5B-1173-AFA3-0395-1AB56F3AFBF2}"/>
              </a:ext>
            </a:extLst>
          </p:cNvPr>
          <p:cNvSpPr txBox="1"/>
          <p:nvPr/>
        </p:nvSpPr>
        <p:spPr>
          <a:xfrm>
            <a:off x="450210" y="2075407"/>
            <a:ext cx="3074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 animals received in 2018: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33,863</a:t>
            </a:r>
            <a:r>
              <a:rPr lang="en-GB" dirty="0"/>
              <a:t> Dogs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51,170</a:t>
            </a:r>
            <a:r>
              <a:rPr lang="en-GB" dirty="0"/>
              <a:t> Cats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479</a:t>
            </a:r>
            <a:r>
              <a:rPr lang="en-GB" dirty="0"/>
              <a:t> Horses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3,309</a:t>
            </a:r>
            <a:r>
              <a:rPr lang="en-GB" dirty="0"/>
              <a:t> Livestock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28,183</a:t>
            </a:r>
            <a:r>
              <a:rPr lang="en-GB" dirty="0"/>
              <a:t> Wildlife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7,142</a:t>
            </a:r>
            <a:r>
              <a:rPr lang="en-GB" dirty="0"/>
              <a:t> Other</a:t>
            </a:r>
          </a:p>
        </p:txBody>
      </p:sp>
    </p:spTree>
    <p:extLst>
      <p:ext uri="{BB962C8B-B14F-4D97-AF65-F5344CB8AC3E}">
        <p14:creationId xmlns:p14="http://schemas.microsoft.com/office/powerpoint/2010/main" val="108304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4D38-F373-9811-3331-DB69CFFB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Euthanisation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263E2-076D-6AB2-7EE1-5AFE39557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0742"/>
            <a:ext cx="5759131" cy="3554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C5BB37-F1AA-FAF5-E750-73AFA2567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69" y="2050742"/>
            <a:ext cx="5759131" cy="355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4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52CB-514B-F827-7F0F-6C316B3A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Euthanisation</a:t>
            </a:r>
            <a:endParaRPr lang="en-GB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A61B660-15FC-F015-DCA7-3929E336C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46" y="1965960"/>
            <a:ext cx="6904854" cy="4261281"/>
          </a:xfrm>
        </p:spPr>
      </p:pic>
    </p:spTree>
    <p:extLst>
      <p:ext uri="{BB962C8B-B14F-4D97-AF65-F5344CB8AC3E}">
        <p14:creationId xmlns:p14="http://schemas.microsoft.com/office/powerpoint/2010/main" val="321640662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288</TotalTime>
  <Words>248</Words>
  <Application>Microsoft Office PowerPoint</Application>
  <PresentationFormat>Widescreen</PresentationFormat>
  <Paragraphs>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Basis</vt:lpstr>
      <vt:lpstr>Animals and Australia</vt:lpstr>
      <vt:lpstr>PowerPoint Presentation</vt:lpstr>
      <vt:lpstr>Animals Cared For</vt:lpstr>
      <vt:lpstr>Outcomes</vt:lpstr>
      <vt:lpstr>Outcomes – Cats &amp; Dogs</vt:lpstr>
      <vt:lpstr>Outcomes – Wildlife</vt:lpstr>
      <vt:lpstr>Live Release Rates</vt:lpstr>
      <vt:lpstr>Euthanisation</vt:lpstr>
      <vt:lpstr>Euthanisation</vt:lpstr>
      <vt:lpstr>Queensland</vt:lpstr>
      <vt:lpstr>Queensland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Animals and Australia</dc:title>
  <dc:creator>Andrew Wyllie</dc:creator>
  <cp:lastModifiedBy>Andrew Wyllie</cp:lastModifiedBy>
  <cp:revision>2</cp:revision>
  <dcterms:created xsi:type="dcterms:W3CDTF">2023-02-20T18:52:10Z</dcterms:created>
  <dcterms:modified xsi:type="dcterms:W3CDTF">2023-02-21T20:08:13Z</dcterms:modified>
</cp:coreProperties>
</file>